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2"/>
  </p:notesMasterIdLst>
  <p:handoutMasterIdLst>
    <p:handoutMasterId r:id="rId83"/>
  </p:handoutMasterIdLst>
  <p:sldIdLst>
    <p:sldId id="256" r:id="rId2"/>
    <p:sldId id="358" r:id="rId3"/>
    <p:sldId id="632" r:id="rId4"/>
    <p:sldId id="633" r:id="rId5"/>
    <p:sldId id="634" r:id="rId6"/>
    <p:sldId id="635" r:id="rId7"/>
    <p:sldId id="636" r:id="rId8"/>
    <p:sldId id="637" r:id="rId9"/>
    <p:sldId id="638" r:id="rId10"/>
    <p:sldId id="639" r:id="rId11"/>
    <p:sldId id="491" r:id="rId12"/>
    <p:sldId id="492" r:id="rId13"/>
    <p:sldId id="640" r:id="rId14"/>
    <p:sldId id="641" r:id="rId15"/>
    <p:sldId id="642" r:id="rId16"/>
    <p:sldId id="643" r:id="rId17"/>
    <p:sldId id="644" r:id="rId18"/>
    <p:sldId id="645" r:id="rId19"/>
    <p:sldId id="646" r:id="rId20"/>
    <p:sldId id="647" r:id="rId21"/>
    <p:sldId id="648" r:id="rId22"/>
    <p:sldId id="525" r:id="rId23"/>
    <p:sldId id="614" r:id="rId24"/>
    <p:sldId id="540" r:id="rId25"/>
    <p:sldId id="538" r:id="rId26"/>
    <p:sldId id="539" r:id="rId27"/>
    <p:sldId id="541" r:id="rId28"/>
    <p:sldId id="542" r:id="rId29"/>
    <p:sldId id="543" r:id="rId30"/>
    <p:sldId id="544" r:id="rId31"/>
    <p:sldId id="547" r:id="rId32"/>
    <p:sldId id="548" r:id="rId33"/>
    <p:sldId id="549" r:id="rId34"/>
    <p:sldId id="545" r:id="rId35"/>
    <p:sldId id="551" r:id="rId36"/>
    <p:sldId id="550" r:id="rId37"/>
    <p:sldId id="552" r:id="rId38"/>
    <p:sldId id="631" r:id="rId39"/>
    <p:sldId id="650" r:id="rId40"/>
    <p:sldId id="651" r:id="rId41"/>
    <p:sldId id="652" r:id="rId42"/>
    <p:sldId id="575" r:id="rId43"/>
    <p:sldId id="576" r:id="rId44"/>
    <p:sldId id="565" r:id="rId45"/>
    <p:sldId id="566" r:id="rId46"/>
    <p:sldId id="567" r:id="rId47"/>
    <p:sldId id="568" r:id="rId48"/>
    <p:sldId id="569" r:id="rId49"/>
    <p:sldId id="616" r:id="rId50"/>
    <p:sldId id="570" r:id="rId51"/>
    <p:sldId id="571" r:id="rId52"/>
    <p:sldId id="572" r:id="rId53"/>
    <p:sldId id="574" r:id="rId54"/>
    <p:sldId id="577" r:id="rId55"/>
    <p:sldId id="578" r:id="rId56"/>
    <p:sldId id="579" r:id="rId57"/>
    <p:sldId id="580" r:id="rId58"/>
    <p:sldId id="581" r:id="rId59"/>
    <p:sldId id="582" r:id="rId60"/>
    <p:sldId id="583" r:id="rId61"/>
    <p:sldId id="584" r:id="rId62"/>
    <p:sldId id="586" r:id="rId63"/>
    <p:sldId id="585" r:id="rId64"/>
    <p:sldId id="588" r:id="rId65"/>
    <p:sldId id="587" r:id="rId66"/>
    <p:sldId id="589" r:id="rId67"/>
    <p:sldId id="617" r:id="rId68"/>
    <p:sldId id="618" r:id="rId69"/>
    <p:sldId id="619" r:id="rId70"/>
    <p:sldId id="620" r:id="rId71"/>
    <p:sldId id="621" r:id="rId72"/>
    <p:sldId id="622" r:id="rId73"/>
    <p:sldId id="623" r:id="rId74"/>
    <p:sldId id="624" r:id="rId75"/>
    <p:sldId id="625" r:id="rId76"/>
    <p:sldId id="626" r:id="rId77"/>
    <p:sldId id="627" r:id="rId78"/>
    <p:sldId id="628" r:id="rId79"/>
    <p:sldId id="630" r:id="rId80"/>
    <p:sldId id="629" r:id="rId8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001B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38" autoAdjust="0"/>
    <p:restoredTop sz="89184"/>
  </p:normalViewPr>
  <p:slideViewPr>
    <p:cSldViewPr snapToObjects="1">
      <p:cViewPr varScale="1">
        <p:scale>
          <a:sx n="113" d="100"/>
          <a:sy n="113" d="100"/>
        </p:scale>
        <p:origin x="75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B5D11C-A000-9242-84A9-48B920106DCB}" type="datetimeFigureOut">
              <a:rPr lang="en-US" smtClean="0"/>
              <a:t>10/19/23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BF50B9-50D7-A24E-BE4E-8246FE27AC1D}" type="slidenum">
              <a:rPr lang="en-US" smtClean="0"/>
              <a:t>‹#›</a:t>
            </a:fld>
            <a:endParaRPr lang="en-US"/>
          </a:p>
        </p:txBody>
      </p:sp>
    </p:spTree>
    <p:extLst>
      <p:ext uri="{BB962C8B-B14F-4D97-AF65-F5344CB8AC3E}">
        <p14:creationId xmlns:p14="http://schemas.microsoft.com/office/powerpoint/2010/main" val="434801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00213A-4496-8E41-939D-6D779164903A}" type="datetimeFigureOut">
              <a:rPr lang="en-US" smtClean="0"/>
              <a:pPr/>
              <a:t>10/19/23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E9A50-EED1-FA4E-868B-D30F9FDBA6F4}" type="slidenum">
              <a:rPr lang="en-US" smtClean="0"/>
              <a:pPr/>
              <a:t>‹#›</a:t>
            </a:fld>
            <a:endParaRPr lang="en-US"/>
          </a:p>
        </p:txBody>
      </p:sp>
    </p:spTree>
    <p:extLst>
      <p:ext uri="{BB962C8B-B14F-4D97-AF65-F5344CB8AC3E}">
        <p14:creationId xmlns:p14="http://schemas.microsoft.com/office/powerpoint/2010/main" val="6101971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E9A50-EED1-FA4E-868B-D30F9FDBA6F4}" type="slidenum">
              <a:rPr lang="en-US" smtClean="0"/>
              <a:pPr/>
              <a:t>1</a:t>
            </a:fld>
            <a:endParaRPr lang="en-US"/>
          </a:p>
        </p:txBody>
      </p:sp>
    </p:spTree>
    <p:extLst>
      <p:ext uri="{BB962C8B-B14F-4D97-AF65-F5344CB8AC3E}">
        <p14:creationId xmlns:p14="http://schemas.microsoft.com/office/powerpoint/2010/main" val="3657917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E9A50-EED1-FA4E-868B-D30F9FDBA6F4}" type="slidenum">
              <a:rPr lang="en-US" smtClean="0"/>
              <a:pPr/>
              <a:t>54</a:t>
            </a:fld>
            <a:endParaRPr lang="en-US"/>
          </a:p>
        </p:txBody>
      </p:sp>
    </p:spTree>
    <p:extLst>
      <p:ext uri="{BB962C8B-B14F-4D97-AF65-F5344CB8AC3E}">
        <p14:creationId xmlns:p14="http://schemas.microsoft.com/office/powerpoint/2010/main" val="3809027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Yes! </a:t>
            </a:r>
          </a:p>
          <a:p>
            <a:pPr marL="171450" indent="-171450">
              <a:buFontTx/>
              <a:buChar char="-"/>
            </a:pPr>
            <a:r>
              <a:rPr lang="en-US" dirty="0"/>
              <a:t> As the variance gets higher, the</a:t>
            </a:r>
            <a:r>
              <a:rPr lang="en-US" baseline="0" dirty="0"/>
              <a:t> prior is weaker (more distributed probabilities).  Higher variance = lower lambda.</a:t>
            </a:r>
          </a:p>
          <a:p>
            <a:pPr marL="171450" indent="-171450">
              <a:buFontTx/>
              <a:buChar char="-"/>
            </a:pPr>
            <a:r>
              <a:rPr lang="en-US" dirty="0"/>
              <a:t>As the variance gets lower, the prior is stronger (more peaked distribution).</a:t>
            </a:r>
            <a:r>
              <a:rPr lang="en-US" baseline="0" dirty="0"/>
              <a:t>  Lower variance = higher lambda.</a:t>
            </a:r>
            <a:endParaRPr lang="en-US" dirty="0"/>
          </a:p>
        </p:txBody>
      </p:sp>
      <p:sp>
        <p:nvSpPr>
          <p:cNvPr id="4" name="Slide Number Placeholder 3"/>
          <p:cNvSpPr>
            <a:spLocks noGrp="1"/>
          </p:cNvSpPr>
          <p:nvPr>
            <p:ph type="sldNum" sz="quarter" idx="10"/>
          </p:nvPr>
        </p:nvSpPr>
        <p:spPr/>
        <p:txBody>
          <a:bodyPr/>
          <a:lstStyle/>
          <a:p>
            <a:fld id="{F93E9A50-EED1-FA4E-868B-D30F9FDBA6F4}" type="slidenum">
              <a:rPr lang="en-US" smtClean="0"/>
              <a:pPr/>
              <a:t>63</a:t>
            </a:fld>
            <a:endParaRPr lang="en-US"/>
          </a:p>
        </p:txBody>
      </p:sp>
    </p:spTree>
    <p:extLst>
      <p:ext uri="{BB962C8B-B14F-4D97-AF65-F5344CB8AC3E}">
        <p14:creationId xmlns:p14="http://schemas.microsoft.com/office/powerpoint/2010/main" val="1201548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squared error is optimal if we assume that the data was actually generated from a line with </a:t>
            </a:r>
            <a:r>
              <a:rPr lang="en-US" dirty="0" err="1"/>
              <a:t>gaussian</a:t>
            </a:r>
            <a:r>
              <a:rPr lang="en-US" dirty="0"/>
              <a:t> data</a:t>
            </a:r>
          </a:p>
        </p:txBody>
      </p:sp>
      <p:sp>
        <p:nvSpPr>
          <p:cNvPr id="4" name="Slide Number Placeholder 3"/>
          <p:cNvSpPr>
            <a:spLocks noGrp="1"/>
          </p:cNvSpPr>
          <p:nvPr>
            <p:ph type="sldNum" sz="quarter" idx="10"/>
          </p:nvPr>
        </p:nvSpPr>
        <p:spPr/>
        <p:txBody>
          <a:bodyPr/>
          <a:lstStyle/>
          <a:p>
            <a:fld id="{C085E063-BD86-A24D-8676-37A35E7CCE3C}" type="slidenum">
              <a:rPr lang="en-US" smtClean="0"/>
              <a:pPr/>
              <a:t>70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squared error is optimal if we assume that the data was actually generated from a line with </a:t>
            </a:r>
            <a:r>
              <a:rPr lang="en-US" dirty="0" err="1"/>
              <a:t>gaussian</a:t>
            </a:r>
            <a:r>
              <a:rPr lang="en-US" dirty="0"/>
              <a:t> data</a:t>
            </a:r>
          </a:p>
        </p:txBody>
      </p:sp>
      <p:sp>
        <p:nvSpPr>
          <p:cNvPr id="4" name="Slide Number Placeholder 3"/>
          <p:cNvSpPr>
            <a:spLocks noGrp="1"/>
          </p:cNvSpPr>
          <p:nvPr>
            <p:ph type="sldNum" sz="quarter" idx="10"/>
          </p:nvPr>
        </p:nvSpPr>
        <p:spPr/>
        <p:txBody>
          <a:bodyPr/>
          <a:lstStyle/>
          <a:p>
            <a:fld id="{C085E063-BD86-A24D-8676-37A35E7CCE3C}" type="slidenum">
              <a:rPr lang="en-US" smtClean="0"/>
              <a:pPr/>
              <a:t>72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squared error is optimal if we assume that the data was actually generated from a line with </a:t>
            </a:r>
            <a:r>
              <a:rPr lang="en-US" dirty="0" err="1"/>
              <a:t>gaussian</a:t>
            </a:r>
            <a:r>
              <a:rPr lang="en-US" dirty="0"/>
              <a:t> data</a:t>
            </a:r>
          </a:p>
        </p:txBody>
      </p:sp>
      <p:sp>
        <p:nvSpPr>
          <p:cNvPr id="4" name="Slide Number Placeholder 3"/>
          <p:cNvSpPr>
            <a:spLocks noGrp="1"/>
          </p:cNvSpPr>
          <p:nvPr>
            <p:ph type="sldNum" sz="quarter" idx="10"/>
          </p:nvPr>
        </p:nvSpPr>
        <p:spPr/>
        <p:txBody>
          <a:bodyPr/>
          <a:lstStyle/>
          <a:p>
            <a:fld id="{C085E063-BD86-A24D-8676-37A35E7CCE3C}" type="slidenum">
              <a:rPr lang="en-US" smtClean="0"/>
              <a:pPr/>
              <a:t>73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just involves</a:t>
            </a:r>
            <a:r>
              <a:rPr lang="en-US" baseline="0" dirty="0"/>
              <a:t> iterating over the data and aggregating these counts!</a:t>
            </a:r>
          </a:p>
        </p:txBody>
      </p:sp>
      <p:sp>
        <p:nvSpPr>
          <p:cNvPr id="4" name="Slide Number Placeholder 3"/>
          <p:cNvSpPr>
            <a:spLocks noGrp="1"/>
          </p:cNvSpPr>
          <p:nvPr>
            <p:ph type="sldNum" sz="quarter" idx="10"/>
          </p:nvPr>
        </p:nvSpPr>
        <p:spPr/>
        <p:txBody>
          <a:bodyPr/>
          <a:lstStyle/>
          <a:p>
            <a:fld id="{F93E9A50-EED1-FA4E-868B-D30F9FDBA6F4}" type="slidenum">
              <a:rPr lang="en-US" smtClean="0"/>
              <a:pPr/>
              <a:t>12</a:t>
            </a:fld>
            <a:endParaRPr lang="en-US"/>
          </a:p>
        </p:txBody>
      </p:sp>
    </p:spTree>
    <p:extLst>
      <p:ext uri="{BB962C8B-B14F-4D97-AF65-F5344CB8AC3E}">
        <p14:creationId xmlns:p14="http://schemas.microsoft.com/office/powerpoint/2010/main" val="2253494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a:t>
            </a:r>
            <a:r>
              <a:rPr lang="en-US" baseline="0" dirty="0"/>
              <a:t> it doesn’t very as theta changes.  It’s a constant</a:t>
            </a:r>
          </a:p>
        </p:txBody>
      </p:sp>
      <p:sp>
        <p:nvSpPr>
          <p:cNvPr id="4" name="Slide Number Placeholder 3"/>
          <p:cNvSpPr>
            <a:spLocks noGrp="1"/>
          </p:cNvSpPr>
          <p:nvPr>
            <p:ph type="sldNum" sz="quarter" idx="10"/>
          </p:nvPr>
        </p:nvSpPr>
        <p:spPr/>
        <p:txBody>
          <a:bodyPr/>
          <a:lstStyle/>
          <a:p>
            <a:fld id="{F93E9A50-EED1-FA4E-868B-D30F9FDBA6F4}" type="slidenum">
              <a:rPr lang="en-US" smtClean="0"/>
              <a:pPr/>
              <a:t>28</a:t>
            </a:fld>
            <a:endParaRPr lang="en-US"/>
          </a:p>
        </p:txBody>
      </p:sp>
    </p:spTree>
    <p:extLst>
      <p:ext uri="{BB962C8B-B14F-4D97-AF65-F5344CB8AC3E}">
        <p14:creationId xmlns:p14="http://schemas.microsoft.com/office/powerpoint/2010/main" val="668638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F93E9A50-EED1-FA4E-868B-D30F9FDBA6F4}" type="slidenum">
              <a:rPr lang="en-US" smtClean="0"/>
              <a:pPr/>
              <a:t>29</a:t>
            </a:fld>
            <a:endParaRPr lang="en-US"/>
          </a:p>
        </p:txBody>
      </p:sp>
    </p:spTree>
    <p:extLst>
      <p:ext uri="{BB962C8B-B14F-4D97-AF65-F5344CB8AC3E}">
        <p14:creationId xmlns:p14="http://schemas.microsoft.com/office/powerpoint/2010/main" val="668638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F93E9A50-EED1-FA4E-868B-D30F9FDBA6F4}" type="slidenum">
              <a:rPr lang="en-US" smtClean="0"/>
              <a:pPr/>
              <a:t>30</a:t>
            </a:fld>
            <a:endParaRPr lang="en-US"/>
          </a:p>
        </p:txBody>
      </p:sp>
    </p:spTree>
    <p:extLst>
      <p:ext uri="{BB962C8B-B14F-4D97-AF65-F5344CB8AC3E}">
        <p14:creationId xmlns:p14="http://schemas.microsoft.com/office/powerpoint/2010/main" val="668638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E9A50-EED1-FA4E-868B-D30F9FDBA6F4}" type="slidenum">
              <a:rPr lang="en-US" smtClean="0"/>
              <a:pPr/>
              <a:t>33</a:t>
            </a:fld>
            <a:endParaRPr lang="en-US"/>
          </a:p>
        </p:txBody>
      </p:sp>
    </p:spTree>
    <p:extLst>
      <p:ext uri="{BB962C8B-B14F-4D97-AF65-F5344CB8AC3E}">
        <p14:creationId xmlns:p14="http://schemas.microsoft.com/office/powerpoint/2010/main" val="1443142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 lambda gets larger we bias more and more towards</a:t>
            </a:r>
            <a:r>
              <a:rPr lang="en-US" baseline="0" dirty="0"/>
              <a:t> </a:t>
            </a:r>
            <a:endParaRPr lang="en-US" dirty="0"/>
          </a:p>
        </p:txBody>
      </p:sp>
      <p:sp>
        <p:nvSpPr>
          <p:cNvPr id="4" name="Slide Number Placeholder 3"/>
          <p:cNvSpPr>
            <a:spLocks noGrp="1"/>
          </p:cNvSpPr>
          <p:nvPr>
            <p:ph type="sldNum" sz="quarter" idx="10"/>
          </p:nvPr>
        </p:nvSpPr>
        <p:spPr/>
        <p:txBody>
          <a:bodyPr/>
          <a:lstStyle/>
          <a:p>
            <a:fld id="{F93E9A50-EED1-FA4E-868B-D30F9FDBA6F4}" type="slidenum">
              <a:rPr lang="en-US" smtClean="0"/>
              <a:pPr/>
              <a:t>34</a:t>
            </a:fld>
            <a:endParaRPr lang="en-US"/>
          </a:p>
        </p:txBody>
      </p:sp>
    </p:spTree>
    <p:extLst>
      <p:ext uri="{BB962C8B-B14F-4D97-AF65-F5344CB8AC3E}">
        <p14:creationId xmlns:p14="http://schemas.microsoft.com/office/powerpoint/2010/main" val="3281331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Goes to 0!</a:t>
            </a:r>
          </a:p>
        </p:txBody>
      </p:sp>
      <p:sp>
        <p:nvSpPr>
          <p:cNvPr id="4" name="Slide Number Placeholder 3"/>
          <p:cNvSpPr>
            <a:spLocks noGrp="1"/>
          </p:cNvSpPr>
          <p:nvPr>
            <p:ph type="sldNum" sz="quarter" idx="10"/>
          </p:nvPr>
        </p:nvSpPr>
        <p:spPr/>
        <p:txBody>
          <a:bodyPr/>
          <a:lstStyle/>
          <a:p>
            <a:fld id="{F93E9A50-EED1-FA4E-868B-D30F9FDBA6F4}" type="slidenum">
              <a:rPr lang="en-US" smtClean="0"/>
              <a:pPr/>
              <a:t>35</a:t>
            </a:fld>
            <a:endParaRPr lang="en-US"/>
          </a:p>
        </p:txBody>
      </p:sp>
    </p:spTree>
    <p:extLst>
      <p:ext uri="{BB962C8B-B14F-4D97-AF65-F5344CB8AC3E}">
        <p14:creationId xmlns:p14="http://schemas.microsoft.com/office/powerpoint/2010/main" val="1571980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let’s try a different route this time</a:t>
            </a:r>
          </a:p>
          <a:p>
            <a:pPr marL="171450" indent="-171450">
              <a:buFontTx/>
              <a:buChar char="-"/>
            </a:pPr>
            <a:r>
              <a:rPr lang="en-US" dirty="0"/>
              <a:t>rather than deriving</a:t>
            </a:r>
            <a:r>
              <a:rPr lang="en-US" baseline="0" dirty="0"/>
              <a:t> a model (the book does it that way)</a:t>
            </a:r>
          </a:p>
          <a:p>
            <a:pPr marL="171450" indent="-171450">
              <a:buFontTx/>
              <a:buChar char="-"/>
            </a:pPr>
            <a:r>
              <a:rPr lang="en-US" baseline="0" dirty="0"/>
              <a:t>let’s start with a type of model and see if we can work our way towards a working model</a:t>
            </a:r>
            <a:endParaRPr lang="en-US" dirty="0"/>
          </a:p>
        </p:txBody>
      </p:sp>
      <p:sp>
        <p:nvSpPr>
          <p:cNvPr id="4" name="Slide Number Placeholder 3"/>
          <p:cNvSpPr>
            <a:spLocks noGrp="1"/>
          </p:cNvSpPr>
          <p:nvPr>
            <p:ph type="sldNum" sz="quarter" idx="10"/>
          </p:nvPr>
        </p:nvSpPr>
        <p:spPr/>
        <p:txBody>
          <a:bodyPr/>
          <a:lstStyle/>
          <a:p>
            <a:fld id="{F93E9A50-EED1-FA4E-868B-D30F9FDBA6F4}" type="slidenum">
              <a:rPr lang="en-US" smtClean="0"/>
              <a:pPr/>
              <a:t>44</a:t>
            </a:fld>
            <a:endParaRPr lang="en-US"/>
          </a:p>
        </p:txBody>
      </p:sp>
    </p:spTree>
    <p:extLst>
      <p:ext uri="{BB962C8B-B14F-4D97-AF65-F5344CB8AC3E}">
        <p14:creationId xmlns:p14="http://schemas.microsoft.com/office/powerpoint/2010/main" val="1647930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B6FE768-D535-DB4F-A86D-18423950C428}" type="datetimeFigureOut">
              <a:rPr lang="en-US" smtClean="0"/>
              <a:pPr/>
              <a:t>10/19/23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A0076733-97FC-644E-9C9E-BE83813A8A2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B6FE768-D535-DB4F-A86D-18423950C428}" type="datetimeFigureOut">
              <a:rPr lang="en-US" smtClean="0"/>
              <a:pPr/>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76733-97FC-644E-9C9E-BE83813A8A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7B6FE768-D535-DB4F-A86D-18423950C428}" type="datetimeFigureOut">
              <a:rPr lang="en-US" smtClean="0"/>
              <a:pPr/>
              <a:t>10/19/23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A0076733-97FC-644E-9C9E-BE83813A8A2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7B6FE768-D535-DB4F-A86D-18423950C428}" type="datetimeFigureOut">
              <a:rPr lang="en-US" smtClean="0"/>
              <a:pPr/>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0076733-97FC-644E-9C9E-BE83813A8A25}"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7B6FE768-D535-DB4F-A86D-18423950C428}" type="datetimeFigureOut">
              <a:rPr lang="en-US" smtClean="0"/>
              <a:pPr/>
              <a:t>10/19/23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0076733-97FC-644E-9C9E-BE83813A8A25}"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7B6FE768-D535-DB4F-A86D-18423950C428}" type="datetimeFigureOut">
              <a:rPr lang="en-US" smtClean="0"/>
              <a:pPr/>
              <a:t>10/19/23</a:t>
            </a:fld>
            <a:endParaRPr lang="en-US"/>
          </a:p>
        </p:txBody>
      </p:sp>
      <p:sp>
        <p:nvSpPr>
          <p:cNvPr id="10" name="Slide Number Placeholder 9"/>
          <p:cNvSpPr>
            <a:spLocks noGrp="1"/>
          </p:cNvSpPr>
          <p:nvPr>
            <p:ph type="sldNum" sz="quarter" idx="16"/>
          </p:nvPr>
        </p:nvSpPr>
        <p:spPr/>
        <p:txBody>
          <a:bodyPr rtlCol="0"/>
          <a:lstStyle/>
          <a:p>
            <a:fld id="{A0076733-97FC-644E-9C9E-BE83813A8A25}"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7B6FE768-D535-DB4F-A86D-18423950C428}" type="datetimeFigureOut">
              <a:rPr lang="en-US" smtClean="0"/>
              <a:pPr/>
              <a:t>10/19/23</a:t>
            </a:fld>
            <a:endParaRPr lang="en-US"/>
          </a:p>
        </p:txBody>
      </p:sp>
      <p:sp>
        <p:nvSpPr>
          <p:cNvPr id="12" name="Slide Number Placeholder 11"/>
          <p:cNvSpPr>
            <a:spLocks noGrp="1"/>
          </p:cNvSpPr>
          <p:nvPr>
            <p:ph type="sldNum" sz="quarter" idx="16"/>
          </p:nvPr>
        </p:nvSpPr>
        <p:spPr/>
        <p:txBody>
          <a:bodyPr rtlCol="0"/>
          <a:lstStyle/>
          <a:p>
            <a:fld id="{A0076733-97FC-644E-9C9E-BE83813A8A25}"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B6FE768-D535-DB4F-A86D-18423950C428}" type="datetimeFigureOut">
              <a:rPr lang="en-US" smtClean="0"/>
              <a:pPr/>
              <a:t>10/19/23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0076733-97FC-644E-9C9E-BE83813A8A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FE768-D535-DB4F-A86D-18423950C428}" type="datetimeFigureOut">
              <a:rPr lang="en-US" smtClean="0"/>
              <a:pPr/>
              <a:t>10/19/23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A0076733-97FC-644E-9C9E-BE83813A8A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7B6FE768-D535-DB4F-A86D-18423950C428}" type="datetimeFigureOut">
              <a:rPr lang="en-US" smtClean="0"/>
              <a:pPr/>
              <a:t>10/19/23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0076733-97FC-644E-9C9E-BE83813A8A25}"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7B6FE768-D535-DB4F-A86D-18423950C428}" type="datetimeFigureOut">
              <a:rPr lang="en-US" smtClean="0"/>
              <a:pPr/>
              <a:t>10/19/23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A0076733-97FC-644E-9C9E-BE83813A8A25}"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B6FE768-D535-DB4F-A86D-18423950C428}" type="datetimeFigureOut">
              <a:rPr lang="en-US" smtClean="0"/>
              <a:pPr/>
              <a:t>10/19/23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0076733-97FC-644E-9C9E-BE83813A8A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7.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oleObject" Target="../embeddings/oleObject5.bin"/><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3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14.bin"/><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oleObject" Target="../embeddings/oleObject15.bin"/></Relationships>
</file>

<file path=ppt/slides/_rels/slide3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16.bin"/><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oleObject" Target="../embeddings/oleObject17.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oleObject" Target="../embeddings/oleObject19.bin"/><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oleObject" Target="../embeddings/oleObject20.bin"/><Relationship Id="rId7"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emf"/><Relationship Id="rId11" Type="http://schemas.openxmlformats.org/officeDocument/2006/relationships/image" Target="../media/image34.emf"/><Relationship Id="rId5" Type="http://schemas.openxmlformats.org/officeDocument/2006/relationships/oleObject" Target="../embeddings/oleObject21.bin"/><Relationship Id="rId10" Type="http://schemas.openxmlformats.org/officeDocument/2006/relationships/oleObject" Target="../embeddings/oleObject22.bin"/><Relationship Id="rId4" Type="http://schemas.openxmlformats.org/officeDocument/2006/relationships/image" Target="../media/image28.emf"/><Relationship Id="rId9"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oleObject" Target="../embeddings/oleObject24.bin"/><Relationship Id="rId4" Type="http://schemas.openxmlformats.org/officeDocument/2006/relationships/image" Target="../media/image35.emf"/></Relationships>
</file>

<file path=ppt/slides/_rels/slide3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25.bin"/><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oleObject" Target="../embeddings/oleObject26.bin"/></Relationships>
</file>

<file path=ppt/slides/_rels/slide3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7.bin"/><Relationship Id="rId1" Type="http://schemas.openxmlformats.org/officeDocument/2006/relationships/slideLayout" Target="../slideLayouts/slideLayout2.xml"/><Relationship Id="rId5" Type="http://schemas.openxmlformats.org/officeDocument/2006/relationships/image" Target="../media/image34.emf"/><Relationship Id="rId4" Type="http://schemas.openxmlformats.org/officeDocument/2006/relationships/oleObject" Target="../embeddings/oleObject28.bin"/></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29.bin"/><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oleObject" Target="../embeddings/oleObject30.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4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embeddings/oleObject32.bin"/><Relationship Id="rId1" Type="http://schemas.openxmlformats.org/officeDocument/2006/relationships/slideLayout" Target="../slideLayouts/slideLayout2.xml"/><Relationship Id="rId5" Type="http://schemas.openxmlformats.org/officeDocument/2006/relationships/image" Target="../media/image41.emf"/><Relationship Id="rId4" Type="http://schemas.openxmlformats.org/officeDocument/2006/relationships/oleObject" Target="../embeddings/oleObject33.bin"/></Relationships>
</file>

<file path=ppt/slides/_rels/slide4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embeddings/oleObject34.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embeddings/oleObject35.bin"/><Relationship Id="rId1" Type="http://schemas.openxmlformats.org/officeDocument/2006/relationships/slideLayout" Target="../slideLayouts/slideLayout2.xml"/><Relationship Id="rId5" Type="http://schemas.openxmlformats.org/officeDocument/2006/relationships/image" Target="../media/image41.emf"/><Relationship Id="rId4" Type="http://schemas.openxmlformats.org/officeDocument/2006/relationships/oleObject" Target="../embeddings/oleObject36.bin"/></Relationships>
</file>

<file path=ppt/slides/_rels/slide48.xml.rels><?xml version="1.0" encoding="UTF-8" standalone="yes"?>
<Relationships xmlns="http://schemas.openxmlformats.org/package/2006/relationships"><Relationship Id="rId3" Type="http://schemas.openxmlformats.org/officeDocument/2006/relationships/image" Target="../media/image44.emf"/><Relationship Id="rId7" Type="http://schemas.openxmlformats.org/officeDocument/2006/relationships/image" Target="../media/image46.emf"/><Relationship Id="rId2" Type="http://schemas.openxmlformats.org/officeDocument/2006/relationships/oleObject" Target="../embeddings/oleObject37.bin"/><Relationship Id="rId1" Type="http://schemas.openxmlformats.org/officeDocument/2006/relationships/slideLayout" Target="../slideLayouts/slideLayout2.xml"/><Relationship Id="rId6" Type="http://schemas.openxmlformats.org/officeDocument/2006/relationships/oleObject" Target="../embeddings/oleObject39.bin"/><Relationship Id="rId5" Type="http://schemas.openxmlformats.org/officeDocument/2006/relationships/image" Target="../media/image45.emf"/><Relationship Id="rId4" Type="http://schemas.openxmlformats.org/officeDocument/2006/relationships/oleObject" Target="../embeddings/oleObject38.bin"/></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40.bin"/><Relationship Id="rId1" Type="http://schemas.openxmlformats.org/officeDocument/2006/relationships/slideLayout" Target="../slideLayouts/slideLayout2.xml"/><Relationship Id="rId5" Type="http://schemas.openxmlformats.org/officeDocument/2006/relationships/image" Target="../media/image48.emf"/><Relationship Id="rId4" Type="http://schemas.openxmlformats.org/officeDocument/2006/relationships/oleObject" Target="../embeddings/oleObject41.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image" Target="../media/image49.emf"/><Relationship Id="rId7" Type="http://schemas.openxmlformats.org/officeDocument/2006/relationships/image" Target="../media/image51.emf"/><Relationship Id="rId2" Type="http://schemas.openxmlformats.org/officeDocument/2006/relationships/oleObject" Target="../embeddings/oleObject42.bin"/><Relationship Id="rId1" Type="http://schemas.openxmlformats.org/officeDocument/2006/relationships/slideLayout" Target="../slideLayouts/slideLayout2.xml"/><Relationship Id="rId6" Type="http://schemas.openxmlformats.org/officeDocument/2006/relationships/oleObject" Target="../embeddings/oleObject44.bin"/><Relationship Id="rId5" Type="http://schemas.openxmlformats.org/officeDocument/2006/relationships/image" Target="../media/image50.emf"/><Relationship Id="rId4" Type="http://schemas.openxmlformats.org/officeDocument/2006/relationships/oleObject" Target="../embeddings/oleObject43.bin"/><Relationship Id="rId9" Type="http://schemas.openxmlformats.org/officeDocument/2006/relationships/image" Target="../media/image52.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4.emf"/></Relationships>
</file>

<file path=ppt/slides/_rels/slide53.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oleObject" Target="../embeddings/oleObject47.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7.emf"/><Relationship Id="rId5" Type="http://schemas.openxmlformats.org/officeDocument/2006/relationships/oleObject" Target="../embeddings/oleObject49.bin"/><Relationship Id="rId4" Type="http://schemas.openxmlformats.org/officeDocument/2006/relationships/image" Target="../media/image56.emf"/></Relationships>
</file>

<file path=ppt/slides/_rels/slide55.xml.rels><?xml version="1.0" encoding="UTF-8" standalone="yes"?>
<Relationships xmlns="http://schemas.openxmlformats.org/package/2006/relationships"><Relationship Id="rId3" Type="http://schemas.openxmlformats.org/officeDocument/2006/relationships/image" Target="../media/image58.emf"/><Relationship Id="rId7" Type="http://schemas.openxmlformats.org/officeDocument/2006/relationships/image" Target="../media/image60.emf"/><Relationship Id="rId2" Type="http://schemas.openxmlformats.org/officeDocument/2006/relationships/oleObject" Target="../embeddings/oleObject50.bin"/><Relationship Id="rId1" Type="http://schemas.openxmlformats.org/officeDocument/2006/relationships/slideLayout" Target="../slideLayouts/slideLayout2.xml"/><Relationship Id="rId6" Type="http://schemas.openxmlformats.org/officeDocument/2006/relationships/oleObject" Target="../embeddings/oleObject52.bin"/><Relationship Id="rId5" Type="http://schemas.openxmlformats.org/officeDocument/2006/relationships/image" Target="../media/image59.emf"/><Relationship Id="rId4" Type="http://schemas.openxmlformats.org/officeDocument/2006/relationships/oleObject" Target="../embeddings/oleObject51.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image" Target="../media/image61.emf"/><Relationship Id="rId7" Type="http://schemas.openxmlformats.org/officeDocument/2006/relationships/image" Target="../media/image63.emf"/><Relationship Id="rId2" Type="http://schemas.openxmlformats.org/officeDocument/2006/relationships/oleObject" Target="../embeddings/oleObject53.bin"/><Relationship Id="rId1" Type="http://schemas.openxmlformats.org/officeDocument/2006/relationships/slideLayout" Target="../slideLayouts/slideLayout2.xml"/><Relationship Id="rId6" Type="http://schemas.openxmlformats.org/officeDocument/2006/relationships/oleObject" Target="../embeddings/oleObject55.bin"/><Relationship Id="rId5" Type="http://schemas.openxmlformats.org/officeDocument/2006/relationships/image" Target="../media/image62.emf"/><Relationship Id="rId4" Type="http://schemas.openxmlformats.org/officeDocument/2006/relationships/oleObject" Target="../embeddings/oleObject54.bin"/><Relationship Id="rId9" Type="http://schemas.openxmlformats.org/officeDocument/2006/relationships/image" Target="../media/image64.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6.emf"/></Relationships>
</file>

<file path=ppt/slides/_rels/slide58.xml.rels><?xml version="1.0" encoding="UTF-8" standalone="yes"?>
<Relationships xmlns="http://schemas.openxmlformats.org/package/2006/relationships"><Relationship Id="rId3" Type="http://schemas.openxmlformats.org/officeDocument/2006/relationships/image" Target="../media/image67.emf"/><Relationship Id="rId7" Type="http://schemas.openxmlformats.org/officeDocument/2006/relationships/image" Target="../media/image66.emf"/><Relationship Id="rId2" Type="http://schemas.openxmlformats.org/officeDocument/2006/relationships/oleObject" Target="../embeddings/oleObject58.bin"/><Relationship Id="rId1" Type="http://schemas.openxmlformats.org/officeDocument/2006/relationships/slideLayout" Target="../slideLayouts/slideLayout2.xml"/><Relationship Id="rId6" Type="http://schemas.openxmlformats.org/officeDocument/2006/relationships/oleObject" Target="../embeddings/oleObject60.bin"/><Relationship Id="rId5" Type="http://schemas.openxmlformats.org/officeDocument/2006/relationships/image" Target="../media/image68.emf"/><Relationship Id="rId4" Type="http://schemas.openxmlformats.org/officeDocument/2006/relationships/oleObject" Target="../embeddings/oleObject59.bin"/></Relationships>
</file>

<file path=ppt/slides/_rels/slide59.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oleObject" Target="../embeddings/oleObject6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oleObject" Target="../embeddings/oleObject62.bin"/><Relationship Id="rId1" Type="http://schemas.openxmlformats.org/officeDocument/2006/relationships/slideLayout" Target="../slideLayouts/slideLayout2.xml"/><Relationship Id="rId5" Type="http://schemas.openxmlformats.org/officeDocument/2006/relationships/image" Target="../media/image70.emf"/><Relationship Id="rId4" Type="http://schemas.openxmlformats.org/officeDocument/2006/relationships/oleObject" Target="../embeddings/oleObject63.bin"/></Relationships>
</file>

<file path=ppt/slides/_rels/slide61.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oleObject" Target="../embeddings/oleObject64.bin"/><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62.xml.rels><?xml version="1.0" encoding="UTF-8" standalone="yes"?>
<Relationships xmlns="http://schemas.openxmlformats.org/package/2006/relationships"><Relationship Id="rId3" Type="http://schemas.openxmlformats.org/officeDocument/2006/relationships/image" Target="../media/image71.emf"/><Relationship Id="rId7" Type="http://schemas.openxmlformats.org/officeDocument/2006/relationships/image" Target="../media/image74.emf"/><Relationship Id="rId2" Type="http://schemas.openxmlformats.org/officeDocument/2006/relationships/oleObject" Target="../embeddings/oleObject65.bin"/><Relationship Id="rId1" Type="http://schemas.openxmlformats.org/officeDocument/2006/relationships/slideLayout" Target="../slideLayouts/slideLayout2.xml"/><Relationship Id="rId6" Type="http://schemas.openxmlformats.org/officeDocument/2006/relationships/oleObject" Target="../embeddings/oleObject67.bin"/><Relationship Id="rId5" Type="http://schemas.openxmlformats.org/officeDocument/2006/relationships/image" Target="../media/image73.emf"/><Relationship Id="rId4" Type="http://schemas.openxmlformats.org/officeDocument/2006/relationships/oleObject" Target="../embeddings/oleObject66.bin"/></Relationships>
</file>

<file path=ppt/slides/_rels/slide63.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3.emf"/><Relationship Id="rId5" Type="http://schemas.openxmlformats.org/officeDocument/2006/relationships/oleObject" Target="../embeddings/oleObject69.bin"/><Relationship Id="rId4" Type="http://schemas.openxmlformats.org/officeDocument/2006/relationships/image" Target="../media/image71.emf"/><Relationship Id="rId9" Type="http://schemas.openxmlformats.org/officeDocument/2006/relationships/image" Target="../media/image72.png"/></Relationships>
</file>

<file path=ppt/slides/_rels/slide64.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oleObject" Target="../embeddings/oleObject71.bin"/><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65.xml.rels><?xml version="1.0" encoding="UTF-8" standalone="yes"?>
<Relationships xmlns="http://schemas.openxmlformats.org/package/2006/relationships"><Relationship Id="rId3" Type="http://schemas.openxmlformats.org/officeDocument/2006/relationships/image" Target="../media/image75.emf"/><Relationship Id="rId7" Type="http://schemas.openxmlformats.org/officeDocument/2006/relationships/image" Target="../media/image60.png"/><Relationship Id="rId2" Type="http://schemas.openxmlformats.org/officeDocument/2006/relationships/oleObject" Target="../embeddings/oleObject72.bin"/><Relationship Id="rId1" Type="http://schemas.openxmlformats.org/officeDocument/2006/relationships/slideLayout" Target="../slideLayouts/slideLayout2.xml"/><Relationship Id="rId5" Type="http://schemas.openxmlformats.org/officeDocument/2006/relationships/image" Target="../media/image77.emf"/><Relationship Id="rId4" Type="http://schemas.openxmlformats.org/officeDocument/2006/relationships/oleObject" Target="../embeddings/oleObject73.bin"/></Relationships>
</file>

<file path=ppt/slides/_rels/slide6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oleObject" Target="../embeddings/oleObject74.bin"/><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oleObject" Target="../embeddings/oleObject75.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0.emf"/><Relationship Id="rId5" Type="http://schemas.openxmlformats.org/officeDocument/2006/relationships/oleObject" Target="../embeddings/oleObject77.bin"/><Relationship Id="rId4" Type="http://schemas.openxmlformats.org/officeDocument/2006/relationships/image" Target="../media/image79.emf"/></Relationships>
</file>

<file path=ppt/slides/_rels/slide71.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oleObject" Target="../embeddings/oleObject78.bin"/><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79.bin"/><Relationship Id="rId7" Type="http://schemas.openxmlformats.org/officeDocument/2006/relationships/image" Target="../media/image8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3.emf"/><Relationship Id="rId5" Type="http://schemas.openxmlformats.org/officeDocument/2006/relationships/oleObject" Target="../embeddings/oleObject80.bin"/><Relationship Id="rId4" Type="http://schemas.openxmlformats.org/officeDocument/2006/relationships/image" Target="../media/image82.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6.emf"/><Relationship Id="rId5" Type="http://schemas.openxmlformats.org/officeDocument/2006/relationships/oleObject" Target="../embeddings/oleObject82.bin"/><Relationship Id="rId4" Type="http://schemas.openxmlformats.org/officeDocument/2006/relationships/image" Target="../media/image85.emf"/></Relationships>
</file>

<file path=ppt/slides/_rels/slide74.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oleObject" Target="../embeddings/oleObject83.bin"/><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oleObject" Target="../embeddings/oleObject84.bin"/><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oleObject" Target="../embeddings/oleObject85.bin"/><Relationship Id="rId1" Type="http://schemas.openxmlformats.org/officeDocument/2006/relationships/slideLayout" Target="../slideLayouts/slideLayout2.xml"/><Relationship Id="rId5" Type="http://schemas.openxmlformats.org/officeDocument/2006/relationships/image" Target="../media/image90.emf"/><Relationship Id="rId4" Type="http://schemas.openxmlformats.org/officeDocument/2006/relationships/oleObject" Target="../embeddings/oleObject86.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4.emf"/></Relationships>
</file>

<file path=ppt/slides/_rels/slide7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Logistic regression</a:t>
            </a:r>
          </a:p>
        </p:txBody>
      </p:sp>
      <p:sp>
        <p:nvSpPr>
          <p:cNvPr id="3" name="Subtitle 2"/>
          <p:cNvSpPr>
            <a:spLocks noGrp="1"/>
          </p:cNvSpPr>
          <p:nvPr>
            <p:ph type="subTitle" idx="1"/>
          </p:nvPr>
        </p:nvSpPr>
        <p:spPr/>
        <p:txBody>
          <a:bodyPr>
            <a:normAutofit fontScale="77500" lnSpcReduction="20000"/>
          </a:bodyPr>
          <a:lstStyle/>
          <a:p>
            <a:r>
              <a:rPr lang="en-US" dirty="0"/>
              <a:t>David Kauchak</a:t>
            </a:r>
          </a:p>
          <a:p>
            <a:r>
              <a:rPr lang="en-US" dirty="0"/>
              <a:t>CS158 – 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8776-FDF2-F300-C93C-5B6286045081}"/>
              </a:ext>
            </a:extLst>
          </p:cNvPr>
          <p:cNvSpPr>
            <a:spLocks noGrp="1"/>
          </p:cNvSpPr>
          <p:nvPr>
            <p:ph type="title"/>
          </p:nvPr>
        </p:nvSpPr>
        <p:spPr/>
        <p:txBody>
          <a:bodyPr/>
          <a:lstStyle/>
          <a:p>
            <a:r>
              <a:rPr lang="en-US" dirty="0"/>
              <a:t>Other comments</a:t>
            </a:r>
          </a:p>
        </p:txBody>
      </p:sp>
      <p:sp>
        <p:nvSpPr>
          <p:cNvPr id="3" name="Content Placeholder 2">
            <a:extLst>
              <a:ext uri="{FF2B5EF4-FFF2-40B4-BE49-F238E27FC236}">
                <a16:creationId xmlns:a16="http://schemas.microsoft.com/office/drawing/2014/main" id="{E010CB74-AAC9-9994-4BF1-EF05AFAD22EB}"/>
              </a:ext>
            </a:extLst>
          </p:cNvPr>
          <p:cNvSpPr>
            <a:spLocks noGrp="1"/>
          </p:cNvSpPr>
          <p:nvPr>
            <p:ph sz="quarter" idx="1"/>
          </p:nvPr>
        </p:nvSpPr>
        <p:spPr/>
        <p:txBody>
          <a:bodyPr>
            <a:normAutofit/>
          </a:bodyPr>
          <a:lstStyle/>
          <a:p>
            <a:pPr marL="0" indent="0" algn="l">
              <a:buNone/>
            </a:pPr>
            <a:r>
              <a:rPr lang="en-US" b="0" i="0" dirty="0">
                <a:solidFill>
                  <a:srgbClr val="202124"/>
                </a:solidFill>
                <a:effectLst/>
                <a:latin typeface="Roboto" panose="02000000000000000000" pitchFamily="2" charset="0"/>
              </a:rPr>
              <a:t>We lost points on the first three assignments to </a:t>
            </a:r>
            <a:r>
              <a:rPr lang="en-US" b="0" i="0" dirty="0" err="1">
                <a:solidFill>
                  <a:srgbClr val="202124"/>
                </a:solidFill>
                <a:effectLst/>
                <a:latin typeface="Roboto" panose="02000000000000000000" pitchFamily="2" charset="0"/>
              </a:rPr>
              <a:t>JavaDocs</a:t>
            </a:r>
            <a:r>
              <a:rPr lang="en-US" b="0" i="0" dirty="0">
                <a:solidFill>
                  <a:srgbClr val="202124"/>
                </a:solidFill>
                <a:effectLst/>
                <a:latin typeface="Roboto" panose="02000000000000000000" pitchFamily="2" charset="0"/>
              </a:rPr>
              <a:t> for other stylistic reasons, but we hadn't gotten our scores for the first assignment until after we had turned in the third assignment, so we didn't know we were supposed to do the </a:t>
            </a:r>
            <a:r>
              <a:rPr lang="en-US" b="0" i="0" dirty="0" err="1">
                <a:solidFill>
                  <a:srgbClr val="202124"/>
                </a:solidFill>
                <a:effectLst/>
                <a:latin typeface="Roboto" panose="02000000000000000000" pitchFamily="2" charset="0"/>
              </a:rPr>
              <a:t>JavaDocs</a:t>
            </a:r>
            <a:r>
              <a:rPr lang="en-US" b="0" i="0" dirty="0">
                <a:solidFill>
                  <a:srgbClr val="202124"/>
                </a:solidFill>
                <a:effectLst/>
                <a:latin typeface="Roboto" panose="02000000000000000000" pitchFamily="2" charset="0"/>
              </a:rPr>
              <a:t> and got dinged three times for it.</a:t>
            </a:r>
          </a:p>
        </p:txBody>
      </p:sp>
    </p:spTree>
    <p:extLst>
      <p:ext uri="{BB962C8B-B14F-4D97-AF65-F5344CB8AC3E}">
        <p14:creationId xmlns:p14="http://schemas.microsoft.com/office/powerpoint/2010/main" val="248257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MLE estimation for NB</a:t>
            </a:r>
          </a:p>
        </p:txBody>
      </p:sp>
      <p:graphicFrame>
        <p:nvGraphicFramePr>
          <p:cNvPr id="4" name="Object 3"/>
          <p:cNvGraphicFramePr>
            <a:graphicFrameLocks noChangeAspect="1"/>
          </p:cNvGraphicFramePr>
          <p:nvPr/>
        </p:nvGraphicFramePr>
        <p:xfrm>
          <a:off x="5046285" y="3553578"/>
          <a:ext cx="842772" cy="541940"/>
        </p:xfrm>
        <a:graphic>
          <a:graphicData uri="http://schemas.openxmlformats.org/presentationml/2006/ole">
            <mc:AlternateContent xmlns:mc="http://schemas.openxmlformats.org/markup-compatibility/2006">
              <mc:Choice xmlns:v="urn:schemas-microsoft-com:vml" Requires="v">
                <p:oleObj name="Equation" r:id="rId2" imgW="317500" imgH="203200" progId="Equation.3">
                  <p:embed/>
                </p:oleObj>
              </mc:Choice>
              <mc:Fallback>
                <p:oleObj name="Equation" r:id="rId2" imgW="317500" imgH="203200" progId="Equation.3">
                  <p:embed/>
                  <p:pic>
                    <p:nvPicPr>
                      <p:cNvPr id="4" name="Object 3"/>
                      <p:cNvPicPr/>
                      <p:nvPr/>
                    </p:nvPicPr>
                    <p:blipFill>
                      <a:blip r:embed="rId3"/>
                      <a:stretch>
                        <a:fillRect/>
                      </a:stretch>
                    </p:blipFill>
                    <p:spPr>
                      <a:xfrm>
                        <a:off x="5046285" y="3553578"/>
                        <a:ext cx="842772" cy="541940"/>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7133575" y="3581400"/>
          <a:ext cx="1319213" cy="550862"/>
        </p:xfrm>
        <a:graphic>
          <a:graphicData uri="http://schemas.openxmlformats.org/presentationml/2006/ole">
            <mc:AlternateContent xmlns:mc="http://schemas.openxmlformats.org/markup-compatibility/2006">
              <mc:Choice xmlns:v="urn:schemas-microsoft-com:vml" Requires="v">
                <p:oleObj name="Equation" r:id="rId4" imgW="520700" imgH="215900" progId="Equation.3">
                  <p:embed/>
                </p:oleObj>
              </mc:Choice>
              <mc:Fallback>
                <p:oleObj name="Equation" r:id="rId4" imgW="520700" imgH="215900" progId="Equation.3">
                  <p:embed/>
                  <p:pic>
                    <p:nvPicPr>
                      <p:cNvPr id="5" name="Object 4"/>
                      <p:cNvPicPr/>
                      <p:nvPr/>
                    </p:nvPicPr>
                    <p:blipFill>
                      <a:blip r:embed="rId5"/>
                      <a:stretch>
                        <a:fillRect/>
                      </a:stretch>
                    </p:blipFill>
                    <p:spPr>
                      <a:xfrm>
                        <a:off x="7133575" y="3581400"/>
                        <a:ext cx="1319213" cy="550862"/>
                      </a:xfrm>
                      <a:prstGeom prst="rect">
                        <a:avLst/>
                      </a:prstGeom>
                    </p:spPr>
                  </p:pic>
                </p:oleObj>
              </mc:Fallback>
            </mc:AlternateContent>
          </a:graphicData>
        </a:graphic>
      </p:graphicFrame>
      <p:sp>
        <p:nvSpPr>
          <p:cNvPr id="6" name="Rectangle 5"/>
          <p:cNvSpPr/>
          <p:nvPr/>
        </p:nvSpPr>
        <p:spPr>
          <a:xfrm>
            <a:off x="457200" y="2133600"/>
            <a:ext cx="1143000" cy="419100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ight Arrow 6"/>
          <p:cNvSpPr/>
          <p:nvPr/>
        </p:nvSpPr>
        <p:spPr bwMode="auto">
          <a:xfrm>
            <a:off x="1862863" y="3612178"/>
            <a:ext cx="533400" cy="762000"/>
          </a:xfrm>
          <a:prstGeom prst="rightArrow">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grpSp>
        <p:nvGrpSpPr>
          <p:cNvPr id="8" name="Group 37"/>
          <p:cNvGrpSpPr/>
          <p:nvPr/>
        </p:nvGrpSpPr>
        <p:grpSpPr>
          <a:xfrm>
            <a:off x="2497357" y="3259400"/>
            <a:ext cx="1432277" cy="1371600"/>
            <a:chOff x="7380511" y="3505200"/>
            <a:chExt cx="1432277" cy="1371600"/>
          </a:xfrm>
        </p:grpSpPr>
        <p:sp>
          <p:nvSpPr>
            <p:cNvPr id="9" name="Rounded Rectangle 8"/>
            <p:cNvSpPr/>
            <p:nvPr/>
          </p:nvSpPr>
          <p:spPr bwMode="auto">
            <a:xfrm>
              <a:off x="7391400" y="3505200"/>
              <a:ext cx="1371600" cy="13716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10" name="TextBox 9"/>
            <p:cNvSpPr txBox="1"/>
            <p:nvPr/>
          </p:nvSpPr>
          <p:spPr>
            <a:xfrm>
              <a:off x="7380511" y="3827200"/>
              <a:ext cx="1432277" cy="707886"/>
            </a:xfrm>
            <a:prstGeom prst="rect">
              <a:avLst/>
            </a:prstGeom>
            <a:noFill/>
          </p:spPr>
          <p:txBody>
            <a:bodyPr wrap="square" rtlCol="0">
              <a:spAutoFit/>
            </a:bodyPr>
            <a:lstStyle/>
            <a:p>
              <a:pPr algn="ctr"/>
              <a:r>
                <a:rPr lang="en-US" sz="2000" dirty="0"/>
                <a:t>probabilistic model</a:t>
              </a:r>
            </a:p>
          </p:txBody>
        </p:sp>
      </p:grpSp>
      <p:sp>
        <p:nvSpPr>
          <p:cNvPr id="11" name="TextBox 10"/>
          <p:cNvSpPr txBox="1"/>
          <p:nvPr/>
        </p:nvSpPr>
        <p:spPr>
          <a:xfrm rot="19152411">
            <a:off x="1887399" y="3058405"/>
            <a:ext cx="647157" cy="400110"/>
          </a:xfrm>
          <a:prstGeom prst="rect">
            <a:avLst/>
          </a:prstGeom>
          <a:noFill/>
        </p:spPr>
        <p:txBody>
          <a:bodyPr wrap="none" rtlCol="0">
            <a:spAutoFit/>
          </a:bodyPr>
          <a:lstStyle/>
          <a:p>
            <a:r>
              <a:rPr lang="en-US" sz="2000" dirty="0"/>
              <a:t>train</a:t>
            </a:r>
          </a:p>
        </p:txBody>
      </p:sp>
      <p:graphicFrame>
        <p:nvGraphicFramePr>
          <p:cNvPr id="12" name="Object 11"/>
          <p:cNvGraphicFramePr>
            <a:graphicFrameLocks noChangeAspect="1"/>
          </p:cNvGraphicFramePr>
          <p:nvPr/>
        </p:nvGraphicFramePr>
        <p:xfrm>
          <a:off x="5872876" y="1738478"/>
          <a:ext cx="1890712" cy="922337"/>
        </p:xfrm>
        <a:graphic>
          <a:graphicData uri="http://schemas.openxmlformats.org/presentationml/2006/ole">
            <mc:AlternateContent xmlns:mc="http://schemas.openxmlformats.org/markup-compatibility/2006">
              <mc:Choice xmlns:v="urn:schemas-microsoft-com:vml" Requires="v">
                <p:oleObj name="Equation" r:id="rId6" imgW="990600" imgH="482600" progId="Equation.3">
                  <p:embed/>
                </p:oleObj>
              </mc:Choice>
              <mc:Fallback>
                <p:oleObj name="Equation" r:id="rId6" imgW="990600" imgH="482600" progId="Equation.3">
                  <p:embed/>
                  <p:pic>
                    <p:nvPicPr>
                      <p:cNvPr id="12" name="Object 11"/>
                      <p:cNvPicPr/>
                      <p:nvPr/>
                    </p:nvPicPr>
                    <p:blipFill>
                      <a:blip r:embed="rId7"/>
                      <a:stretch>
                        <a:fillRect/>
                      </a:stretch>
                    </p:blipFill>
                    <p:spPr>
                      <a:xfrm>
                        <a:off x="5872876" y="1738478"/>
                        <a:ext cx="1890712" cy="922337"/>
                      </a:xfrm>
                      <a:prstGeom prst="rect">
                        <a:avLst/>
                      </a:prstGeom>
                    </p:spPr>
                  </p:pic>
                </p:oleObj>
              </mc:Fallback>
            </mc:AlternateContent>
          </a:graphicData>
        </a:graphic>
      </p:graphicFrame>
      <p:cxnSp>
        <p:nvCxnSpPr>
          <p:cNvPr id="14" name="Straight Connector 13"/>
          <p:cNvCxnSpPr/>
          <p:nvPr/>
        </p:nvCxnSpPr>
        <p:spPr>
          <a:xfrm>
            <a:off x="4267200" y="1738478"/>
            <a:ext cx="0" cy="481472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rot="16200000">
            <a:off x="174863" y="3961270"/>
            <a:ext cx="1522046" cy="400110"/>
          </a:xfrm>
          <a:prstGeom prst="rect">
            <a:avLst/>
          </a:prstGeom>
          <a:noFill/>
        </p:spPr>
        <p:txBody>
          <a:bodyPr wrap="none" rtlCol="0">
            <a:spAutoFit/>
          </a:bodyPr>
          <a:lstStyle/>
          <a:p>
            <a:r>
              <a:rPr lang="en-US" sz="2000" dirty="0">
                <a:solidFill>
                  <a:srgbClr val="0000FF"/>
                </a:solidFill>
              </a:rPr>
              <a:t>training data</a:t>
            </a:r>
          </a:p>
        </p:txBody>
      </p:sp>
      <p:cxnSp>
        <p:nvCxnSpPr>
          <p:cNvPr id="17" name="Straight Arrow Connector 16"/>
          <p:cNvCxnSpPr/>
          <p:nvPr/>
        </p:nvCxnSpPr>
        <p:spPr>
          <a:xfrm flipH="1">
            <a:off x="5486400" y="2514600"/>
            <a:ext cx="533400" cy="103897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7315200" y="2515618"/>
            <a:ext cx="448388" cy="110570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800600" y="4873518"/>
            <a:ext cx="3734366" cy="830997"/>
          </a:xfrm>
          <a:prstGeom prst="rect">
            <a:avLst/>
          </a:prstGeom>
          <a:noFill/>
        </p:spPr>
        <p:txBody>
          <a:bodyPr wrap="square" rtlCol="0">
            <a:spAutoFit/>
          </a:bodyPr>
          <a:lstStyle/>
          <a:p>
            <a:r>
              <a:rPr lang="en-US" sz="2400" dirty="0">
                <a:solidFill>
                  <a:srgbClr val="FF0000"/>
                </a:solidFill>
              </a:rPr>
              <a:t>What are the MLE estimates for these?</a:t>
            </a:r>
          </a:p>
        </p:txBody>
      </p:sp>
    </p:spTree>
    <p:extLst>
      <p:ext uri="{BB962C8B-B14F-4D97-AF65-F5344CB8AC3E}">
        <p14:creationId xmlns:p14="http://schemas.microsoft.com/office/powerpoint/2010/main" val="1532160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dirty="0">
                <a:ea typeface="ＭＳ Ｐゴシック" pitchFamily="-110" charset="-128"/>
                <a:cs typeface="ＭＳ Ｐゴシック" pitchFamily="-110" charset="-128"/>
              </a:rPr>
              <a:t>Maximum likelihood estimates</a:t>
            </a:r>
          </a:p>
        </p:txBody>
      </p:sp>
      <p:graphicFrame>
        <p:nvGraphicFramePr>
          <p:cNvPr id="41986" name="Object 2"/>
          <p:cNvGraphicFramePr>
            <a:graphicFrameLocks noChangeAspect="1"/>
          </p:cNvGraphicFramePr>
          <p:nvPr/>
        </p:nvGraphicFramePr>
        <p:xfrm>
          <a:off x="152400" y="3745468"/>
          <a:ext cx="3708400" cy="1162050"/>
        </p:xfrm>
        <a:graphic>
          <a:graphicData uri="http://schemas.openxmlformats.org/presentationml/2006/ole">
            <mc:AlternateContent xmlns:mc="http://schemas.openxmlformats.org/markup-compatibility/2006">
              <mc:Choice xmlns:v="urn:schemas-microsoft-com:vml" Requires="v">
                <p:oleObj name="Equation" r:id="rId3" imgW="1371600" imgH="431800" progId="Equation.3">
                  <p:embed/>
                </p:oleObj>
              </mc:Choice>
              <mc:Fallback>
                <p:oleObj name="Equation" r:id="rId3" imgW="1371600" imgH="431800" progId="Equation.3">
                  <p:embed/>
                  <p:pic>
                    <p:nvPicPr>
                      <p:cNvPr id="41986" name="Object 2"/>
                      <p:cNvPicPr>
                        <a:picLocks noChangeAspect="1" noChangeArrowheads="1"/>
                      </p:cNvPicPr>
                      <p:nvPr/>
                    </p:nvPicPr>
                    <p:blipFill>
                      <a:blip r:embed="rId4"/>
                      <a:srcRect/>
                      <a:stretch>
                        <a:fillRect/>
                      </a:stretch>
                    </p:blipFill>
                    <p:spPr bwMode="auto">
                      <a:xfrm>
                        <a:off x="152400" y="3745468"/>
                        <a:ext cx="3708400" cy="11620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41987" name="Object 3"/>
          <p:cNvGraphicFramePr>
            <a:graphicFrameLocks noChangeAspect="1"/>
          </p:cNvGraphicFramePr>
          <p:nvPr/>
        </p:nvGraphicFramePr>
        <p:xfrm>
          <a:off x="715963" y="1939925"/>
          <a:ext cx="2747962" cy="1057275"/>
        </p:xfrm>
        <a:graphic>
          <a:graphicData uri="http://schemas.openxmlformats.org/presentationml/2006/ole">
            <mc:AlternateContent xmlns:mc="http://schemas.openxmlformats.org/markup-compatibility/2006">
              <mc:Choice xmlns:v="urn:schemas-microsoft-com:vml" Requires="v">
                <p:oleObj name="Equation" r:id="rId5" imgW="1016000" imgH="393700" progId="Equation.3">
                  <p:embed/>
                </p:oleObj>
              </mc:Choice>
              <mc:Fallback>
                <p:oleObj name="Equation" r:id="rId5" imgW="1016000" imgH="393700" progId="Equation.3">
                  <p:embed/>
                  <p:pic>
                    <p:nvPicPr>
                      <p:cNvPr id="41987" name="Object 3"/>
                      <p:cNvPicPr>
                        <a:picLocks noChangeAspect="1" noChangeArrowheads="1"/>
                      </p:cNvPicPr>
                      <p:nvPr/>
                    </p:nvPicPr>
                    <p:blipFill>
                      <a:blip r:embed="rId6"/>
                      <a:srcRect/>
                      <a:stretch>
                        <a:fillRect/>
                      </a:stretch>
                    </p:blipFill>
                    <p:spPr bwMode="auto">
                      <a:xfrm>
                        <a:off x="715963" y="1939925"/>
                        <a:ext cx="2747962" cy="10572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2" name="TextBox 21"/>
          <p:cNvSpPr txBox="1"/>
          <p:nvPr/>
        </p:nvSpPr>
        <p:spPr>
          <a:xfrm>
            <a:off x="4795221" y="1992868"/>
            <a:ext cx="3209533" cy="369332"/>
          </a:xfrm>
          <a:prstGeom prst="rect">
            <a:avLst/>
          </a:prstGeom>
          <a:noFill/>
        </p:spPr>
        <p:txBody>
          <a:bodyPr wrap="none" rtlCol="0">
            <a:spAutoFit/>
          </a:bodyPr>
          <a:lstStyle/>
          <a:p>
            <a:r>
              <a:rPr lang="en-US" dirty="0">
                <a:solidFill>
                  <a:srgbClr val="0000FF"/>
                </a:solidFill>
              </a:rPr>
              <a:t>number of examples with label y</a:t>
            </a:r>
          </a:p>
        </p:txBody>
      </p:sp>
      <p:cxnSp>
        <p:nvCxnSpPr>
          <p:cNvPr id="24" name="Straight Connector 23"/>
          <p:cNvCxnSpPr>
            <a:cxnSpLocks/>
          </p:cNvCxnSpPr>
          <p:nvPr/>
        </p:nvCxnSpPr>
        <p:spPr bwMode="auto">
          <a:xfrm>
            <a:off x="4803894" y="2498725"/>
            <a:ext cx="3200860" cy="27543"/>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25" name="TextBox 24"/>
          <p:cNvSpPr txBox="1"/>
          <p:nvPr/>
        </p:nvSpPr>
        <p:spPr>
          <a:xfrm>
            <a:off x="5054653" y="2526268"/>
            <a:ext cx="2544724" cy="369332"/>
          </a:xfrm>
          <a:prstGeom prst="rect">
            <a:avLst/>
          </a:prstGeom>
          <a:noFill/>
        </p:spPr>
        <p:txBody>
          <a:bodyPr wrap="none" rtlCol="0">
            <a:spAutoFit/>
          </a:bodyPr>
          <a:lstStyle/>
          <a:p>
            <a:r>
              <a:rPr lang="en-US" dirty="0">
                <a:solidFill>
                  <a:srgbClr val="0000FF"/>
                </a:solidFill>
              </a:rPr>
              <a:t>total number of examples</a:t>
            </a:r>
          </a:p>
        </p:txBody>
      </p:sp>
      <p:sp>
        <p:nvSpPr>
          <p:cNvPr id="27" name="TextBox 26"/>
          <p:cNvSpPr txBox="1"/>
          <p:nvPr/>
        </p:nvSpPr>
        <p:spPr>
          <a:xfrm>
            <a:off x="4038600" y="3810000"/>
            <a:ext cx="5003293" cy="369332"/>
          </a:xfrm>
          <a:prstGeom prst="rect">
            <a:avLst/>
          </a:prstGeom>
          <a:noFill/>
        </p:spPr>
        <p:txBody>
          <a:bodyPr wrap="none" rtlCol="0">
            <a:spAutoFit/>
          </a:bodyPr>
          <a:lstStyle/>
          <a:p>
            <a:r>
              <a:rPr lang="en-US" dirty="0">
                <a:solidFill>
                  <a:srgbClr val="0000FF"/>
                </a:solidFill>
              </a:rPr>
              <a:t>number of examples with label y with feature x</a:t>
            </a:r>
            <a:r>
              <a:rPr lang="en-US" baseline="-25000" dirty="0">
                <a:solidFill>
                  <a:srgbClr val="0000FF"/>
                </a:solidFill>
              </a:rPr>
              <a:t>i</a:t>
            </a:r>
            <a:r>
              <a:rPr lang="en-US" dirty="0">
                <a:solidFill>
                  <a:srgbClr val="0000FF"/>
                </a:solidFill>
              </a:rPr>
              <a:t> = 1</a:t>
            </a:r>
            <a:endParaRPr lang="en-US" baseline="-25000" dirty="0">
              <a:solidFill>
                <a:srgbClr val="0000FF"/>
              </a:solidFill>
            </a:endParaRPr>
          </a:p>
        </p:txBody>
      </p:sp>
      <p:cxnSp>
        <p:nvCxnSpPr>
          <p:cNvPr id="28" name="Straight Connector 27"/>
          <p:cNvCxnSpPr/>
          <p:nvPr/>
        </p:nvCxnSpPr>
        <p:spPr bwMode="auto">
          <a:xfrm>
            <a:off x="4401580" y="4284507"/>
            <a:ext cx="3886200" cy="158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29" name="TextBox 28"/>
          <p:cNvSpPr txBox="1"/>
          <p:nvPr/>
        </p:nvSpPr>
        <p:spPr>
          <a:xfrm>
            <a:off x="4740385" y="4355068"/>
            <a:ext cx="3029495" cy="369332"/>
          </a:xfrm>
          <a:prstGeom prst="rect">
            <a:avLst/>
          </a:prstGeom>
          <a:noFill/>
        </p:spPr>
        <p:txBody>
          <a:bodyPr wrap="none" rtlCol="0">
            <a:spAutoFit/>
          </a:bodyPr>
          <a:lstStyle/>
          <a:p>
            <a:r>
              <a:rPr lang="en-US" dirty="0">
                <a:solidFill>
                  <a:srgbClr val="0000FF"/>
                </a:solidFill>
              </a:rPr>
              <a:t>number of examples with label</a:t>
            </a:r>
          </a:p>
        </p:txBody>
      </p:sp>
    </p:spTree>
    <p:extLst>
      <p:ext uri="{BB962C8B-B14F-4D97-AF65-F5344CB8AC3E}">
        <p14:creationId xmlns:p14="http://schemas.microsoft.com/office/powerpoint/2010/main" val="263430231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B55-5090-F32B-7793-CAA7E51FE1EC}"/>
              </a:ext>
            </a:extLst>
          </p:cNvPr>
          <p:cNvSpPr>
            <a:spLocks noGrp="1"/>
          </p:cNvSpPr>
          <p:nvPr>
            <p:ph type="title"/>
          </p:nvPr>
        </p:nvSpPr>
        <p:spPr/>
        <p:txBody>
          <a:bodyPr/>
          <a:lstStyle/>
          <a:p>
            <a:r>
              <a:rPr lang="en-US" dirty="0"/>
              <a:t>Maximum likelihood estimates</a:t>
            </a:r>
          </a:p>
        </p:txBody>
      </p:sp>
      <p:graphicFrame>
        <p:nvGraphicFramePr>
          <p:cNvPr id="4" name="Table 3">
            <a:extLst>
              <a:ext uri="{FF2B5EF4-FFF2-40B4-BE49-F238E27FC236}">
                <a16:creationId xmlns:a16="http://schemas.microsoft.com/office/drawing/2014/main" id="{E80C9A22-4395-8846-129D-4D8A5449FEA5}"/>
              </a:ext>
            </a:extLst>
          </p:cNvPr>
          <p:cNvGraphicFramePr>
            <a:graphicFrameLocks noGrp="1"/>
          </p:cNvGraphicFramePr>
          <p:nvPr>
            <p:extLst>
              <p:ext uri="{D42A27DB-BD31-4B8C-83A1-F6EECF244321}">
                <p14:modId xmlns:p14="http://schemas.microsoft.com/office/powerpoint/2010/main" val="2648568959"/>
              </p:ext>
            </p:extLst>
          </p:nvPr>
        </p:nvGraphicFramePr>
        <p:xfrm>
          <a:off x="381000" y="3445933"/>
          <a:ext cx="3197352" cy="2225040"/>
        </p:xfrm>
        <a:graphic>
          <a:graphicData uri="http://schemas.openxmlformats.org/drawingml/2006/table">
            <a:tbl>
              <a:tblPr firstRow="1" bandRow="1">
                <a:tableStyleId>{5C22544A-7EE6-4342-B048-85BDC9FD1C3A}</a:tableStyleId>
              </a:tblPr>
              <a:tblGrid>
                <a:gridCol w="1065784">
                  <a:extLst>
                    <a:ext uri="{9D8B030D-6E8A-4147-A177-3AD203B41FA5}">
                      <a16:colId xmlns:a16="http://schemas.microsoft.com/office/drawing/2014/main" val="2488723645"/>
                    </a:ext>
                  </a:extLst>
                </a:gridCol>
                <a:gridCol w="1065784">
                  <a:extLst>
                    <a:ext uri="{9D8B030D-6E8A-4147-A177-3AD203B41FA5}">
                      <a16:colId xmlns:a16="http://schemas.microsoft.com/office/drawing/2014/main" val="1046715428"/>
                    </a:ext>
                  </a:extLst>
                </a:gridCol>
                <a:gridCol w="1065784">
                  <a:extLst>
                    <a:ext uri="{9D8B030D-6E8A-4147-A177-3AD203B41FA5}">
                      <a16:colId xmlns:a16="http://schemas.microsoft.com/office/drawing/2014/main" val="2622562863"/>
                    </a:ext>
                  </a:extLst>
                </a:gridCol>
              </a:tblGrid>
              <a:tr h="370840">
                <a:tc>
                  <a:txBody>
                    <a:bodyPr/>
                    <a:lstStyle/>
                    <a:p>
                      <a:r>
                        <a:rPr lang="en-US" dirty="0"/>
                        <a:t>x</a:t>
                      </a:r>
                      <a:r>
                        <a:rPr lang="en-US" baseline="-25000" dirty="0"/>
                        <a:t>1</a:t>
                      </a:r>
                    </a:p>
                  </a:txBody>
                  <a:tcPr/>
                </a:tc>
                <a:tc>
                  <a:txBody>
                    <a:bodyPr/>
                    <a:lstStyle/>
                    <a:p>
                      <a:r>
                        <a:rPr lang="en-US" dirty="0"/>
                        <a:t>x</a:t>
                      </a:r>
                      <a:r>
                        <a:rPr lang="en-US" baseline="-25000" dirty="0"/>
                        <a:t>2</a:t>
                      </a:r>
                    </a:p>
                  </a:txBody>
                  <a:tcPr/>
                </a:tc>
                <a:tc>
                  <a:txBody>
                    <a:bodyPr/>
                    <a:lstStyle/>
                    <a:p>
                      <a:r>
                        <a:rPr lang="en-US" dirty="0"/>
                        <a:t>label</a:t>
                      </a:r>
                    </a:p>
                  </a:txBody>
                  <a:tcPr/>
                </a:tc>
                <a:extLst>
                  <a:ext uri="{0D108BD9-81ED-4DB2-BD59-A6C34878D82A}">
                    <a16:rowId xmlns:a16="http://schemas.microsoft.com/office/drawing/2014/main" val="3572197195"/>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77258509"/>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98911341"/>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85212882"/>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79610568"/>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578977965"/>
                  </a:ext>
                </a:extLst>
              </a:tr>
            </a:tbl>
          </a:graphicData>
        </a:graphic>
      </p:graphicFrame>
      <p:graphicFrame>
        <p:nvGraphicFramePr>
          <p:cNvPr id="9" name="Object 3">
            <a:extLst>
              <a:ext uri="{FF2B5EF4-FFF2-40B4-BE49-F238E27FC236}">
                <a16:creationId xmlns:a16="http://schemas.microsoft.com/office/drawing/2014/main" id="{C4FE8AE6-93D9-AE8C-A941-42D9E2405E9E}"/>
              </a:ext>
            </a:extLst>
          </p:cNvPr>
          <p:cNvGraphicFramePr>
            <a:graphicFrameLocks noChangeAspect="1"/>
          </p:cNvGraphicFramePr>
          <p:nvPr>
            <p:extLst>
              <p:ext uri="{D42A27DB-BD31-4B8C-83A1-F6EECF244321}">
                <p14:modId xmlns:p14="http://schemas.microsoft.com/office/powerpoint/2010/main" val="187260618"/>
              </p:ext>
            </p:extLst>
          </p:nvPr>
        </p:nvGraphicFramePr>
        <p:xfrm>
          <a:off x="612648" y="1789818"/>
          <a:ext cx="2747962" cy="1057275"/>
        </p:xfrm>
        <a:graphic>
          <a:graphicData uri="http://schemas.openxmlformats.org/presentationml/2006/ole">
            <mc:AlternateContent xmlns:mc="http://schemas.openxmlformats.org/markup-compatibility/2006">
              <mc:Choice xmlns:v="urn:schemas-microsoft-com:vml" Requires="v">
                <p:oleObj name="Equation" r:id="rId2" imgW="1016000" imgH="393700" progId="Equation.3">
                  <p:embed/>
                </p:oleObj>
              </mc:Choice>
              <mc:Fallback>
                <p:oleObj name="Equation" r:id="rId2" imgW="1016000" imgH="393700" progId="Equation.3">
                  <p:embed/>
                  <p:pic>
                    <p:nvPicPr>
                      <p:cNvPr id="41987" name="Object 3"/>
                      <p:cNvPicPr>
                        <a:picLocks noChangeAspect="1" noChangeArrowheads="1"/>
                      </p:cNvPicPr>
                      <p:nvPr/>
                    </p:nvPicPr>
                    <p:blipFill>
                      <a:blip r:embed="rId3"/>
                      <a:srcRect/>
                      <a:stretch>
                        <a:fillRect/>
                      </a:stretch>
                    </p:blipFill>
                    <p:spPr bwMode="auto">
                      <a:xfrm>
                        <a:off x="612648" y="1789818"/>
                        <a:ext cx="2747962" cy="10572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 name="TextBox 9">
            <a:extLst>
              <a:ext uri="{FF2B5EF4-FFF2-40B4-BE49-F238E27FC236}">
                <a16:creationId xmlns:a16="http://schemas.microsoft.com/office/drawing/2014/main" id="{24E66490-73D2-5C22-6EEF-DDD7EA93DC67}"/>
              </a:ext>
            </a:extLst>
          </p:cNvPr>
          <p:cNvSpPr txBox="1"/>
          <p:nvPr/>
        </p:nvSpPr>
        <p:spPr>
          <a:xfrm>
            <a:off x="4921956" y="2968978"/>
            <a:ext cx="1473480" cy="954107"/>
          </a:xfrm>
          <a:prstGeom prst="rect">
            <a:avLst/>
          </a:prstGeom>
          <a:noFill/>
        </p:spPr>
        <p:txBody>
          <a:bodyPr wrap="none" rtlCol="0">
            <a:spAutoFit/>
          </a:bodyPr>
          <a:lstStyle/>
          <a:p>
            <a:r>
              <a:rPr lang="en-US" sz="2800" dirty="0">
                <a:solidFill>
                  <a:srgbClr val="FF0000"/>
                </a:solidFill>
              </a:rPr>
              <a:t>p(1)  = ?</a:t>
            </a:r>
          </a:p>
          <a:p>
            <a:r>
              <a:rPr lang="en-US" sz="2800" dirty="0">
                <a:solidFill>
                  <a:srgbClr val="FF0000"/>
                </a:solidFill>
              </a:rPr>
              <a:t>p(-1) = ?</a:t>
            </a:r>
          </a:p>
        </p:txBody>
      </p:sp>
    </p:spTree>
    <p:extLst>
      <p:ext uri="{BB962C8B-B14F-4D97-AF65-F5344CB8AC3E}">
        <p14:creationId xmlns:p14="http://schemas.microsoft.com/office/powerpoint/2010/main" val="328743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B55-5090-F32B-7793-CAA7E51FE1EC}"/>
              </a:ext>
            </a:extLst>
          </p:cNvPr>
          <p:cNvSpPr>
            <a:spLocks noGrp="1"/>
          </p:cNvSpPr>
          <p:nvPr>
            <p:ph type="title"/>
          </p:nvPr>
        </p:nvSpPr>
        <p:spPr/>
        <p:txBody>
          <a:bodyPr/>
          <a:lstStyle/>
          <a:p>
            <a:r>
              <a:rPr lang="en-US" dirty="0"/>
              <a:t>Maximum likelihood estimates</a:t>
            </a:r>
          </a:p>
        </p:txBody>
      </p:sp>
      <p:graphicFrame>
        <p:nvGraphicFramePr>
          <p:cNvPr id="4" name="Table 3">
            <a:extLst>
              <a:ext uri="{FF2B5EF4-FFF2-40B4-BE49-F238E27FC236}">
                <a16:creationId xmlns:a16="http://schemas.microsoft.com/office/drawing/2014/main" id="{E80C9A22-4395-8846-129D-4D8A5449FEA5}"/>
              </a:ext>
            </a:extLst>
          </p:cNvPr>
          <p:cNvGraphicFramePr>
            <a:graphicFrameLocks noGrp="1"/>
          </p:cNvGraphicFramePr>
          <p:nvPr/>
        </p:nvGraphicFramePr>
        <p:xfrm>
          <a:off x="381000" y="3445933"/>
          <a:ext cx="3197352" cy="2225040"/>
        </p:xfrm>
        <a:graphic>
          <a:graphicData uri="http://schemas.openxmlformats.org/drawingml/2006/table">
            <a:tbl>
              <a:tblPr firstRow="1" bandRow="1">
                <a:tableStyleId>{5C22544A-7EE6-4342-B048-85BDC9FD1C3A}</a:tableStyleId>
              </a:tblPr>
              <a:tblGrid>
                <a:gridCol w="1065784">
                  <a:extLst>
                    <a:ext uri="{9D8B030D-6E8A-4147-A177-3AD203B41FA5}">
                      <a16:colId xmlns:a16="http://schemas.microsoft.com/office/drawing/2014/main" val="2488723645"/>
                    </a:ext>
                  </a:extLst>
                </a:gridCol>
                <a:gridCol w="1065784">
                  <a:extLst>
                    <a:ext uri="{9D8B030D-6E8A-4147-A177-3AD203B41FA5}">
                      <a16:colId xmlns:a16="http://schemas.microsoft.com/office/drawing/2014/main" val="1046715428"/>
                    </a:ext>
                  </a:extLst>
                </a:gridCol>
                <a:gridCol w="1065784">
                  <a:extLst>
                    <a:ext uri="{9D8B030D-6E8A-4147-A177-3AD203B41FA5}">
                      <a16:colId xmlns:a16="http://schemas.microsoft.com/office/drawing/2014/main" val="2622562863"/>
                    </a:ext>
                  </a:extLst>
                </a:gridCol>
              </a:tblGrid>
              <a:tr h="370840">
                <a:tc>
                  <a:txBody>
                    <a:bodyPr/>
                    <a:lstStyle/>
                    <a:p>
                      <a:r>
                        <a:rPr lang="en-US" dirty="0"/>
                        <a:t>x</a:t>
                      </a:r>
                      <a:r>
                        <a:rPr lang="en-US" baseline="-25000" dirty="0"/>
                        <a:t>1</a:t>
                      </a:r>
                    </a:p>
                  </a:txBody>
                  <a:tcPr/>
                </a:tc>
                <a:tc>
                  <a:txBody>
                    <a:bodyPr/>
                    <a:lstStyle/>
                    <a:p>
                      <a:r>
                        <a:rPr lang="en-US" dirty="0"/>
                        <a:t>x</a:t>
                      </a:r>
                      <a:r>
                        <a:rPr lang="en-US" baseline="-25000" dirty="0"/>
                        <a:t>2</a:t>
                      </a:r>
                    </a:p>
                  </a:txBody>
                  <a:tcPr/>
                </a:tc>
                <a:tc>
                  <a:txBody>
                    <a:bodyPr/>
                    <a:lstStyle/>
                    <a:p>
                      <a:r>
                        <a:rPr lang="en-US" dirty="0"/>
                        <a:t>label</a:t>
                      </a:r>
                    </a:p>
                  </a:txBody>
                  <a:tcPr/>
                </a:tc>
                <a:extLst>
                  <a:ext uri="{0D108BD9-81ED-4DB2-BD59-A6C34878D82A}">
                    <a16:rowId xmlns:a16="http://schemas.microsoft.com/office/drawing/2014/main" val="3572197195"/>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77258509"/>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98911341"/>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85212882"/>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79610568"/>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578977965"/>
                  </a:ext>
                </a:extLst>
              </a:tr>
            </a:tbl>
          </a:graphicData>
        </a:graphic>
      </p:graphicFrame>
      <p:graphicFrame>
        <p:nvGraphicFramePr>
          <p:cNvPr id="9" name="Object 3">
            <a:extLst>
              <a:ext uri="{FF2B5EF4-FFF2-40B4-BE49-F238E27FC236}">
                <a16:creationId xmlns:a16="http://schemas.microsoft.com/office/drawing/2014/main" id="{C4FE8AE6-93D9-AE8C-A941-42D9E2405E9E}"/>
              </a:ext>
            </a:extLst>
          </p:cNvPr>
          <p:cNvGraphicFramePr>
            <a:graphicFrameLocks noChangeAspect="1"/>
          </p:cNvGraphicFramePr>
          <p:nvPr/>
        </p:nvGraphicFramePr>
        <p:xfrm>
          <a:off x="612648" y="1789818"/>
          <a:ext cx="2747962" cy="1057275"/>
        </p:xfrm>
        <a:graphic>
          <a:graphicData uri="http://schemas.openxmlformats.org/presentationml/2006/ole">
            <mc:AlternateContent xmlns:mc="http://schemas.openxmlformats.org/markup-compatibility/2006">
              <mc:Choice xmlns:v="urn:schemas-microsoft-com:vml" Requires="v">
                <p:oleObj name="Equation" r:id="rId2" imgW="1016000" imgH="393700" progId="Equation.3">
                  <p:embed/>
                </p:oleObj>
              </mc:Choice>
              <mc:Fallback>
                <p:oleObj name="Equation" r:id="rId2" imgW="1016000" imgH="393700" progId="Equation.3">
                  <p:embed/>
                  <p:pic>
                    <p:nvPicPr>
                      <p:cNvPr id="9" name="Object 3">
                        <a:extLst>
                          <a:ext uri="{FF2B5EF4-FFF2-40B4-BE49-F238E27FC236}">
                            <a16:creationId xmlns:a16="http://schemas.microsoft.com/office/drawing/2014/main" id="{C4FE8AE6-93D9-AE8C-A941-42D9E2405E9E}"/>
                          </a:ext>
                        </a:extLst>
                      </p:cNvPr>
                      <p:cNvPicPr>
                        <a:picLocks noChangeAspect="1" noChangeArrowheads="1"/>
                      </p:cNvPicPr>
                      <p:nvPr/>
                    </p:nvPicPr>
                    <p:blipFill>
                      <a:blip r:embed="rId3"/>
                      <a:srcRect/>
                      <a:stretch>
                        <a:fillRect/>
                      </a:stretch>
                    </p:blipFill>
                    <p:spPr bwMode="auto">
                      <a:xfrm>
                        <a:off x="612648" y="1789818"/>
                        <a:ext cx="2747962" cy="10572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 name="TextBox 9">
            <a:extLst>
              <a:ext uri="{FF2B5EF4-FFF2-40B4-BE49-F238E27FC236}">
                <a16:creationId xmlns:a16="http://schemas.microsoft.com/office/drawing/2014/main" id="{24E66490-73D2-5C22-6EEF-DDD7EA93DC67}"/>
              </a:ext>
            </a:extLst>
          </p:cNvPr>
          <p:cNvSpPr txBox="1"/>
          <p:nvPr/>
        </p:nvSpPr>
        <p:spPr>
          <a:xfrm>
            <a:off x="4921956" y="2968978"/>
            <a:ext cx="1912703" cy="954107"/>
          </a:xfrm>
          <a:prstGeom prst="rect">
            <a:avLst/>
          </a:prstGeom>
          <a:noFill/>
        </p:spPr>
        <p:txBody>
          <a:bodyPr wrap="none" rtlCol="0">
            <a:spAutoFit/>
          </a:bodyPr>
          <a:lstStyle/>
          <a:p>
            <a:r>
              <a:rPr lang="en-US" sz="2800" dirty="0">
                <a:solidFill>
                  <a:srgbClr val="001BC0"/>
                </a:solidFill>
              </a:rPr>
              <a:t>p(1)  = 3/5</a:t>
            </a:r>
          </a:p>
          <a:p>
            <a:r>
              <a:rPr lang="en-US" sz="2800" dirty="0">
                <a:solidFill>
                  <a:srgbClr val="001BC0"/>
                </a:solidFill>
              </a:rPr>
              <a:t>p(-1) = 2/5</a:t>
            </a:r>
          </a:p>
        </p:txBody>
      </p:sp>
    </p:spTree>
    <p:extLst>
      <p:ext uri="{BB962C8B-B14F-4D97-AF65-F5344CB8AC3E}">
        <p14:creationId xmlns:p14="http://schemas.microsoft.com/office/powerpoint/2010/main" val="2342910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B55-5090-F32B-7793-CAA7E51FE1EC}"/>
              </a:ext>
            </a:extLst>
          </p:cNvPr>
          <p:cNvSpPr>
            <a:spLocks noGrp="1"/>
          </p:cNvSpPr>
          <p:nvPr>
            <p:ph type="title"/>
          </p:nvPr>
        </p:nvSpPr>
        <p:spPr/>
        <p:txBody>
          <a:bodyPr/>
          <a:lstStyle/>
          <a:p>
            <a:r>
              <a:rPr lang="en-US" dirty="0"/>
              <a:t>Maximum likelihood estimates</a:t>
            </a:r>
          </a:p>
        </p:txBody>
      </p:sp>
      <p:graphicFrame>
        <p:nvGraphicFramePr>
          <p:cNvPr id="4" name="Table 3">
            <a:extLst>
              <a:ext uri="{FF2B5EF4-FFF2-40B4-BE49-F238E27FC236}">
                <a16:creationId xmlns:a16="http://schemas.microsoft.com/office/drawing/2014/main" id="{E80C9A22-4395-8846-129D-4D8A5449FEA5}"/>
              </a:ext>
            </a:extLst>
          </p:cNvPr>
          <p:cNvGraphicFramePr>
            <a:graphicFrameLocks noGrp="1"/>
          </p:cNvGraphicFramePr>
          <p:nvPr/>
        </p:nvGraphicFramePr>
        <p:xfrm>
          <a:off x="381000" y="3445933"/>
          <a:ext cx="3197352" cy="2225040"/>
        </p:xfrm>
        <a:graphic>
          <a:graphicData uri="http://schemas.openxmlformats.org/drawingml/2006/table">
            <a:tbl>
              <a:tblPr firstRow="1" bandRow="1">
                <a:tableStyleId>{5C22544A-7EE6-4342-B048-85BDC9FD1C3A}</a:tableStyleId>
              </a:tblPr>
              <a:tblGrid>
                <a:gridCol w="1065784">
                  <a:extLst>
                    <a:ext uri="{9D8B030D-6E8A-4147-A177-3AD203B41FA5}">
                      <a16:colId xmlns:a16="http://schemas.microsoft.com/office/drawing/2014/main" val="2488723645"/>
                    </a:ext>
                  </a:extLst>
                </a:gridCol>
                <a:gridCol w="1065784">
                  <a:extLst>
                    <a:ext uri="{9D8B030D-6E8A-4147-A177-3AD203B41FA5}">
                      <a16:colId xmlns:a16="http://schemas.microsoft.com/office/drawing/2014/main" val="1046715428"/>
                    </a:ext>
                  </a:extLst>
                </a:gridCol>
                <a:gridCol w="1065784">
                  <a:extLst>
                    <a:ext uri="{9D8B030D-6E8A-4147-A177-3AD203B41FA5}">
                      <a16:colId xmlns:a16="http://schemas.microsoft.com/office/drawing/2014/main" val="2622562863"/>
                    </a:ext>
                  </a:extLst>
                </a:gridCol>
              </a:tblGrid>
              <a:tr h="370840">
                <a:tc>
                  <a:txBody>
                    <a:bodyPr/>
                    <a:lstStyle/>
                    <a:p>
                      <a:r>
                        <a:rPr lang="en-US" dirty="0"/>
                        <a:t>x</a:t>
                      </a:r>
                      <a:r>
                        <a:rPr lang="en-US" baseline="-25000" dirty="0"/>
                        <a:t>1</a:t>
                      </a:r>
                    </a:p>
                  </a:txBody>
                  <a:tcPr/>
                </a:tc>
                <a:tc>
                  <a:txBody>
                    <a:bodyPr/>
                    <a:lstStyle/>
                    <a:p>
                      <a:r>
                        <a:rPr lang="en-US" dirty="0"/>
                        <a:t>x</a:t>
                      </a:r>
                      <a:r>
                        <a:rPr lang="en-US" baseline="-25000" dirty="0"/>
                        <a:t>2</a:t>
                      </a:r>
                    </a:p>
                  </a:txBody>
                  <a:tcPr/>
                </a:tc>
                <a:tc>
                  <a:txBody>
                    <a:bodyPr/>
                    <a:lstStyle/>
                    <a:p>
                      <a:r>
                        <a:rPr lang="en-US" dirty="0"/>
                        <a:t>label</a:t>
                      </a:r>
                    </a:p>
                  </a:txBody>
                  <a:tcPr/>
                </a:tc>
                <a:extLst>
                  <a:ext uri="{0D108BD9-81ED-4DB2-BD59-A6C34878D82A}">
                    <a16:rowId xmlns:a16="http://schemas.microsoft.com/office/drawing/2014/main" val="3572197195"/>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77258509"/>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98911341"/>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85212882"/>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79610568"/>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578977965"/>
                  </a:ext>
                </a:extLst>
              </a:tr>
            </a:tbl>
          </a:graphicData>
        </a:graphic>
      </p:graphicFrame>
      <p:graphicFrame>
        <p:nvGraphicFramePr>
          <p:cNvPr id="3" name="Object 2">
            <a:extLst>
              <a:ext uri="{FF2B5EF4-FFF2-40B4-BE49-F238E27FC236}">
                <a16:creationId xmlns:a16="http://schemas.microsoft.com/office/drawing/2014/main" id="{53EE03C5-469B-D5B0-C033-99180AEB957B}"/>
              </a:ext>
            </a:extLst>
          </p:cNvPr>
          <p:cNvGraphicFramePr>
            <a:graphicFrameLocks noChangeAspect="1"/>
          </p:cNvGraphicFramePr>
          <p:nvPr>
            <p:extLst>
              <p:ext uri="{D42A27DB-BD31-4B8C-83A1-F6EECF244321}">
                <p14:modId xmlns:p14="http://schemas.microsoft.com/office/powerpoint/2010/main" val="2706153879"/>
              </p:ext>
            </p:extLst>
          </p:nvPr>
        </p:nvGraphicFramePr>
        <p:xfrm>
          <a:off x="228600" y="1774119"/>
          <a:ext cx="3708400" cy="1162050"/>
        </p:xfrm>
        <a:graphic>
          <a:graphicData uri="http://schemas.openxmlformats.org/presentationml/2006/ole">
            <mc:AlternateContent xmlns:mc="http://schemas.openxmlformats.org/markup-compatibility/2006">
              <mc:Choice xmlns:v="urn:schemas-microsoft-com:vml" Requires="v">
                <p:oleObj name="Equation" r:id="rId2" imgW="1371600" imgH="431800" progId="Equation.3">
                  <p:embed/>
                </p:oleObj>
              </mc:Choice>
              <mc:Fallback>
                <p:oleObj name="Equation" r:id="rId2" imgW="1371600" imgH="431800" progId="Equation.3">
                  <p:embed/>
                  <p:pic>
                    <p:nvPicPr>
                      <p:cNvPr id="41986" name="Object 2"/>
                      <p:cNvPicPr>
                        <a:picLocks noChangeAspect="1" noChangeArrowheads="1"/>
                      </p:cNvPicPr>
                      <p:nvPr/>
                    </p:nvPicPr>
                    <p:blipFill>
                      <a:blip r:embed="rId3"/>
                      <a:srcRect/>
                      <a:stretch>
                        <a:fillRect/>
                      </a:stretch>
                    </p:blipFill>
                    <p:spPr bwMode="auto">
                      <a:xfrm>
                        <a:off x="228600" y="1774119"/>
                        <a:ext cx="3708400" cy="11620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6" name="Table 5">
            <a:extLst>
              <a:ext uri="{FF2B5EF4-FFF2-40B4-BE49-F238E27FC236}">
                <a16:creationId xmlns:a16="http://schemas.microsoft.com/office/drawing/2014/main" id="{E3E4B682-CEA8-770B-B63B-70BE46A10595}"/>
              </a:ext>
            </a:extLst>
          </p:cNvPr>
          <p:cNvGraphicFramePr>
            <a:graphicFrameLocks noGrp="1"/>
          </p:cNvGraphicFramePr>
          <p:nvPr>
            <p:extLst>
              <p:ext uri="{D42A27DB-BD31-4B8C-83A1-F6EECF244321}">
                <p14:modId xmlns:p14="http://schemas.microsoft.com/office/powerpoint/2010/main" val="1751021713"/>
              </p:ext>
            </p:extLst>
          </p:nvPr>
        </p:nvGraphicFramePr>
        <p:xfrm>
          <a:off x="4538133" y="1892017"/>
          <a:ext cx="4038600" cy="1584960"/>
        </p:xfrm>
        <a:graphic>
          <a:graphicData uri="http://schemas.openxmlformats.org/drawingml/2006/table">
            <a:tbl>
              <a:tblPr bandRow="1">
                <a:tableStyleId>{5C22544A-7EE6-4342-B048-85BDC9FD1C3A}</a:tableStyleId>
              </a:tblPr>
              <a:tblGrid>
                <a:gridCol w="2019300">
                  <a:extLst>
                    <a:ext uri="{9D8B030D-6E8A-4147-A177-3AD203B41FA5}">
                      <a16:colId xmlns:a16="http://schemas.microsoft.com/office/drawing/2014/main" val="1086708890"/>
                    </a:ext>
                  </a:extLst>
                </a:gridCol>
                <a:gridCol w="2019300">
                  <a:extLst>
                    <a:ext uri="{9D8B030D-6E8A-4147-A177-3AD203B41FA5}">
                      <a16:colId xmlns:a16="http://schemas.microsoft.com/office/drawing/2014/main" val="2156942983"/>
                    </a:ext>
                  </a:extLst>
                </a:gridCol>
              </a:tblGrid>
              <a:tr h="387350">
                <a:tc>
                  <a:txBody>
                    <a:bodyPr/>
                    <a:lstStyle/>
                    <a:p>
                      <a:r>
                        <a:rPr lang="en-US" sz="2000" dirty="0"/>
                        <a:t>p(x</a:t>
                      </a:r>
                      <a:r>
                        <a:rPr lang="en-US" sz="2000" baseline="-25000" dirty="0"/>
                        <a:t>1</a:t>
                      </a:r>
                      <a:r>
                        <a:rPr lang="en-US" sz="2000" dirty="0"/>
                        <a:t> = 1 | 1)</a:t>
                      </a:r>
                    </a:p>
                  </a:txBody>
                  <a:tcPr/>
                </a:tc>
                <a:tc>
                  <a:txBody>
                    <a:bodyPr/>
                    <a:lstStyle/>
                    <a:p>
                      <a:pPr algn="ctr"/>
                      <a:r>
                        <a:rPr lang="en-US" sz="2000" dirty="0">
                          <a:solidFill>
                            <a:srgbClr val="FF0000"/>
                          </a:solidFill>
                        </a:rPr>
                        <a:t>?</a:t>
                      </a:r>
                    </a:p>
                  </a:txBody>
                  <a:tcPr/>
                </a:tc>
                <a:extLst>
                  <a:ext uri="{0D108BD9-81ED-4DB2-BD59-A6C34878D82A}">
                    <a16:rowId xmlns:a16="http://schemas.microsoft.com/office/drawing/2014/main" val="2176417262"/>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p(x</a:t>
                      </a:r>
                      <a:r>
                        <a:rPr lang="en-US" sz="2000" baseline="-25000" dirty="0"/>
                        <a:t>1</a:t>
                      </a:r>
                      <a:r>
                        <a:rPr lang="en-US" sz="2000" dirty="0"/>
                        <a:t> = 0 | 1)</a:t>
                      </a:r>
                    </a:p>
                  </a:txBody>
                  <a:tcPr/>
                </a:tc>
                <a:tc>
                  <a:txBody>
                    <a:bodyPr/>
                    <a:lstStyle/>
                    <a:p>
                      <a:pPr algn="ctr"/>
                      <a:r>
                        <a:rPr lang="en-US" sz="2000" dirty="0">
                          <a:solidFill>
                            <a:srgbClr val="FF0000"/>
                          </a:solidFill>
                        </a:rPr>
                        <a:t>?</a:t>
                      </a:r>
                    </a:p>
                  </a:txBody>
                  <a:tcPr/>
                </a:tc>
                <a:extLst>
                  <a:ext uri="{0D108BD9-81ED-4DB2-BD59-A6C34878D82A}">
                    <a16:rowId xmlns:a16="http://schemas.microsoft.com/office/drawing/2014/main" val="1698808601"/>
                  </a:ext>
                </a:extLst>
              </a:tr>
              <a:tr h="387350">
                <a:tc>
                  <a:txBody>
                    <a:bodyPr/>
                    <a:lstStyle/>
                    <a:p>
                      <a:r>
                        <a:rPr lang="en-US" sz="2000" dirty="0"/>
                        <a:t>p(x</a:t>
                      </a:r>
                      <a:r>
                        <a:rPr lang="en-US" sz="2000" baseline="-25000" dirty="0"/>
                        <a:t>2</a:t>
                      </a:r>
                      <a:r>
                        <a:rPr lang="en-US" sz="2000" dirty="0"/>
                        <a:t> = 1| 1)</a:t>
                      </a:r>
                    </a:p>
                  </a:txBody>
                  <a:tcPr/>
                </a:tc>
                <a:tc>
                  <a:txBody>
                    <a:bodyPr/>
                    <a:lstStyle/>
                    <a:p>
                      <a:pPr algn="ctr"/>
                      <a:r>
                        <a:rPr lang="en-US" sz="2000" dirty="0">
                          <a:solidFill>
                            <a:srgbClr val="FF0000"/>
                          </a:solidFill>
                        </a:rPr>
                        <a:t>?</a:t>
                      </a:r>
                    </a:p>
                  </a:txBody>
                  <a:tcPr/>
                </a:tc>
                <a:extLst>
                  <a:ext uri="{0D108BD9-81ED-4DB2-BD59-A6C34878D82A}">
                    <a16:rowId xmlns:a16="http://schemas.microsoft.com/office/drawing/2014/main" val="10990011"/>
                  </a:ext>
                </a:extLst>
              </a:tr>
              <a:tr h="387350">
                <a:tc>
                  <a:txBody>
                    <a:bodyPr/>
                    <a:lstStyle/>
                    <a:p>
                      <a:r>
                        <a:rPr lang="en-US" sz="2000" dirty="0"/>
                        <a:t>p(x2 = 0| 1)</a:t>
                      </a:r>
                    </a:p>
                  </a:txBody>
                  <a:tcPr/>
                </a:tc>
                <a:tc>
                  <a:txBody>
                    <a:bodyPr/>
                    <a:lstStyle/>
                    <a:p>
                      <a:pPr algn="ctr"/>
                      <a:r>
                        <a:rPr lang="en-US" sz="2000" dirty="0">
                          <a:solidFill>
                            <a:srgbClr val="FF0000"/>
                          </a:solidFill>
                        </a:rPr>
                        <a:t>?</a:t>
                      </a:r>
                    </a:p>
                  </a:txBody>
                  <a:tcPr/>
                </a:tc>
                <a:extLst>
                  <a:ext uri="{0D108BD9-81ED-4DB2-BD59-A6C34878D82A}">
                    <a16:rowId xmlns:a16="http://schemas.microsoft.com/office/drawing/2014/main" val="1775470874"/>
                  </a:ext>
                </a:extLst>
              </a:tr>
            </a:tbl>
          </a:graphicData>
        </a:graphic>
      </p:graphicFrame>
    </p:spTree>
    <p:extLst>
      <p:ext uri="{BB962C8B-B14F-4D97-AF65-F5344CB8AC3E}">
        <p14:creationId xmlns:p14="http://schemas.microsoft.com/office/powerpoint/2010/main" val="2613610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B55-5090-F32B-7793-CAA7E51FE1EC}"/>
              </a:ext>
            </a:extLst>
          </p:cNvPr>
          <p:cNvSpPr>
            <a:spLocks noGrp="1"/>
          </p:cNvSpPr>
          <p:nvPr>
            <p:ph type="title"/>
          </p:nvPr>
        </p:nvSpPr>
        <p:spPr/>
        <p:txBody>
          <a:bodyPr/>
          <a:lstStyle/>
          <a:p>
            <a:r>
              <a:rPr lang="en-US" dirty="0"/>
              <a:t>Maximum likelihood estimates</a:t>
            </a:r>
          </a:p>
        </p:txBody>
      </p:sp>
      <p:graphicFrame>
        <p:nvGraphicFramePr>
          <p:cNvPr id="4" name="Table 3">
            <a:extLst>
              <a:ext uri="{FF2B5EF4-FFF2-40B4-BE49-F238E27FC236}">
                <a16:creationId xmlns:a16="http://schemas.microsoft.com/office/drawing/2014/main" id="{E80C9A22-4395-8846-129D-4D8A5449FEA5}"/>
              </a:ext>
            </a:extLst>
          </p:cNvPr>
          <p:cNvGraphicFramePr>
            <a:graphicFrameLocks noGrp="1"/>
          </p:cNvGraphicFramePr>
          <p:nvPr/>
        </p:nvGraphicFramePr>
        <p:xfrm>
          <a:off x="381000" y="3445933"/>
          <a:ext cx="3197352" cy="2225040"/>
        </p:xfrm>
        <a:graphic>
          <a:graphicData uri="http://schemas.openxmlformats.org/drawingml/2006/table">
            <a:tbl>
              <a:tblPr firstRow="1" bandRow="1">
                <a:tableStyleId>{5C22544A-7EE6-4342-B048-85BDC9FD1C3A}</a:tableStyleId>
              </a:tblPr>
              <a:tblGrid>
                <a:gridCol w="1065784">
                  <a:extLst>
                    <a:ext uri="{9D8B030D-6E8A-4147-A177-3AD203B41FA5}">
                      <a16:colId xmlns:a16="http://schemas.microsoft.com/office/drawing/2014/main" val="2488723645"/>
                    </a:ext>
                  </a:extLst>
                </a:gridCol>
                <a:gridCol w="1065784">
                  <a:extLst>
                    <a:ext uri="{9D8B030D-6E8A-4147-A177-3AD203B41FA5}">
                      <a16:colId xmlns:a16="http://schemas.microsoft.com/office/drawing/2014/main" val="1046715428"/>
                    </a:ext>
                  </a:extLst>
                </a:gridCol>
                <a:gridCol w="1065784">
                  <a:extLst>
                    <a:ext uri="{9D8B030D-6E8A-4147-A177-3AD203B41FA5}">
                      <a16:colId xmlns:a16="http://schemas.microsoft.com/office/drawing/2014/main" val="2622562863"/>
                    </a:ext>
                  </a:extLst>
                </a:gridCol>
              </a:tblGrid>
              <a:tr h="370840">
                <a:tc>
                  <a:txBody>
                    <a:bodyPr/>
                    <a:lstStyle/>
                    <a:p>
                      <a:r>
                        <a:rPr lang="en-US" dirty="0"/>
                        <a:t>x</a:t>
                      </a:r>
                      <a:r>
                        <a:rPr lang="en-US" baseline="-25000" dirty="0"/>
                        <a:t>1</a:t>
                      </a:r>
                    </a:p>
                  </a:txBody>
                  <a:tcPr/>
                </a:tc>
                <a:tc>
                  <a:txBody>
                    <a:bodyPr/>
                    <a:lstStyle/>
                    <a:p>
                      <a:r>
                        <a:rPr lang="en-US" dirty="0"/>
                        <a:t>x</a:t>
                      </a:r>
                      <a:r>
                        <a:rPr lang="en-US" baseline="-25000" dirty="0"/>
                        <a:t>2</a:t>
                      </a:r>
                    </a:p>
                  </a:txBody>
                  <a:tcPr/>
                </a:tc>
                <a:tc>
                  <a:txBody>
                    <a:bodyPr/>
                    <a:lstStyle/>
                    <a:p>
                      <a:r>
                        <a:rPr lang="en-US" dirty="0"/>
                        <a:t>label</a:t>
                      </a:r>
                    </a:p>
                  </a:txBody>
                  <a:tcPr/>
                </a:tc>
                <a:extLst>
                  <a:ext uri="{0D108BD9-81ED-4DB2-BD59-A6C34878D82A}">
                    <a16:rowId xmlns:a16="http://schemas.microsoft.com/office/drawing/2014/main" val="3572197195"/>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77258509"/>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98911341"/>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85212882"/>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79610568"/>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578977965"/>
                  </a:ext>
                </a:extLst>
              </a:tr>
            </a:tbl>
          </a:graphicData>
        </a:graphic>
      </p:graphicFrame>
      <p:graphicFrame>
        <p:nvGraphicFramePr>
          <p:cNvPr id="3" name="Object 2">
            <a:extLst>
              <a:ext uri="{FF2B5EF4-FFF2-40B4-BE49-F238E27FC236}">
                <a16:creationId xmlns:a16="http://schemas.microsoft.com/office/drawing/2014/main" id="{53EE03C5-469B-D5B0-C033-99180AEB957B}"/>
              </a:ext>
            </a:extLst>
          </p:cNvPr>
          <p:cNvGraphicFramePr>
            <a:graphicFrameLocks noChangeAspect="1"/>
          </p:cNvGraphicFramePr>
          <p:nvPr/>
        </p:nvGraphicFramePr>
        <p:xfrm>
          <a:off x="228600" y="1774119"/>
          <a:ext cx="3708400" cy="1162050"/>
        </p:xfrm>
        <a:graphic>
          <a:graphicData uri="http://schemas.openxmlformats.org/presentationml/2006/ole">
            <mc:AlternateContent xmlns:mc="http://schemas.openxmlformats.org/markup-compatibility/2006">
              <mc:Choice xmlns:v="urn:schemas-microsoft-com:vml" Requires="v">
                <p:oleObj name="Equation" r:id="rId2" imgW="1371600" imgH="431800" progId="Equation.3">
                  <p:embed/>
                </p:oleObj>
              </mc:Choice>
              <mc:Fallback>
                <p:oleObj name="Equation" r:id="rId2" imgW="1371600" imgH="431800" progId="Equation.3">
                  <p:embed/>
                  <p:pic>
                    <p:nvPicPr>
                      <p:cNvPr id="3" name="Object 2">
                        <a:extLst>
                          <a:ext uri="{FF2B5EF4-FFF2-40B4-BE49-F238E27FC236}">
                            <a16:creationId xmlns:a16="http://schemas.microsoft.com/office/drawing/2014/main" id="{53EE03C5-469B-D5B0-C033-99180AEB957B}"/>
                          </a:ext>
                        </a:extLst>
                      </p:cNvPr>
                      <p:cNvPicPr>
                        <a:picLocks noChangeAspect="1" noChangeArrowheads="1"/>
                      </p:cNvPicPr>
                      <p:nvPr/>
                    </p:nvPicPr>
                    <p:blipFill>
                      <a:blip r:embed="rId3"/>
                      <a:srcRect/>
                      <a:stretch>
                        <a:fillRect/>
                      </a:stretch>
                    </p:blipFill>
                    <p:spPr bwMode="auto">
                      <a:xfrm>
                        <a:off x="228600" y="1774119"/>
                        <a:ext cx="3708400" cy="11620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6" name="Table 5">
            <a:extLst>
              <a:ext uri="{FF2B5EF4-FFF2-40B4-BE49-F238E27FC236}">
                <a16:creationId xmlns:a16="http://schemas.microsoft.com/office/drawing/2014/main" id="{E3E4B682-CEA8-770B-B63B-70BE46A10595}"/>
              </a:ext>
            </a:extLst>
          </p:cNvPr>
          <p:cNvGraphicFramePr>
            <a:graphicFrameLocks noGrp="1"/>
          </p:cNvGraphicFramePr>
          <p:nvPr>
            <p:extLst>
              <p:ext uri="{D42A27DB-BD31-4B8C-83A1-F6EECF244321}">
                <p14:modId xmlns:p14="http://schemas.microsoft.com/office/powerpoint/2010/main" val="472669457"/>
              </p:ext>
            </p:extLst>
          </p:nvPr>
        </p:nvGraphicFramePr>
        <p:xfrm>
          <a:off x="4495800" y="1844040"/>
          <a:ext cx="4038600" cy="1584960"/>
        </p:xfrm>
        <a:graphic>
          <a:graphicData uri="http://schemas.openxmlformats.org/drawingml/2006/table">
            <a:tbl>
              <a:tblPr bandRow="1">
                <a:tableStyleId>{5C22544A-7EE6-4342-B048-85BDC9FD1C3A}</a:tableStyleId>
              </a:tblPr>
              <a:tblGrid>
                <a:gridCol w="2019300">
                  <a:extLst>
                    <a:ext uri="{9D8B030D-6E8A-4147-A177-3AD203B41FA5}">
                      <a16:colId xmlns:a16="http://schemas.microsoft.com/office/drawing/2014/main" val="1086708890"/>
                    </a:ext>
                  </a:extLst>
                </a:gridCol>
                <a:gridCol w="2019300">
                  <a:extLst>
                    <a:ext uri="{9D8B030D-6E8A-4147-A177-3AD203B41FA5}">
                      <a16:colId xmlns:a16="http://schemas.microsoft.com/office/drawing/2014/main" val="2156942983"/>
                    </a:ext>
                  </a:extLst>
                </a:gridCol>
              </a:tblGrid>
              <a:tr h="387350">
                <a:tc>
                  <a:txBody>
                    <a:bodyPr/>
                    <a:lstStyle/>
                    <a:p>
                      <a:r>
                        <a:rPr lang="en-US" sz="2000" dirty="0"/>
                        <a:t>p(x</a:t>
                      </a:r>
                      <a:r>
                        <a:rPr lang="en-US" sz="2000" baseline="-25000" dirty="0"/>
                        <a:t>1</a:t>
                      </a:r>
                      <a:r>
                        <a:rPr lang="en-US" sz="2000" dirty="0"/>
                        <a:t> = 1 | 1)</a:t>
                      </a:r>
                    </a:p>
                  </a:txBody>
                  <a:tcPr/>
                </a:tc>
                <a:tc>
                  <a:txBody>
                    <a:bodyPr/>
                    <a:lstStyle/>
                    <a:p>
                      <a:pPr algn="ctr"/>
                      <a:r>
                        <a:rPr lang="en-US" sz="2000" dirty="0">
                          <a:solidFill>
                            <a:srgbClr val="001BC0"/>
                          </a:solidFill>
                        </a:rPr>
                        <a:t>3/3</a:t>
                      </a:r>
                    </a:p>
                  </a:txBody>
                  <a:tcPr/>
                </a:tc>
                <a:extLst>
                  <a:ext uri="{0D108BD9-81ED-4DB2-BD59-A6C34878D82A}">
                    <a16:rowId xmlns:a16="http://schemas.microsoft.com/office/drawing/2014/main" val="2176417262"/>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p(x</a:t>
                      </a:r>
                      <a:r>
                        <a:rPr lang="en-US" sz="2000" baseline="-25000" dirty="0"/>
                        <a:t>1</a:t>
                      </a:r>
                      <a:r>
                        <a:rPr lang="en-US" sz="2000" dirty="0"/>
                        <a:t> = 0 | 1)</a:t>
                      </a:r>
                    </a:p>
                  </a:txBody>
                  <a:tcPr/>
                </a:tc>
                <a:tc>
                  <a:txBody>
                    <a:bodyPr/>
                    <a:lstStyle/>
                    <a:p>
                      <a:pPr algn="ctr"/>
                      <a:r>
                        <a:rPr lang="en-US" sz="2000" dirty="0">
                          <a:solidFill>
                            <a:srgbClr val="001BC0"/>
                          </a:solidFill>
                        </a:rPr>
                        <a:t>0/3</a:t>
                      </a:r>
                    </a:p>
                  </a:txBody>
                  <a:tcPr/>
                </a:tc>
                <a:extLst>
                  <a:ext uri="{0D108BD9-81ED-4DB2-BD59-A6C34878D82A}">
                    <a16:rowId xmlns:a16="http://schemas.microsoft.com/office/drawing/2014/main" val="1698808601"/>
                  </a:ext>
                </a:extLst>
              </a:tr>
              <a:tr h="387350">
                <a:tc>
                  <a:txBody>
                    <a:bodyPr/>
                    <a:lstStyle/>
                    <a:p>
                      <a:r>
                        <a:rPr lang="en-US" sz="2000" dirty="0"/>
                        <a:t>p(x</a:t>
                      </a:r>
                      <a:r>
                        <a:rPr lang="en-US" sz="2000" baseline="-25000" dirty="0"/>
                        <a:t>2</a:t>
                      </a:r>
                      <a:r>
                        <a:rPr lang="en-US" sz="2000" dirty="0"/>
                        <a:t> = 1| 1)</a:t>
                      </a:r>
                    </a:p>
                  </a:txBody>
                  <a:tcPr/>
                </a:tc>
                <a:tc>
                  <a:txBody>
                    <a:bodyPr/>
                    <a:lstStyle/>
                    <a:p>
                      <a:pPr algn="ctr"/>
                      <a:r>
                        <a:rPr lang="en-US" sz="2000" dirty="0">
                          <a:solidFill>
                            <a:srgbClr val="001BC0"/>
                          </a:solidFill>
                        </a:rPr>
                        <a:t>2/3</a:t>
                      </a:r>
                    </a:p>
                  </a:txBody>
                  <a:tcPr/>
                </a:tc>
                <a:extLst>
                  <a:ext uri="{0D108BD9-81ED-4DB2-BD59-A6C34878D82A}">
                    <a16:rowId xmlns:a16="http://schemas.microsoft.com/office/drawing/2014/main" val="10990011"/>
                  </a:ext>
                </a:extLst>
              </a:tr>
              <a:tr h="387350">
                <a:tc>
                  <a:txBody>
                    <a:bodyPr/>
                    <a:lstStyle/>
                    <a:p>
                      <a:r>
                        <a:rPr lang="en-US" sz="2000" dirty="0"/>
                        <a:t>p(x2 = 0| 1)</a:t>
                      </a:r>
                    </a:p>
                  </a:txBody>
                  <a:tcPr/>
                </a:tc>
                <a:tc>
                  <a:txBody>
                    <a:bodyPr/>
                    <a:lstStyle/>
                    <a:p>
                      <a:pPr algn="ctr"/>
                      <a:r>
                        <a:rPr lang="en-US" sz="2000" dirty="0">
                          <a:solidFill>
                            <a:srgbClr val="001BC0"/>
                          </a:solidFill>
                        </a:rPr>
                        <a:t>1/3</a:t>
                      </a:r>
                    </a:p>
                  </a:txBody>
                  <a:tcPr/>
                </a:tc>
                <a:extLst>
                  <a:ext uri="{0D108BD9-81ED-4DB2-BD59-A6C34878D82A}">
                    <a16:rowId xmlns:a16="http://schemas.microsoft.com/office/drawing/2014/main" val="1775470874"/>
                  </a:ext>
                </a:extLst>
              </a:tr>
            </a:tbl>
          </a:graphicData>
        </a:graphic>
      </p:graphicFrame>
    </p:spTree>
    <p:extLst>
      <p:ext uri="{BB962C8B-B14F-4D97-AF65-F5344CB8AC3E}">
        <p14:creationId xmlns:p14="http://schemas.microsoft.com/office/powerpoint/2010/main" val="3706272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B55-5090-F32B-7793-CAA7E51FE1EC}"/>
              </a:ext>
            </a:extLst>
          </p:cNvPr>
          <p:cNvSpPr>
            <a:spLocks noGrp="1"/>
          </p:cNvSpPr>
          <p:nvPr>
            <p:ph type="title"/>
          </p:nvPr>
        </p:nvSpPr>
        <p:spPr/>
        <p:txBody>
          <a:bodyPr/>
          <a:lstStyle/>
          <a:p>
            <a:r>
              <a:rPr lang="en-US" dirty="0"/>
              <a:t>Maximum likelihood estimates</a:t>
            </a:r>
          </a:p>
        </p:txBody>
      </p:sp>
      <p:graphicFrame>
        <p:nvGraphicFramePr>
          <p:cNvPr id="4" name="Table 3">
            <a:extLst>
              <a:ext uri="{FF2B5EF4-FFF2-40B4-BE49-F238E27FC236}">
                <a16:creationId xmlns:a16="http://schemas.microsoft.com/office/drawing/2014/main" id="{E80C9A22-4395-8846-129D-4D8A5449FEA5}"/>
              </a:ext>
            </a:extLst>
          </p:cNvPr>
          <p:cNvGraphicFramePr>
            <a:graphicFrameLocks noGrp="1"/>
          </p:cNvGraphicFramePr>
          <p:nvPr/>
        </p:nvGraphicFramePr>
        <p:xfrm>
          <a:off x="381000" y="3445933"/>
          <a:ext cx="3197352" cy="2225040"/>
        </p:xfrm>
        <a:graphic>
          <a:graphicData uri="http://schemas.openxmlformats.org/drawingml/2006/table">
            <a:tbl>
              <a:tblPr firstRow="1" bandRow="1">
                <a:tableStyleId>{5C22544A-7EE6-4342-B048-85BDC9FD1C3A}</a:tableStyleId>
              </a:tblPr>
              <a:tblGrid>
                <a:gridCol w="1065784">
                  <a:extLst>
                    <a:ext uri="{9D8B030D-6E8A-4147-A177-3AD203B41FA5}">
                      <a16:colId xmlns:a16="http://schemas.microsoft.com/office/drawing/2014/main" val="2488723645"/>
                    </a:ext>
                  </a:extLst>
                </a:gridCol>
                <a:gridCol w="1065784">
                  <a:extLst>
                    <a:ext uri="{9D8B030D-6E8A-4147-A177-3AD203B41FA5}">
                      <a16:colId xmlns:a16="http://schemas.microsoft.com/office/drawing/2014/main" val="1046715428"/>
                    </a:ext>
                  </a:extLst>
                </a:gridCol>
                <a:gridCol w="1065784">
                  <a:extLst>
                    <a:ext uri="{9D8B030D-6E8A-4147-A177-3AD203B41FA5}">
                      <a16:colId xmlns:a16="http://schemas.microsoft.com/office/drawing/2014/main" val="2622562863"/>
                    </a:ext>
                  </a:extLst>
                </a:gridCol>
              </a:tblGrid>
              <a:tr h="370840">
                <a:tc>
                  <a:txBody>
                    <a:bodyPr/>
                    <a:lstStyle/>
                    <a:p>
                      <a:r>
                        <a:rPr lang="en-US" dirty="0"/>
                        <a:t>x</a:t>
                      </a:r>
                      <a:r>
                        <a:rPr lang="en-US" baseline="-25000" dirty="0"/>
                        <a:t>1</a:t>
                      </a:r>
                    </a:p>
                  </a:txBody>
                  <a:tcPr/>
                </a:tc>
                <a:tc>
                  <a:txBody>
                    <a:bodyPr/>
                    <a:lstStyle/>
                    <a:p>
                      <a:r>
                        <a:rPr lang="en-US" dirty="0"/>
                        <a:t>x</a:t>
                      </a:r>
                      <a:r>
                        <a:rPr lang="en-US" baseline="-25000" dirty="0"/>
                        <a:t>2</a:t>
                      </a:r>
                    </a:p>
                  </a:txBody>
                  <a:tcPr/>
                </a:tc>
                <a:tc>
                  <a:txBody>
                    <a:bodyPr/>
                    <a:lstStyle/>
                    <a:p>
                      <a:r>
                        <a:rPr lang="en-US" dirty="0"/>
                        <a:t>label</a:t>
                      </a:r>
                    </a:p>
                  </a:txBody>
                  <a:tcPr/>
                </a:tc>
                <a:extLst>
                  <a:ext uri="{0D108BD9-81ED-4DB2-BD59-A6C34878D82A}">
                    <a16:rowId xmlns:a16="http://schemas.microsoft.com/office/drawing/2014/main" val="3572197195"/>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77258509"/>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98911341"/>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85212882"/>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79610568"/>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578977965"/>
                  </a:ext>
                </a:extLst>
              </a:tr>
            </a:tbl>
          </a:graphicData>
        </a:graphic>
      </p:graphicFrame>
      <p:graphicFrame>
        <p:nvGraphicFramePr>
          <p:cNvPr id="6" name="Table 5">
            <a:extLst>
              <a:ext uri="{FF2B5EF4-FFF2-40B4-BE49-F238E27FC236}">
                <a16:creationId xmlns:a16="http://schemas.microsoft.com/office/drawing/2014/main" id="{E3E4B682-CEA8-770B-B63B-70BE46A10595}"/>
              </a:ext>
            </a:extLst>
          </p:cNvPr>
          <p:cNvGraphicFramePr>
            <a:graphicFrameLocks noGrp="1"/>
          </p:cNvGraphicFramePr>
          <p:nvPr/>
        </p:nvGraphicFramePr>
        <p:xfrm>
          <a:off x="4495800" y="1844040"/>
          <a:ext cx="4038600" cy="1584960"/>
        </p:xfrm>
        <a:graphic>
          <a:graphicData uri="http://schemas.openxmlformats.org/drawingml/2006/table">
            <a:tbl>
              <a:tblPr bandRow="1">
                <a:tableStyleId>{5C22544A-7EE6-4342-B048-85BDC9FD1C3A}</a:tableStyleId>
              </a:tblPr>
              <a:tblGrid>
                <a:gridCol w="2019300">
                  <a:extLst>
                    <a:ext uri="{9D8B030D-6E8A-4147-A177-3AD203B41FA5}">
                      <a16:colId xmlns:a16="http://schemas.microsoft.com/office/drawing/2014/main" val="1086708890"/>
                    </a:ext>
                  </a:extLst>
                </a:gridCol>
                <a:gridCol w="2019300">
                  <a:extLst>
                    <a:ext uri="{9D8B030D-6E8A-4147-A177-3AD203B41FA5}">
                      <a16:colId xmlns:a16="http://schemas.microsoft.com/office/drawing/2014/main" val="2156942983"/>
                    </a:ext>
                  </a:extLst>
                </a:gridCol>
              </a:tblGrid>
              <a:tr h="387350">
                <a:tc>
                  <a:txBody>
                    <a:bodyPr/>
                    <a:lstStyle/>
                    <a:p>
                      <a:r>
                        <a:rPr lang="en-US" sz="2000" dirty="0"/>
                        <a:t>p(x</a:t>
                      </a:r>
                      <a:r>
                        <a:rPr lang="en-US" sz="2000" baseline="-25000" dirty="0"/>
                        <a:t>1</a:t>
                      </a:r>
                      <a:r>
                        <a:rPr lang="en-US" sz="2000" dirty="0"/>
                        <a:t> = 1 | 1)</a:t>
                      </a:r>
                    </a:p>
                  </a:txBody>
                  <a:tcPr/>
                </a:tc>
                <a:tc>
                  <a:txBody>
                    <a:bodyPr/>
                    <a:lstStyle/>
                    <a:p>
                      <a:pPr algn="ctr"/>
                      <a:r>
                        <a:rPr lang="en-US" sz="2000" dirty="0">
                          <a:solidFill>
                            <a:srgbClr val="001BC0"/>
                          </a:solidFill>
                        </a:rPr>
                        <a:t>3/3</a:t>
                      </a:r>
                    </a:p>
                  </a:txBody>
                  <a:tcPr/>
                </a:tc>
                <a:extLst>
                  <a:ext uri="{0D108BD9-81ED-4DB2-BD59-A6C34878D82A}">
                    <a16:rowId xmlns:a16="http://schemas.microsoft.com/office/drawing/2014/main" val="2176417262"/>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p(x</a:t>
                      </a:r>
                      <a:r>
                        <a:rPr lang="en-US" sz="2000" baseline="-25000" dirty="0"/>
                        <a:t>1</a:t>
                      </a:r>
                      <a:r>
                        <a:rPr lang="en-US" sz="2000" dirty="0"/>
                        <a:t> = 0 | 1)</a:t>
                      </a:r>
                    </a:p>
                  </a:txBody>
                  <a:tcPr/>
                </a:tc>
                <a:tc>
                  <a:txBody>
                    <a:bodyPr/>
                    <a:lstStyle/>
                    <a:p>
                      <a:pPr algn="ctr"/>
                      <a:r>
                        <a:rPr lang="en-US" sz="2000" dirty="0">
                          <a:solidFill>
                            <a:srgbClr val="001BC0"/>
                          </a:solidFill>
                        </a:rPr>
                        <a:t>0/3</a:t>
                      </a:r>
                    </a:p>
                  </a:txBody>
                  <a:tcPr/>
                </a:tc>
                <a:extLst>
                  <a:ext uri="{0D108BD9-81ED-4DB2-BD59-A6C34878D82A}">
                    <a16:rowId xmlns:a16="http://schemas.microsoft.com/office/drawing/2014/main" val="1698808601"/>
                  </a:ext>
                </a:extLst>
              </a:tr>
              <a:tr h="387350">
                <a:tc>
                  <a:txBody>
                    <a:bodyPr/>
                    <a:lstStyle/>
                    <a:p>
                      <a:r>
                        <a:rPr lang="en-US" sz="2000" dirty="0"/>
                        <a:t>p(x</a:t>
                      </a:r>
                      <a:r>
                        <a:rPr lang="en-US" sz="2000" baseline="-25000" dirty="0"/>
                        <a:t>2</a:t>
                      </a:r>
                      <a:r>
                        <a:rPr lang="en-US" sz="2000" dirty="0"/>
                        <a:t> = 1| 1)</a:t>
                      </a:r>
                    </a:p>
                  </a:txBody>
                  <a:tcPr/>
                </a:tc>
                <a:tc>
                  <a:txBody>
                    <a:bodyPr/>
                    <a:lstStyle/>
                    <a:p>
                      <a:pPr algn="ctr"/>
                      <a:r>
                        <a:rPr lang="en-US" sz="2000" dirty="0">
                          <a:solidFill>
                            <a:srgbClr val="001BC0"/>
                          </a:solidFill>
                        </a:rPr>
                        <a:t>2/3</a:t>
                      </a:r>
                    </a:p>
                  </a:txBody>
                  <a:tcPr/>
                </a:tc>
                <a:extLst>
                  <a:ext uri="{0D108BD9-81ED-4DB2-BD59-A6C34878D82A}">
                    <a16:rowId xmlns:a16="http://schemas.microsoft.com/office/drawing/2014/main" val="10990011"/>
                  </a:ext>
                </a:extLst>
              </a:tr>
              <a:tr h="387350">
                <a:tc>
                  <a:txBody>
                    <a:bodyPr/>
                    <a:lstStyle/>
                    <a:p>
                      <a:r>
                        <a:rPr lang="en-US" sz="2000" dirty="0"/>
                        <a:t>p(x2 = 0| 1)</a:t>
                      </a:r>
                    </a:p>
                  </a:txBody>
                  <a:tcPr/>
                </a:tc>
                <a:tc>
                  <a:txBody>
                    <a:bodyPr/>
                    <a:lstStyle/>
                    <a:p>
                      <a:pPr algn="ctr"/>
                      <a:r>
                        <a:rPr lang="en-US" sz="2000" dirty="0">
                          <a:solidFill>
                            <a:srgbClr val="001BC0"/>
                          </a:solidFill>
                        </a:rPr>
                        <a:t>1/3</a:t>
                      </a:r>
                    </a:p>
                  </a:txBody>
                  <a:tcPr/>
                </a:tc>
                <a:extLst>
                  <a:ext uri="{0D108BD9-81ED-4DB2-BD59-A6C34878D82A}">
                    <a16:rowId xmlns:a16="http://schemas.microsoft.com/office/drawing/2014/main" val="1775470874"/>
                  </a:ext>
                </a:extLst>
              </a:tr>
            </a:tbl>
          </a:graphicData>
        </a:graphic>
      </p:graphicFrame>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702F668-0CC4-9B59-74F4-4EB68CAF8258}"/>
                  </a:ext>
                </a:extLst>
              </p:cNvPr>
              <p:cNvSpPr txBox="1"/>
              <p:nvPr/>
            </p:nvSpPr>
            <p:spPr>
              <a:xfrm>
                <a:off x="533400" y="1922980"/>
                <a:ext cx="3521670" cy="10500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r>
                            <a:rPr lang="en-US" sz="2400" b="0" i="1" smtClean="0">
                              <a:latin typeface="Cambria Math" panose="02040503050406030204" pitchFamily="18" charset="0"/>
                            </a:rPr>
                            <m:t>𝑝</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nary>
                    </m:oMath>
                  </m:oMathPara>
                </a14:m>
                <a:endParaRPr lang="en-US" sz="2400" dirty="0"/>
              </a:p>
            </p:txBody>
          </p:sp>
        </mc:Choice>
        <mc:Fallback>
          <p:sp>
            <p:nvSpPr>
              <p:cNvPr id="8" name="TextBox 7">
                <a:extLst>
                  <a:ext uri="{FF2B5EF4-FFF2-40B4-BE49-F238E27FC236}">
                    <a16:creationId xmlns:a16="http://schemas.microsoft.com/office/drawing/2014/main" id="{1702F668-0CC4-9B59-74F4-4EB68CAF8258}"/>
                  </a:ext>
                </a:extLst>
              </p:cNvPr>
              <p:cNvSpPr txBox="1">
                <a:spLocks noRot="1" noChangeAspect="1" noMove="1" noResize="1" noEditPoints="1" noAdjustHandles="1" noChangeArrowheads="1" noChangeShapeType="1" noTextEdit="1"/>
              </p:cNvSpPr>
              <p:nvPr/>
            </p:nvSpPr>
            <p:spPr>
              <a:xfrm>
                <a:off x="533400" y="1922980"/>
                <a:ext cx="3521670" cy="1050031"/>
              </a:xfrm>
              <a:prstGeom prst="rect">
                <a:avLst/>
              </a:prstGeom>
              <a:blipFill>
                <a:blip r:embed="rId2"/>
                <a:stretch>
                  <a:fillRect l="-1439" t="-115476" r="-2158" b="-1690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694C341-73C7-694B-F131-FA2E6AC3391B}"/>
                  </a:ext>
                </a:extLst>
              </p:cNvPr>
              <p:cNvSpPr txBox="1"/>
              <p:nvPr/>
            </p:nvSpPr>
            <p:spPr>
              <a:xfrm>
                <a:off x="4037629" y="3948114"/>
                <a:ext cx="374237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𝑝</m:t>
                      </m:r>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𝑥</m:t>
                          </m:r>
                        </m:e>
                        <m:sub>
                          <m:r>
                            <a:rPr lang="en-US" sz="2400" b="0" i="1" smtClean="0">
                              <a:solidFill>
                                <a:srgbClr val="FF0000"/>
                              </a:solidFill>
                              <a:latin typeface="Cambria Math" panose="02040503050406030204" pitchFamily="18" charset="0"/>
                            </a:rPr>
                            <m:t>1</m:t>
                          </m:r>
                        </m:sub>
                      </m:sSub>
                      <m:r>
                        <a:rPr lang="en-US" sz="2400" b="0" i="1" smtClean="0">
                          <a:solidFill>
                            <a:srgbClr val="FF0000"/>
                          </a:solidFill>
                          <a:latin typeface="Cambria Math" panose="02040503050406030204" pitchFamily="18" charset="0"/>
                        </a:rPr>
                        <m:t>=1,</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𝑥</m:t>
                          </m:r>
                        </m:e>
                        <m:sub>
                          <m:r>
                            <a:rPr lang="en-US" sz="2400" b="0" i="1" smtClean="0">
                              <a:solidFill>
                                <a:srgbClr val="FF0000"/>
                              </a:solidFill>
                              <a:latin typeface="Cambria Math" panose="02040503050406030204" pitchFamily="18" charset="0"/>
                            </a:rPr>
                            <m:t>2</m:t>
                          </m:r>
                        </m:sub>
                      </m:sSub>
                      <m:r>
                        <a:rPr lang="en-US" sz="2400" b="0" i="1" smtClean="0">
                          <a:solidFill>
                            <a:srgbClr val="FF0000"/>
                          </a:solidFill>
                          <a:latin typeface="Cambria Math" panose="02040503050406030204" pitchFamily="18" charset="0"/>
                        </a:rPr>
                        <m:t>=1,</m:t>
                      </m:r>
                      <m:r>
                        <a:rPr lang="en-US" sz="2400" b="0" i="1" smtClean="0">
                          <a:solidFill>
                            <a:srgbClr val="FF0000"/>
                          </a:solidFill>
                          <a:latin typeface="Cambria Math" panose="02040503050406030204" pitchFamily="18" charset="0"/>
                        </a:rPr>
                        <m:t>𝑦</m:t>
                      </m:r>
                      <m:r>
                        <a:rPr lang="en-US" sz="2400" b="0" i="1" smtClean="0">
                          <a:solidFill>
                            <a:srgbClr val="FF0000"/>
                          </a:solidFill>
                          <a:latin typeface="Cambria Math" panose="02040503050406030204" pitchFamily="18" charset="0"/>
                        </a:rPr>
                        <m:t>=1)= ?</m:t>
                      </m:r>
                    </m:oMath>
                  </m:oMathPara>
                </a14:m>
                <a:endParaRPr lang="en-US" sz="2400" dirty="0">
                  <a:solidFill>
                    <a:srgbClr val="FF0000"/>
                  </a:solidFill>
                </a:endParaRPr>
              </a:p>
            </p:txBody>
          </p:sp>
        </mc:Choice>
        <mc:Fallback>
          <p:sp>
            <p:nvSpPr>
              <p:cNvPr id="9" name="TextBox 8">
                <a:extLst>
                  <a:ext uri="{FF2B5EF4-FFF2-40B4-BE49-F238E27FC236}">
                    <a16:creationId xmlns:a16="http://schemas.microsoft.com/office/drawing/2014/main" id="{2694C341-73C7-694B-F131-FA2E6AC3391B}"/>
                  </a:ext>
                </a:extLst>
              </p:cNvPr>
              <p:cNvSpPr txBox="1">
                <a:spLocks noRot="1" noChangeAspect="1" noMove="1" noResize="1" noEditPoints="1" noAdjustHandles="1" noChangeArrowheads="1" noChangeShapeType="1" noTextEdit="1"/>
              </p:cNvSpPr>
              <p:nvPr/>
            </p:nvSpPr>
            <p:spPr>
              <a:xfrm>
                <a:off x="4037629" y="3948114"/>
                <a:ext cx="3742371" cy="369332"/>
              </a:xfrm>
              <a:prstGeom prst="rect">
                <a:avLst/>
              </a:prstGeom>
              <a:blipFill>
                <a:blip r:embed="rId3"/>
                <a:stretch>
                  <a:fillRect l="-1014" t="-6897" r="-1014" b="-41379"/>
                </a:stretch>
              </a:blipFill>
            </p:spPr>
            <p:txBody>
              <a:bodyPr/>
              <a:lstStyle/>
              <a:p>
                <a:r>
                  <a:rPr lang="en-US">
                    <a:noFill/>
                  </a:rPr>
                  <a:t> </a:t>
                </a:r>
              </a:p>
            </p:txBody>
          </p:sp>
        </mc:Fallback>
      </mc:AlternateContent>
    </p:spTree>
    <p:extLst>
      <p:ext uri="{BB962C8B-B14F-4D97-AF65-F5344CB8AC3E}">
        <p14:creationId xmlns:p14="http://schemas.microsoft.com/office/powerpoint/2010/main" val="2469423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B55-5090-F32B-7793-CAA7E51FE1EC}"/>
              </a:ext>
            </a:extLst>
          </p:cNvPr>
          <p:cNvSpPr>
            <a:spLocks noGrp="1"/>
          </p:cNvSpPr>
          <p:nvPr>
            <p:ph type="title"/>
          </p:nvPr>
        </p:nvSpPr>
        <p:spPr/>
        <p:txBody>
          <a:bodyPr/>
          <a:lstStyle/>
          <a:p>
            <a:r>
              <a:rPr lang="en-US" dirty="0"/>
              <a:t>Maximum likelihood estimates</a:t>
            </a:r>
          </a:p>
        </p:txBody>
      </p:sp>
      <p:graphicFrame>
        <p:nvGraphicFramePr>
          <p:cNvPr id="4" name="Table 3">
            <a:extLst>
              <a:ext uri="{FF2B5EF4-FFF2-40B4-BE49-F238E27FC236}">
                <a16:creationId xmlns:a16="http://schemas.microsoft.com/office/drawing/2014/main" id="{E80C9A22-4395-8846-129D-4D8A5449FEA5}"/>
              </a:ext>
            </a:extLst>
          </p:cNvPr>
          <p:cNvGraphicFramePr>
            <a:graphicFrameLocks noGrp="1"/>
          </p:cNvGraphicFramePr>
          <p:nvPr/>
        </p:nvGraphicFramePr>
        <p:xfrm>
          <a:off x="381000" y="3445933"/>
          <a:ext cx="3197352" cy="2225040"/>
        </p:xfrm>
        <a:graphic>
          <a:graphicData uri="http://schemas.openxmlformats.org/drawingml/2006/table">
            <a:tbl>
              <a:tblPr firstRow="1" bandRow="1">
                <a:tableStyleId>{5C22544A-7EE6-4342-B048-85BDC9FD1C3A}</a:tableStyleId>
              </a:tblPr>
              <a:tblGrid>
                <a:gridCol w="1065784">
                  <a:extLst>
                    <a:ext uri="{9D8B030D-6E8A-4147-A177-3AD203B41FA5}">
                      <a16:colId xmlns:a16="http://schemas.microsoft.com/office/drawing/2014/main" val="2488723645"/>
                    </a:ext>
                  </a:extLst>
                </a:gridCol>
                <a:gridCol w="1065784">
                  <a:extLst>
                    <a:ext uri="{9D8B030D-6E8A-4147-A177-3AD203B41FA5}">
                      <a16:colId xmlns:a16="http://schemas.microsoft.com/office/drawing/2014/main" val="1046715428"/>
                    </a:ext>
                  </a:extLst>
                </a:gridCol>
                <a:gridCol w="1065784">
                  <a:extLst>
                    <a:ext uri="{9D8B030D-6E8A-4147-A177-3AD203B41FA5}">
                      <a16:colId xmlns:a16="http://schemas.microsoft.com/office/drawing/2014/main" val="2622562863"/>
                    </a:ext>
                  </a:extLst>
                </a:gridCol>
              </a:tblGrid>
              <a:tr h="370840">
                <a:tc>
                  <a:txBody>
                    <a:bodyPr/>
                    <a:lstStyle/>
                    <a:p>
                      <a:r>
                        <a:rPr lang="en-US" dirty="0"/>
                        <a:t>x</a:t>
                      </a:r>
                      <a:r>
                        <a:rPr lang="en-US" baseline="-25000" dirty="0"/>
                        <a:t>1</a:t>
                      </a:r>
                    </a:p>
                  </a:txBody>
                  <a:tcPr/>
                </a:tc>
                <a:tc>
                  <a:txBody>
                    <a:bodyPr/>
                    <a:lstStyle/>
                    <a:p>
                      <a:r>
                        <a:rPr lang="en-US" dirty="0"/>
                        <a:t>x</a:t>
                      </a:r>
                      <a:r>
                        <a:rPr lang="en-US" baseline="-25000" dirty="0"/>
                        <a:t>2</a:t>
                      </a:r>
                    </a:p>
                  </a:txBody>
                  <a:tcPr/>
                </a:tc>
                <a:tc>
                  <a:txBody>
                    <a:bodyPr/>
                    <a:lstStyle/>
                    <a:p>
                      <a:r>
                        <a:rPr lang="en-US" dirty="0"/>
                        <a:t>label</a:t>
                      </a:r>
                    </a:p>
                  </a:txBody>
                  <a:tcPr/>
                </a:tc>
                <a:extLst>
                  <a:ext uri="{0D108BD9-81ED-4DB2-BD59-A6C34878D82A}">
                    <a16:rowId xmlns:a16="http://schemas.microsoft.com/office/drawing/2014/main" val="3572197195"/>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77258509"/>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98911341"/>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85212882"/>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79610568"/>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578977965"/>
                  </a:ext>
                </a:extLst>
              </a:tr>
            </a:tbl>
          </a:graphicData>
        </a:graphic>
      </p:graphicFrame>
      <p:graphicFrame>
        <p:nvGraphicFramePr>
          <p:cNvPr id="6" name="Table 5">
            <a:extLst>
              <a:ext uri="{FF2B5EF4-FFF2-40B4-BE49-F238E27FC236}">
                <a16:creationId xmlns:a16="http://schemas.microsoft.com/office/drawing/2014/main" id="{E3E4B682-CEA8-770B-B63B-70BE46A10595}"/>
              </a:ext>
            </a:extLst>
          </p:cNvPr>
          <p:cNvGraphicFramePr>
            <a:graphicFrameLocks noGrp="1"/>
          </p:cNvGraphicFramePr>
          <p:nvPr/>
        </p:nvGraphicFramePr>
        <p:xfrm>
          <a:off x="4495800" y="1844040"/>
          <a:ext cx="4038600" cy="1584960"/>
        </p:xfrm>
        <a:graphic>
          <a:graphicData uri="http://schemas.openxmlformats.org/drawingml/2006/table">
            <a:tbl>
              <a:tblPr bandRow="1">
                <a:tableStyleId>{5C22544A-7EE6-4342-B048-85BDC9FD1C3A}</a:tableStyleId>
              </a:tblPr>
              <a:tblGrid>
                <a:gridCol w="2019300">
                  <a:extLst>
                    <a:ext uri="{9D8B030D-6E8A-4147-A177-3AD203B41FA5}">
                      <a16:colId xmlns:a16="http://schemas.microsoft.com/office/drawing/2014/main" val="1086708890"/>
                    </a:ext>
                  </a:extLst>
                </a:gridCol>
                <a:gridCol w="2019300">
                  <a:extLst>
                    <a:ext uri="{9D8B030D-6E8A-4147-A177-3AD203B41FA5}">
                      <a16:colId xmlns:a16="http://schemas.microsoft.com/office/drawing/2014/main" val="2156942983"/>
                    </a:ext>
                  </a:extLst>
                </a:gridCol>
              </a:tblGrid>
              <a:tr h="387350">
                <a:tc>
                  <a:txBody>
                    <a:bodyPr/>
                    <a:lstStyle/>
                    <a:p>
                      <a:r>
                        <a:rPr lang="en-US" sz="2000" dirty="0"/>
                        <a:t>p(x</a:t>
                      </a:r>
                      <a:r>
                        <a:rPr lang="en-US" sz="2000" baseline="-25000" dirty="0"/>
                        <a:t>1</a:t>
                      </a:r>
                      <a:r>
                        <a:rPr lang="en-US" sz="2000" dirty="0"/>
                        <a:t> = 1 | 1)</a:t>
                      </a:r>
                    </a:p>
                  </a:txBody>
                  <a:tcPr/>
                </a:tc>
                <a:tc>
                  <a:txBody>
                    <a:bodyPr/>
                    <a:lstStyle/>
                    <a:p>
                      <a:pPr algn="ctr"/>
                      <a:r>
                        <a:rPr lang="en-US" sz="2000" dirty="0">
                          <a:solidFill>
                            <a:srgbClr val="001BC0"/>
                          </a:solidFill>
                        </a:rPr>
                        <a:t>3/3</a:t>
                      </a:r>
                    </a:p>
                  </a:txBody>
                  <a:tcPr/>
                </a:tc>
                <a:extLst>
                  <a:ext uri="{0D108BD9-81ED-4DB2-BD59-A6C34878D82A}">
                    <a16:rowId xmlns:a16="http://schemas.microsoft.com/office/drawing/2014/main" val="2176417262"/>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p(x</a:t>
                      </a:r>
                      <a:r>
                        <a:rPr lang="en-US" sz="2000" baseline="-25000" dirty="0"/>
                        <a:t>1</a:t>
                      </a:r>
                      <a:r>
                        <a:rPr lang="en-US" sz="2000" dirty="0"/>
                        <a:t> = 0 | 1)</a:t>
                      </a:r>
                    </a:p>
                  </a:txBody>
                  <a:tcPr/>
                </a:tc>
                <a:tc>
                  <a:txBody>
                    <a:bodyPr/>
                    <a:lstStyle/>
                    <a:p>
                      <a:pPr algn="ctr"/>
                      <a:r>
                        <a:rPr lang="en-US" sz="2000" dirty="0">
                          <a:solidFill>
                            <a:srgbClr val="001BC0"/>
                          </a:solidFill>
                        </a:rPr>
                        <a:t>0/3</a:t>
                      </a:r>
                    </a:p>
                  </a:txBody>
                  <a:tcPr/>
                </a:tc>
                <a:extLst>
                  <a:ext uri="{0D108BD9-81ED-4DB2-BD59-A6C34878D82A}">
                    <a16:rowId xmlns:a16="http://schemas.microsoft.com/office/drawing/2014/main" val="1698808601"/>
                  </a:ext>
                </a:extLst>
              </a:tr>
              <a:tr h="387350">
                <a:tc>
                  <a:txBody>
                    <a:bodyPr/>
                    <a:lstStyle/>
                    <a:p>
                      <a:r>
                        <a:rPr lang="en-US" sz="2000" dirty="0"/>
                        <a:t>p(x</a:t>
                      </a:r>
                      <a:r>
                        <a:rPr lang="en-US" sz="2000" baseline="-25000" dirty="0"/>
                        <a:t>2</a:t>
                      </a:r>
                      <a:r>
                        <a:rPr lang="en-US" sz="2000" dirty="0"/>
                        <a:t> = 1| 1)</a:t>
                      </a:r>
                    </a:p>
                  </a:txBody>
                  <a:tcPr/>
                </a:tc>
                <a:tc>
                  <a:txBody>
                    <a:bodyPr/>
                    <a:lstStyle/>
                    <a:p>
                      <a:pPr algn="ctr"/>
                      <a:r>
                        <a:rPr lang="en-US" sz="2000" dirty="0">
                          <a:solidFill>
                            <a:srgbClr val="001BC0"/>
                          </a:solidFill>
                        </a:rPr>
                        <a:t>2/3</a:t>
                      </a:r>
                    </a:p>
                  </a:txBody>
                  <a:tcPr/>
                </a:tc>
                <a:extLst>
                  <a:ext uri="{0D108BD9-81ED-4DB2-BD59-A6C34878D82A}">
                    <a16:rowId xmlns:a16="http://schemas.microsoft.com/office/drawing/2014/main" val="10990011"/>
                  </a:ext>
                </a:extLst>
              </a:tr>
              <a:tr h="387350">
                <a:tc>
                  <a:txBody>
                    <a:bodyPr/>
                    <a:lstStyle/>
                    <a:p>
                      <a:r>
                        <a:rPr lang="en-US" sz="2000" dirty="0"/>
                        <a:t>p(x2 = 0| 1)</a:t>
                      </a:r>
                    </a:p>
                  </a:txBody>
                  <a:tcPr/>
                </a:tc>
                <a:tc>
                  <a:txBody>
                    <a:bodyPr/>
                    <a:lstStyle/>
                    <a:p>
                      <a:pPr algn="ctr"/>
                      <a:r>
                        <a:rPr lang="en-US" sz="2000" dirty="0">
                          <a:solidFill>
                            <a:srgbClr val="001BC0"/>
                          </a:solidFill>
                        </a:rPr>
                        <a:t>1/3</a:t>
                      </a:r>
                    </a:p>
                  </a:txBody>
                  <a:tcPr/>
                </a:tc>
                <a:extLst>
                  <a:ext uri="{0D108BD9-81ED-4DB2-BD59-A6C34878D82A}">
                    <a16:rowId xmlns:a16="http://schemas.microsoft.com/office/drawing/2014/main" val="1775470874"/>
                  </a:ext>
                </a:extLst>
              </a:tr>
            </a:tbl>
          </a:graphicData>
        </a:graphic>
      </p:graphicFrame>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702F668-0CC4-9B59-74F4-4EB68CAF8258}"/>
                  </a:ext>
                </a:extLst>
              </p:cNvPr>
              <p:cNvSpPr txBox="1"/>
              <p:nvPr/>
            </p:nvSpPr>
            <p:spPr>
              <a:xfrm>
                <a:off x="533400" y="1922980"/>
                <a:ext cx="3504229" cy="10500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e>
                          <m:r>
                            <a:rPr lang="en-US" sz="2400" b="0" i="1" smtClean="0">
                              <a:latin typeface="Cambria Math" panose="02040503050406030204" pitchFamily="18" charset="0"/>
                            </a:rPr>
                            <m:t>𝑦</m:t>
                          </m:r>
                        </m:e>
                      </m:d>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r>
                            <a:rPr lang="en-US" sz="2400" b="0" i="1" smtClean="0">
                              <a:latin typeface="Cambria Math" panose="02040503050406030204" pitchFamily="18" charset="0"/>
                            </a:rPr>
                            <m:t>𝑝</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nary>
                    </m:oMath>
                  </m:oMathPara>
                </a14:m>
                <a:endParaRPr lang="en-US" sz="2400" dirty="0"/>
              </a:p>
            </p:txBody>
          </p:sp>
        </mc:Choice>
        <mc:Fallback>
          <p:sp>
            <p:nvSpPr>
              <p:cNvPr id="8" name="TextBox 7">
                <a:extLst>
                  <a:ext uri="{FF2B5EF4-FFF2-40B4-BE49-F238E27FC236}">
                    <a16:creationId xmlns:a16="http://schemas.microsoft.com/office/drawing/2014/main" id="{1702F668-0CC4-9B59-74F4-4EB68CAF8258}"/>
                  </a:ext>
                </a:extLst>
              </p:cNvPr>
              <p:cNvSpPr txBox="1">
                <a:spLocks noRot="1" noChangeAspect="1" noMove="1" noResize="1" noEditPoints="1" noAdjustHandles="1" noChangeArrowheads="1" noChangeShapeType="1" noTextEdit="1"/>
              </p:cNvSpPr>
              <p:nvPr/>
            </p:nvSpPr>
            <p:spPr>
              <a:xfrm>
                <a:off x="533400" y="1922980"/>
                <a:ext cx="3504229" cy="1050031"/>
              </a:xfrm>
              <a:prstGeom prst="rect">
                <a:avLst/>
              </a:prstGeom>
              <a:blipFill>
                <a:blip r:embed="rId2"/>
                <a:stretch>
                  <a:fillRect l="-1449" t="-115476" r="-2536" b="-1690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694C341-73C7-694B-F131-FA2E6AC3391B}"/>
                  </a:ext>
                </a:extLst>
              </p:cNvPr>
              <p:cNvSpPr txBox="1"/>
              <p:nvPr/>
            </p:nvSpPr>
            <p:spPr>
              <a:xfrm>
                <a:off x="2786608" y="3968451"/>
                <a:ext cx="5917710" cy="73866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𝑝</m:t>
                      </m:r>
                      <m:d>
                        <m:dPr>
                          <m:ctrlPr>
                            <a:rPr lang="en-US" sz="2400" b="0" i="1" smtClean="0">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=1,</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2</m:t>
                              </m:r>
                            </m:sub>
                          </m:sSub>
                          <m:r>
                            <a:rPr lang="en-US" sz="2400" i="1">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=1</m:t>
                          </m:r>
                        </m:e>
                      </m:d>
                    </m:oMath>
                  </m:oMathPara>
                </a14:m>
                <a:endParaRPr lang="en-US" sz="2400" b="0" i="1" dirty="0">
                  <a:solidFill>
                    <a:schemeClr val="tx1"/>
                  </a:solidFill>
                  <a:latin typeface="Cambria Math" panose="02040503050406030204" pitchFamily="18" charset="0"/>
                </a:endParaRPr>
              </a:p>
              <a:p>
                <a:r>
                  <a:rPr lang="en-US" sz="2400" b="0" dirty="0">
                    <a:solidFill>
                      <a:schemeClr val="tx1"/>
                    </a:solidFill>
                  </a:rPr>
                  <a:t>                  </a:t>
                </a:r>
                <a14:m>
                  <m:oMath xmlns:m="http://schemas.openxmlformats.org/officeDocument/2006/math">
                    <m:r>
                      <a:rPr lang="en-US" sz="2400" b="0" i="0"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𝑝</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1</m:t>
                        </m:r>
                      </m:e>
                    </m:d>
                    <m:r>
                      <a:rPr lang="en-US" sz="2400" b="0" i="1" smtClean="0">
                        <a:solidFill>
                          <a:schemeClr val="tx1"/>
                        </a:solidFill>
                        <a:latin typeface="Cambria Math" panose="02040503050406030204" pitchFamily="18" charset="0"/>
                      </a:rPr>
                      <m:t>𝑝</m:t>
                    </m:r>
                    <m:d>
                      <m:dPr>
                        <m:endChr m:val="|"/>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=1 </m:t>
                        </m:r>
                      </m:e>
                    </m:d>
                    <m:r>
                      <a:rPr lang="en-US" sz="2400" b="0" i="1" smtClean="0">
                        <a:solidFill>
                          <a:schemeClr val="tx1"/>
                        </a:solidFill>
                        <a:latin typeface="Cambria Math" panose="02040503050406030204" pitchFamily="18" charset="0"/>
                      </a:rPr>
                      <m:t> 1)</m:t>
                    </m:r>
                    <m:r>
                      <a:rPr lang="en-US" sz="2400" b="0" i="1" smtClean="0">
                        <a:solidFill>
                          <a:schemeClr val="tx1"/>
                        </a:solidFill>
                        <a:latin typeface="Cambria Math" panose="02040503050406030204" pitchFamily="18" charset="0"/>
                      </a:rPr>
                      <m:t>𝑝</m:t>
                    </m:r>
                    <m:d>
                      <m:dPr>
                        <m:endChr m:val="|"/>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=1 </m:t>
                        </m:r>
                      </m:e>
                    </m:d>
                    <m:r>
                      <a:rPr lang="en-US" sz="2400" b="0" i="1" smtClean="0">
                        <a:solidFill>
                          <a:schemeClr val="tx1"/>
                        </a:solidFill>
                        <a:latin typeface="Cambria Math" panose="02040503050406030204" pitchFamily="18" charset="0"/>
                      </a:rPr>
                      <m:t> 1)</m:t>
                    </m:r>
                  </m:oMath>
                </a14:m>
                <a:endParaRPr lang="en-US" sz="2400" dirty="0">
                  <a:solidFill>
                    <a:schemeClr val="tx1"/>
                  </a:solidFill>
                </a:endParaRPr>
              </a:p>
            </p:txBody>
          </p:sp>
        </mc:Choice>
        <mc:Fallback>
          <p:sp>
            <p:nvSpPr>
              <p:cNvPr id="9" name="TextBox 8">
                <a:extLst>
                  <a:ext uri="{FF2B5EF4-FFF2-40B4-BE49-F238E27FC236}">
                    <a16:creationId xmlns:a16="http://schemas.microsoft.com/office/drawing/2014/main" id="{2694C341-73C7-694B-F131-FA2E6AC3391B}"/>
                  </a:ext>
                </a:extLst>
              </p:cNvPr>
              <p:cNvSpPr txBox="1">
                <a:spLocks noRot="1" noChangeAspect="1" noMove="1" noResize="1" noEditPoints="1" noAdjustHandles="1" noChangeArrowheads="1" noChangeShapeType="1" noTextEdit="1"/>
              </p:cNvSpPr>
              <p:nvPr/>
            </p:nvSpPr>
            <p:spPr>
              <a:xfrm>
                <a:off x="2786608" y="3968451"/>
                <a:ext cx="5917710" cy="738664"/>
              </a:xfrm>
              <a:prstGeom prst="rect">
                <a:avLst/>
              </a:prstGeom>
              <a:blipFill>
                <a:blip r:embed="rId3"/>
                <a:stretch>
                  <a:fillRect r="-1499" b="-186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1FD4714-2526-139A-D15A-B88629B93EE5}"/>
                  </a:ext>
                </a:extLst>
              </p:cNvPr>
              <p:cNvSpPr txBox="1"/>
              <p:nvPr/>
            </p:nvSpPr>
            <p:spPr>
              <a:xfrm>
                <a:off x="2786608" y="4926728"/>
                <a:ext cx="2980047" cy="524631"/>
              </a:xfrm>
              <a:prstGeom prst="rect">
                <a:avLst/>
              </a:prstGeom>
              <a:noFill/>
            </p:spPr>
            <p:txBody>
              <a:bodyPr wrap="none" lIns="0" tIns="0" rIns="0" bIns="0" rtlCol="0">
                <a:spAutoFit/>
              </a:bodyPr>
              <a:lstStyle/>
              <a:p>
                <a:r>
                  <a:rPr lang="en-US" sz="2400" b="0" dirty="0">
                    <a:solidFill>
                      <a:schemeClr val="tx1"/>
                    </a:solidFill>
                  </a:rPr>
                  <a:t>                  </a:t>
                </a:r>
                <a14:m>
                  <m:oMath xmlns:m="http://schemas.openxmlformats.org/officeDocument/2006/math">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3</m:t>
                        </m:r>
                      </m:num>
                      <m:den>
                        <m:r>
                          <a:rPr lang="en-US" sz="2400" b="0" i="1" smtClean="0">
                            <a:solidFill>
                              <a:schemeClr val="tx1"/>
                            </a:solidFill>
                            <a:latin typeface="Cambria Math" panose="02040503050406030204" pitchFamily="18" charset="0"/>
                          </a:rPr>
                          <m:t>5</m:t>
                        </m:r>
                      </m:den>
                    </m:f>
                    <m:r>
                      <a:rPr lang="en-US" sz="2400" b="0" i="1" smtClean="0">
                        <a:solidFill>
                          <a:schemeClr val="tx1"/>
                        </a:solidFill>
                        <a:latin typeface="Cambria Math" panose="02040503050406030204" pitchFamily="18" charset="0"/>
                      </a:rPr>
                      <m:t> ∗1 ∗</m:t>
                    </m:r>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2</m:t>
                        </m:r>
                      </m:num>
                      <m:den>
                        <m:r>
                          <a:rPr lang="en-US" sz="2400" b="0" i="1" smtClean="0">
                            <a:solidFill>
                              <a:schemeClr val="tx1"/>
                            </a:solidFill>
                            <a:latin typeface="Cambria Math" panose="02040503050406030204" pitchFamily="18" charset="0"/>
                          </a:rPr>
                          <m:t>3</m:t>
                        </m:r>
                      </m:den>
                    </m:f>
                  </m:oMath>
                </a14:m>
                <a:endParaRPr lang="en-US" sz="2400" dirty="0">
                  <a:solidFill>
                    <a:schemeClr val="tx1"/>
                  </a:solidFill>
                </a:endParaRPr>
              </a:p>
            </p:txBody>
          </p:sp>
        </mc:Choice>
        <mc:Fallback>
          <p:sp>
            <p:nvSpPr>
              <p:cNvPr id="3" name="TextBox 2">
                <a:extLst>
                  <a:ext uri="{FF2B5EF4-FFF2-40B4-BE49-F238E27FC236}">
                    <a16:creationId xmlns:a16="http://schemas.microsoft.com/office/drawing/2014/main" id="{E1FD4714-2526-139A-D15A-B88629B93EE5}"/>
                  </a:ext>
                </a:extLst>
              </p:cNvPr>
              <p:cNvSpPr txBox="1">
                <a:spLocks noRot="1" noChangeAspect="1" noMove="1" noResize="1" noEditPoints="1" noAdjustHandles="1" noChangeArrowheads="1" noChangeShapeType="1" noTextEdit="1"/>
              </p:cNvSpPr>
              <p:nvPr/>
            </p:nvSpPr>
            <p:spPr>
              <a:xfrm>
                <a:off x="2786608" y="4926728"/>
                <a:ext cx="2980047" cy="524631"/>
              </a:xfrm>
              <a:prstGeom prst="rect">
                <a:avLst/>
              </a:prstGeom>
              <a:blipFill>
                <a:blip r:embed="rId4"/>
                <a:stretch>
                  <a:fillRect r="-1271" b="-139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008BD12-B1CE-81FD-31D6-B5680406AB8F}"/>
                  </a:ext>
                </a:extLst>
              </p:cNvPr>
              <p:cNvSpPr txBox="1"/>
              <p:nvPr/>
            </p:nvSpPr>
            <p:spPr>
              <a:xfrm>
                <a:off x="2786608" y="5653620"/>
                <a:ext cx="2103653" cy="524631"/>
              </a:xfrm>
              <a:prstGeom prst="rect">
                <a:avLst/>
              </a:prstGeom>
              <a:noFill/>
            </p:spPr>
            <p:txBody>
              <a:bodyPr wrap="none" lIns="0" tIns="0" rIns="0" bIns="0" rtlCol="0">
                <a:spAutoFit/>
              </a:bodyPr>
              <a:lstStyle/>
              <a:p>
                <a:r>
                  <a:rPr lang="en-US" sz="2400" b="0" dirty="0">
                    <a:solidFill>
                      <a:schemeClr val="tx1"/>
                    </a:solidFill>
                  </a:rPr>
                  <a:t>                  </a:t>
                </a:r>
                <a14:m>
                  <m:oMath xmlns:m="http://schemas.openxmlformats.org/officeDocument/2006/math">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6</m:t>
                        </m:r>
                      </m:num>
                      <m:den>
                        <m:r>
                          <a:rPr lang="en-US" sz="2400" b="0" i="1" smtClean="0">
                            <a:solidFill>
                              <a:schemeClr val="tx1"/>
                            </a:solidFill>
                            <a:latin typeface="Cambria Math" panose="02040503050406030204" pitchFamily="18" charset="0"/>
                          </a:rPr>
                          <m:t>15</m:t>
                        </m:r>
                      </m:den>
                    </m:f>
                  </m:oMath>
                </a14:m>
                <a:endParaRPr lang="en-US" sz="2400" dirty="0">
                  <a:solidFill>
                    <a:schemeClr val="tx1"/>
                  </a:solidFill>
                </a:endParaRPr>
              </a:p>
            </p:txBody>
          </p:sp>
        </mc:Choice>
        <mc:Fallback>
          <p:sp>
            <p:nvSpPr>
              <p:cNvPr id="5" name="TextBox 4">
                <a:extLst>
                  <a:ext uri="{FF2B5EF4-FFF2-40B4-BE49-F238E27FC236}">
                    <a16:creationId xmlns:a16="http://schemas.microsoft.com/office/drawing/2014/main" id="{2008BD12-B1CE-81FD-31D6-B5680406AB8F}"/>
                  </a:ext>
                </a:extLst>
              </p:cNvPr>
              <p:cNvSpPr txBox="1">
                <a:spLocks noRot="1" noChangeAspect="1" noMove="1" noResize="1" noEditPoints="1" noAdjustHandles="1" noChangeArrowheads="1" noChangeShapeType="1" noTextEdit="1"/>
              </p:cNvSpPr>
              <p:nvPr/>
            </p:nvSpPr>
            <p:spPr>
              <a:xfrm>
                <a:off x="2786608" y="5653620"/>
                <a:ext cx="2103653" cy="524631"/>
              </a:xfrm>
              <a:prstGeom prst="rect">
                <a:avLst/>
              </a:prstGeom>
              <a:blipFill>
                <a:blip r:embed="rId5"/>
                <a:stretch>
                  <a:fillRect r="-3012" b="-13953"/>
                </a:stretch>
              </a:blipFill>
            </p:spPr>
            <p:txBody>
              <a:bodyPr/>
              <a:lstStyle/>
              <a:p>
                <a:r>
                  <a:rPr lang="en-US">
                    <a:noFill/>
                  </a:rPr>
                  <a:t> </a:t>
                </a:r>
              </a:p>
            </p:txBody>
          </p:sp>
        </mc:Fallback>
      </mc:AlternateContent>
    </p:spTree>
    <p:extLst>
      <p:ext uri="{BB962C8B-B14F-4D97-AF65-F5344CB8AC3E}">
        <p14:creationId xmlns:p14="http://schemas.microsoft.com/office/powerpoint/2010/main" val="85405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B55-5090-F32B-7793-CAA7E51FE1EC}"/>
              </a:ext>
            </a:extLst>
          </p:cNvPr>
          <p:cNvSpPr>
            <a:spLocks noGrp="1"/>
          </p:cNvSpPr>
          <p:nvPr>
            <p:ph type="title"/>
          </p:nvPr>
        </p:nvSpPr>
        <p:spPr/>
        <p:txBody>
          <a:bodyPr/>
          <a:lstStyle/>
          <a:p>
            <a:r>
              <a:rPr lang="en-US" dirty="0"/>
              <a:t>Maximum likelihood estimates</a:t>
            </a:r>
          </a:p>
        </p:txBody>
      </p:sp>
      <p:graphicFrame>
        <p:nvGraphicFramePr>
          <p:cNvPr id="4" name="Table 3">
            <a:extLst>
              <a:ext uri="{FF2B5EF4-FFF2-40B4-BE49-F238E27FC236}">
                <a16:creationId xmlns:a16="http://schemas.microsoft.com/office/drawing/2014/main" id="{E80C9A22-4395-8846-129D-4D8A5449FEA5}"/>
              </a:ext>
            </a:extLst>
          </p:cNvPr>
          <p:cNvGraphicFramePr>
            <a:graphicFrameLocks noGrp="1"/>
          </p:cNvGraphicFramePr>
          <p:nvPr/>
        </p:nvGraphicFramePr>
        <p:xfrm>
          <a:off x="381000" y="3445933"/>
          <a:ext cx="3197352" cy="2225040"/>
        </p:xfrm>
        <a:graphic>
          <a:graphicData uri="http://schemas.openxmlformats.org/drawingml/2006/table">
            <a:tbl>
              <a:tblPr firstRow="1" bandRow="1">
                <a:tableStyleId>{5C22544A-7EE6-4342-B048-85BDC9FD1C3A}</a:tableStyleId>
              </a:tblPr>
              <a:tblGrid>
                <a:gridCol w="1065784">
                  <a:extLst>
                    <a:ext uri="{9D8B030D-6E8A-4147-A177-3AD203B41FA5}">
                      <a16:colId xmlns:a16="http://schemas.microsoft.com/office/drawing/2014/main" val="2488723645"/>
                    </a:ext>
                  </a:extLst>
                </a:gridCol>
                <a:gridCol w="1065784">
                  <a:extLst>
                    <a:ext uri="{9D8B030D-6E8A-4147-A177-3AD203B41FA5}">
                      <a16:colId xmlns:a16="http://schemas.microsoft.com/office/drawing/2014/main" val="1046715428"/>
                    </a:ext>
                  </a:extLst>
                </a:gridCol>
                <a:gridCol w="1065784">
                  <a:extLst>
                    <a:ext uri="{9D8B030D-6E8A-4147-A177-3AD203B41FA5}">
                      <a16:colId xmlns:a16="http://schemas.microsoft.com/office/drawing/2014/main" val="2622562863"/>
                    </a:ext>
                  </a:extLst>
                </a:gridCol>
              </a:tblGrid>
              <a:tr h="370840">
                <a:tc>
                  <a:txBody>
                    <a:bodyPr/>
                    <a:lstStyle/>
                    <a:p>
                      <a:r>
                        <a:rPr lang="en-US" dirty="0"/>
                        <a:t>x</a:t>
                      </a:r>
                      <a:r>
                        <a:rPr lang="en-US" baseline="-25000" dirty="0"/>
                        <a:t>1</a:t>
                      </a:r>
                    </a:p>
                  </a:txBody>
                  <a:tcPr/>
                </a:tc>
                <a:tc>
                  <a:txBody>
                    <a:bodyPr/>
                    <a:lstStyle/>
                    <a:p>
                      <a:r>
                        <a:rPr lang="en-US" dirty="0"/>
                        <a:t>x</a:t>
                      </a:r>
                      <a:r>
                        <a:rPr lang="en-US" baseline="-25000" dirty="0"/>
                        <a:t>2</a:t>
                      </a:r>
                    </a:p>
                  </a:txBody>
                  <a:tcPr/>
                </a:tc>
                <a:tc>
                  <a:txBody>
                    <a:bodyPr/>
                    <a:lstStyle/>
                    <a:p>
                      <a:r>
                        <a:rPr lang="en-US" dirty="0"/>
                        <a:t>label</a:t>
                      </a:r>
                    </a:p>
                  </a:txBody>
                  <a:tcPr/>
                </a:tc>
                <a:extLst>
                  <a:ext uri="{0D108BD9-81ED-4DB2-BD59-A6C34878D82A}">
                    <a16:rowId xmlns:a16="http://schemas.microsoft.com/office/drawing/2014/main" val="3572197195"/>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77258509"/>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98911341"/>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85212882"/>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79610568"/>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578977965"/>
                  </a:ext>
                </a:extLst>
              </a:tr>
            </a:tbl>
          </a:graphicData>
        </a:graphic>
      </p:graphicFrame>
      <p:graphicFrame>
        <p:nvGraphicFramePr>
          <p:cNvPr id="6" name="Table 5">
            <a:extLst>
              <a:ext uri="{FF2B5EF4-FFF2-40B4-BE49-F238E27FC236}">
                <a16:creationId xmlns:a16="http://schemas.microsoft.com/office/drawing/2014/main" id="{E3E4B682-CEA8-770B-B63B-70BE46A10595}"/>
              </a:ext>
            </a:extLst>
          </p:cNvPr>
          <p:cNvGraphicFramePr>
            <a:graphicFrameLocks noGrp="1"/>
          </p:cNvGraphicFramePr>
          <p:nvPr/>
        </p:nvGraphicFramePr>
        <p:xfrm>
          <a:off x="4495800" y="1844040"/>
          <a:ext cx="4038600" cy="1584960"/>
        </p:xfrm>
        <a:graphic>
          <a:graphicData uri="http://schemas.openxmlformats.org/drawingml/2006/table">
            <a:tbl>
              <a:tblPr bandRow="1">
                <a:tableStyleId>{5C22544A-7EE6-4342-B048-85BDC9FD1C3A}</a:tableStyleId>
              </a:tblPr>
              <a:tblGrid>
                <a:gridCol w="2019300">
                  <a:extLst>
                    <a:ext uri="{9D8B030D-6E8A-4147-A177-3AD203B41FA5}">
                      <a16:colId xmlns:a16="http://schemas.microsoft.com/office/drawing/2014/main" val="1086708890"/>
                    </a:ext>
                  </a:extLst>
                </a:gridCol>
                <a:gridCol w="2019300">
                  <a:extLst>
                    <a:ext uri="{9D8B030D-6E8A-4147-A177-3AD203B41FA5}">
                      <a16:colId xmlns:a16="http://schemas.microsoft.com/office/drawing/2014/main" val="2156942983"/>
                    </a:ext>
                  </a:extLst>
                </a:gridCol>
              </a:tblGrid>
              <a:tr h="387350">
                <a:tc>
                  <a:txBody>
                    <a:bodyPr/>
                    <a:lstStyle/>
                    <a:p>
                      <a:r>
                        <a:rPr lang="en-US" sz="2000" dirty="0"/>
                        <a:t>p(x</a:t>
                      </a:r>
                      <a:r>
                        <a:rPr lang="en-US" sz="2000" baseline="-25000" dirty="0"/>
                        <a:t>1</a:t>
                      </a:r>
                      <a:r>
                        <a:rPr lang="en-US" sz="2000" dirty="0"/>
                        <a:t> = 1 | 1)</a:t>
                      </a:r>
                    </a:p>
                  </a:txBody>
                  <a:tcPr/>
                </a:tc>
                <a:tc>
                  <a:txBody>
                    <a:bodyPr/>
                    <a:lstStyle/>
                    <a:p>
                      <a:pPr algn="ctr"/>
                      <a:r>
                        <a:rPr lang="en-US" sz="2000" dirty="0">
                          <a:solidFill>
                            <a:srgbClr val="001BC0"/>
                          </a:solidFill>
                        </a:rPr>
                        <a:t>3/3</a:t>
                      </a:r>
                    </a:p>
                  </a:txBody>
                  <a:tcPr/>
                </a:tc>
                <a:extLst>
                  <a:ext uri="{0D108BD9-81ED-4DB2-BD59-A6C34878D82A}">
                    <a16:rowId xmlns:a16="http://schemas.microsoft.com/office/drawing/2014/main" val="2176417262"/>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p(x</a:t>
                      </a:r>
                      <a:r>
                        <a:rPr lang="en-US" sz="2000" baseline="-25000" dirty="0"/>
                        <a:t>1</a:t>
                      </a:r>
                      <a:r>
                        <a:rPr lang="en-US" sz="2000" dirty="0"/>
                        <a:t> = 0 | 1)</a:t>
                      </a:r>
                    </a:p>
                  </a:txBody>
                  <a:tcPr/>
                </a:tc>
                <a:tc>
                  <a:txBody>
                    <a:bodyPr/>
                    <a:lstStyle/>
                    <a:p>
                      <a:pPr algn="ctr"/>
                      <a:r>
                        <a:rPr lang="en-US" sz="2000" dirty="0">
                          <a:solidFill>
                            <a:srgbClr val="001BC0"/>
                          </a:solidFill>
                        </a:rPr>
                        <a:t>0/3</a:t>
                      </a:r>
                    </a:p>
                  </a:txBody>
                  <a:tcPr/>
                </a:tc>
                <a:extLst>
                  <a:ext uri="{0D108BD9-81ED-4DB2-BD59-A6C34878D82A}">
                    <a16:rowId xmlns:a16="http://schemas.microsoft.com/office/drawing/2014/main" val="1698808601"/>
                  </a:ext>
                </a:extLst>
              </a:tr>
              <a:tr h="387350">
                <a:tc>
                  <a:txBody>
                    <a:bodyPr/>
                    <a:lstStyle/>
                    <a:p>
                      <a:r>
                        <a:rPr lang="en-US" sz="2000" dirty="0"/>
                        <a:t>p(x</a:t>
                      </a:r>
                      <a:r>
                        <a:rPr lang="en-US" sz="2000" baseline="-25000" dirty="0"/>
                        <a:t>2</a:t>
                      </a:r>
                      <a:r>
                        <a:rPr lang="en-US" sz="2000" dirty="0"/>
                        <a:t> = 1| 1)</a:t>
                      </a:r>
                    </a:p>
                  </a:txBody>
                  <a:tcPr/>
                </a:tc>
                <a:tc>
                  <a:txBody>
                    <a:bodyPr/>
                    <a:lstStyle/>
                    <a:p>
                      <a:pPr algn="ctr"/>
                      <a:r>
                        <a:rPr lang="en-US" sz="2000" dirty="0">
                          <a:solidFill>
                            <a:srgbClr val="001BC0"/>
                          </a:solidFill>
                        </a:rPr>
                        <a:t>2/3</a:t>
                      </a:r>
                    </a:p>
                  </a:txBody>
                  <a:tcPr/>
                </a:tc>
                <a:extLst>
                  <a:ext uri="{0D108BD9-81ED-4DB2-BD59-A6C34878D82A}">
                    <a16:rowId xmlns:a16="http://schemas.microsoft.com/office/drawing/2014/main" val="10990011"/>
                  </a:ext>
                </a:extLst>
              </a:tr>
              <a:tr h="387350">
                <a:tc>
                  <a:txBody>
                    <a:bodyPr/>
                    <a:lstStyle/>
                    <a:p>
                      <a:r>
                        <a:rPr lang="en-US" sz="2000" dirty="0"/>
                        <a:t>p(x2 = 0| 1)</a:t>
                      </a:r>
                    </a:p>
                  </a:txBody>
                  <a:tcPr/>
                </a:tc>
                <a:tc>
                  <a:txBody>
                    <a:bodyPr/>
                    <a:lstStyle/>
                    <a:p>
                      <a:pPr algn="ctr"/>
                      <a:r>
                        <a:rPr lang="en-US" sz="2000" dirty="0">
                          <a:solidFill>
                            <a:srgbClr val="001BC0"/>
                          </a:solidFill>
                        </a:rPr>
                        <a:t>1/3</a:t>
                      </a:r>
                    </a:p>
                  </a:txBody>
                  <a:tcPr/>
                </a:tc>
                <a:extLst>
                  <a:ext uri="{0D108BD9-81ED-4DB2-BD59-A6C34878D82A}">
                    <a16:rowId xmlns:a16="http://schemas.microsoft.com/office/drawing/2014/main" val="1775470874"/>
                  </a:ext>
                </a:extLst>
              </a:tr>
            </a:tbl>
          </a:graphicData>
        </a:graphic>
      </p:graphicFrame>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702F668-0CC4-9B59-74F4-4EB68CAF8258}"/>
                  </a:ext>
                </a:extLst>
              </p:cNvPr>
              <p:cNvSpPr txBox="1"/>
              <p:nvPr/>
            </p:nvSpPr>
            <p:spPr>
              <a:xfrm>
                <a:off x="533400" y="1922980"/>
                <a:ext cx="3521670" cy="10500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r>
                            <a:rPr lang="en-US" sz="2400" b="0" i="1" smtClean="0">
                              <a:latin typeface="Cambria Math" panose="02040503050406030204" pitchFamily="18" charset="0"/>
                            </a:rPr>
                            <m:t>𝑝</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nary>
                    </m:oMath>
                  </m:oMathPara>
                </a14:m>
                <a:endParaRPr lang="en-US" sz="2400" dirty="0"/>
              </a:p>
            </p:txBody>
          </p:sp>
        </mc:Choice>
        <mc:Fallback>
          <p:sp>
            <p:nvSpPr>
              <p:cNvPr id="8" name="TextBox 7">
                <a:extLst>
                  <a:ext uri="{FF2B5EF4-FFF2-40B4-BE49-F238E27FC236}">
                    <a16:creationId xmlns:a16="http://schemas.microsoft.com/office/drawing/2014/main" id="{1702F668-0CC4-9B59-74F4-4EB68CAF8258}"/>
                  </a:ext>
                </a:extLst>
              </p:cNvPr>
              <p:cNvSpPr txBox="1">
                <a:spLocks noRot="1" noChangeAspect="1" noMove="1" noResize="1" noEditPoints="1" noAdjustHandles="1" noChangeArrowheads="1" noChangeShapeType="1" noTextEdit="1"/>
              </p:cNvSpPr>
              <p:nvPr/>
            </p:nvSpPr>
            <p:spPr>
              <a:xfrm>
                <a:off x="533400" y="1922980"/>
                <a:ext cx="3521670" cy="1050031"/>
              </a:xfrm>
              <a:prstGeom prst="rect">
                <a:avLst/>
              </a:prstGeom>
              <a:blipFill>
                <a:blip r:embed="rId2"/>
                <a:stretch>
                  <a:fillRect l="-1439" t="-115476" r="-2158" b="-1690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2700CB9-CF58-6E90-C7B2-38205E5EB2ED}"/>
                  </a:ext>
                </a:extLst>
              </p:cNvPr>
              <p:cNvSpPr txBox="1"/>
              <p:nvPr/>
            </p:nvSpPr>
            <p:spPr>
              <a:xfrm>
                <a:off x="4037629" y="3948114"/>
                <a:ext cx="374237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𝑝</m:t>
                      </m:r>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𝑥</m:t>
                          </m:r>
                        </m:e>
                        <m:sub>
                          <m:r>
                            <a:rPr lang="en-US" sz="2400" b="0" i="1" smtClean="0">
                              <a:solidFill>
                                <a:srgbClr val="FF0000"/>
                              </a:solidFill>
                              <a:latin typeface="Cambria Math" panose="02040503050406030204" pitchFamily="18" charset="0"/>
                            </a:rPr>
                            <m:t>1</m:t>
                          </m:r>
                        </m:sub>
                      </m:sSub>
                      <m:r>
                        <a:rPr lang="en-US" sz="2400" b="0" i="1" smtClean="0">
                          <a:solidFill>
                            <a:srgbClr val="FF0000"/>
                          </a:solidFill>
                          <a:latin typeface="Cambria Math" panose="02040503050406030204" pitchFamily="18" charset="0"/>
                        </a:rPr>
                        <m:t>=0,</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𝑥</m:t>
                          </m:r>
                        </m:e>
                        <m:sub>
                          <m:r>
                            <a:rPr lang="en-US" sz="2400" b="0" i="1" smtClean="0">
                              <a:solidFill>
                                <a:srgbClr val="FF0000"/>
                              </a:solidFill>
                              <a:latin typeface="Cambria Math" panose="02040503050406030204" pitchFamily="18" charset="0"/>
                            </a:rPr>
                            <m:t>2</m:t>
                          </m:r>
                        </m:sub>
                      </m:sSub>
                      <m:r>
                        <a:rPr lang="en-US" sz="2400" b="0" i="1" smtClean="0">
                          <a:solidFill>
                            <a:srgbClr val="FF0000"/>
                          </a:solidFill>
                          <a:latin typeface="Cambria Math" panose="02040503050406030204" pitchFamily="18" charset="0"/>
                        </a:rPr>
                        <m:t>=1,</m:t>
                      </m:r>
                      <m:r>
                        <a:rPr lang="en-US" sz="2400" b="0" i="1" smtClean="0">
                          <a:solidFill>
                            <a:srgbClr val="FF0000"/>
                          </a:solidFill>
                          <a:latin typeface="Cambria Math" panose="02040503050406030204" pitchFamily="18" charset="0"/>
                        </a:rPr>
                        <m:t>𝑦</m:t>
                      </m:r>
                      <m:r>
                        <a:rPr lang="en-US" sz="2400" b="0" i="1" smtClean="0">
                          <a:solidFill>
                            <a:srgbClr val="FF0000"/>
                          </a:solidFill>
                          <a:latin typeface="Cambria Math" panose="02040503050406030204" pitchFamily="18" charset="0"/>
                        </a:rPr>
                        <m:t>=1)= ?</m:t>
                      </m:r>
                    </m:oMath>
                  </m:oMathPara>
                </a14:m>
                <a:endParaRPr lang="en-US" sz="2400" dirty="0">
                  <a:solidFill>
                    <a:srgbClr val="FF0000"/>
                  </a:solidFill>
                </a:endParaRPr>
              </a:p>
            </p:txBody>
          </p:sp>
        </mc:Choice>
        <mc:Fallback>
          <p:sp>
            <p:nvSpPr>
              <p:cNvPr id="3" name="TextBox 2">
                <a:extLst>
                  <a:ext uri="{FF2B5EF4-FFF2-40B4-BE49-F238E27FC236}">
                    <a16:creationId xmlns:a16="http://schemas.microsoft.com/office/drawing/2014/main" id="{42700CB9-CF58-6E90-C7B2-38205E5EB2ED}"/>
                  </a:ext>
                </a:extLst>
              </p:cNvPr>
              <p:cNvSpPr txBox="1">
                <a:spLocks noRot="1" noChangeAspect="1" noMove="1" noResize="1" noEditPoints="1" noAdjustHandles="1" noChangeArrowheads="1" noChangeShapeType="1" noTextEdit="1"/>
              </p:cNvSpPr>
              <p:nvPr/>
            </p:nvSpPr>
            <p:spPr>
              <a:xfrm>
                <a:off x="4037629" y="3948114"/>
                <a:ext cx="3742371" cy="369332"/>
              </a:xfrm>
              <a:prstGeom prst="rect">
                <a:avLst/>
              </a:prstGeom>
              <a:blipFill>
                <a:blip r:embed="rId3"/>
                <a:stretch>
                  <a:fillRect l="-1014" t="-6897" r="-1014" b="-41379"/>
                </a:stretch>
              </a:blipFill>
            </p:spPr>
            <p:txBody>
              <a:bodyPr/>
              <a:lstStyle/>
              <a:p>
                <a:r>
                  <a:rPr lang="en-US">
                    <a:noFill/>
                  </a:rPr>
                  <a:t> </a:t>
                </a:r>
              </a:p>
            </p:txBody>
          </p:sp>
        </mc:Fallback>
      </mc:AlternateContent>
    </p:spTree>
    <p:extLst>
      <p:ext uri="{BB962C8B-B14F-4D97-AF65-F5344CB8AC3E}">
        <p14:creationId xmlns:p14="http://schemas.microsoft.com/office/powerpoint/2010/main" val="376288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Admin</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Assignment 7</a:t>
            </a:r>
          </a:p>
          <a:p>
            <a:pPr marL="0" indent="0">
              <a:buNone/>
            </a:pPr>
            <a:endParaRPr lang="en-US" dirty="0"/>
          </a:p>
          <a:p>
            <a:pPr marL="0" indent="0">
              <a:buNone/>
            </a:pPr>
            <a:r>
              <a:rPr lang="en-US" dirty="0"/>
              <a:t>Grading update</a:t>
            </a:r>
          </a:p>
          <a:p>
            <a:pPr marL="0" indent="0">
              <a:buNone/>
            </a:pPr>
            <a:endParaRPr lang="en-US" dirty="0"/>
          </a:p>
          <a:p>
            <a:pPr marL="0" indent="0">
              <a:buNone/>
            </a:pPr>
            <a:r>
              <a:rPr lang="en-US" dirty="0"/>
              <a:t>Friday mentor hours: 6-8pm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B55-5090-F32B-7793-CAA7E51FE1EC}"/>
              </a:ext>
            </a:extLst>
          </p:cNvPr>
          <p:cNvSpPr>
            <a:spLocks noGrp="1"/>
          </p:cNvSpPr>
          <p:nvPr>
            <p:ph type="title"/>
          </p:nvPr>
        </p:nvSpPr>
        <p:spPr/>
        <p:txBody>
          <a:bodyPr/>
          <a:lstStyle/>
          <a:p>
            <a:r>
              <a:rPr lang="en-US" dirty="0"/>
              <a:t>Maximum likelihood estimates</a:t>
            </a:r>
          </a:p>
        </p:txBody>
      </p:sp>
      <p:graphicFrame>
        <p:nvGraphicFramePr>
          <p:cNvPr id="4" name="Table 3">
            <a:extLst>
              <a:ext uri="{FF2B5EF4-FFF2-40B4-BE49-F238E27FC236}">
                <a16:creationId xmlns:a16="http://schemas.microsoft.com/office/drawing/2014/main" id="{E80C9A22-4395-8846-129D-4D8A5449FEA5}"/>
              </a:ext>
            </a:extLst>
          </p:cNvPr>
          <p:cNvGraphicFramePr>
            <a:graphicFrameLocks noGrp="1"/>
          </p:cNvGraphicFramePr>
          <p:nvPr/>
        </p:nvGraphicFramePr>
        <p:xfrm>
          <a:off x="381000" y="3445933"/>
          <a:ext cx="3197352" cy="2225040"/>
        </p:xfrm>
        <a:graphic>
          <a:graphicData uri="http://schemas.openxmlformats.org/drawingml/2006/table">
            <a:tbl>
              <a:tblPr firstRow="1" bandRow="1">
                <a:tableStyleId>{5C22544A-7EE6-4342-B048-85BDC9FD1C3A}</a:tableStyleId>
              </a:tblPr>
              <a:tblGrid>
                <a:gridCol w="1065784">
                  <a:extLst>
                    <a:ext uri="{9D8B030D-6E8A-4147-A177-3AD203B41FA5}">
                      <a16:colId xmlns:a16="http://schemas.microsoft.com/office/drawing/2014/main" val="2488723645"/>
                    </a:ext>
                  </a:extLst>
                </a:gridCol>
                <a:gridCol w="1065784">
                  <a:extLst>
                    <a:ext uri="{9D8B030D-6E8A-4147-A177-3AD203B41FA5}">
                      <a16:colId xmlns:a16="http://schemas.microsoft.com/office/drawing/2014/main" val="1046715428"/>
                    </a:ext>
                  </a:extLst>
                </a:gridCol>
                <a:gridCol w="1065784">
                  <a:extLst>
                    <a:ext uri="{9D8B030D-6E8A-4147-A177-3AD203B41FA5}">
                      <a16:colId xmlns:a16="http://schemas.microsoft.com/office/drawing/2014/main" val="2622562863"/>
                    </a:ext>
                  </a:extLst>
                </a:gridCol>
              </a:tblGrid>
              <a:tr h="370840">
                <a:tc>
                  <a:txBody>
                    <a:bodyPr/>
                    <a:lstStyle/>
                    <a:p>
                      <a:r>
                        <a:rPr lang="en-US" dirty="0"/>
                        <a:t>x</a:t>
                      </a:r>
                      <a:r>
                        <a:rPr lang="en-US" baseline="-25000" dirty="0"/>
                        <a:t>1</a:t>
                      </a:r>
                    </a:p>
                  </a:txBody>
                  <a:tcPr/>
                </a:tc>
                <a:tc>
                  <a:txBody>
                    <a:bodyPr/>
                    <a:lstStyle/>
                    <a:p>
                      <a:r>
                        <a:rPr lang="en-US" dirty="0"/>
                        <a:t>x</a:t>
                      </a:r>
                      <a:r>
                        <a:rPr lang="en-US" baseline="-25000" dirty="0"/>
                        <a:t>2</a:t>
                      </a:r>
                    </a:p>
                  </a:txBody>
                  <a:tcPr/>
                </a:tc>
                <a:tc>
                  <a:txBody>
                    <a:bodyPr/>
                    <a:lstStyle/>
                    <a:p>
                      <a:r>
                        <a:rPr lang="en-US" dirty="0"/>
                        <a:t>label</a:t>
                      </a:r>
                    </a:p>
                  </a:txBody>
                  <a:tcPr/>
                </a:tc>
                <a:extLst>
                  <a:ext uri="{0D108BD9-81ED-4DB2-BD59-A6C34878D82A}">
                    <a16:rowId xmlns:a16="http://schemas.microsoft.com/office/drawing/2014/main" val="3572197195"/>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77258509"/>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98911341"/>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85212882"/>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79610568"/>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578977965"/>
                  </a:ext>
                </a:extLst>
              </a:tr>
            </a:tbl>
          </a:graphicData>
        </a:graphic>
      </p:graphicFrame>
      <p:graphicFrame>
        <p:nvGraphicFramePr>
          <p:cNvPr id="6" name="Table 5">
            <a:extLst>
              <a:ext uri="{FF2B5EF4-FFF2-40B4-BE49-F238E27FC236}">
                <a16:creationId xmlns:a16="http://schemas.microsoft.com/office/drawing/2014/main" id="{E3E4B682-CEA8-770B-B63B-70BE46A10595}"/>
              </a:ext>
            </a:extLst>
          </p:cNvPr>
          <p:cNvGraphicFramePr>
            <a:graphicFrameLocks noGrp="1"/>
          </p:cNvGraphicFramePr>
          <p:nvPr/>
        </p:nvGraphicFramePr>
        <p:xfrm>
          <a:off x="4495800" y="1844040"/>
          <a:ext cx="4038600" cy="1584960"/>
        </p:xfrm>
        <a:graphic>
          <a:graphicData uri="http://schemas.openxmlformats.org/drawingml/2006/table">
            <a:tbl>
              <a:tblPr bandRow="1">
                <a:tableStyleId>{5C22544A-7EE6-4342-B048-85BDC9FD1C3A}</a:tableStyleId>
              </a:tblPr>
              <a:tblGrid>
                <a:gridCol w="2019300">
                  <a:extLst>
                    <a:ext uri="{9D8B030D-6E8A-4147-A177-3AD203B41FA5}">
                      <a16:colId xmlns:a16="http://schemas.microsoft.com/office/drawing/2014/main" val="1086708890"/>
                    </a:ext>
                  </a:extLst>
                </a:gridCol>
                <a:gridCol w="2019300">
                  <a:extLst>
                    <a:ext uri="{9D8B030D-6E8A-4147-A177-3AD203B41FA5}">
                      <a16:colId xmlns:a16="http://schemas.microsoft.com/office/drawing/2014/main" val="2156942983"/>
                    </a:ext>
                  </a:extLst>
                </a:gridCol>
              </a:tblGrid>
              <a:tr h="387350">
                <a:tc>
                  <a:txBody>
                    <a:bodyPr/>
                    <a:lstStyle/>
                    <a:p>
                      <a:r>
                        <a:rPr lang="en-US" sz="2000" dirty="0"/>
                        <a:t>p(x</a:t>
                      </a:r>
                      <a:r>
                        <a:rPr lang="en-US" sz="2000" baseline="-25000" dirty="0"/>
                        <a:t>1</a:t>
                      </a:r>
                      <a:r>
                        <a:rPr lang="en-US" sz="2000" dirty="0"/>
                        <a:t> = 1 | 1)</a:t>
                      </a:r>
                    </a:p>
                  </a:txBody>
                  <a:tcPr/>
                </a:tc>
                <a:tc>
                  <a:txBody>
                    <a:bodyPr/>
                    <a:lstStyle/>
                    <a:p>
                      <a:pPr algn="ctr"/>
                      <a:r>
                        <a:rPr lang="en-US" sz="2000" dirty="0">
                          <a:solidFill>
                            <a:srgbClr val="001BC0"/>
                          </a:solidFill>
                        </a:rPr>
                        <a:t>3/3</a:t>
                      </a:r>
                    </a:p>
                  </a:txBody>
                  <a:tcPr/>
                </a:tc>
                <a:extLst>
                  <a:ext uri="{0D108BD9-81ED-4DB2-BD59-A6C34878D82A}">
                    <a16:rowId xmlns:a16="http://schemas.microsoft.com/office/drawing/2014/main" val="2176417262"/>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p(x</a:t>
                      </a:r>
                      <a:r>
                        <a:rPr lang="en-US" sz="2000" baseline="-25000" dirty="0"/>
                        <a:t>1</a:t>
                      </a:r>
                      <a:r>
                        <a:rPr lang="en-US" sz="2000" dirty="0"/>
                        <a:t> = 0 | 1)</a:t>
                      </a:r>
                    </a:p>
                  </a:txBody>
                  <a:tcPr/>
                </a:tc>
                <a:tc>
                  <a:txBody>
                    <a:bodyPr/>
                    <a:lstStyle/>
                    <a:p>
                      <a:pPr algn="ctr"/>
                      <a:r>
                        <a:rPr lang="en-US" sz="2000" dirty="0">
                          <a:solidFill>
                            <a:srgbClr val="001BC0"/>
                          </a:solidFill>
                        </a:rPr>
                        <a:t>0/3</a:t>
                      </a:r>
                    </a:p>
                  </a:txBody>
                  <a:tcPr/>
                </a:tc>
                <a:extLst>
                  <a:ext uri="{0D108BD9-81ED-4DB2-BD59-A6C34878D82A}">
                    <a16:rowId xmlns:a16="http://schemas.microsoft.com/office/drawing/2014/main" val="1698808601"/>
                  </a:ext>
                </a:extLst>
              </a:tr>
              <a:tr h="387350">
                <a:tc>
                  <a:txBody>
                    <a:bodyPr/>
                    <a:lstStyle/>
                    <a:p>
                      <a:r>
                        <a:rPr lang="en-US" sz="2000" dirty="0"/>
                        <a:t>p(x</a:t>
                      </a:r>
                      <a:r>
                        <a:rPr lang="en-US" sz="2000" baseline="-25000" dirty="0"/>
                        <a:t>2</a:t>
                      </a:r>
                      <a:r>
                        <a:rPr lang="en-US" sz="2000" dirty="0"/>
                        <a:t> = 1| 1)</a:t>
                      </a:r>
                    </a:p>
                  </a:txBody>
                  <a:tcPr/>
                </a:tc>
                <a:tc>
                  <a:txBody>
                    <a:bodyPr/>
                    <a:lstStyle/>
                    <a:p>
                      <a:pPr algn="ctr"/>
                      <a:r>
                        <a:rPr lang="en-US" sz="2000" dirty="0">
                          <a:solidFill>
                            <a:srgbClr val="001BC0"/>
                          </a:solidFill>
                        </a:rPr>
                        <a:t>2/3</a:t>
                      </a:r>
                    </a:p>
                  </a:txBody>
                  <a:tcPr/>
                </a:tc>
                <a:extLst>
                  <a:ext uri="{0D108BD9-81ED-4DB2-BD59-A6C34878D82A}">
                    <a16:rowId xmlns:a16="http://schemas.microsoft.com/office/drawing/2014/main" val="10990011"/>
                  </a:ext>
                </a:extLst>
              </a:tr>
              <a:tr h="387350">
                <a:tc>
                  <a:txBody>
                    <a:bodyPr/>
                    <a:lstStyle/>
                    <a:p>
                      <a:r>
                        <a:rPr lang="en-US" sz="2000" dirty="0"/>
                        <a:t>p(x2 = 0| 1)</a:t>
                      </a:r>
                    </a:p>
                  </a:txBody>
                  <a:tcPr/>
                </a:tc>
                <a:tc>
                  <a:txBody>
                    <a:bodyPr/>
                    <a:lstStyle/>
                    <a:p>
                      <a:pPr algn="ctr"/>
                      <a:r>
                        <a:rPr lang="en-US" sz="2000" dirty="0">
                          <a:solidFill>
                            <a:srgbClr val="001BC0"/>
                          </a:solidFill>
                        </a:rPr>
                        <a:t>1/3</a:t>
                      </a:r>
                    </a:p>
                  </a:txBody>
                  <a:tcPr/>
                </a:tc>
                <a:extLst>
                  <a:ext uri="{0D108BD9-81ED-4DB2-BD59-A6C34878D82A}">
                    <a16:rowId xmlns:a16="http://schemas.microsoft.com/office/drawing/2014/main" val="1775470874"/>
                  </a:ext>
                </a:extLst>
              </a:tr>
            </a:tbl>
          </a:graphicData>
        </a:graphic>
      </p:graphicFrame>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702F668-0CC4-9B59-74F4-4EB68CAF8258}"/>
                  </a:ext>
                </a:extLst>
              </p:cNvPr>
              <p:cNvSpPr txBox="1"/>
              <p:nvPr/>
            </p:nvSpPr>
            <p:spPr>
              <a:xfrm>
                <a:off x="533400" y="1922980"/>
                <a:ext cx="3521670" cy="10500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r>
                            <a:rPr lang="en-US" sz="2400" b="0" i="1" smtClean="0">
                              <a:latin typeface="Cambria Math" panose="02040503050406030204" pitchFamily="18" charset="0"/>
                            </a:rPr>
                            <m:t>𝑝</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nary>
                    </m:oMath>
                  </m:oMathPara>
                </a14:m>
                <a:endParaRPr lang="en-US" sz="2400" dirty="0"/>
              </a:p>
            </p:txBody>
          </p:sp>
        </mc:Choice>
        <mc:Fallback>
          <p:sp>
            <p:nvSpPr>
              <p:cNvPr id="8" name="TextBox 7">
                <a:extLst>
                  <a:ext uri="{FF2B5EF4-FFF2-40B4-BE49-F238E27FC236}">
                    <a16:creationId xmlns:a16="http://schemas.microsoft.com/office/drawing/2014/main" id="{1702F668-0CC4-9B59-74F4-4EB68CAF8258}"/>
                  </a:ext>
                </a:extLst>
              </p:cNvPr>
              <p:cNvSpPr txBox="1">
                <a:spLocks noRot="1" noChangeAspect="1" noMove="1" noResize="1" noEditPoints="1" noAdjustHandles="1" noChangeArrowheads="1" noChangeShapeType="1" noTextEdit="1"/>
              </p:cNvSpPr>
              <p:nvPr/>
            </p:nvSpPr>
            <p:spPr>
              <a:xfrm>
                <a:off x="533400" y="1922980"/>
                <a:ext cx="3521670" cy="1050031"/>
              </a:xfrm>
              <a:prstGeom prst="rect">
                <a:avLst/>
              </a:prstGeom>
              <a:blipFill>
                <a:blip r:embed="rId2"/>
                <a:stretch>
                  <a:fillRect l="-1439" t="-115476" r="-2158" b="-1690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694C341-73C7-694B-F131-FA2E6AC3391B}"/>
                  </a:ext>
                </a:extLst>
              </p:cNvPr>
              <p:cNvSpPr txBox="1"/>
              <p:nvPr/>
            </p:nvSpPr>
            <p:spPr>
              <a:xfrm>
                <a:off x="2600340" y="4002146"/>
                <a:ext cx="6223883" cy="73866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𝑝</m:t>
                      </m:r>
                      <m:d>
                        <m:dPr>
                          <m:ctrlPr>
                            <a:rPr lang="en-US" sz="2400" b="0" i="1" smtClean="0">
                              <a:solidFill>
                                <a:schemeClr val="tx1"/>
                              </a:solidFill>
                              <a:latin typeface="Cambria Math" panose="02040503050406030204" pitchFamily="18" charset="0"/>
                            </a:rPr>
                          </m:ctrlPr>
                        </m:dPr>
                        <m:e>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=0,</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2</m:t>
                              </m:r>
                            </m:sub>
                          </m:sSub>
                          <m:r>
                            <a:rPr lang="en-US" sz="2400" i="1">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=1</m:t>
                          </m:r>
                        </m:e>
                      </m:d>
                    </m:oMath>
                  </m:oMathPara>
                </a14:m>
                <a:endParaRPr lang="en-US" sz="2400" b="0" i="1" dirty="0">
                  <a:solidFill>
                    <a:schemeClr val="tx1"/>
                  </a:solidFill>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𝑝</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1</m:t>
                          </m:r>
                        </m:e>
                      </m:d>
                      <m:r>
                        <a:rPr lang="en-US" sz="2400" b="0" i="1" smtClean="0">
                          <a:solidFill>
                            <a:schemeClr val="tx1"/>
                          </a:solidFill>
                          <a:latin typeface="Cambria Math" panose="02040503050406030204" pitchFamily="18" charset="0"/>
                        </a:rPr>
                        <m:t>𝑝</m:t>
                      </m:r>
                      <m:d>
                        <m:dPr>
                          <m:endChr m:val="|"/>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=0 </m:t>
                          </m:r>
                        </m:e>
                      </m:d>
                      <m:r>
                        <a:rPr lang="en-US" sz="2400" b="0" i="1" smtClean="0">
                          <a:solidFill>
                            <a:schemeClr val="tx1"/>
                          </a:solidFill>
                          <a:latin typeface="Cambria Math" panose="02040503050406030204" pitchFamily="18" charset="0"/>
                        </a:rPr>
                        <m:t> 1)</m:t>
                      </m:r>
                      <m:r>
                        <a:rPr lang="en-US" sz="2400" b="0" i="1" smtClean="0">
                          <a:solidFill>
                            <a:schemeClr val="tx1"/>
                          </a:solidFill>
                          <a:latin typeface="Cambria Math" panose="02040503050406030204" pitchFamily="18" charset="0"/>
                        </a:rPr>
                        <m:t>𝑝</m:t>
                      </m:r>
                      <m:d>
                        <m:dPr>
                          <m:endChr m:val="|"/>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=1 </m:t>
                          </m:r>
                        </m:e>
                      </m:d>
                      <m:r>
                        <a:rPr lang="en-US" sz="2400" b="0" i="1" smtClean="0">
                          <a:solidFill>
                            <a:schemeClr val="tx1"/>
                          </a:solidFill>
                          <a:latin typeface="Cambria Math" panose="02040503050406030204" pitchFamily="18" charset="0"/>
                        </a:rPr>
                        <m:t> 1)</m:t>
                      </m:r>
                    </m:oMath>
                  </m:oMathPara>
                </a14:m>
                <a:endParaRPr lang="en-US" sz="2400" dirty="0">
                  <a:solidFill>
                    <a:schemeClr val="tx1"/>
                  </a:solidFill>
                </a:endParaRPr>
              </a:p>
            </p:txBody>
          </p:sp>
        </mc:Choice>
        <mc:Fallback>
          <p:sp>
            <p:nvSpPr>
              <p:cNvPr id="9" name="TextBox 8">
                <a:extLst>
                  <a:ext uri="{FF2B5EF4-FFF2-40B4-BE49-F238E27FC236}">
                    <a16:creationId xmlns:a16="http://schemas.microsoft.com/office/drawing/2014/main" id="{2694C341-73C7-694B-F131-FA2E6AC3391B}"/>
                  </a:ext>
                </a:extLst>
              </p:cNvPr>
              <p:cNvSpPr txBox="1">
                <a:spLocks noRot="1" noChangeAspect="1" noMove="1" noResize="1" noEditPoints="1" noAdjustHandles="1" noChangeArrowheads="1" noChangeShapeType="1" noTextEdit="1"/>
              </p:cNvSpPr>
              <p:nvPr/>
            </p:nvSpPr>
            <p:spPr>
              <a:xfrm>
                <a:off x="2600340" y="4002146"/>
                <a:ext cx="6223883" cy="738664"/>
              </a:xfrm>
              <a:prstGeom prst="rect">
                <a:avLst/>
              </a:prstGeom>
              <a:blipFill>
                <a:blip r:embed="rId3"/>
                <a:stretch>
                  <a:fillRect l="-1220" r="-1016" b="-169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1FD4714-2526-139A-D15A-B88629B93EE5}"/>
                  </a:ext>
                </a:extLst>
              </p:cNvPr>
              <p:cNvSpPr txBox="1"/>
              <p:nvPr/>
            </p:nvSpPr>
            <p:spPr>
              <a:xfrm>
                <a:off x="2974518" y="4943576"/>
                <a:ext cx="3042564" cy="524631"/>
              </a:xfrm>
              <a:prstGeom prst="rect">
                <a:avLst/>
              </a:prstGeom>
              <a:noFill/>
            </p:spPr>
            <p:txBody>
              <a:bodyPr wrap="none" lIns="0" tIns="0" rIns="0" bIns="0" rtlCol="0">
                <a:spAutoFit/>
              </a:bodyPr>
              <a:lstStyle/>
              <a:p>
                <a:r>
                  <a:rPr lang="en-US" sz="2400" b="0" dirty="0">
                    <a:solidFill>
                      <a:schemeClr val="tx1"/>
                    </a:solidFill>
                  </a:rPr>
                  <a:t>                  </a:t>
                </a:r>
                <a14:m>
                  <m:oMath xmlns:m="http://schemas.openxmlformats.org/officeDocument/2006/math">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3</m:t>
                        </m:r>
                      </m:num>
                      <m:den>
                        <m:r>
                          <a:rPr lang="en-US" sz="2400" b="0" i="1" smtClean="0">
                            <a:solidFill>
                              <a:schemeClr val="tx1"/>
                            </a:solidFill>
                            <a:latin typeface="Cambria Math" panose="02040503050406030204" pitchFamily="18" charset="0"/>
                          </a:rPr>
                          <m:t>5</m:t>
                        </m:r>
                      </m:den>
                    </m:f>
                    <m:r>
                      <a:rPr lang="en-US" sz="2400" b="0" i="1" smtClean="0">
                        <a:solidFill>
                          <a:schemeClr val="tx1"/>
                        </a:solidFill>
                        <a:latin typeface="Cambria Math" panose="02040503050406030204" pitchFamily="18" charset="0"/>
                      </a:rPr>
                      <m:t> ∗0 ∗</m:t>
                    </m:r>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2</m:t>
                        </m:r>
                      </m:num>
                      <m:den>
                        <m:r>
                          <a:rPr lang="en-US" sz="2400" b="0" i="1" smtClean="0">
                            <a:solidFill>
                              <a:schemeClr val="tx1"/>
                            </a:solidFill>
                            <a:latin typeface="Cambria Math" panose="02040503050406030204" pitchFamily="18" charset="0"/>
                          </a:rPr>
                          <m:t>3</m:t>
                        </m:r>
                      </m:den>
                    </m:f>
                  </m:oMath>
                </a14:m>
                <a:endParaRPr lang="en-US" sz="2400" dirty="0">
                  <a:solidFill>
                    <a:schemeClr val="tx1"/>
                  </a:solidFill>
                </a:endParaRPr>
              </a:p>
            </p:txBody>
          </p:sp>
        </mc:Choice>
        <mc:Fallback>
          <p:sp>
            <p:nvSpPr>
              <p:cNvPr id="3" name="TextBox 2">
                <a:extLst>
                  <a:ext uri="{FF2B5EF4-FFF2-40B4-BE49-F238E27FC236}">
                    <a16:creationId xmlns:a16="http://schemas.microsoft.com/office/drawing/2014/main" id="{E1FD4714-2526-139A-D15A-B88629B93EE5}"/>
                  </a:ext>
                </a:extLst>
              </p:cNvPr>
              <p:cNvSpPr txBox="1">
                <a:spLocks noRot="1" noChangeAspect="1" noMove="1" noResize="1" noEditPoints="1" noAdjustHandles="1" noChangeArrowheads="1" noChangeShapeType="1" noTextEdit="1"/>
              </p:cNvSpPr>
              <p:nvPr/>
            </p:nvSpPr>
            <p:spPr>
              <a:xfrm>
                <a:off x="2974518" y="4943576"/>
                <a:ext cx="3042564" cy="524631"/>
              </a:xfrm>
              <a:prstGeom prst="rect">
                <a:avLst/>
              </a:prstGeom>
              <a:blipFill>
                <a:blip r:embed="rId4"/>
                <a:stretch>
                  <a:fillRect b="-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008BD12-B1CE-81FD-31D6-B5680406AB8F}"/>
                  </a:ext>
                </a:extLst>
              </p:cNvPr>
              <p:cNvSpPr txBox="1"/>
              <p:nvPr/>
            </p:nvSpPr>
            <p:spPr>
              <a:xfrm>
                <a:off x="2977340" y="5728956"/>
                <a:ext cx="2013885" cy="369332"/>
              </a:xfrm>
              <a:prstGeom prst="rect">
                <a:avLst/>
              </a:prstGeom>
              <a:noFill/>
            </p:spPr>
            <p:txBody>
              <a:bodyPr wrap="none" lIns="0" tIns="0" rIns="0" bIns="0" rtlCol="0">
                <a:spAutoFit/>
              </a:bodyPr>
              <a:lstStyle/>
              <a:p>
                <a:r>
                  <a:rPr lang="en-US" sz="2400" b="0" dirty="0">
                    <a:solidFill>
                      <a:schemeClr val="tx1"/>
                    </a:solidFill>
                  </a:rPr>
                  <a:t>                  </a:t>
                </a:r>
                <a14:m>
                  <m:oMath xmlns:m="http://schemas.openxmlformats.org/officeDocument/2006/math">
                    <m:r>
                      <a:rPr lang="en-US" sz="2400" b="0" i="1" smtClean="0">
                        <a:solidFill>
                          <a:schemeClr val="tx1"/>
                        </a:solidFill>
                        <a:latin typeface="Cambria Math" panose="02040503050406030204" pitchFamily="18" charset="0"/>
                      </a:rPr>
                      <m:t>=0</m:t>
                    </m:r>
                  </m:oMath>
                </a14:m>
                <a:endParaRPr lang="en-US" sz="2400" dirty="0">
                  <a:solidFill>
                    <a:schemeClr val="tx1"/>
                  </a:solidFill>
                </a:endParaRPr>
              </a:p>
            </p:txBody>
          </p:sp>
        </mc:Choice>
        <mc:Fallback>
          <p:sp>
            <p:nvSpPr>
              <p:cNvPr id="5" name="TextBox 4">
                <a:extLst>
                  <a:ext uri="{FF2B5EF4-FFF2-40B4-BE49-F238E27FC236}">
                    <a16:creationId xmlns:a16="http://schemas.microsoft.com/office/drawing/2014/main" id="{2008BD12-B1CE-81FD-31D6-B5680406AB8F}"/>
                  </a:ext>
                </a:extLst>
              </p:cNvPr>
              <p:cNvSpPr txBox="1">
                <a:spLocks noRot="1" noChangeAspect="1" noMove="1" noResize="1" noEditPoints="1" noAdjustHandles="1" noChangeArrowheads="1" noChangeShapeType="1" noTextEdit="1"/>
              </p:cNvSpPr>
              <p:nvPr/>
            </p:nvSpPr>
            <p:spPr>
              <a:xfrm>
                <a:off x="2977340" y="5728956"/>
                <a:ext cx="2013885" cy="369332"/>
              </a:xfrm>
              <a:prstGeom prst="rect">
                <a:avLst/>
              </a:prstGeom>
              <a:blipFill>
                <a:blip r:embed="rId5"/>
                <a:stretch>
                  <a:fillRect r="-3750" b="-666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745DEAF2-7FC2-D0FA-07A5-B75557DDFC13}"/>
              </a:ext>
            </a:extLst>
          </p:cNvPr>
          <p:cNvSpPr txBox="1"/>
          <p:nvPr/>
        </p:nvSpPr>
        <p:spPr>
          <a:xfrm>
            <a:off x="5270395" y="5674924"/>
            <a:ext cx="530915" cy="584775"/>
          </a:xfrm>
          <a:prstGeom prst="rect">
            <a:avLst/>
          </a:prstGeom>
          <a:noFill/>
        </p:spPr>
        <p:txBody>
          <a:bodyPr wrap="none" rtlCol="0">
            <a:spAutoFit/>
          </a:bodyPr>
          <a:lstStyle/>
          <a:p>
            <a:r>
              <a:rPr lang="en-US" sz="3200" dirty="0">
                <a:sym typeface="Wingdings" pitchFamily="2" charset="2"/>
              </a:rPr>
              <a:t></a:t>
            </a:r>
            <a:endParaRPr lang="en-US" sz="3200" dirty="0"/>
          </a:p>
        </p:txBody>
      </p:sp>
    </p:spTree>
    <p:extLst>
      <p:ext uri="{BB962C8B-B14F-4D97-AF65-F5344CB8AC3E}">
        <p14:creationId xmlns:p14="http://schemas.microsoft.com/office/powerpoint/2010/main" val="226344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B55-5090-F32B-7793-CAA7E51FE1EC}"/>
              </a:ext>
            </a:extLst>
          </p:cNvPr>
          <p:cNvSpPr>
            <a:spLocks noGrp="1"/>
          </p:cNvSpPr>
          <p:nvPr>
            <p:ph type="title"/>
          </p:nvPr>
        </p:nvSpPr>
        <p:spPr/>
        <p:txBody>
          <a:bodyPr/>
          <a:lstStyle/>
          <a:p>
            <a:r>
              <a:rPr lang="en-US" dirty="0"/>
              <a:t>Maximum likelihood estimates</a:t>
            </a:r>
          </a:p>
        </p:txBody>
      </p:sp>
      <p:graphicFrame>
        <p:nvGraphicFramePr>
          <p:cNvPr id="4" name="Table 3">
            <a:extLst>
              <a:ext uri="{FF2B5EF4-FFF2-40B4-BE49-F238E27FC236}">
                <a16:creationId xmlns:a16="http://schemas.microsoft.com/office/drawing/2014/main" id="{E80C9A22-4395-8846-129D-4D8A5449FEA5}"/>
              </a:ext>
            </a:extLst>
          </p:cNvPr>
          <p:cNvGraphicFramePr>
            <a:graphicFrameLocks noGrp="1"/>
          </p:cNvGraphicFramePr>
          <p:nvPr/>
        </p:nvGraphicFramePr>
        <p:xfrm>
          <a:off x="381000" y="3445933"/>
          <a:ext cx="3197352" cy="2225040"/>
        </p:xfrm>
        <a:graphic>
          <a:graphicData uri="http://schemas.openxmlformats.org/drawingml/2006/table">
            <a:tbl>
              <a:tblPr firstRow="1" bandRow="1">
                <a:tableStyleId>{5C22544A-7EE6-4342-B048-85BDC9FD1C3A}</a:tableStyleId>
              </a:tblPr>
              <a:tblGrid>
                <a:gridCol w="1065784">
                  <a:extLst>
                    <a:ext uri="{9D8B030D-6E8A-4147-A177-3AD203B41FA5}">
                      <a16:colId xmlns:a16="http://schemas.microsoft.com/office/drawing/2014/main" val="2488723645"/>
                    </a:ext>
                  </a:extLst>
                </a:gridCol>
                <a:gridCol w="1065784">
                  <a:extLst>
                    <a:ext uri="{9D8B030D-6E8A-4147-A177-3AD203B41FA5}">
                      <a16:colId xmlns:a16="http://schemas.microsoft.com/office/drawing/2014/main" val="1046715428"/>
                    </a:ext>
                  </a:extLst>
                </a:gridCol>
                <a:gridCol w="1065784">
                  <a:extLst>
                    <a:ext uri="{9D8B030D-6E8A-4147-A177-3AD203B41FA5}">
                      <a16:colId xmlns:a16="http://schemas.microsoft.com/office/drawing/2014/main" val="2622562863"/>
                    </a:ext>
                  </a:extLst>
                </a:gridCol>
              </a:tblGrid>
              <a:tr h="370840">
                <a:tc>
                  <a:txBody>
                    <a:bodyPr/>
                    <a:lstStyle/>
                    <a:p>
                      <a:r>
                        <a:rPr lang="en-US" dirty="0"/>
                        <a:t>x</a:t>
                      </a:r>
                      <a:r>
                        <a:rPr lang="en-US" baseline="-25000" dirty="0"/>
                        <a:t>1</a:t>
                      </a:r>
                    </a:p>
                  </a:txBody>
                  <a:tcPr/>
                </a:tc>
                <a:tc>
                  <a:txBody>
                    <a:bodyPr/>
                    <a:lstStyle/>
                    <a:p>
                      <a:r>
                        <a:rPr lang="en-US" dirty="0"/>
                        <a:t>x</a:t>
                      </a:r>
                      <a:r>
                        <a:rPr lang="en-US" baseline="-25000" dirty="0"/>
                        <a:t>2</a:t>
                      </a:r>
                    </a:p>
                  </a:txBody>
                  <a:tcPr/>
                </a:tc>
                <a:tc>
                  <a:txBody>
                    <a:bodyPr/>
                    <a:lstStyle/>
                    <a:p>
                      <a:r>
                        <a:rPr lang="en-US" dirty="0"/>
                        <a:t>label</a:t>
                      </a:r>
                    </a:p>
                  </a:txBody>
                  <a:tcPr/>
                </a:tc>
                <a:extLst>
                  <a:ext uri="{0D108BD9-81ED-4DB2-BD59-A6C34878D82A}">
                    <a16:rowId xmlns:a16="http://schemas.microsoft.com/office/drawing/2014/main" val="3572197195"/>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77258509"/>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98911341"/>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85212882"/>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79610568"/>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578977965"/>
                  </a:ext>
                </a:extLst>
              </a:tr>
            </a:tbl>
          </a:graphicData>
        </a:graphic>
      </p:graphicFrame>
      <p:graphicFrame>
        <p:nvGraphicFramePr>
          <p:cNvPr id="6" name="Table 5">
            <a:extLst>
              <a:ext uri="{FF2B5EF4-FFF2-40B4-BE49-F238E27FC236}">
                <a16:creationId xmlns:a16="http://schemas.microsoft.com/office/drawing/2014/main" id="{E3E4B682-CEA8-770B-B63B-70BE46A10595}"/>
              </a:ext>
            </a:extLst>
          </p:cNvPr>
          <p:cNvGraphicFramePr>
            <a:graphicFrameLocks noGrp="1"/>
          </p:cNvGraphicFramePr>
          <p:nvPr>
            <p:extLst>
              <p:ext uri="{D42A27DB-BD31-4B8C-83A1-F6EECF244321}">
                <p14:modId xmlns:p14="http://schemas.microsoft.com/office/powerpoint/2010/main" val="2320481306"/>
              </p:ext>
            </p:extLst>
          </p:nvPr>
        </p:nvGraphicFramePr>
        <p:xfrm>
          <a:off x="4572000" y="3124200"/>
          <a:ext cx="4038600" cy="792480"/>
        </p:xfrm>
        <a:graphic>
          <a:graphicData uri="http://schemas.openxmlformats.org/drawingml/2006/table">
            <a:tbl>
              <a:tblPr bandRow="1">
                <a:tableStyleId>{5C22544A-7EE6-4342-B048-85BDC9FD1C3A}</a:tableStyleId>
              </a:tblPr>
              <a:tblGrid>
                <a:gridCol w="2019300">
                  <a:extLst>
                    <a:ext uri="{9D8B030D-6E8A-4147-A177-3AD203B41FA5}">
                      <a16:colId xmlns:a16="http://schemas.microsoft.com/office/drawing/2014/main" val="1086708890"/>
                    </a:ext>
                  </a:extLst>
                </a:gridCol>
                <a:gridCol w="2019300">
                  <a:extLst>
                    <a:ext uri="{9D8B030D-6E8A-4147-A177-3AD203B41FA5}">
                      <a16:colId xmlns:a16="http://schemas.microsoft.com/office/drawing/2014/main" val="2156942983"/>
                    </a:ext>
                  </a:extLst>
                </a:gridCol>
              </a:tblGrid>
              <a:tr h="387350">
                <a:tc>
                  <a:txBody>
                    <a:bodyPr/>
                    <a:lstStyle/>
                    <a:p>
                      <a:r>
                        <a:rPr lang="en-US" sz="2000" dirty="0"/>
                        <a:t>p(x</a:t>
                      </a:r>
                      <a:r>
                        <a:rPr lang="en-US" sz="2000" baseline="-25000" dirty="0"/>
                        <a:t>1</a:t>
                      </a:r>
                      <a:r>
                        <a:rPr lang="en-US" sz="2000" dirty="0"/>
                        <a:t> = 1 | 1)</a:t>
                      </a:r>
                    </a:p>
                  </a:txBody>
                  <a:tcPr/>
                </a:tc>
                <a:tc>
                  <a:txBody>
                    <a:bodyPr/>
                    <a:lstStyle/>
                    <a:p>
                      <a:pPr algn="ctr"/>
                      <a:r>
                        <a:rPr lang="en-US" sz="2000" dirty="0">
                          <a:solidFill>
                            <a:schemeClr val="tx1"/>
                          </a:solidFill>
                        </a:rPr>
                        <a:t>3/3</a:t>
                      </a:r>
                    </a:p>
                  </a:txBody>
                  <a:tcPr/>
                </a:tc>
                <a:extLst>
                  <a:ext uri="{0D108BD9-81ED-4DB2-BD59-A6C34878D82A}">
                    <a16:rowId xmlns:a16="http://schemas.microsoft.com/office/drawing/2014/main" val="2176417262"/>
                  </a:ext>
                </a:extLst>
              </a:tr>
              <a:tr h="387350">
                <a:tc>
                  <a:txBody>
                    <a:bodyPr/>
                    <a:lstStyle/>
                    <a:p>
                      <a:r>
                        <a:rPr lang="en-US" sz="2000" dirty="0"/>
                        <a:t>p(x</a:t>
                      </a:r>
                      <a:r>
                        <a:rPr lang="en-US" sz="2000" baseline="-25000" dirty="0"/>
                        <a:t>2</a:t>
                      </a:r>
                      <a:r>
                        <a:rPr lang="en-US" sz="2000" dirty="0"/>
                        <a:t> = 1| 1)</a:t>
                      </a:r>
                    </a:p>
                  </a:txBody>
                  <a:tcPr/>
                </a:tc>
                <a:tc>
                  <a:txBody>
                    <a:bodyPr/>
                    <a:lstStyle/>
                    <a:p>
                      <a:pPr algn="ctr"/>
                      <a:r>
                        <a:rPr lang="en-US" sz="2000" dirty="0">
                          <a:solidFill>
                            <a:schemeClr val="tx1"/>
                          </a:solidFill>
                        </a:rPr>
                        <a:t>2/3</a:t>
                      </a:r>
                    </a:p>
                  </a:txBody>
                  <a:tcPr/>
                </a:tc>
                <a:extLst>
                  <a:ext uri="{0D108BD9-81ED-4DB2-BD59-A6C34878D82A}">
                    <a16:rowId xmlns:a16="http://schemas.microsoft.com/office/drawing/2014/main" val="10990011"/>
                  </a:ext>
                </a:extLst>
              </a:tr>
            </a:tbl>
          </a:graphicData>
        </a:graphic>
      </p:graphicFrame>
      <p:graphicFrame>
        <p:nvGraphicFramePr>
          <p:cNvPr id="10" name="Table 9">
            <a:extLst>
              <a:ext uri="{FF2B5EF4-FFF2-40B4-BE49-F238E27FC236}">
                <a16:creationId xmlns:a16="http://schemas.microsoft.com/office/drawing/2014/main" id="{AE5CDCA5-6899-5A81-C928-1A16D0E5D768}"/>
              </a:ext>
            </a:extLst>
          </p:cNvPr>
          <p:cNvGraphicFramePr>
            <a:graphicFrameLocks noGrp="1"/>
          </p:cNvGraphicFramePr>
          <p:nvPr>
            <p:extLst>
              <p:ext uri="{D42A27DB-BD31-4B8C-83A1-F6EECF244321}">
                <p14:modId xmlns:p14="http://schemas.microsoft.com/office/powerpoint/2010/main" val="1047558879"/>
              </p:ext>
            </p:extLst>
          </p:nvPr>
        </p:nvGraphicFramePr>
        <p:xfrm>
          <a:off x="4572000" y="4561275"/>
          <a:ext cx="4038600" cy="792480"/>
        </p:xfrm>
        <a:graphic>
          <a:graphicData uri="http://schemas.openxmlformats.org/drawingml/2006/table">
            <a:tbl>
              <a:tblPr bandRow="1">
                <a:tableStyleId>{5C22544A-7EE6-4342-B048-85BDC9FD1C3A}</a:tableStyleId>
              </a:tblPr>
              <a:tblGrid>
                <a:gridCol w="2019300">
                  <a:extLst>
                    <a:ext uri="{9D8B030D-6E8A-4147-A177-3AD203B41FA5}">
                      <a16:colId xmlns:a16="http://schemas.microsoft.com/office/drawing/2014/main" val="1086708890"/>
                    </a:ext>
                  </a:extLst>
                </a:gridCol>
                <a:gridCol w="2019300">
                  <a:extLst>
                    <a:ext uri="{9D8B030D-6E8A-4147-A177-3AD203B41FA5}">
                      <a16:colId xmlns:a16="http://schemas.microsoft.com/office/drawing/2014/main" val="2156942983"/>
                    </a:ext>
                  </a:extLst>
                </a:gridCol>
              </a:tblGrid>
              <a:tr h="387350">
                <a:tc>
                  <a:txBody>
                    <a:bodyPr/>
                    <a:lstStyle/>
                    <a:p>
                      <a:r>
                        <a:rPr lang="en-US" sz="2000" dirty="0"/>
                        <a:t>p(x</a:t>
                      </a:r>
                      <a:r>
                        <a:rPr lang="en-US" sz="2000" baseline="-25000" dirty="0"/>
                        <a:t>1</a:t>
                      </a:r>
                      <a:r>
                        <a:rPr lang="en-US" sz="2000" dirty="0"/>
                        <a:t> = 1 | -1)</a:t>
                      </a:r>
                    </a:p>
                  </a:txBody>
                  <a:tcPr/>
                </a:tc>
                <a:tc>
                  <a:txBody>
                    <a:bodyPr/>
                    <a:lstStyle/>
                    <a:p>
                      <a:pPr algn="ctr"/>
                      <a:r>
                        <a:rPr lang="en-US" sz="2000" dirty="0">
                          <a:solidFill>
                            <a:schemeClr val="tx1"/>
                          </a:solidFill>
                        </a:rPr>
                        <a:t>0/2</a:t>
                      </a:r>
                    </a:p>
                  </a:txBody>
                  <a:tcPr/>
                </a:tc>
                <a:extLst>
                  <a:ext uri="{0D108BD9-81ED-4DB2-BD59-A6C34878D82A}">
                    <a16:rowId xmlns:a16="http://schemas.microsoft.com/office/drawing/2014/main" val="2176417262"/>
                  </a:ext>
                </a:extLst>
              </a:tr>
              <a:tr h="387350">
                <a:tc>
                  <a:txBody>
                    <a:bodyPr/>
                    <a:lstStyle/>
                    <a:p>
                      <a:r>
                        <a:rPr lang="en-US" sz="2000" dirty="0"/>
                        <a:t>p(x</a:t>
                      </a:r>
                      <a:r>
                        <a:rPr lang="en-US" sz="2000" baseline="-25000" dirty="0"/>
                        <a:t>2</a:t>
                      </a:r>
                      <a:r>
                        <a:rPr lang="en-US" sz="2000" dirty="0"/>
                        <a:t> = 1| -1)</a:t>
                      </a:r>
                    </a:p>
                  </a:txBody>
                  <a:tcPr/>
                </a:tc>
                <a:tc>
                  <a:txBody>
                    <a:bodyPr/>
                    <a:lstStyle/>
                    <a:p>
                      <a:pPr algn="ctr"/>
                      <a:r>
                        <a:rPr lang="en-US" sz="2000" dirty="0">
                          <a:solidFill>
                            <a:schemeClr val="tx1"/>
                          </a:solidFill>
                        </a:rPr>
                        <a:t>1/2</a:t>
                      </a:r>
                    </a:p>
                  </a:txBody>
                  <a:tcPr/>
                </a:tc>
                <a:extLst>
                  <a:ext uri="{0D108BD9-81ED-4DB2-BD59-A6C34878D82A}">
                    <a16:rowId xmlns:a16="http://schemas.microsoft.com/office/drawing/2014/main" val="10990011"/>
                  </a:ext>
                </a:extLst>
              </a:tr>
            </a:tbl>
          </a:graphicData>
        </a:graphic>
      </p:graphicFrame>
      <p:sp>
        <p:nvSpPr>
          <p:cNvPr id="11" name="TextBox 10">
            <a:extLst>
              <a:ext uri="{FF2B5EF4-FFF2-40B4-BE49-F238E27FC236}">
                <a16:creationId xmlns:a16="http://schemas.microsoft.com/office/drawing/2014/main" id="{5D5A599C-A8EB-3B02-7448-E4FDC08E68F1}"/>
              </a:ext>
            </a:extLst>
          </p:cNvPr>
          <p:cNvSpPr txBox="1"/>
          <p:nvPr/>
        </p:nvSpPr>
        <p:spPr>
          <a:xfrm>
            <a:off x="5410200" y="1877906"/>
            <a:ext cx="1912703" cy="954107"/>
          </a:xfrm>
          <a:prstGeom prst="rect">
            <a:avLst/>
          </a:prstGeom>
          <a:noFill/>
        </p:spPr>
        <p:txBody>
          <a:bodyPr wrap="none" rtlCol="0">
            <a:spAutoFit/>
          </a:bodyPr>
          <a:lstStyle/>
          <a:p>
            <a:r>
              <a:rPr lang="en-US" sz="2800" dirty="0"/>
              <a:t>p(1)  = 3/5</a:t>
            </a:r>
          </a:p>
          <a:p>
            <a:r>
              <a:rPr lang="en-US" sz="2800" dirty="0"/>
              <a:t>p(-1) = 2/5</a:t>
            </a:r>
          </a:p>
        </p:txBody>
      </p:sp>
      <p:sp>
        <p:nvSpPr>
          <p:cNvPr id="12" name="TextBox 11">
            <a:extLst>
              <a:ext uri="{FF2B5EF4-FFF2-40B4-BE49-F238E27FC236}">
                <a16:creationId xmlns:a16="http://schemas.microsoft.com/office/drawing/2014/main" id="{ADAB5182-78D3-9F35-84B9-A513AA37D4B8}"/>
              </a:ext>
            </a:extLst>
          </p:cNvPr>
          <p:cNvSpPr txBox="1"/>
          <p:nvPr/>
        </p:nvSpPr>
        <p:spPr>
          <a:xfrm>
            <a:off x="519289" y="2065867"/>
            <a:ext cx="2454711" cy="461665"/>
          </a:xfrm>
          <a:prstGeom prst="rect">
            <a:avLst/>
          </a:prstGeom>
          <a:noFill/>
        </p:spPr>
        <p:txBody>
          <a:bodyPr wrap="none" rtlCol="0">
            <a:spAutoFit/>
          </a:bodyPr>
          <a:lstStyle/>
          <a:p>
            <a:r>
              <a:rPr lang="en-US" sz="2400" dirty="0"/>
              <a:t>Full model trained!</a:t>
            </a:r>
          </a:p>
        </p:txBody>
      </p:sp>
    </p:spTree>
    <p:extLst>
      <p:ext uri="{BB962C8B-B14F-4D97-AF65-F5344CB8AC3E}">
        <p14:creationId xmlns:p14="http://schemas.microsoft.com/office/powerpoint/2010/main" val="1055421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Priors</a:t>
            </a:r>
          </a:p>
        </p:txBody>
      </p:sp>
      <p:sp>
        <p:nvSpPr>
          <p:cNvPr id="3" name="Content Placeholder 2"/>
          <p:cNvSpPr>
            <a:spLocks noGrp="1"/>
          </p:cNvSpPr>
          <p:nvPr>
            <p:ph sz="quarter" idx="1"/>
          </p:nvPr>
        </p:nvSpPr>
        <p:spPr/>
        <p:txBody>
          <a:bodyPr/>
          <a:lstStyle/>
          <a:p>
            <a:pPr marL="0" indent="0">
              <a:buNone/>
            </a:pPr>
            <a:r>
              <a:rPr lang="en-US" dirty="0"/>
              <a:t>Coin1 data: 3 Heads and 1 Tail</a:t>
            </a:r>
          </a:p>
          <a:p>
            <a:pPr marL="0" indent="0">
              <a:buNone/>
            </a:pPr>
            <a:r>
              <a:rPr lang="en-US" dirty="0"/>
              <a:t>Coin2 data: 30 Heads and 10 tails</a:t>
            </a:r>
          </a:p>
          <a:p>
            <a:pPr marL="0" indent="0">
              <a:buNone/>
            </a:pPr>
            <a:r>
              <a:rPr lang="en-US" dirty="0"/>
              <a:t>Coin3 data: 2 Tails</a:t>
            </a:r>
          </a:p>
          <a:p>
            <a:pPr marL="0" indent="0">
              <a:buNone/>
            </a:pPr>
            <a:r>
              <a:rPr lang="en-US" dirty="0"/>
              <a:t>Coin4 data:  497 Heads and 503 tails</a:t>
            </a:r>
          </a:p>
          <a:p>
            <a:pPr marL="0" indent="0">
              <a:buNone/>
            </a:pPr>
            <a:endParaRPr lang="en-US" dirty="0"/>
          </a:p>
          <a:p>
            <a:pPr marL="0" indent="0">
              <a:buNone/>
            </a:pPr>
            <a:r>
              <a:rPr lang="en-US" dirty="0">
                <a:solidFill>
                  <a:srgbClr val="FF0000"/>
                </a:solidFill>
              </a:rPr>
              <a:t>If someone asked you what the probability of heads was for each of these coins, what would you say?</a:t>
            </a:r>
          </a:p>
        </p:txBody>
      </p:sp>
    </p:spTree>
    <p:extLst>
      <p:ext uri="{BB962C8B-B14F-4D97-AF65-F5344CB8AC3E}">
        <p14:creationId xmlns:p14="http://schemas.microsoft.com/office/powerpoint/2010/main" val="3591010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76200"/>
            <a:ext cx="8153400" cy="990600"/>
          </a:xfrm>
        </p:spPr>
        <p:txBody>
          <a:bodyPr>
            <a:normAutofit fontScale="90000"/>
          </a:bodyPr>
          <a:lstStyle/>
          <a:p>
            <a:r>
              <a:rPr lang="en-US" dirty="0"/>
              <a:t>Basic steps for probabilistic modeling</a:t>
            </a:r>
          </a:p>
        </p:txBody>
      </p:sp>
      <p:sp>
        <p:nvSpPr>
          <p:cNvPr id="12" name="Content Placeholder 11"/>
          <p:cNvSpPr>
            <a:spLocks noGrp="1"/>
          </p:cNvSpPr>
          <p:nvPr>
            <p:ph sz="quarter" idx="1"/>
          </p:nvPr>
        </p:nvSpPr>
        <p:spPr>
          <a:xfrm>
            <a:off x="5281221" y="2514600"/>
            <a:ext cx="3461611" cy="4114800"/>
          </a:xfrm>
        </p:spPr>
        <p:txBody>
          <a:bodyPr>
            <a:normAutofit fontScale="85000" lnSpcReduction="20000"/>
          </a:bodyPr>
          <a:lstStyle/>
          <a:p>
            <a:pPr marL="0" indent="0">
              <a:buNone/>
            </a:pPr>
            <a:r>
              <a:rPr lang="en-US" dirty="0"/>
              <a:t>Which model do we use, i.e. how do we calculate p(</a:t>
            </a:r>
            <a:r>
              <a:rPr lang="en-US" i="1" dirty="0"/>
              <a:t>feature, label</a:t>
            </a:r>
            <a:r>
              <a:rPr lang="en-US" dirty="0"/>
              <a:t>)?</a:t>
            </a:r>
          </a:p>
          <a:p>
            <a:pPr marL="0" indent="0">
              <a:buNone/>
            </a:pPr>
            <a:endParaRPr lang="en-US" dirty="0"/>
          </a:p>
          <a:p>
            <a:pPr marL="0" indent="0">
              <a:buNone/>
            </a:pPr>
            <a:r>
              <a:rPr lang="en-US" dirty="0"/>
              <a:t>How do train the model, i.e. how to we we </a:t>
            </a:r>
            <a:r>
              <a:rPr lang="en-US" dirty="0">
                <a:solidFill>
                  <a:srgbClr val="FF6600"/>
                </a:solidFill>
              </a:rPr>
              <a:t>estimate the probabilities</a:t>
            </a:r>
            <a:r>
              <a:rPr lang="en-US" dirty="0"/>
              <a:t> for the model?</a:t>
            </a:r>
          </a:p>
          <a:p>
            <a:pPr marL="0" indent="0">
              <a:buNone/>
            </a:pPr>
            <a:endParaRPr lang="en-US" dirty="0"/>
          </a:p>
          <a:p>
            <a:pPr marL="0" indent="0">
              <a:buNone/>
            </a:pPr>
            <a:r>
              <a:rPr lang="en-US" dirty="0"/>
              <a:t>How do we deal with </a:t>
            </a:r>
            <a:r>
              <a:rPr lang="en-US" dirty="0" err="1"/>
              <a:t>overfitting</a:t>
            </a:r>
            <a:r>
              <a:rPr lang="en-US" dirty="0"/>
              <a:t>?</a:t>
            </a:r>
          </a:p>
          <a:p>
            <a:pPr marL="0" indent="0">
              <a:buNone/>
            </a:pPr>
            <a:endParaRPr lang="en-US" dirty="0"/>
          </a:p>
        </p:txBody>
      </p:sp>
      <p:sp>
        <p:nvSpPr>
          <p:cNvPr id="13" name="TextBox 12"/>
          <p:cNvSpPr txBox="1"/>
          <p:nvPr/>
        </p:nvSpPr>
        <p:spPr>
          <a:xfrm>
            <a:off x="5313464" y="1738595"/>
            <a:ext cx="3014467" cy="523220"/>
          </a:xfrm>
          <a:prstGeom prst="rect">
            <a:avLst/>
          </a:prstGeom>
          <a:noFill/>
        </p:spPr>
        <p:txBody>
          <a:bodyPr wrap="none" rtlCol="0">
            <a:spAutoFit/>
          </a:bodyPr>
          <a:lstStyle/>
          <a:p>
            <a:r>
              <a:rPr lang="en-US" sz="2800" dirty="0">
                <a:solidFill>
                  <a:srgbClr val="0000FF"/>
                </a:solidFill>
              </a:rPr>
              <a:t>Probabilistic models</a:t>
            </a:r>
          </a:p>
        </p:txBody>
      </p:sp>
      <p:cxnSp>
        <p:nvCxnSpPr>
          <p:cNvPr id="16" name="Straight Connector 15"/>
          <p:cNvCxnSpPr/>
          <p:nvPr/>
        </p:nvCxnSpPr>
        <p:spPr>
          <a:xfrm>
            <a:off x="4572000" y="1738595"/>
            <a:ext cx="0" cy="5119405"/>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80387" y="2536521"/>
            <a:ext cx="3933955" cy="3785652"/>
          </a:xfrm>
          <a:prstGeom prst="rect">
            <a:avLst/>
          </a:prstGeom>
          <a:noFill/>
        </p:spPr>
        <p:txBody>
          <a:bodyPr wrap="square" rtlCol="0">
            <a:spAutoFit/>
          </a:bodyPr>
          <a:lstStyle/>
          <a:p>
            <a:r>
              <a:rPr lang="en-US" sz="2400" dirty="0"/>
              <a:t>Step 1: pick a model</a:t>
            </a:r>
          </a:p>
          <a:p>
            <a:endParaRPr lang="en-US" sz="2400" dirty="0"/>
          </a:p>
          <a:p>
            <a:endParaRPr lang="en-US" sz="2400" dirty="0"/>
          </a:p>
          <a:p>
            <a:r>
              <a:rPr lang="en-US" sz="2400" dirty="0"/>
              <a:t>Step 2: figure out how to estimate the probabilities for the model</a:t>
            </a:r>
          </a:p>
          <a:p>
            <a:endParaRPr lang="en-US" sz="2400" dirty="0"/>
          </a:p>
          <a:p>
            <a:endParaRPr lang="en-US" sz="2400" dirty="0"/>
          </a:p>
          <a:p>
            <a:r>
              <a:rPr lang="en-US" sz="2400" dirty="0"/>
              <a:t>Step 3 (optional): deal with </a:t>
            </a:r>
            <a:r>
              <a:rPr lang="en-US" sz="2400" dirty="0" err="1"/>
              <a:t>overfitting</a:t>
            </a:r>
            <a:endParaRPr lang="en-US" sz="2400" dirty="0"/>
          </a:p>
        </p:txBody>
      </p:sp>
      <p:sp>
        <p:nvSpPr>
          <p:cNvPr id="4" name="Rectangle 3"/>
          <p:cNvSpPr/>
          <p:nvPr/>
        </p:nvSpPr>
        <p:spPr>
          <a:xfrm>
            <a:off x="76200" y="5343845"/>
            <a:ext cx="4343400" cy="12954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504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revisited</a:t>
            </a:r>
          </a:p>
        </p:txBody>
      </p:sp>
      <p:sp>
        <p:nvSpPr>
          <p:cNvPr id="3" name="Content Placeholder 2"/>
          <p:cNvSpPr>
            <a:spLocks noGrp="1"/>
          </p:cNvSpPr>
          <p:nvPr>
            <p:ph sz="quarter" idx="1"/>
          </p:nvPr>
        </p:nvSpPr>
        <p:spPr>
          <a:xfrm>
            <a:off x="612648" y="1600200"/>
            <a:ext cx="8153400" cy="1524000"/>
          </a:xfrm>
        </p:spPr>
        <p:txBody>
          <a:bodyPr/>
          <a:lstStyle/>
          <a:p>
            <a:pPr marL="0" indent="0">
              <a:buNone/>
            </a:pPr>
            <a:r>
              <a:rPr lang="en-US" dirty="0"/>
              <a:t>What we’re really doing during training is selecting the </a:t>
            </a:r>
            <a:r>
              <a:rPr lang="en-US" dirty="0" err="1"/>
              <a:t>Θ</a:t>
            </a:r>
            <a:r>
              <a:rPr lang="en-US" dirty="0"/>
              <a:t> that maximizes: </a:t>
            </a:r>
          </a:p>
        </p:txBody>
      </p:sp>
      <p:graphicFrame>
        <p:nvGraphicFramePr>
          <p:cNvPr id="4" name="Content Placeholder 3"/>
          <p:cNvGraphicFramePr>
            <a:graphicFrameLocks noChangeAspect="1"/>
          </p:cNvGraphicFramePr>
          <p:nvPr>
            <p:extLst>
              <p:ext uri="{D42A27DB-BD31-4B8C-83A1-F6EECF244321}">
                <p14:modId xmlns:p14="http://schemas.microsoft.com/office/powerpoint/2010/main" val="530521816"/>
              </p:ext>
            </p:extLst>
          </p:nvPr>
        </p:nvGraphicFramePr>
        <p:xfrm>
          <a:off x="3252788" y="3290888"/>
          <a:ext cx="1570037" cy="473075"/>
        </p:xfrm>
        <a:graphic>
          <a:graphicData uri="http://schemas.openxmlformats.org/presentationml/2006/ole">
            <mc:AlternateContent xmlns:mc="http://schemas.openxmlformats.org/markup-compatibility/2006">
              <mc:Choice xmlns:v="urn:schemas-microsoft-com:vml" Requires="v">
                <p:oleObj name="Equation" r:id="rId2" imgW="673100" imgH="203200" progId="Equation.3">
                  <p:embed/>
                </p:oleObj>
              </mc:Choice>
              <mc:Fallback>
                <p:oleObj name="Equation" r:id="rId2" imgW="673100" imgH="203200" progId="Equation.3">
                  <p:embed/>
                  <p:pic>
                    <p:nvPicPr>
                      <p:cNvPr id="0" name=""/>
                      <p:cNvPicPr/>
                      <p:nvPr/>
                    </p:nvPicPr>
                    <p:blipFill>
                      <a:blip r:embed="rId3"/>
                      <a:stretch>
                        <a:fillRect/>
                      </a:stretch>
                    </p:blipFill>
                    <p:spPr>
                      <a:xfrm>
                        <a:off x="3252788" y="3290888"/>
                        <a:ext cx="1570037" cy="473075"/>
                      </a:xfrm>
                      <a:prstGeom prst="rect">
                        <a:avLst/>
                      </a:prstGeom>
                    </p:spPr>
                  </p:pic>
                </p:oleObj>
              </mc:Fallback>
            </mc:AlternateContent>
          </a:graphicData>
        </a:graphic>
      </p:graphicFrame>
      <p:sp>
        <p:nvSpPr>
          <p:cNvPr id="5" name="TextBox 4"/>
          <p:cNvSpPr txBox="1"/>
          <p:nvPr/>
        </p:nvSpPr>
        <p:spPr>
          <a:xfrm>
            <a:off x="774859" y="5257800"/>
            <a:ext cx="7997502" cy="461665"/>
          </a:xfrm>
          <a:prstGeom prst="rect">
            <a:avLst/>
          </a:prstGeom>
          <a:noFill/>
        </p:spPr>
        <p:txBody>
          <a:bodyPr wrap="none" rtlCol="0">
            <a:spAutoFit/>
          </a:bodyPr>
          <a:lstStyle/>
          <a:p>
            <a:r>
              <a:rPr lang="en-US" sz="2400" dirty="0"/>
              <a:t>That is, we pick the most likely model parameters given the data</a:t>
            </a:r>
          </a:p>
        </p:txBody>
      </p:sp>
      <p:graphicFrame>
        <p:nvGraphicFramePr>
          <p:cNvPr id="6" name="Content Placeholder 3"/>
          <p:cNvGraphicFramePr>
            <a:graphicFrameLocks noChangeAspect="1"/>
          </p:cNvGraphicFramePr>
          <p:nvPr>
            <p:extLst>
              <p:ext uri="{D42A27DB-BD31-4B8C-83A1-F6EECF244321}">
                <p14:modId xmlns:p14="http://schemas.microsoft.com/office/powerpoint/2010/main" val="3435760592"/>
              </p:ext>
            </p:extLst>
          </p:nvPr>
        </p:nvGraphicFramePr>
        <p:xfrm>
          <a:off x="2346325" y="4449763"/>
          <a:ext cx="3348038" cy="503237"/>
        </p:xfrm>
        <a:graphic>
          <a:graphicData uri="http://schemas.openxmlformats.org/presentationml/2006/ole">
            <mc:AlternateContent xmlns:mc="http://schemas.openxmlformats.org/markup-compatibility/2006">
              <mc:Choice xmlns:v="urn:schemas-microsoft-com:vml" Requires="v">
                <p:oleObj name="Equation" r:id="rId4" imgW="1435100" imgH="215900" progId="Equation.3">
                  <p:embed/>
                </p:oleObj>
              </mc:Choice>
              <mc:Fallback>
                <p:oleObj name="Equation" r:id="rId4" imgW="1435100" imgH="215900" progId="Equation.3">
                  <p:embed/>
                  <p:pic>
                    <p:nvPicPr>
                      <p:cNvPr id="0" name=""/>
                      <p:cNvPicPr/>
                      <p:nvPr/>
                    </p:nvPicPr>
                    <p:blipFill>
                      <a:blip r:embed="rId5"/>
                      <a:stretch>
                        <a:fillRect/>
                      </a:stretch>
                    </p:blipFill>
                    <p:spPr>
                      <a:xfrm>
                        <a:off x="2346325" y="4449763"/>
                        <a:ext cx="3348038" cy="503237"/>
                      </a:xfrm>
                      <a:prstGeom prst="rect">
                        <a:avLst/>
                      </a:prstGeom>
                    </p:spPr>
                  </p:pic>
                </p:oleObj>
              </mc:Fallback>
            </mc:AlternateContent>
          </a:graphicData>
        </a:graphic>
      </p:graphicFrame>
      <p:sp>
        <p:nvSpPr>
          <p:cNvPr id="7" name="TextBox 6"/>
          <p:cNvSpPr txBox="1"/>
          <p:nvPr/>
        </p:nvSpPr>
        <p:spPr>
          <a:xfrm>
            <a:off x="762000" y="3886200"/>
            <a:ext cx="537978" cy="461665"/>
          </a:xfrm>
          <a:prstGeom prst="rect">
            <a:avLst/>
          </a:prstGeom>
          <a:noFill/>
        </p:spPr>
        <p:txBody>
          <a:bodyPr wrap="none" rtlCol="0">
            <a:spAutoFit/>
          </a:bodyPr>
          <a:lstStyle/>
          <a:p>
            <a:r>
              <a:rPr lang="en-US" sz="2400" dirty="0"/>
              <a:t>i.e.</a:t>
            </a:r>
          </a:p>
        </p:txBody>
      </p:sp>
    </p:spTree>
    <p:extLst>
      <p:ext uri="{BB962C8B-B14F-4D97-AF65-F5344CB8AC3E}">
        <p14:creationId xmlns:p14="http://schemas.microsoft.com/office/powerpoint/2010/main" val="3952528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revisited</a:t>
            </a:r>
          </a:p>
        </p:txBody>
      </p:sp>
      <p:graphicFrame>
        <p:nvGraphicFramePr>
          <p:cNvPr id="5" name="Content Placeholder 3"/>
          <p:cNvGraphicFramePr>
            <a:graphicFrameLocks noChangeAspect="1"/>
          </p:cNvGraphicFramePr>
          <p:nvPr>
            <p:extLst>
              <p:ext uri="{D42A27DB-BD31-4B8C-83A1-F6EECF244321}">
                <p14:modId xmlns:p14="http://schemas.microsoft.com/office/powerpoint/2010/main" val="88084084"/>
              </p:ext>
            </p:extLst>
          </p:nvPr>
        </p:nvGraphicFramePr>
        <p:xfrm>
          <a:off x="3152775" y="3962400"/>
          <a:ext cx="2074863" cy="473075"/>
        </p:xfrm>
        <a:graphic>
          <a:graphicData uri="http://schemas.openxmlformats.org/presentationml/2006/ole">
            <mc:AlternateContent xmlns:mc="http://schemas.openxmlformats.org/markup-compatibility/2006">
              <mc:Choice xmlns:v="urn:schemas-microsoft-com:vml" Requires="v">
                <p:oleObj name="Equation" r:id="rId2" imgW="889000" imgH="203200" progId="Equation.3">
                  <p:embed/>
                </p:oleObj>
              </mc:Choice>
              <mc:Fallback>
                <p:oleObj name="Equation" r:id="rId2" imgW="889000" imgH="203200" progId="Equation.3">
                  <p:embed/>
                  <p:pic>
                    <p:nvPicPr>
                      <p:cNvPr id="0" name=""/>
                      <p:cNvPicPr/>
                      <p:nvPr/>
                    </p:nvPicPr>
                    <p:blipFill>
                      <a:blip r:embed="rId3"/>
                      <a:stretch>
                        <a:fillRect/>
                      </a:stretch>
                    </p:blipFill>
                    <p:spPr>
                      <a:xfrm>
                        <a:off x="3152775" y="3962400"/>
                        <a:ext cx="2074863" cy="473075"/>
                      </a:xfrm>
                      <a:prstGeom prst="rect">
                        <a:avLst/>
                      </a:prstGeom>
                    </p:spPr>
                  </p:pic>
                </p:oleObj>
              </mc:Fallback>
            </mc:AlternateContent>
          </a:graphicData>
        </a:graphic>
      </p:graphicFrame>
      <p:sp>
        <p:nvSpPr>
          <p:cNvPr id="6" name="Content Placeholder 5"/>
          <p:cNvSpPr>
            <a:spLocks noGrp="1"/>
          </p:cNvSpPr>
          <p:nvPr>
            <p:ph sz="quarter" idx="1"/>
          </p:nvPr>
        </p:nvSpPr>
        <p:spPr>
          <a:xfrm>
            <a:off x="612648" y="1600200"/>
            <a:ext cx="8153400" cy="2743200"/>
          </a:xfrm>
        </p:spPr>
        <p:txBody>
          <a:bodyPr/>
          <a:lstStyle/>
          <a:p>
            <a:pPr marL="0" indent="0">
              <a:buNone/>
            </a:pPr>
            <a:r>
              <a:rPr lang="en-US" dirty="0"/>
              <a:t>We want to incorporate a prior belief of what the probabilities might be</a:t>
            </a:r>
          </a:p>
          <a:p>
            <a:pPr marL="0" indent="0">
              <a:buNone/>
            </a:pPr>
            <a:endParaRPr lang="en-US" dirty="0"/>
          </a:p>
          <a:p>
            <a:pPr marL="0" indent="0">
              <a:buNone/>
            </a:pPr>
            <a:r>
              <a:rPr lang="en-US" dirty="0"/>
              <a:t>To do this, we need to break down our probability</a:t>
            </a:r>
          </a:p>
        </p:txBody>
      </p:sp>
      <p:sp>
        <p:nvSpPr>
          <p:cNvPr id="3" name="TextBox 2"/>
          <p:cNvSpPr txBox="1"/>
          <p:nvPr/>
        </p:nvSpPr>
        <p:spPr>
          <a:xfrm>
            <a:off x="3355166" y="4788128"/>
            <a:ext cx="1719341" cy="369332"/>
          </a:xfrm>
          <a:prstGeom prst="rect">
            <a:avLst/>
          </a:prstGeom>
          <a:noFill/>
        </p:spPr>
        <p:txBody>
          <a:bodyPr wrap="none" rtlCol="0">
            <a:spAutoFit/>
          </a:bodyPr>
          <a:lstStyle/>
          <a:p>
            <a:r>
              <a:rPr lang="en-US" dirty="0">
                <a:solidFill>
                  <a:srgbClr val="FF6600"/>
                </a:solidFill>
              </a:rPr>
              <a:t>(Hint: Bayes rule)</a:t>
            </a:r>
          </a:p>
        </p:txBody>
      </p:sp>
    </p:spTree>
    <p:extLst>
      <p:ext uri="{BB962C8B-B14F-4D97-AF65-F5344CB8AC3E}">
        <p14:creationId xmlns:p14="http://schemas.microsoft.com/office/powerpoint/2010/main" val="1096543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revisited</a:t>
            </a:r>
          </a:p>
        </p:txBody>
      </p:sp>
      <p:sp>
        <p:nvSpPr>
          <p:cNvPr id="7" name="TextBox 6"/>
          <p:cNvSpPr txBox="1"/>
          <p:nvPr/>
        </p:nvSpPr>
        <p:spPr>
          <a:xfrm>
            <a:off x="1981200" y="2362200"/>
            <a:ext cx="4872097" cy="461665"/>
          </a:xfrm>
          <a:prstGeom prst="rect">
            <a:avLst/>
          </a:prstGeom>
          <a:noFill/>
        </p:spPr>
        <p:txBody>
          <a:bodyPr wrap="none" rtlCol="0">
            <a:spAutoFit/>
          </a:bodyPr>
          <a:lstStyle/>
          <a:p>
            <a:r>
              <a:rPr lang="en-US" sz="2400" dirty="0">
                <a:solidFill>
                  <a:srgbClr val="FF0000"/>
                </a:solidFill>
              </a:rPr>
              <a:t>What are each of these probabilities?</a:t>
            </a:r>
          </a:p>
        </p:txBody>
      </p:sp>
      <p:graphicFrame>
        <p:nvGraphicFramePr>
          <p:cNvPr id="9" name="Content Placeholder 3"/>
          <p:cNvGraphicFramePr>
            <a:graphicFrameLocks noChangeAspect="1"/>
          </p:cNvGraphicFramePr>
          <p:nvPr>
            <p:extLst>
              <p:ext uri="{D42A27DB-BD31-4B8C-83A1-F6EECF244321}">
                <p14:modId xmlns:p14="http://schemas.microsoft.com/office/powerpoint/2010/main" val="1049455975"/>
              </p:ext>
            </p:extLst>
          </p:nvPr>
        </p:nvGraphicFramePr>
        <p:xfrm>
          <a:off x="2246463" y="3645932"/>
          <a:ext cx="4089400" cy="1006475"/>
        </p:xfrm>
        <a:graphic>
          <a:graphicData uri="http://schemas.openxmlformats.org/presentationml/2006/ole">
            <mc:AlternateContent xmlns:mc="http://schemas.openxmlformats.org/markup-compatibility/2006">
              <mc:Choice xmlns:v="urn:schemas-microsoft-com:vml" Requires="v">
                <p:oleObj name="Equation" r:id="rId2" imgW="1752600" imgH="431800" progId="Equation.3">
                  <p:embed/>
                </p:oleObj>
              </mc:Choice>
              <mc:Fallback>
                <p:oleObj name="Equation" r:id="rId2" imgW="1752600" imgH="431800" progId="Equation.3">
                  <p:embed/>
                  <p:pic>
                    <p:nvPicPr>
                      <p:cNvPr id="0" name=""/>
                      <p:cNvPicPr/>
                      <p:nvPr/>
                    </p:nvPicPr>
                    <p:blipFill>
                      <a:blip r:embed="rId3"/>
                      <a:stretch>
                        <a:fillRect/>
                      </a:stretch>
                    </p:blipFill>
                    <p:spPr>
                      <a:xfrm>
                        <a:off x="2246463" y="3645932"/>
                        <a:ext cx="4089400" cy="1006475"/>
                      </a:xfrm>
                      <a:prstGeom prst="rect">
                        <a:avLst/>
                      </a:prstGeom>
                    </p:spPr>
                  </p:pic>
                </p:oleObj>
              </mc:Fallback>
            </mc:AlternateContent>
          </a:graphicData>
        </a:graphic>
      </p:graphicFrame>
    </p:spTree>
    <p:extLst>
      <p:ext uri="{BB962C8B-B14F-4D97-AF65-F5344CB8AC3E}">
        <p14:creationId xmlns:p14="http://schemas.microsoft.com/office/powerpoint/2010/main" val="25160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Priors</a:t>
            </a:r>
          </a:p>
        </p:txBody>
      </p:sp>
      <p:graphicFrame>
        <p:nvGraphicFramePr>
          <p:cNvPr id="5" name="Content Placeholder 3"/>
          <p:cNvGraphicFramePr>
            <a:graphicFrameLocks noChangeAspect="1"/>
          </p:cNvGraphicFramePr>
          <p:nvPr>
            <p:extLst>
              <p:ext uri="{D42A27DB-BD31-4B8C-83A1-F6EECF244321}">
                <p14:modId xmlns:p14="http://schemas.microsoft.com/office/powerpoint/2010/main" val="2391397923"/>
              </p:ext>
            </p:extLst>
          </p:nvPr>
        </p:nvGraphicFramePr>
        <p:xfrm>
          <a:off x="2246463" y="3645932"/>
          <a:ext cx="4089400" cy="1006475"/>
        </p:xfrm>
        <a:graphic>
          <a:graphicData uri="http://schemas.openxmlformats.org/presentationml/2006/ole">
            <mc:AlternateContent xmlns:mc="http://schemas.openxmlformats.org/markup-compatibility/2006">
              <mc:Choice xmlns:v="urn:schemas-microsoft-com:vml" Requires="v">
                <p:oleObj name="Equation" r:id="rId2" imgW="1752600" imgH="431800" progId="Equation.3">
                  <p:embed/>
                </p:oleObj>
              </mc:Choice>
              <mc:Fallback>
                <p:oleObj name="Equation" r:id="rId2" imgW="1752600" imgH="431800" progId="Equation.3">
                  <p:embed/>
                  <p:pic>
                    <p:nvPicPr>
                      <p:cNvPr id="0" name=""/>
                      <p:cNvPicPr/>
                      <p:nvPr/>
                    </p:nvPicPr>
                    <p:blipFill>
                      <a:blip r:embed="rId3"/>
                      <a:stretch>
                        <a:fillRect/>
                      </a:stretch>
                    </p:blipFill>
                    <p:spPr>
                      <a:xfrm>
                        <a:off x="2246463" y="3645932"/>
                        <a:ext cx="4089400" cy="1006475"/>
                      </a:xfrm>
                      <a:prstGeom prst="rect">
                        <a:avLst/>
                      </a:prstGeom>
                    </p:spPr>
                  </p:pic>
                </p:oleObj>
              </mc:Fallback>
            </mc:AlternateContent>
          </a:graphicData>
        </a:graphic>
      </p:graphicFrame>
      <p:sp>
        <p:nvSpPr>
          <p:cNvPr id="3" name="TextBox 2"/>
          <p:cNvSpPr txBox="1"/>
          <p:nvPr/>
        </p:nvSpPr>
        <p:spPr>
          <a:xfrm>
            <a:off x="1407899" y="1846335"/>
            <a:ext cx="2895600" cy="707886"/>
          </a:xfrm>
          <a:prstGeom prst="rect">
            <a:avLst/>
          </a:prstGeom>
          <a:noFill/>
        </p:spPr>
        <p:txBody>
          <a:bodyPr wrap="square" rtlCol="0">
            <a:spAutoFit/>
          </a:bodyPr>
          <a:lstStyle/>
          <a:p>
            <a:r>
              <a:rPr lang="en-US" sz="2000" dirty="0"/>
              <a:t>likelihood of the data under the model</a:t>
            </a:r>
          </a:p>
        </p:txBody>
      </p:sp>
      <p:cxnSp>
        <p:nvCxnSpPr>
          <p:cNvPr id="6" name="Straight Arrow Connector 5"/>
          <p:cNvCxnSpPr/>
          <p:nvPr/>
        </p:nvCxnSpPr>
        <p:spPr>
          <a:xfrm>
            <a:off x="3084299" y="2643664"/>
            <a:ext cx="1600200" cy="84986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000562" y="1846335"/>
            <a:ext cx="3877985" cy="707886"/>
          </a:xfrm>
          <a:prstGeom prst="rect">
            <a:avLst/>
          </a:prstGeom>
          <a:noFill/>
        </p:spPr>
        <p:txBody>
          <a:bodyPr wrap="none" rtlCol="0">
            <a:spAutoFit/>
          </a:bodyPr>
          <a:lstStyle/>
          <a:p>
            <a:r>
              <a:rPr lang="en-US" sz="2000" dirty="0"/>
              <a:t>probability of different parameters,</a:t>
            </a:r>
          </a:p>
          <a:p>
            <a:r>
              <a:rPr lang="en-US" sz="2000" dirty="0"/>
              <a:t>call the </a:t>
            </a:r>
            <a:r>
              <a:rPr lang="en-US" sz="2000" dirty="0">
                <a:solidFill>
                  <a:srgbClr val="FF6600"/>
                </a:solidFill>
              </a:rPr>
              <a:t>prior</a:t>
            </a:r>
          </a:p>
        </p:txBody>
      </p:sp>
      <p:cxnSp>
        <p:nvCxnSpPr>
          <p:cNvPr id="9" name="Straight Arrow Connector 8"/>
          <p:cNvCxnSpPr/>
          <p:nvPr/>
        </p:nvCxnSpPr>
        <p:spPr>
          <a:xfrm flipH="1">
            <a:off x="6056099" y="2489776"/>
            <a:ext cx="762000" cy="115615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467760" y="5819745"/>
            <a:ext cx="3999839" cy="707886"/>
          </a:xfrm>
          <a:prstGeom prst="rect">
            <a:avLst/>
          </a:prstGeom>
          <a:noFill/>
        </p:spPr>
        <p:txBody>
          <a:bodyPr wrap="square" rtlCol="0">
            <a:spAutoFit/>
          </a:bodyPr>
          <a:lstStyle/>
          <a:p>
            <a:r>
              <a:rPr lang="en-US" sz="2000" dirty="0"/>
              <a:t>probability of seeing the data (regardless of model)</a:t>
            </a:r>
          </a:p>
        </p:txBody>
      </p:sp>
      <p:cxnSp>
        <p:nvCxnSpPr>
          <p:cNvPr id="13" name="Straight Arrow Connector 12"/>
          <p:cNvCxnSpPr/>
          <p:nvPr/>
        </p:nvCxnSpPr>
        <p:spPr>
          <a:xfrm flipV="1">
            <a:off x="4684499" y="4652407"/>
            <a:ext cx="419100" cy="116733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4762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Priors</a:t>
            </a:r>
          </a:p>
        </p:txBody>
      </p:sp>
      <p:graphicFrame>
        <p:nvGraphicFramePr>
          <p:cNvPr id="5" name="Content Placeholder 3"/>
          <p:cNvGraphicFramePr>
            <a:graphicFrameLocks noChangeAspect="1"/>
          </p:cNvGraphicFramePr>
          <p:nvPr>
            <p:extLst>
              <p:ext uri="{D42A27DB-BD31-4B8C-83A1-F6EECF244321}">
                <p14:modId xmlns:p14="http://schemas.microsoft.com/office/powerpoint/2010/main" val="2271658038"/>
              </p:ext>
            </p:extLst>
          </p:nvPr>
        </p:nvGraphicFramePr>
        <p:xfrm>
          <a:off x="1828800" y="1905000"/>
          <a:ext cx="4060825" cy="1006475"/>
        </p:xfrm>
        <a:graphic>
          <a:graphicData uri="http://schemas.openxmlformats.org/presentationml/2006/ole">
            <mc:AlternateContent xmlns:mc="http://schemas.openxmlformats.org/markup-compatibility/2006">
              <mc:Choice xmlns:v="urn:schemas-microsoft-com:vml" Requires="v">
                <p:oleObj name="Equation" r:id="rId3" imgW="1739900" imgH="431800" progId="Equation.3">
                  <p:embed/>
                </p:oleObj>
              </mc:Choice>
              <mc:Fallback>
                <p:oleObj name="Equation" r:id="rId3" imgW="1739900" imgH="431800" progId="Equation.3">
                  <p:embed/>
                  <p:pic>
                    <p:nvPicPr>
                      <p:cNvPr id="0" name=""/>
                      <p:cNvPicPr/>
                      <p:nvPr/>
                    </p:nvPicPr>
                    <p:blipFill>
                      <a:blip r:embed="rId4"/>
                      <a:stretch>
                        <a:fillRect/>
                      </a:stretch>
                    </p:blipFill>
                    <p:spPr>
                      <a:xfrm>
                        <a:off x="1828800" y="1905000"/>
                        <a:ext cx="4060825" cy="1006475"/>
                      </a:xfrm>
                      <a:prstGeom prst="rect">
                        <a:avLst/>
                      </a:prstGeom>
                    </p:spPr>
                  </p:pic>
                </p:oleObj>
              </mc:Fallback>
            </mc:AlternateContent>
          </a:graphicData>
        </a:graphic>
      </p:graphicFrame>
      <p:cxnSp>
        <p:nvCxnSpPr>
          <p:cNvPr id="10" name="Straight Arrow Connector 9"/>
          <p:cNvCxnSpPr/>
          <p:nvPr/>
        </p:nvCxnSpPr>
        <p:spPr>
          <a:xfrm flipV="1">
            <a:off x="4265399" y="2921833"/>
            <a:ext cx="419100" cy="116733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362200" y="4415135"/>
            <a:ext cx="4747514" cy="461665"/>
          </a:xfrm>
          <a:prstGeom prst="rect">
            <a:avLst/>
          </a:prstGeom>
          <a:noFill/>
        </p:spPr>
        <p:txBody>
          <a:bodyPr wrap="none" rtlCol="0">
            <a:spAutoFit/>
          </a:bodyPr>
          <a:lstStyle/>
          <a:p>
            <a:r>
              <a:rPr lang="en-US" sz="2400" dirty="0">
                <a:solidFill>
                  <a:srgbClr val="FF0000"/>
                </a:solidFill>
              </a:rPr>
              <a:t>Does p(data) matter for the </a:t>
            </a:r>
            <a:r>
              <a:rPr lang="en-US" sz="2400" dirty="0" err="1">
                <a:solidFill>
                  <a:srgbClr val="FF0000"/>
                </a:solidFill>
              </a:rPr>
              <a:t>argmax</a:t>
            </a:r>
            <a:r>
              <a:rPr lang="en-US" sz="2400" dirty="0">
                <a:solidFill>
                  <a:srgbClr val="FF0000"/>
                </a:solidFill>
              </a:rPr>
              <a:t>?</a:t>
            </a:r>
          </a:p>
        </p:txBody>
      </p:sp>
    </p:spTree>
    <p:extLst>
      <p:ext uri="{BB962C8B-B14F-4D97-AF65-F5344CB8AC3E}">
        <p14:creationId xmlns:p14="http://schemas.microsoft.com/office/powerpoint/2010/main" val="1314035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Priors</a:t>
            </a:r>
          </a:p>
        </p:txBody>
      </p:sp>
      <p:graphicFrame>
        <p:nvGraphicFramePr>
          <p:cNvPr id="5" name="Content Placeholder 3"/>
          <p:cNvGraphicFramePr>
            <a:graphicFrameLocks noChangeAspect="1"/>
          </p:cNvGraphicFramePr>
          <p:nvPr>
            <p:extLst>
              <p:ext uri="{D42A27DB-BD31-4B8C-83A1-F6EECF244321}">
                <p14:modId xmlns:p14="http://schemas.microsoft.com/office/powerpoint/2010/main" val="51552563"/>
              </p:ext>
            </p:extLst>
          </p:nvPr>
        </p:nvGraphicFramePr>
        <p:xfrm>
          <a:off x="2302455" y="3694124"/>
          <a:ext cx="4002088" cy="503238"/>
        </p:xfrm>
        <a:graphic>
          <a:graphicData uri="http://schemas.openxmlformats.org/presentationml/2006/ole">
            <mc:AlternateContent xmlns:mc="http://schemas.openxmlformats.org/markup-compatibility/2006">
              <mc:Choice xmlns:v="urn:schemas-microsoft-com:vml" Requires="v">
                <p:oleObj name="Equation" r:id="rId3" imgW="1714500" imgH="215900" progId="Equation.3">
                  <p:embed/>
                </p:oleObj>
              </mc:Choice>
              <mc:Fallback>
                <p:oleObj name="Equation" r:id="rId3" imgW="1714500" imgH="215900" progId="Equation.3">
                  <p:embed/>
                  <p:pic>
                    <p:nvPicPr>
                      <p:cNvPr id="0" name=""/>
                      <p:cNvPicPr/>
                      <p:nvPr/>
                    </p:nvPicPr>
                    <p:blipFill>
                      <a:blip r:embed="rId4"/>
                      <a:stretch>
                        <a:fillRect/>
                      </a:stretch>
                    </p:blipFill>
                    <p:spPr>
                      <a:xfrm>
                        <a:off x="2302455" y="3694124"/>
                        <a:ext cx="4002088" cy="503238"/>
                      </a:xfrm>
                      <a:prstGeom prst="rect">
                        <a:avLst/>
                      </a:prstGeom>
                    </p:spPr>
                  </p:pic>
                </p:oleObj>
              </mc:Fallback>
            </mc:AlternateContent>
          </a:graphicData>
        </a:graphic>
      </p:graphicFrame>
      <p:sp>
        <p:nvSpPr>
          <p:cNvPr id="6" name="TextBox 5"/>
          <p:cNvSpPr txBox="1"/>
          <p:nvPr/>
        </p:nvSpPr>
        <p:spPr>
          <a:xfrm>
            <a:off x="1407899" y="1846335"/>
            <a:ext cx="2895600" cy="707886"/>
          </a:xfrm>
          <a:prstGeom prst="rect">
            <a:avLst/>
          </a:prstGeom>
          <a:noFill/>
        </p:spPr>
        <p:txBody>
          <a:bodyPr wrap="square" rtlCol="0">
            <a:spAutoFit/>
          </a:bodyPr>
          <a:lstStyle/>
          <a:p>
            <a:r>
              <a:rPr lang="en-US" sz="2000" dirty="0"/>
              <a:t>likelihood of the data under the model</a:t>
            </a:r>
          </a:p>
        </p:txBody>
      </p:sp>
      <p:cxnSp>
        <p:nvCxnSpPr>
          <p:cNvPr id="7" name="Straight Arrow Connector 6"/>
          <p:cNvCxnSpPr/>
          <p:nvPr/>
        </p:nvCxnSpPr>
        <p:spPr>
          <a:xfrm>
            <a:off x="3084299" y="2643664"/>
            <a:ext cx="1411501" cy="100226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000562" y="1846335"/>
            <a:ext cx="3877985" cy="707886"/>
          </a:xfrm>
          <a:prstGeom prst="rect">
            <a:avLst/>
          </a:prstGeom>
          <a:noFill/>
        </p:spPr>
        <p:txBody>
          <a:bodyPr wrap="none" rtlCol="0">
            <a:spAutoFit/>
          </a:bodyPr>
          <a:lstStyle/>
          <a:p>
            <a:r>
              <a:rPr lang="en-US" sz="2000" dirty="0"/>
              <a:t>probability of different parameters,</a:t>
            </a:r>
          </a:p>
          <a:p>
            <a:r>
              <a:rPr lang="en-US" sz="2000" dirty="0"/>
              <a:t>call the </a:t>
            </a:r>
            <a:r>
              <a:rPr lang="en-US" sz="2000" dirty="0">
                <a:solidFill>
                  <a:srgbClr val="FF6600"/>
                </a:solidFill>
              </a:rPr>
              <a:t>prior</a:t>
            </a:r>
          </a:p>
        </p:txBody>
      </p:sp>
      <p:cxnSp>
        <p:nvCxnSpPr>
          <p:cNvPr id="9" name="Straight Arrow Connector 8"/>
          <p:cNvCxnSpPr/>
          <p:nvPr/>
        </p:nvCxnSpPr>
        <p:spPr>
          <a:xfrm flipH="1">
            <a:off x="6056099" y="2489776"/>
            <a:ext cx="762000" cy="115615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407899" y="4917824"/>
            <a:ext cx="6582650" cy="954107"/>
          </a:xfrm>
          <a:prstGeom prst="rect">
            <a:avLst/>
          </a:prstGeom>
          <a:noFill/>
        </p:spPr>
        <p:txBody>
          <a:bodyPr wrap="square" rtlCol="0">
            <a:spAutoFit/>
          </a:bodyPr>
          <a:lstStyle/>
          <a:p>
            <a:r>
              <a:rPr lang="en-US" sz="2800" dirty="0">
                <a:solidFill>
                  <a:srgbClr val="FF0000"/>
                </a:solidFill>
              </a:rPr>
              <a:t>What does MLE assume for a prior on the model parameters?</a:t>
            </a:r>
          </a:p>
        </p:txBody>
      </p:sp>
    </p:spTree>
    <p:extLst>
      <p:ext uri="{BB962C8B-B14F-4D97-AF65-F5344CB8AC3E}">
        <p14:creationId xmlns:p14="http://schemas.microsoft.com/office/powerpoint/2010/main" val="1649034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71A1-C697-B54D-A14F-805E47198CAA}"/>
              </a:ext>
            </a:extLst>
          </p:cNvPr>
          <p:cNvSpPr>
            <a:spLocks noGrp="1"/>
          </p:cNvSpPr>
          <p:nvPr>
            <p:ph type="title"/>
          </p:nvPr>
        </p:nvSpPr>
        <p:spPr/>
        <p:txBody>
          <a:bodyPr/>
          <a:lstStyle/>
          <a:p>
            <a:r>
              <a:rPr lang="en-US" dirty="0"/>
              <a:t>Course feedback</a:t>
            </a:r>
          </a:p>
        </p:txBody>
      </p:sp>
      <p:pic>
        <p:nvPicPr>
          <p:cNvPr id="489474" name="Picture 2" descr="Forms response chart. Question title: Overall, how is the class going?. Number of responses: 14 responses.">
            <a:extLst>
              <a:ext uri="{FF2B5EF4-FFF2-40B4-BE49-F238E27FC236}">
                <a16:creationId xmlns:a16="http://schemas.microsoft.com/office/drawing/2014/main" id="{FDB65F55-4FE7-6355-6BA4-D182ED4DA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828800"/>
            <a:ext cx="8656409"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157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Priors</a:t>
            </a:r>
          </a:p>
        </p:txBody>
      </p:sp>
      <p:graphicFrame>
        <p:nvGraphicFramePr>
          <p:cNvPr id="5" name="Content Placeholder 3"/>
          <p:cNvGraphicFramePr>
            <a:graphicFrameLocks noChangeAspect="1"/>
          </p:cNvGraphicFramePr>
          <p:nvPr>
            <p:extLst>
              <p:ext uri="{D42A27DB-BD31-4B8C-83A1-F6EECF244321}">
                <p14:modId xmlns:p14="http://schemas.microsoft.com/office/powerpoint/2010/main" val="2261947434"/>
              </p:ext>
            </p:extLst>
          </p:nvPr>
        </p:nvGraphicFramePr>
        <p:xfrm>
          <a:off x="2302455" y="3694124"/>
          <a:ext cx="4002088" cy="503238"/>
        </p:xfrm>
        <a:graphic>
          <a:graphicData uri="http://schemas.openxmlformats.org/presentationml/2006/ole">
            <mc:AlternateContent xmlns:mc="http://schemas.openxmlformats.org/markup-compatibility/2006">
              <mc:Choice xmlns:v="urn:schemas-microsoft-com:vml" Requires="v">
                <p:oleObj name="Equation" r:id="rId3" imgW="1714500" imgH="215900" progId="Equation.3">
                  <p:embed/>
                </p:oleObj>
              </mc:Choice>
              <mc:Fallback>
                <p:oleObj name="Equation" r:id="rId3" imgW="1714500" imgH="215900" progId="Equation.3">
                  <p:embed/>
                  <p:pic>
                    <p:nvPicPr>
                      <p:cNvPr id="0" name=""/>
                      <p:cNvPicPr/>
                      <p:nvPr/>
                    </p:nvPicPr>
                    <p:blipFill>
                      <a:blip r:embed="rId4"/>
                      <a:stretch>
                        <a:fillRect/>
                      </a:stretch>
                    </p:blipFill>
                    <p:spPr>
                      <a:xfrm>
                        <a:off x="2302455" y="3694124"/>
                        <a:ext cx="4002088" cy="503238"/>
                      </a:xfrm>
                      <a:prstGeom prst="rect">
                        <a:avLst/>
                      </a:prstGeom>
                    </p:spPr>
                  </p:pic>
                </p:oleObj>
              </mc:Fallback>
            </mc:AlternateContent>
          </a:graphicData>
        </a:graphic>
      </p:graphicFrame>
      <p:sp>
        <p:nvSpPr>
          <p:cNvPr id="6" name="TextBox 5"/>
          <p:cNvSpPr txBox="1"/>
          <p:nvPr/>
        </p:nvSpPr>
        <p:spPr>
          <a:xfrm>
            <a:off x="1407899" y="1846335"/>
            <a:ext cx="2895600" cy="707886"/>
          </a:xfrm>
          <a:prstGeom prst="rect">
            <a:avLst/>
          </a:prstGeom>
          <a:noFill/>
        </p:spPr>
        <p:txBody>
          <a:bodyPr wrap="square" rtlCol="0">
            <a:spAutoFit/>
          </a:bodyPr>
          <a:lstStyle/>
          <a:p>
            <a:r>
              <a:rPr lang="en-US" sz="2000" dirty="0"/>
              <a:t>likelihood of the data under the model</a:t>
            </a:r>
          </a:p>
        </p:txBody>
      </p:sp>
      <p:cxnSp>
        <p:nvCxnSpPr>
          <p:cNvPr id="7" name="Straight Arrow Connector 6"/>
          <p:cNvCxnSpPr/>
          <p:nvPr/>
        </p:nvCxnSpPr>
        <p:spPr>
          <a:xfrm>
            <a:off x="3084299" y="2643664"/>
            <a:ext cx="1411501" cy="100226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000562" y="1846335"/>
            <a:ext cx="3877985" cy="707886"/>
          </a:xfrm>
          <a:prstGeom prst="rect">
            <a:avLst/>
          </a:prstGeom>
          <a:noFill/>
        </p:spPr>
        <p:txBody>
          <a:bodyPr wrap="none" rtlCol="0">
            <a:spAutoFit/>
          </a:bodyPr>
          <a:lstStyle/>
          <a:p>
            <a:r>
              <a:rPr lang="en-US" sz="2000" dirty="0"/>
              <a:t>probability of different parameters,</a:t>
            </a:r>
          </a:p>
          <a:p>
            <a:r>
              <a:rPr lang="en-US" sz="2000" dirty="0"/>
              <a:t>call the </a:t>
            </a:r>
            <a:r>
              <a:rPr lang="en-US" sz="2000" dirty="0">
                <a:solidFill>
                  <a:srgbClr val="FF6600"/>
                </a:solidFill>
              </a:rPr>
              <a:t>prior</a:t>
            </a:r>
          </a:p>
        </p:txBody>
      </p:sp>
      <p:cxnSp>
        <p:nvCxnSpPr>
          <p:cNvPr id="9" name="Straight Arrow Connector 8"/>
          <p:cNvCxnSpPr/>
          <p:nvPr/>
        </p:nvCxnSpPr>
        <p:spPr>
          <a:xfrm flipH="1">
            <a:off x="6056099" y="2489776"/>
            <a:ext cx="762000" cy="115615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23298" y="4917824"/>
            <a:ext cx="8392041" cy="954107"/>
          </a:xfrm>
          <a:prstGeom prst="rect">
            <a:avLst/>
          </a:prstGeom>
          <a:noFill/>
        </p:spPr>
        <p:txBody>
          <a:bodyPr wrap="none" rtlCol="0">
            <a:spAutoFit/>
          </a:bodyPr>
          <a:lstStyle/>
          <a:p>
            <a:pPr marL="457200" indent="-457200">
              <a:buFontTx/>
              <a:buChar char="-"/>
            </a:pPr>
            <a:r>
              <a:rPr lang="en-US" sz="2800" dirty="0">
                <a:solidFill>
                  <a:srgbClr val="0000FF"/>
                </a:solidFill>
              </a:rPr>
              <a:t>Assumes a </a:t>
            </a:r>
            <a:r>
              <a:rPr lang="en-US" sz="2800" dirty="0">
                <a:solidFill>
                  <a:srgbClr val="FF6600"/>
                </a:solidFill>
              </a:rPr>
              <a:t>uniform prior</a:t>
            </a:r>
            <a:r>
              <a:rPr lang="en-US" sz="2800" dirty="0">
                <a:solidFill>
                  <a:srgbClr val="0000FF"/>
                </a:solidFill>
              </a:rPr>
              <a:t>, i.e. all </a:t>
            </a:r>
            <a:r>
              <a:rPr lang="en-US" sz="2800" dirty="0" err="1">
                <a:solidFill>
                  <a:srgbClr val="0000FF"/>
                </a:solidFill>
              </a:rPr>
              <a:t>Θ</a:t>
            </a:r>
            <a:r>
              <a:rPr lang="en-US" sz="2800" dirty="0">
                <a:solidFill>
                  <a:srgbClr val="0000FF"/>
                </a:solidFill>
              </a:rPr>
              <a:t> are equally likely!</a:t>
            </a:r>
          </a:p>
          <a:p>
            <a:pPr marL="457200" indent="-457200">
              <a:buFontTx/>
              <a:buChar char="-"/>
            </a:pPr>
            <a:r>
              <a:rPr lang="en-US" sz="2800" dirty="0">
                <a:solidFill>
                  <a:srgbClr val="0000FF"/>
                </a:solidFill>
              </a:rPr>
              <a:t>Relies solely on the likelihood</a:t>
            </a:r>
          </a:p>
        </p:txBody>
      </p:sp>
    </p:spTree>
    <p:extLst>
      <p:ext uri="{BB962C8B-B14F-4D97-AF65-F5344CB8AC3E}">
        <p14:creationId xmlns:p14="http://schemas.microsoft.com/office/powerpoint/2010/main" val="2247907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better approach</a:t>
            </a:r>
          </a:p>
        </p:txBody>
      </p:sp>
      <p:graphicFrame>
        <p:nvGraphicFramePr>
          <p:cNvPr id="4" name="Content Placeholder 3"/>
          <p:cNvGraphicFramePr>
            <a:graphicFrameLocks noChangeAspect="1"/>
          </p:cNvGraphicFramePr>
          <p:nvPr>
            <p:extLst>
              <p:ext uri="{D42A27DB-BD31-4B8C-83A1-F6EECF244321}">
                <p14:modId xmlns:p14="http://schemas.microsoft.com/office/powerpoint/2010/main" val="1303216449"/>
              </p:ext>
            </p:extLst>
          </p:nvPr>
        </p:nvGraphicFramePr>
        <p:xfrm>
          <a:off x="2057400" y="2057400"/>
          <a:ext cx="4002088" cy="503238"/>
        </p:xfrm>
        <a:graphic>
          <a:graphicData uri="http://schemas.openxmlformats.org/presentationml/2006/ole">
            <mc:AlternateContent xmlns:mc="http://schemas.openxmlformats.org/markup-compatibility/2006">
              <mc:Choice xmlns:v="urn:schemas-microsoft-com:vml" Requires="v">
                <p:oleObj name="Equation" r:id="rId2" imgW="1714500" imgH="215900" progId="Equation.3">
                  <p:embed/>
                </p:oleObj>
              </mc:Choice>
              <mc:Fallback>
                <p:oleObj name="Equation" r:id="rId2" imgW="1714500" imgH="215900" progId="Equation.3">
                  <p:embed/>
                  <p:pic>
                    <p:nvPicPr>
                      <p:cNvPr id="0" name=""/>
                      <p:cNvPicPr/>
                      <p:nvPr/>
                    </p:nvPicPr>
                    <p:blipFill>
                      <a:blip r:embed="rId3"/>
                      <a:stretch>
                        <a:fillRect/>
                      </a:stretch>
                    </p:blipFill>
                    <p:spPr>
                      <a:xfrm>
                        <a:off x="2057400" y="2057400"/>
                        <a:ext cx="4002088" cy="503238"/>
                      </a:xfrm>
                      <a:prstGeom prst="rect">
                        <a:avLst/>
                      </a:prstGeom>
                    </p:spPr>
                  </p:pic>
                </p:oleObj>
              </mc:Fallback>
            </mc:AlternateContent>
          </a:graphicData>
        </a:graphic>
      </p:graphicFrame>
      <p:graphicFrame>
        <p:nvGraphicFramePr>
          <p:cNvPr id="5" name="Object 2"/>
          <p:cNvGraphicFramePr>
            <a:graphicFrameLocks noChangeAspect="1"/>
          </p:cNvGraphicFramePr>
          <p:nvPr>
            <p:extLst>
              <p:ext uri="{D42A27DB-BD31-4B8C-83A1-F6EECF244321}">
                <p14:modId xmlns:p14="http://schemas.microsoft.com/office/powerpoint/2010/main" val="1283663242"/>
              </p:ext>
            </p:extLst>
          </p:nvPr>
        </p:nvGraphicFramePr>
        <p:xfrm>
          <a:off x="304800" y="3733800"/>
          <a:ext cx="3257550" cy="847725"/>
        </p:xfrm>
        <a:graphic>
          <a:graphicData uri="http://schemas.openxmlformats.org/presentationml/2006/ole">
            <mc:AlternateContent xmlns:mc="http://schemas.openxmlformats.org/markup-compatibility/2006">
              <mc:Choice xmlns:v="urn:schemas-microsoft-com:vml" Requires="v">
                <p:oleObj name="Equation" r:id="rId4" imgW="1752600" imgH="457200" progId="Equation.3">
                  <p:embed/>
                </p:oleObj>
              </mc:Choice>
              <mc:Fallback>
                <p:oleObj name="Equation" r:id="rId4" imgW="1752600" imgH="457200" progId="Equation.3">
                  <p:embed/>
                  <p:pic>
                    <p:nvPicPr>
                      <p:cNvPr id="0" name=""/>
                      <p:cNvPicPr>
                        <a:picLocks noChangeAspect="1" noChangeArrowheads="1"/>
                      </p:cNvPicPr>
                      <p:nvPr/>
                    </p:nvPicPr>
                    <p:blipFill>
                      <a:blip r:embed="rId5"/>
                      <a:srcRect/>
                      <a:stretch>
                        <a:fillRect/>
                      </a:stretch>
                    </p:blipFill>
                    <p:spPr bwMode="auto">
                      <a:xfrm>
                        <a:off x="304800" y="3733800"/>
                        <a:ext cx="3257550" cy="8477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7" name="Straight Arrow Connector 6"/>
          <p:cNvCxnSpPr/>
          <p:nvPr/>
        </p:nvCxnSpPr>
        <p:spPr>
          <a:xfrm flipV="1">
            <a:off x="2286000" y="2560638"/>
            <a:ext cx="2209800" cy="117316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5600700" y="2560638"/>
            <a:ext cx="190500" cy="117316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756437" y="4071840"/>
            <a:ext cx="3777964" cy="1200329"/>
          </a:xfrm>
          <a:prstGeom prst="rect">
            <a:avLst/>
          </a:prstGeom>
          <a:noFill/>
        </p:spPr>
        <p:txBody>
          <a:bodyPr wrap="square" rtlCol="0">
            <a:spAutoFit/>
          </a:bodyPr>
          <a:lstStyle/>
          <a:p>
            <a:r>
              <a:rPr lang="en-US" dirty="0"/>
              <a:t>We can use any distribution we’d like.</a:t>
            </a:r>
          </a:p>
          <a:p>
            <a:endParaRPr lang="en-US" dirty="0"/>
          </a:p>
          <a:p>
            <a:r>
              <a:rPr lang="en-US" dirty="0"/>
              <a:t>This allows us to impart addition </a:t>
            </a:r>
            <a:r>
              <a:rPr lang="en-US" dirty="0">
                <a:solidFill>
                  <a:srgbClr val="FF6600"/>
                </a:solidFill>
              </a:rPr>
              <a:t>bias</a:t>
            </a:r>
            <a:r>
              <a:rPr lang="en-US" dirty="0"/>
              <a:t> into the model</a:t>
            </a:r>
          </a:p>
        </p:txBody>
      </p:sp>
    </p:spTree>
    <p:extLst>
      <p:ext uri="{BB962C8B-B14F-4D97-AF65-F5344CB8AC3E}">
        <p14:creationId xmlns:p14="http://schemas.microsoft.com/office/powerpoint/2010/main" val="3617184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view on the prior</a:t>
            </a:r>
          </a:p>
        </p:txBody>
      </p:sp>
      <p:graphicFrame>
        <p:nvGraphicFramePr>
          <p:cNvPr id="5" name="Content Placeholder 3"/>
          <p:cNvGraphicFramePr>
            <a:graphicFrameLocks noChangeAspect="1"/>
          </p:cNvGraphicFramePr>
          <p:nvPr>
            <p:extLst>
              <p:ext uri="{D42A27DB-BD31-4B8C-83A1-F6EECF244321}">
                <p14:modId xmlns:p14="http://schemas.microsoft.com/office/powerpoint/2010/main" val="3891610073"/>
              </p:ext>
            </p:extLst>
          </p:nvPr>
        </p:nvGraphicFramePr>
        <p:xfrm>
          <a:off x="1295400" y="2560638"/>
          <a:ext cx="5692775" cy="503238"/>
        </p:xfrm>
        <a:graphic>
          <a:graphicData uri="http://schemas.openxmlformats.org/presentationml/2006/ole">
            <mc:AlternateContent xmlns:mc="http://schemas.openxmlformats.org/markup-compatibility/2006">
              <mc:Choice xmlns:v="urn:schemas-microsoft-com:vml" Requires="v">
                <p:oleObj name="Equation" r:id="rId2" imgW="2438400" imgH="215900" progId="Equation.3">
                  <p:embed/>
                </p:oleObj>
              </mc:Choice>
              <mc:Fallback>
                <p:oleObj name="Equation" r:id="rId2" imgW="2438400" imgH="215900" progId="Equation.3">
                  <p:embed/>
                  <p:pic>
                    <p:nvPicPr>
                      <p:cNvPr id="0" name=""/>
                      <p:cNvPicPr/>
                      <p:nvPr/>
                    </p:nvPicPr>
                    <p:blipFill>
                      <a:blip r:embed="rId3"/>
                      <a:stretch>
                        <a:fillRect/>
                      </a:stretch>
                    </p:blipFill>
                    <p:spPr>
                      <a:xfrm>
                        <a:off x="1295400" y="2560638"/>
                        <a:ext cx="5692775" cy="503238"/>
                      </a:xfrm>
                      <a:prstGeom prst="rect">
                        <a:avLst/>
                      </a:prstGeom>
                    </p:spPr>
                  </p:pic>
                </p:oleObj>
              </mc:Fallback>
            </mc:AlternateContent>
          </a:graphicData>
        </a:graphic>
      </p:graphicFrame>
      <p:sp>
        <p:nvSpPr>
          <p:cNvPr id="6" name="TextBox 5"/>
          <p:cNvSpPr txBox="1"/>
          <p:nvPr/>
        </p:nvSpPr>
        <p:spPr>
          <a:xfrm>
            <a:off x="522959" y="1780652"/>
            <a:ext cx="6342301" cy="461665"/>
          </a:xfrm>
          <a:prstGeom prst="rect">
            <a:avLst/>
          </a:prstGeom>
          <a:noFill/>
        </p:spPr>
        <p:txBody>
          <a:bodyPr wrap="none" rtlCol="0">
            <a:spAutoFit/>
          </a:bodyPr>
          <a:lstStyle/>
          <a:p>
            <a:r>
              <a:rPr lang="en-US" sz="2400" dirty="0"/>
              <a:t>Remember, the max is the same if we take the log:</a:t>
            </a:r>
          </a:p>
        </p:txBody>
      </p:sp>
      <p:graphicFrame>
        <p:nvGraphicFramePr>
          <p:cNvPr id="7" name="Object 2"/>
          <p:cNvGraphicFramePr>
            <a:graphicFrameLocks noChangeAspect="1"/>
          </p:cNvGraphicFramePr>
          <p:nvPr>
            <p:extLst>
              <p:ext uri="{D42A27DB-BD31-4B8C-83A1-F6EECF244321}">
                <p14:modId xmlns:p14="http://schemas.microsoft.com/office/powerpoint/2010/main" val="3858942016"/>
              </p:ext>
            </p:extLst>
          </p:nvPr>
        </p:nvGraphicFramePr>
        <p:xfrm>
          <a:off x="646113" y="4051300"/>
          <a:ext cx="3602037" cy="887413"/>
        </p:xfrm>
        <a:graphic>
          <a:graphicData uri="http://schemas.openxmlformats.org/presentationml/2006/ole">
            <mc:AlternateContent xmlns:mc="http://schemas.openxmlformats.org/markup-compatibility/2006">
              <mc:Choice xmlns:v="urn:schemas-microsoft-com:vml" Requires="v">
                <p:oleObj name="Equation" r:id="rId4" imgW="1854200" imgH="457200" progId="Equation.3">
                  <p:embed/>
                </p:oleObj>
              </mc:Choice>
              <mc:Fallback>
                <p:oleObj name="Equation" r:id="rId4" imgW="1854200" imgH="457200" progId="Equation.3">
                  <p:embed/>
                  <p:pic>
                    <p:nvPicPr>
                      <p:cNvPr id="0" name=""/>
                      <p:cNvPicPr>
                        <a:picLocks noChangeAspect="1" noChangeArrowheads="1"/>
                      </p:cNvPicPr>
                      <p:nvPr/>
                    </p:nvPicPr>
                    <p:blipFill>
                      <a:blip r:embed="rId5"/>
                      <a:srcRect/>
                      <a:stretch>
                        <a:fillRect/>
                      </a:stretch>
                    </p:blipFill>
                    <p:spPr bwMode="auto">
                      <a:xfrm>
                        <a:off x="646113" y="4051300"/>
                        <a:ext cx="3602037" cy="887413"/>
                      </a:xfrm>
                      <a:prstGeom prst="rect">
                        <a:avLst/>
                      </a:prstGeom>
                      <a:noFill/>
                    </p:spPr>
                  </p:pic>
                </p:oleObj>
              </mc:Fallback>
            </mc:AlternateContent>
          </a:graphicData>
        </a:graphic>
      </p:graphicFrame>
      <p:cxnSp>
        <p:nvCxnSpPr>
          <p:cNvPr id="8" name="Straight Arrow Connector 7"/>
          <p:cNvCxnSpPr/>
          <p:nvPr/>
        </p:nvCxnSpPr>
        <p:spPr>
          <a:xfrm flipV="1">
            <a:off x="2895600" y="3147220"/>
            <a:ext cx="1278609" cy="815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6258528" y="3147220"/>
            <a:ext cx="370872" cy="815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988084" y="4052093"/>
            <a:ext cx="3777964" cy="1200329"/>
          </a:xfrm>
          <a:prstGeom prst="rect">
            <a:avLst/>
          </a:prstGeom>
          <a:noFill/>
        </p:spPr>
        <p:txBody>
          <a:bodyPr wrap="square" rtlCol="0">
            <a:spAutoFit/>
          </a:bodyPr>
          <a:lstStyle/>
          <a:p>
            <a:r>
              <a:rPr lang="en-US" dirty="0"/>
              <a:t>We can use any distribution we’d like.</a:t>
            </a:r>
          </a:p>
          <a:p>
            <a:endParaRPr lang="en-US" dirty="0"/>
          </a:p>
          <a:p>
            <a:r>
              <a:rPr lang="en-US" dirty="0"/>
              <a:t>This allows us to impart addition </a:t>
            </a:r>
            <a:r>
              <a:rPr lang="en-US" dirty="0">
                <a:solidFill>
                  <a:srgbClr val="FF6600"/>
                </a:solidFill>
              </a:rPr>
              <a:t>bias</a:t>
            </a:r>
            <a:r>
              <a:rPr lang="en-US" dirty="0"/>
              <a:t> into the model</a:t>
            </a:r>
          </a:p>
        </p:txBody>
      </p:sp>
      <p:sp>
        <p:nvSpPr>
          <p:cNvPr id="15" name="TextBox 14"/>
          <p:cNvSpPr txBox="1"/>
          <p:nvPr/>
        </p:nvSpPr>
        <p:spPr>
          <a:xfrm>
            <a:off x="1905000" y="5715000"/>
            <a:ext cx="5108765" cy="400110"/>
          </a:xfrm>
          <a:prstGeom prst="rect">
            <a:avLst/>
          </a:prstGeom>
          <a:noFill/>
        </p:spPr>
        <p:txBody>
          <a:bodyPr wrap="none" rtlCol="0">
            <a:spAutoFit/>
          </a:bodyPr>
          <a:lstStyle/>
          <a:p>
            <a:r>
              <a:rPr lang="en-US" sz="2000" dirty="0">
                <a:solidFill>
                  <a:srgbClr val="FF0000"/>
                </a:solidFill>
              </a:rPr>
              <a:t>Does this look like something we’ve seen before?</a:t>
            </a:r>
          </a:p>
        </p:txBody>
      </p:sp>
    </p:spTree>
    <p:extLst>
      <p:ext uri="{BB962C8B-B14F-4D97-AF65-F5344CB8AC3E}">
        <p14:creationId xmlns:p14="http://schemas.microsoft.com/office/powerpoint/2010/main" val="2661792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 </a:t>
            </a:r>
            <a:r>
              <a:rPr lang="en-US" dirty="0" err="1"/>
              <a:t>vs</a:t>
            </a:r>
            <a:r>
              <a:rPr lang="en-US" dirty="0"/>
              <a:t> prior</a:t>
            </a:r>
          </a:p>
        </p:txBody>
      </p:sp>
      <p:graphicFrame>
        <p:nvGraphicFramePr>
          <p:cNvPr id="5" name="Content Placeholder 3"/>
          <p:cNvGraphicFramePr>
            <a:graphicFrameLocks noChangeAspect="1"/>
          </p:cNvGraphicFramePr>
          <p:nvPr>
            <p:extLst>
              <p:ext uri="{D42A27DB-BD31-4B8C-83A1-F6EECF244321}">
                <p14:modId xmlns:p14="http://schemas.microsoft.com/office/powerpoint/2010/main" val="3054761647"/>
              </p:ext>
            </p:extLst>
          </p:nvPr>
        </p:nvGraphicFramePr>
        <p:xfrm>
          <a:off x="1295400" y="2362200"/>
          <a:ext cx="5692775" cy="503238"/>
        </p:xfrm>
        <a:graphic>
          <a:graphicData uri="http://schemas.openxmlformats.org/presentationml/2006/ole">
            <mc:AlternateContent xmlns:mc="http://schemas.openxmlformats.org/markup-compatibility/2006">
              <mc:Choice xmlns:v="urn:schemas-microsoft-com:vml" Requires="v">
                <p:oleObj name="Equation" r:id="rId3" imgW="2438400" imgH="215900" progId="Equation.3">
                  <p:embed/>
                </p:oleObj>
              </mc:Choice>
              <mc:Fallback>
                <p:oleObj name="Equation" r:id="rId3" imgW="2438400" imgH="215900" progId="Equation.3">
                  <p:embed/>
                  <p:pic>
                    <p:nvPicPr>
                      <p:cNvPr id="0" name=""/>
                      <p:cNvPicPr/>
                      <p:nvPr/>
                    </p:nvPicPr>
                    <p:blipFill>
                      <a:blip r:embed="rId4"/>
                      <a:stretch>
                        <a:fillRect/>
                      </a:stretch>
                    </p:blipFill>
                    <p:spPr>
                      <a:xfrm>
                        <a:off x="1295400" y="2362200"/>
                        <a:ext cx="5692775" cy="503238"/>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922127561"/>
              </p:ext>
            </p:extLst>
          </p:nvPr>
        </p:nvGraphicFramePr>
        <p:xfrm>
          <a:off x="1600200" y="4800600"/>
          <a:ext cx="4995862" cy="930275"/>
        </p:xfrm>
        <a:graphic>
          <a:graphicData uri="http://schemas.openxmlformats.org/presentationml/2006/ole">
            <mc:AlternateContent xmlns:mc="http://schemas.openxmlformats.org/markup-compatibility/2006">
              <mc:Choice xmlns:v="urn:schemas-microsoft-com:vml" Requires="v">
                <p:oleObj name="Equation" r:id="rId5" imgW="2451100" imgH="457200" progId="Equation.3">
                  <p:embed/>
                </p:oleObj>
              </mc:Choice>
              <mc:Fallback>
                <p:oleObj name="Equation" r:id="rId5" imgW="2451100" imgH="457200" progId="Equation.3">
                  <p:embed/>
                  <p:pic>
                    <p:nvPicPr>
                      <p:cNvPr id="0" name=""/>
                      <p:cNvPicPr/>
                      <p:nvPr/>
                    </p:nvPicPr>
                    <p:blipFill>
                      <a:blip r:embed="rId6"/>
                      <a:stretch>
                        <a:fillRect/>
                      </a:stretch>
                    </p:blipFill>
                    <p:spPr>
                      <a:xfrm>
                        <a:off x="1600200" y="4800600"/>
                        <a:ext cx="4995862" cy="930275"/>
                      </a:xfrm>
                      <a:prstGeom prst="rect">
                        <a:avLst/>
                      </a:prstGeom>
                    </p:spPr>
                  </p:pic>
                </p:oleObj>
              </mc:Fallback>
            </mc:AlternateContent>
          </a:graphicData>
        </a:graphic>
      </p:graphicFrame>
      <p:sp>
        <p:nvSpPr>
          <p:cNvPr id="4" name="TextBox 3"/>
          <p:cNvSpPr txBox="1"/>
          <p:nvPr/>
        </p:nvSpPr>
        <p:spPr>
          <a:xfrm>
            <a:off x="1524000" y="4038600"/>
            <a:ext cx="3351724" cy="400110"/>
          </a:xfrm>
          <a:prstGeom prst="rect">
            <a:avLst/>
          </a:prstGeom>
          <a:noFill/>
        </p:spPr>
        <p:txBody>
          <a:bodyPr wrap="none" rtlCol="0">
            <a:spAutoFit/>
          </a:bodyPr>
          <a:lstStyle/>
          <a:p>
            <a:r>
              <a:rPr lang="en-US" sz="2000" dirty="0">
                <a:solidFill>
                  <a:srgbClr val="0000FF"/>
                </a:solidFill>
              </a:rPr>
              <a:t>loss function based on the data</a:t>
            </a:r>
          </a:p>
        </p:txBody>
      </p:sp>
      <p:sp>
        <p:nvSpPr>
          <p:cNvPr id="13" name="TextBox 12"/>
          <p:cNvSpPr txBox="1"/>
          <p:nvPr/>
        </p:nvSpPr>
        <p:spPr>
          <a:xfrm>
            <a:off x="1600200" y="3505200"/>
            <a:ext cx="3121292" cy="400110"/>
          </a:xfrm>
          <a:prstGeom prst="rect">
            <a:avLst/>
          </a:prstGeom>
          <a:noFill/>
        </p:spPr>
        <p:txBody>
          <a:bodyPr wrap="none" rtlCol="0">
            <a:spAutoFit/>
          </a:bodyPr>
          <a:lstStyle/>
          <a:p>
            <a:r>
              <a:rPr lang="en-US" sz="2000" dirty="0">
                <a:solidFill>
                  <a:srgbClr val="0000FF"/>
                </a:solidFill>
              </a:rPr>
              <a:t>likelihood based on the data</a:t>
            </a:r>
          </a:p>
        </p:txBody>
      </p:sp>
      <p:sp>
        <p:nvSpPr>
          <p:cNvPr id="16" name="TextBox 15"/>
          <p:cNvSpPr txBox="1"/>
          <p:nvPr/>
        </p:nvSpPr>
        <p:spPr>
          <a:xfrm>
            <a:off x="5568556" y="4038600"/>
            <a:ext cx="1317538" cy="400110"/>
          </a:xfrm>
          <a:prstGeom prst="rect">
            <a:avLst/>
          </a:prstGeom>
          <a:noFill/>
        </p:spPr>
        <p:txBody>
          <a:bodyPr wrap="none" rtlCol="0">
            <a:spAutoFit/>
          </a:bodyPr>
          <a:lstStyle/>
          <a:p>
            <a:r>
              <a:rPr lang="en-US" sz="2000" dirty="0" err="1">
                <a:solidFill>
                  <a:srgbClr val="0000FF"/>
                </a:solidFill>
              </a:rPr>
              <a:t>regularizer</a:t>
            </a:r>
            <a:endParaRPr lang="en-US" sz="2000" dirty="0">
              <a:solidFill>
                <a:srgbClr val="0000FF"/>
              </a:solidFill>
            </a:endParaRPr>
          </a:p>
        </p:txBody>
      </p:sp>
      <p:sp>
        <p:nvSpPr>
          <p:cNvPr id="17" name="TextBox 16"/>
          <p:cNvSpPr txBox="1"/>
          <p:nvPr/>
        </p:nvSpPr>
        <p:spPr>
          <a:xfrm>
            <a:off x="5914590" y="3505200"/>
            <a:ext cx="681472" cy="400110"/>
          </a:xfrm>
          <a:prstGeom prst="rect">
            <a:avLst/>
          </a:prstGeom>
          <a:noFill/>
        </p:spPr>
        <p:txBody>
          <a:bodyPr wrap="none" rtlCol="0">
            <a:spAutoFit/>
          </a:bodyPr>
          <a:lstStyle/>
          <a:p>
            <a:r>
              <a:rPr lang="en-US" sz="2000" dirty="0">
                <a:solidFill>
                  <a:srgbClr val="0000FF"/>
                </a:solidFill>
              </a:rPr>
              <a:t>prior</a:t>
            </a:r>
          </a:p>
        </p:txBody>
      </p:sp>
      <p:cxnSp>
        <p:nvCxnSpPr>
          <p:cNvPr id="12" name="Straight Arrow Connector 11"/>
          <p:cNvCxnSpPr>
            <a:endCxn id="5" idx="2"/>
          </p:cNvCxnSpPr>
          <p:nvPr/>
        </p:nvCxnSpPr>
        <p:spPr>
          <a:xfrm flipV="1">
            <a:off x="3276600" y="2865438"/>
            <a:ext cx="865187" cy="63976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124200" y="4545072"/>
            <a:ext cx="533400" cy="40792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6019800" y="2865438"/>
            <a:ext cx="143668" cy="61506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5791200" y="4483227"/>
            <a:ext cx="327498" cy="4697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5" name="Right Brace 24"/>
          <p:cNvSpPr/>
          <p:nvPr/>
        </p:nvSpPr>
        <p:spPr>
          <a:xfrm>
            <a:off x="6886094" y="3505200"/>
            <a:ext cx="276706" cy="933510"/>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823389" y="3714690"/>
            <a:ext cx="395811" cy="400110"/>
          </a:xfrm>
          <a:prstGeom prst="rect">
            <a:avLst/>
          </a:prstGeom>
          <a:noFill/>
        </p:spPr>
        <p:txBody>
          <a:bodyPr wrap="none" rtlCol="0">
            <a:spAutoFit/>
          </a:bodyPr>
          <a:lstStyle/>
          <a:p>
            <a:r>
              <a:rPr lang="en-US" sz="2000" dirty="0">
                <a:solidFill>
                  <a:srgbClr val="FF6600"/>
                </a:solidFill>
              </a:rPr>
              <a:t>fit </a:t>
            </a:r>
          </a:p>
        </p:txBody>
      </p:sp>
      <p:sp>
        <p:nvSpPr>
          <p:cNvPr id="28" name="Right Brace 27"/>
          <p:cNvSpPr/>
          <p:nvPr/>
        </p:nvSpPr>
        <p:spPr>
          <a:xfrm flipH="1">
            <a:off x="1295400" y="3505200"/>
            <a:ext cx="276706" cy="933510"/>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TextBox 28"/>
          <p:cNvSpPr txBox="1"/>
          <p:nvPr/>
        </p:nvSpPr>
        <p:spPr>
          <a:xfrm>
            <a:off x="7315200" y="3705255"/>
            <a:ext cx="1305390" cy="400110"/>
          </a:xfrm>
          <a:prstGeom prst="rect">
            <a:avLst/>
          </a:prstGeom>
          <a:noFill/>
        </p:spPr>
        <p:txBody>
          <a:bodyPr wrap="none" rtlCol="0">
            <a:spAutoFit/>
          </a:bodyPr>
          <a:lstStyle/>
          <a:p>
            <a:r>
              <a:rPr lang="en-US" sz="2000" dirty="0">
                <a:solidFill>
                  <a:srgbClr val="FF6600"/>
                </a:solidFill>
              </a:rPr>
              <a:t>model bias</a:t>
            </a:r>
          </a:p>
        </p:txBody>
      </p:sp>
    </p:spTree>
    <p:extLst>
      <p:ext uri="{BB962C8B-B14F-4D97-AF65-F5344CB8AC3E}">
        <p14:creationId xmlns:p14="http://schemas.microsoft.com/office/powerpoint/2010/main" val="1026975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 for NB</a:t>
            </a:r>
          </a:p>
        </p:txBody>
      </p:sp>
      <p:graphicFrame>
        <p:nvGraphicFramePr>
          <p:cNvPr id="4" name="Content Placeholder 3"/>
          <p:cNvGraphicFramePr>
            <a:graphicFrameLocks noChangeAspect="1"/>
          </p:cNvGraphicFramePr>
          <p:nvPr>
            <p:extLst>
              <p:ext uri="{D42A27DB-BD31-4B8C-83A1-F6EECF244321}">
                <p14:modId xmlns:p14="http://schemas.microsoft.com/office/powerpoint/2010/main" val="2609469707"/>
              </p:ext>
            </p:extLst>
          </p:nvPr>
        </p:nvGraphicFramePr>
        <p:xfrm>
          <a:off x="2057400" y="1660249"/>
          <a:ext cx="4495800" cy="397426"/>
        </p:xfrm>
        <a:graphic>
          <a:graphicData uri="http://schemas.openxmlformats.org/presentationml/2006/ole">
            <mc:AlternateContent xmlns:mc="http://schemas.openxmlformats.org/markup-compatibility/2006">
              <mc:Choice xmlns:v="urn:schemas-microsoft-com:vml" Requires="v">
                <p:oleObj name="Equation" r:id="rId3" imgW="2438400" imgH="215900" progId="Equation.3">
                  <p:embed/>
                </p:oleObj>
              </mc:Choice>
              <mc:Fallback>
                <p:oleObj name="Equation" r:id="rId3" imgW="2438400" imgH="215900" progId="Equation.3">
                  <p:embed/>
                  <p:pic>
                    <p:nvPicPr>
                      <p:cNvPr id="0" name=""/>
                      <p:cNvPicPr/>
                      <p:nvPr/>
                    </p:nvPicPr>
                    <p:blipFill>
                      <a:blip r:embed="rId4"/>
                      <a:stretch>
                        <a:fillRect/>
                      </a:stretch>
                    </p:blipFill>
                    <p:spPr>
                      <a:xfrm>
                        <a:off x="2057400" y="1660249"/>
                        <a:ext cx="4495800" cy="397426"/>
                      </a:xfrm>
                      <a:prstGeom prst="rect">
                        <a:avLst/>
                      </a:prstGeom>
                    </p:spPr>
                  </p:pic>
                </p:oleObj>
              </mc:Fallback>
            </mc:AlternateContent>
          </a:graphicData>
        </a:graphic>
      </p:graphicFrame>
      <p:sp>
        <p:nvSpPr>
          <p:cNvPr id="5" name="TextBox 4"/>
          <p:cNvSpPr txBox="1"/>
          <p:nvPr/>
        </p:nvSpPr>
        <p:spPr>
          <a:xfrm>
            <a:off x="990600" y="2319412"/>
            <a:ext cx="1415772" cy="369332"/>
          </a:xfrm>
          <a:prstGeom prst="rect">
            <a:avLst/>
          </a:prstGeom>
          <a:noFill/>
        </p:spPr>
        <p:txBody>
          <a:bodyPr wrap="none" rtlCol="0">
            <a:spAutoFit/>
          </a:bodyPr>
          <a:lstStyle/>
          <a:p>
            <a:r>
              <a:rPr lang="en-US" dirty="0"/>
              <a:t>Uniform prior</a:t>
            </a:r>
          </a:p>
        </p:txBody>
      </p:sp>
      <p:sp>
        <p:nvSpPr>
          <p:cNvPr id="6" name="TextBox 5"/>
          <p:cNvSpPr txBox="1"/>
          <p:nvPr/>
        </p:nvSpPr>
        <p:spPr>
          <a:xfrm>
            <a:off x="5832490" y="2347786"/>
            <a:ext cx="1441420" cy="369332"/>
          </a:xfrm>
          <a:prstGeom prst="rect">
            <a:avLst/>
          </a:prstGeom>
          <a:noFill/>
        </p:spPr>
        <p:txBody>
          <a:bodyPr wrap="none" rtlCol="0">
            <a:spAutoFit/>
          </a:bodyPr>
          <a:lstStyle/>
          <a:p>
            <a:r>
              <a:rPr lang="en-US" dirty="0" err="1"/>
              <a:t>Dirichlet</a:t>
            </a:r>
            <a:r>
              <a:rPr lang="en-US" dirty="0"/>
              <a:t> prior</a:t>
            </a:r>
          </a:p>
        </p:txBody>
      </p:sp>
      <p:graphicFrame>
        <p:nvGraphicFramePr>
          <p:cNvPr id="10" name="Object 2"/>
          <p:cNvGraphicFramePr>
            <a:graphicFrameLocks noChangeAspect="1"/>
          </p:cNvGraphicFramePr>
          <p:nvPr>
            <p:extLst>
              <p:ext uri="{D42A27DB-BD31-4B8C-83A1-F6EECF244321}">
                <p14:modId xmlns:p14="http://schemas.microsoft.com/office/powerpoint/2010/main" val="820307848"/>
              </p:ext>
            </p:extLst>
          </p:nvPr>
        </p:nvGraphicFramePr>
        <p:xfrm>
          <a:off x="533400" y="5620794"/>
          <a:ext cx="2489200" cy="780006"/>
        </p:xfrm>
        <a:graphic>
          <a:graphicData uri="http://schemas.openxmlformats.org/presentationml/2006/ole">
            <mc:AlternateContent xmlns:mc="http://schemas.openxmlformats.org/markup-compatibility/2006">
              <mc:Choice xmlns:v="urn:schemas-microsoft-com:vml" Requires="v">
                <p:oleObj name="Equation" r:id="rId5" imgW="1371600" imgH="431800" progId="Equation.3">
                  <p:embed/>
                </p:oleObj>
              </mc:Choice>
              <mc:Fallback>
                <p:oleObj name="Equation" r:id="rId5" imgW="1371600" imgH="431800" progId="Equation.3">
                  <p:embed/>
                  <p:pic>
                    <p:nvPicPr>
                      <p:cNvPr id="0" name=""/>
                      <p:cNvPicPr>
                        <a:picLocks noChangeAspect="1" noChangeArrowheads="1"/>
                      </p:cNvPicPr>
                      <p:nvPr/>
                    </p:nvPicPr>
                    <p:blipFill>
                      <a:blip r:embed="rId6"/>
                      <a:srcRect/>
                      <a:stretch>
                        <a:fillRect/>
                      </a:stretch>
                    </p:blipFill>
                    <p:spPr bwMode="auto">
                      <a:xfrm>
                        <a:off x="533400" y="5620794"/>
                        <a:ext cx="2489200" cy="780006"/>
                      </a:xfrm>
                      <a:prstGeom prst="rect">
                        <a:avLst/>
                      </a:prstGeom>
                      <a:noFill/>
                    </p:spPr>
                  </p:pic>
                </p:oleObj>
              </mc:Fallback>
            </mc:AlternateContent>
          </a:graphicData>
        </a:graphic>
      </p:graphicFrame>
      <p:cxnSp>
        <p:nvCxnSpPr>
          <p:cNvPr id="12" name="Straight Connector 11"/>
          <p:cNvCxnSpPr/>
          <p:nvPr/>
        </p:nvCxnSpPr>
        <p:spPr>
          <a:xfrm>
            <a:off x="3352800" y="2209800"/>
            <a:ext cx="0" cy="441960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7"/>
          <a:stretch>
            <a:fillRect/>
          </a:stretch>
        </p:blipFill>
        <p:spPr>
          <a:xfrm>
            <a:off x="5638800" y="3057835"/>
            <a:ext cx="1558910" cy="1313938"/>
          </a:xfrm>
          <a:prstGeom prst="rect">
            <a:avLst/>
          </a:prstGeom>
        </p:spPr>
      </p:pic>
      <p:pic>
        <p:nvPicPr>
          <p:cNvPr id="14" name="Picture 13"/>
          <p:cNvPicPr>
            <a:picLocks noChangeAspect="1"/>
          </p:cNvPicPr>
          <p:nvPr/>
        </p:nvPicPr>
        <p:blipFill>
          <a:blip r:embed="rId8"/>
          <a:stretch>
            <a:fillRect/>
          </a:stretch>
        </p:blipFill>
        <p:spPr>
          <a:xfrm>
            <a:off x="7279747" y="3057835"/>
            <a:ext cx="1582698" cy="1313938"/>
          </a:xfrm>
          <a:prstGeom prst="rect">
            <a:avLst/>
          </a:prstGeom>
        </p:spPr>
      </p:pic>
      <p:pic>
        <p:nvPicPr>
          <p:cNvPr id="15" name="Picture 14"/>
          <p:cNvPicPr>
            <a:picLocks noChangeAspect="1"/>
          </p:cNvPicPr>
          <p:nvPr/>
        </p:nvPicPr>
        <p:blipFill>
          <a:blip r:embed="rId9"/>
          <a:stretch>
            <a:fillRect/>
          </a:stretch>
        </p:blipFill>
        <p:spPr>
          <a:xfrm>
            <a:off x="3733800" y="3057836"/>
            <a:ext cx="1548569" cy="1313938"/>
          </a:xfrm>
          <a:prstGeom prst="rect">
            <a:avLst/>
          </a:prstGeom>
        </p:spPr>
      </p:pic>
      <p:sp>
        <p:nvSpPr>
          <p:cNvPr id="16" name="TextBox 15"/>
          <p:cNvSpPr txBox="1"/>
          <p:nvPr/>
        </p:nvSpPr>
        <p:spPr>
          <a:xfrm>
            <a:off x="4075436" y="4520819"/>
            <a:ext cx="760507" cy="369332"/>
          </a:xfrm>
          <a:prstGeom prst="rect">
            <a:avLst/>
          </a:prstGeom>
          <a:noFill/>
        </p:spPr>
        <p:txBody>
          <a:bodyPr wrap="none" rtlCol="0">
            <a:spAutoFit/>
          </a:bodyPr>
          <a:lstStyle/>
          <a:p>
            <a:r>
              <a:rPr lang="en-US" dirty="0" err="1"/>
              <a:t>λ</a:t>
            </a:r>
            <a:r>
              <a:rPr lang="en-US" dirty="0"/>
              <a:t>= 0</a:t>
            </a:r>
          </a:p>
        </p:txBody>
      </p:sp>
      <p:cxnSp>
        <p:nvCxnSpPr>
          <p:cNvPr id="18" name="Straight Arrow Connector 17"/>
          <p:cNvCxnSpPr/>
          <p:nvPr/>
        </p:nvCxnSpPr>
        <p:spPr>
          <a:xfrm>
            <a:off x="4835943" y="4736068"/>
            <a:ext cx="3774657" cy="0"/>
          </a:xfrm>
          <a:prstGeom prst="straightConnector1">
            <a:avLst/>
          </a:prstGeom>
          <a:ln>
            <a:solidFill>
              <a:srgbClr val="FF6600"/>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029200" y="4659868"/>
            <a:ext cx="1100782" cy="369332"/>
          </a:xfrm>
          <a:prstGeom prst="rect">
            <a:avLst/>
          </a:prstGeom>
          <a:noFill/>
        </p:spPr>
        <p:txBody>
          <a:bodyPr wrap="none" rtlCol="0">
            <a:spAutoFit/>
          </a:bodyPr>
          <a:lstStyle/>
          <a:p>
            <a:r>
              <a:rPr lang="en-US" dirty="0">
                <a:solidFill>
                  <a:srgbClr val="FF6600"/>
                </a:solidFill>
              </a:rPr>
              <a:t>increasing</a:t>
            </a:r>
          </a:p>
        </p:txBody>
      </p:sp>
      <p:pic>
        <p:nvPicPr>
          <p:cNvPr id="21" name="Picture 20"/>
          <p:cNvPicPr>
            <a:picLocks noChangeAspect="1"/>
          </p:cNvPicPr>
          <p:nvPr/>
        </p:nvPicPr>
        <p:blipFill>
          <a:blip r:embed="rId9"/>
          <a:stretch>
            <a:fillRect/>
          </a:stretch>
        </p:blipFill>
        <p:spPr>
          <a:xfrm>
            <a:off x="1076593" y="3029462"/>
            <a:ext cx="1548569" cy="1313938"/>
          </a:xfrm>
          <a:prstGeom prst="rect">
            <a:avLst/>
          </a:prstGeom>
        </p:spPr>
      </p:pic>
      <p:graphicFrame>
        <p:nvGraphicFramePr>
          <p:cNvPr id="17" name="Object 2"/>
          <p:cNvGraphicFramePr>
            <a:graphicFrameLocks noChangeAspect="1"/>
          </p:cNvGraphicFramePr>
          <p:nvPr>
            <p:extLst>
              <p:ext uri="{D42A27DB-BD31-4B8C-83A1-F6EECF244321}">
                <p14:modId xmlns:p14="http://schemas.microsoft.com/office/powerpoint/2010/main" val="3346002718"/>
              </p:ext>
            </p:extLst>
          </p:nvPr>
        </p:nvGraphicFramePr>
        <p:xfrm>
          <a:off x="3513138" y="5573898"/>
          <a:ext cx="5554662" cy="779462"/>
        </p:xfrm>
        <a:graphic>
          <a:graphicData uri="http://schemas.openxmlformats.org/presentationml/2006/ole">
            <mc:AlternateContent xmlns:mc="http://schemas.openxmlformats.org/markup-compatibility/2006">
              <mc:Choice xmlns:v="urn:schemas-microsoft-com:vml" Requires="v">
                <p:oleObj name="Equation" r:id="rId10" imgW="3060700" imgH="431800" progId="Equation.3">
                  <p:embed/>
                </p:oleObj>
              </mc:Choice>
              <mc:Fallback>
                <p:oleObj name="Equation" r:id="rId10" imgW="3060700" imgH="431800" progId="Equation.3">
                  <p:embed/>
                  <p:pic>
                    <p:nvPicPr>
                      <p:cNvPr id="0" name=""/>
                      <p:cNvPicPr>
                        <a:picLocks noChangeAspect="1" noChangeArrowheads="1"/>
                      </p:cNvPicPr>
                      <p:nvPr/>
                    </p:nvPicPr>
                    <p:blipFill>
                      <a:blip r:embed="rId11"/>
                      <a:srcRect/>
                      <a:stretch>
                        <a:fillRect/>
                      </a:stretch>
                    </p:blipFill>
                    <p:spPr bwMode="auto">
                      <a:xfrm>
                        <a:off x="3513138" y="5573898"/>
                        <a:ext cx="5554662" cy="779462"/>
                      </a:xfrm>
                      <a:prstGeom prst="rect">
                        <a:avLst/>
                      </a:prstGeom>
                      <a:noFill/>
                    </p:spPr>
                  </p:pic>
                </p:oleObj>
              </mc:Fallback>
            </mc:AlternateContent>
          </a:graphicData>
        </a:graphic>
      </p:graphicFrame>
    </p:spTree>
    <p:extLst>
      <p:ext uri="{BB962C8B-B14F-4D97-AF65-F5344CB8AC3E}">
        <p14:creationId xmlns:p14="http://schemas.microsoft.com/office/powerpoint/2010/main" val="1902547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 another view</a:t>
            </a:r>
          </a:p>
        </p:txBody>
      </p:sp>
      <p:graphicFrame>
        <p:nvGraphicFramePr>
          <p:cNvPr id="5" name="Object 4"/>
          <p:cNvGraphicFramePr>
            <a:graphicFrameLocks noChangeAspect="1"/>
          </p:cNvGraphicFramePr>
          <p:nvPr>
            <p:extLst>
              <p:ext uri="{D42A27DB-BD31-4B8C-83A1-F6EECF244321}">
                <p14:modId xmlns:p14="http://schemas.microsoft.com/office/powerpoint/2010/main" val="1892051056"/>
              </p:ext>
            </p:extLst>
          </p:nvPr>
        </p:nvGraphicFramePr>
        <p:xfrm>
          <a:off x="2133600" y="2014855"/>
          <a:ext cx="4049713" cy="922338"/>
        </p:xfrm>
        <a:graphic>
          <a:graphicData uri="http://schemas.openxmlformats.org/presentationml/2006/ole">
            <mc:AlternateContent xmlns:mc="http://schemas.openxmlformats.org/markup-compatibility/2006">
              <mc:Choice xmlns:v="urn:schemas-microsoft-com:vml" Requires="v">
                <p:oleObj name="Equation" r:id="rId3" imgW="2120900" imgH="482600" progId="Equation.3">
                  <p:embed/>
                </p:oleObj>
              </mc:Choice>
              <mc:Fallback>
                <p:oleObj name="Equation" r:id="rId3" imgW="2120900" imgH="482600" progId="Equation.3">
                  <p:embed/>
                  <p:pic>
                    <p:nvPicPr>
                      <p:cNvPr id="0" name=""/>
                      <p:cNvPicPr/>
                      <p:nvPr/>
                    </p:nvPicPr>
                    <p:blipFill>
                      <a:blip r:embed="rId4"/>
                      <a:stretch>
                        <a:fillRect/>
                      </a:stretch>
                    </p:blipFill>
                    <p:spPr>
                      <a:xfrm>
                        <a:off x="2133600" y="2014855"/>
                        <a:ext cx="4049713" cy="922338"/>
                      </a:xfrm>
                      <a:prstGeom prst="rect">
                        <a:avLst/>
                      </a:prstGeom>
                    </p:spPr>
                  </p:pic>
                </p:oleObj>
              </mc:Fallback>
            </mc:AlternateContent>
          </a:graphicData>
        </a:graphic>
      </p:graphicFrame>
      <p:sp>
        <p:nvSpPr>
          <p:cNvPr id="7" name="TextBox 6"/>
          <p:cNvSpPr txBox="1"/>
          <p:nvPr/>
        </p:nvSpPr>
        <p:spPr>
          <a:xfrm>
            <a:off x="1443250" y="4731603"/>
            <a:ext cx="6710150" cy="830997"/>
          </a:xfrm>
          <a:prstGeom prst="rect">
            <a:avLst/>
          </a:prstGeom>
          <a:noFill/>
        </p:spPr>
        <p:txBody>
          <a:bodyPr wrap="square" rtlCol="0">
            <a:spAutoFit/>
          </a:bodyPr>
          <a:lstStyle/>
          <a:p>
            <a:r>
              <a:rPr lang="en-US" sz="2400" dirty="0">
                <a:solidFill>
                  <a:srgbClr val="FF0000"/>
                </a:solidFill>
              </a:rPr>
              <a:t>What happens to our likelihood if, for one of the labels, we never saw a particular feature?</a:t>
            </a:r>
          </a:p>
        </p:txBody>
      </p:sp>
      <p:graphicFrame>
        <p:nvGraphicFramePr>
          <p:cNvPr id="8" name="Object 2"/>
          <p:cNvGraphicFramePr>
            <a:graphicFrameLocks noChangeAspect="1"/>
          </p:cNvGraphicFramePr>
          <p:nvPr>
            <p:extLst>
              <p:ext uri="{D42A27DB-BD31-4B8C-83A1-F6EECF244321}">
                <p14:modId xmlns:p14="http://schemas.microsoft.com/office/powerpoint/2010/main" val="639500930"/>
              </p:ext>
            </p:extLst>
          </p:nvPr>
        </p:nvGraphicFramePr>
        <p:xfrm>
          <a:off x="3022600" y="3352800"/>
          <a:ext cx="2489200" cy="780006"/>
        </p:xfrm>
        <a:graphic>
          <a:graphicData uri="http://schemas.openxmlformats.org/presentationml/2006/ole">
            <mc:AlternateContent xmlns:mc="http://schemas.openxmlformats.org/markup-compatibility/2006">
              <mc:Choice xmlns:v="urn:schemas-microsoft-com:vml" Requires="v">
                <p:oleObj name="Equation" r:id="rId5" imgW="1371600" imgH="431800" progId="Equation.3">
                  <p:embed/>
                </p:oleObj>
              </mc:Choice>
              <mc:Fallback>
                <p:oleObj name="Equation" r:id="rId5" imgW="1371600" imgH="431800" progId="Equation.3">
                  <p:embed/>
                  <p:pic>
                    <p:nvPicPr>
                      <p:cNvPr id="0" name=""/>
                      <p:cNvPicPr>
                        <a:picLocks noChangeAspect="1" noChangeArrowheads="1"/>
                      </p:cNvPicPr>
                      <p:nvPr/>
                    </p:nvPicPr>
                    <p:blipFill>
                      <a:blip r:embed="rId6"/>
                      <a:srcRect/>
                      <a:stretch>
                        <a:fillRect/>
                      </a:stretch>
                    </p:blipFill>
                    <p:spPr bwMode="auto">
                      <a:xfrm>
                        <a:off x="3022600" y="3352800"/>
                        <a:ext cx="2489200" cy="780006"/>
                      </a:xfrm>
                      <a:prstGeom prst="rect">
                        <a:avLst/>
                      </a:prstGeom>
                      <a:noFill/>
                    </p:spPr>
                  </p:pic>
                </p:oleObj>
              </mc:Fallback>
            </mc:AlternateContent>
          </a:graphicData>
        </a:graphic>
      </p:graphicFrame>
      <p:sp>
        <p:nvSpPr>
          <p:cNvPr id="9" name="TextBox 8"/>
          <p:cNvSpPr txBox="1"/>
          <p:nvPr/>
        </p:nvSpPr>
        <p:spPr>
          <a:xfrm>
            <a:off x="2000539" y="3500735"/>
            <a:ext cx="742661" cy="461665"/>
          </a:xfrm>
          <a:prstGeom prst="rect">
            <a:avLst/>
          </a:prstGeom>
          <a:noFill/>
        </p:spPr>
        <p:txBody>
          <a:bodyPr wrap="none" rtlCol="0">
            <a:spAutoFit/>
          </a:bodyPr>
          <a:lstStyle/>
          <a:p>
            <a:r>
              <a:rPr lang="en-US" sz="2400" dirty="0"/>
              <a:t>MLE:</a:t>
            </a:r>
          </a:p>
        </p:txBody>
      </p:sp>
      <p:sp>
        <p:nvSpPr>
          <p:cNvPr id="10" name="TextBox 9"/>
          <p:cNvSpPr txBox="1"/>
          <p:nvPr/>
        </p:nvSpPr>
        <p:spPr>
          <a:xfrm>
            <a:off x="3352800" y="5927205"/>
            <a:ext cx="1476636" cy="461665"/>
          </a:xfrm>
          <a:prstGeom prst="rect">
            <a:avLst/>
          </a:prstGeom>
          <a:noFill/>
        </p:spPr>
        <p:txBody>
          <a:bodyPr wrap="none" rtlCol="0">
            <a:spAutoFit/>
          </a:bodyPr>
          <a:lstStyle/>
          <a:p>
            <a:r>
              <a:rPr lang="en-US" sz="2400" dirty="0">
                <a:solidFill>
                  <a:srgbClr val="0000FF"/>
                </a:solidFill>
              </a:rPr>
              <a:t>Goes to 0!</a:t>
            </a:r>
          </a:p>
        </p:txBody>
      </p:sp>
    </p:spTree>
    <p:extLst>
      <p:ext uri="{BB962C8B-B14F-4D97-AF65-F5344CB8AC3E}">
        <p14:creationId xmlns:p14="http://schemas.microsoft.com/office/powerpoint/2010/main" val="164935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 another view</a:t>
            </a:r>
          </a:p>
        </p:txBody>
      </p:sp>
      <p:graphicFrame>
        <p:nvGraphicFramePr>
          <p:cNvPr id="8" name="Object 2"/>
          <p:cNvGraphicFramePr>
            <a:graphicFrameLocks noChangeAspect="1"/>
          </p:cNvGraphicFramePr>
          <p:nvPr>
            <p:extLst>
              <p:ext uri="{D42A27DB-BD31-4B8C-83A1-F6EECF244321}">
                <p14:modId xmlns:p14="http://schemas.microsoft.com/office/powerpoint/2010/main" val="2142469332"/>
              </p:ext>
            </p:extLst>
          </p:nvPr>
        </p:nvGraphicFramePr>
        <p:xfrm>
          <a:off x="1604963" y="4468813"/>
          <a:ext cx="5554662" cy="779462"/>
        </p:xfrm>
        <a:graphic>
          <a:graphicData uri="http://schemas.openxmlformats.org/presentationml/2006/ole">
            <mc:AlternateContent xmlns:mc="http://schemas.openxmlformats.org/markup-compatibility/2006">
              <mc:Choice xmlns:v="urn:schemas-microsoft-com:vml" Requires="v">
                <p:oleObj name="Equation" r:id="rId2" imgW="3060700" imgH="431800" progId="Equation.3">
                  <p:embed/>
                </p:oleObj>
              </mc:Choice>
              <mc:Fallback>
                <p:oleObj name="Equation" r:id="rId2" imgW="3060700" imgH="431800" progId="Equation.3">
                  <p:embed/>
                  <p:pic>
                    <p:nvPicPr>
                      <p:cNvPr id="0" name=""/>
                      <p:cNvPicPr>
                        <a:picLocks noChangeAspect="1" noChangeArrowheads="1"/>
                      </p:cNvPicPr>
                      <p:nvPr/>
                    </p:nvPicPr>
                    <p:blipFill>
                      <a:blip r:embed="rId3"/>
                      <a:srcRect/>
                      <a:stretch>
                        <a:fillRect/>
                      </a:stretch>
                    </p:blipFill>
                    <p:spPr bwMode="auto">
                      <a:xfrm>
                        <a:off x="1604963" y="4468813"/>
                        <a:ext cx="5554662" cy="779462"/>
                      </a:xfrm>
                      <a:prstGeom prst="rect">
                        <a:avLst/>
                      </a:prstGeom>
                      <a:noFill/>
                    </p:spPr>
                  </p:pic>
                </p:oleObj>
              </mc:Fallback>
            </mc:AlternateContent>
          </a:graphicData>
        </a:graphic>
      </p:graphicFrame>
      <p:graphicFrame>
        <p:nvGraphicFramePr>
          <p:cNvPr id="16" name="Object 2"/>
          <p:cNvGraphicFramePr>
            <a:graphicFrameLocks noChangeAspect="1"/>
          </p:cNvGraphicFramePr>
          <p:nvPr>
            <p:extLst>
              <p:ext uri="{D42A27DB-BD31-4B8C-83A1-F6EECF244321}">
                <p14:modId xmlns:p14="http://schemas.microsoft.com/office/powerpoint/2010/main" val="4160745492"/>
              </p:ext>
            </p:extLst>
          </p:nvPr>
        </p:nvGraphicFramePr>
        <p:xfrm>
          <a:off x="2819400" y="2236807"/>
          <a:ext cx="2489200" cy="780006"/>
        </p:xfrm>
        <a:graphic>
          <a:graphicData uri="http://schemas.openxmlformats.org/presentationml/2006/ole">
            <mc:AlternateContent xmlns:mc="http://schemas.openxmlformats.org/markup-compatibility/2006">
              <mc:Choice xmlns:v="urn:schemas-microsoft-com:vml" Requires="v">
                <p:oleObj name="Equation" r:id="rId4" imgW="1371600" imgH="431800" progId="Equation.3">
                  <p:embed/>
                </p:oleObj>
              </mc:Choice>
              <mc:Fallback>
                <p:oleObj name="Equation" r:id="rId4" imgW="1371600" imgH="431800" progId="Equation.3">
                  <p:embed/>
                  <p:pic>
                    <p:nvPicPr>
                      <p:cNvPr id="0" name=""/>
                      <p:cNvPicPr>
                        <a:picLocks noChangeAspect="1" noChangeArrowheads="1"/>
                      </p:cNvPicPr>
                      <p:nvPr/>
                    </p:nvPicPr>
                    <p:blipFill>
                      <a:blip r:embed="rId5"/>
                      <a:srcRect/>
                      <a:stretch>
                        <a:fillRect/>
                      </a:stretch>
                    </p:blipFill>
                    <p:spPr bwMode="auto">
                      <a:xfrm>
                        <a:off x="2819400" y="2236807"/>
                        <a:ext cx="2489200" cy="780006"/>
                      </a:xfrm>
                      <a:prstGeom prst="rect">
                        <a:avLst/>
                      </a:prstGeom>
                      <a:noFill/>
                    </p:spPr>
                  </p:pic>
                </p:oleObj>
              </mc:Fallback>
            </mc:AlternateContent>
          </a:graphicData>
        </a:graphic>
      </p:graphicFrame>
      <p:sp>
        <p:nvSpPr>
          <p:cNvPr id="17" name="Down Arrow 16"/>
          <p:cNvSpPr/>
          <p:nvPr/>
        </p:nvSpPr>
        <p:spPr>
          <a:xfrm>
            <a:off x="3962400" y="3352800"/>
            <a:ext cx="685800" cy="6858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3032325" y="5848290"/>
            <a:ext cx="2893866" cy="400110"/>
          </a:xfrm>
          <a:prstGeom prst="rect">
            <a:avLst/>
          </a:prstGeom>
          <a:noFill/>
        </p:spPr>
        <p:txBody>
          <a:bodyPr wrap="none" rtlCol="0">
            <a:spAutoFit/>
          </a:bodyPr>
          <a:lstStyle/>
          <a:p>
            <a:r>
              <a:rPr lang="en-US" sz="2000" dirty="0">
                <a:solidFill>
                  <a:srgbClr val="0000FF"/>
                </a:solidFill>
              </a:rPr>
              <a:t>Adding a prior avoids this!</a:t>
            </a:r>
          </a:p>
        </p:txBody>
      </p:sp>
    </p:spTree>
    <p:extLst>
      <p:ext uri="{BB962C8B-B14F-4D97-AF65-F5344CB8AC3E}">
        <p14:creationId xmlns:p14="http://schemas.microsoft.com/office/powerpoint/2010/main" val="2536113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Smoothing</a:t>
            </a:r>
          </a:p>
        </p:txBody>
      </p:sp>
      <p:sp>
        <p:nvSpPr>
          <p:cNvPr id="10" name="Rectangle 9"/>
          <p:cNvSpPr/>
          <p:nvPr/>
        </p:nvSpPr>
        <p:spPr>
          <a:xfrm>
            <a:off x="457200" y="1705463"/>
            <a:ext cx="1143000" cy="2455863"/>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rot="16200000">
            <a:off x="277232" y="2772110"/>
            <a:ext cx="1522046" cy="400110"/>
          </a:xfrm>
          <a:prstGeom prst="rect">
            <a:avLst/>
          </a:prstGeom>
          <a:noFill/>
        </p:spPr>
        <p:txBody>
          <a:bodyPr wrap="none" rtlCol="0">
            <a:spAutoFit/>
          </a:bodyPr>
          <a:lstStyle/>
          <a:p>
            <a:r>
              <a:rPr lang="en-US" sz="2000" dirty="0">
                <a:solidFill>
                  <a:srgbClr val="0000FF"/>
                </a:solidFill>
              </a:rPr>
              <a:t>training data</a:t>
            </a:r>
          </a:p>
        </p:txBody>
      </p:sp>
      <p:sp>
        <p:nvSpPr>
          <p:cNvPr id="12" name="Rectangle 11"/>
          <p:cNvSpPr/>
          <p:nvPr/>
        </p:nvSpPr>
        <p:spPr>
          <a:xfrm>
            <a:off x="457200" y="4372463"/>
            <a:ext cx="1143000" cy="959948"/>
          </a:xfrm>
          <a:prstGeom prst="rect">
            <a:avLst/>
          </a:prstGeom>
          <a:solidFill>
            <a:schemeClr val="accent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13" name="TextBox 12"/>
          <p:cNvSpPr txBox="1"/>
          <p:nvPr/>
        </p:nvSpPr>
        <p:spPr>
          <a:xfrm>
            <a:off x="185279" y="5638800"/>
            <a:ext cx="3167521" cy="923330"/>
          </a:xfrm>
          <a:prstGeom prst="rect">
            <a:avLst/>
          </a:prstGeom>
          <a:noFill/>
        </p:spPr>
        <p:txBody>
          <a:bodyPr wrap="square" rtlCol="0">
            <a:spAutoFit/>
          </a:bodyPr>
          <a:lstStyle/>
          <a:p>
            <a:r>
              <a:rPr lang="en-US" dirty="0"/>
              <a:t>for each label, pretend like we’ve seen each feature value occur in </a:t>
            </a:r>
            <a:r>
              <a:rPr lang="en-US" dirty="0" err="1"/>
              <a:t>λ</a:t>
            </a:r>
            <a:r>
              <a:rPr lang="en-US" dirty="0"/>
              <a:t> additional examples</a:t>
            </a:r>
          </a:p>
        </p:txBody>
      </p:sp>
      <p:cxnSp>
        <p:nvCxnSpPr>
          <p:cNvPr id="15" name="Straight Arrow Connector 14"/>
          <p:cNvCxnSpPr/>
          <p:nvPr/>
        </p:nvCxnSpPr>
        <p:spPr>
          <a:xfrm flipH="1" flipV="1">
            <a:off x="1066800" y="4953000"/>
            <a:ext cx="381000" cy="6858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16" name="Object 2"/>
          <p:cNvGraphicFramePr>
            <a:graphicFrameLocks noChangeAspect="1"/>
          </p:cNvGraphicFramePr>
          <p:nvPr/>
        </p:nvGraphicFramePr>
        <p:xfrm>
          <a:off x="3581400" y="2236807"/>
          <a:ext cx="2489200" cy="780006"/>
        </p:xfrm>
        <a:graphic>
          <a:graphicData uri="http://schemas.openxmlformats.org/presentationml/2006/ole">
            <mc:AlternateContent xmlns:mc="http://schemas.openxmlformats.org/markup-compatibility/2006">
              <mc:Choice xmlns:v="urn:schemas-microsoft-com:vml" Requires="v">
                <p:oleObj name="Equation" r:id="rId2" imgW="1371600" imgH="431800" progId="Equation.3">
                  <p:embed/>
                </p:oleObj>
              </mc:Choice>
              <mc:Fallback>
                <p:oleObj name="Equation" r:id="rId2" imgW="1371600" imgH="431800" progId="Equation.3">
                  <p:embed/>
                  <p:pic>
                    <p:nvPicPr>
                      <p:cNvPr id="16" name="Object 2"/>
                      <p:cNvPicPr>
                        <a:picLocks noChangeAspect="1" noChangeArrowheads="1"/>
                      </p:cNvPicPr>
                      <p:nvPr/>
                    </p:nvPicPr>
                    <p:blipFill>
                      <a:blip r:embed="rId3"/>
                      <a:srcRect/>
                      <a:stretch>
                        <a:fillRect/>
                      </a:stretch>
                    </p:blipFill>
                    <p:spPr bwMode="auto">
                      <a:xfrm>
                        <a:off x="3581400" y="2236807"/>
                        <a:ext cx="2489200" cy="780006"/>
                      </a:xfrm>
                      <a:prstGeom prst="rect">
                        <a:avLst/>
                      </a:prstGeom>
                      <a:noFill/>
                    </p:spPr>
                  </p:pic>
                </p:oleObj>
              </mc:Fallback>
            </mc:AlternateContent>
          </a:graphicData>
        </a:graphic>
      </p:graphicFrame>
      <p:sp>
        <p:nvSpPr>
          <p:cNvPr id="17" name="Down Arrow 16"/>
          <p:cNvSpPr/>
          <p:nvPr/>
        </p:nvSpPr>
        <p:spPr>
          <a:xfrm>
            <a:off x="4724400" y="3352800"/>
            <a:ext cx="685800" cy="6858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3505200" y="5562600"/>
            <a:ext cx="4953000" cy="1015663"/>
          </a:xfrm>
          <a:prstGeom prst="rect">
            <a:avLst/>
          </a:prstGeom>
          <a:noFill/>
        </p:spPr>
        <p:txBody>
          <a:bodyPr wrap="square" rtlCol="0">
            <a:spAutoFit/>
          </a:bodyPr>
          <a:lstStyle/>
          <a:p>
            <a:r>
              <a:rPr lang="en-US" sz="2000" dirty="0">
                <a:solidFill>
                  <a:srgbClr val="0000FF"/>
                </a:solidFill>
              </a:rPr>
              <a:t>Sometimes this is also called </a:t>
            </a:r>
            <a:r>
              <a:rPr lang="en-US" sz="2000" dirty="0">
                <a:solidFill>
                  <a:srgbClr val="FF6600"/>
                </a:solidFill>
              </a:rPr>
              <a:t>smoothing </a:t>
            </a:r>
            <a:r>
              <a:rPr lang="en-US" sz="2000" dirty="0">
                <a:solidFill>
                  <a:srgbClr val="0000FF"/>
                </a:solidFill>
              </a:rPr>
              <a:t>because it is seen as smoothing or interpolating between the MLE and some other distribution</a:t>
            </a:r>
          </a:p>
        </p:txBody>
      </p:sp>
      <p:graphicFrame>
        <p:nvGraphicFramePr>
          <p:cNvPr id="14" name="Object 2"/>
          <p:cNvGraphicFramePr>
            <a:graphicFrameLocks noChangeAspect="1"/>
          </p:cNvGraphicFramePr>
          <p:nvPr/>
        </p:nvGraphicFramePr>
        <p:xfrm>
          <a:off x="2632869" y="4372463"/>
          <a:ext cx="5554662" cy="779462"/>
        </p:xfrm>
        <a:graphic>
          <a:graphicData uri="http://schemas.openxmlformats.org/presentationml/2006/ole">
            <mc:AlternateContent xmlns:mc="http://schemas.openxmlformats.org/markup-compatibility/2006">
              <mc:Choice xmlns:v="urn:schemas-microsoft-com:vml" Requires="v">
                <p:oleObj name="Equation" r:id="rId4" imgW="3060700" imgH="431800" progId="Equation.3">
                  <p:embed/>
                </p:oleObj>
              </mc:Choice>
              <mc:Fallback>
                <p:oleObj name="Equation" r:id="rId4" imgW="3060700" imgH="431800" progId="Equation.3">
                  <p:embed/>
                  <p:pic>
                    <p:nvPicPr>
                      <p:cNvPr id="14" name="Object 2"/>
                      <p:cNvPicPr>
                        <a:picLocks noChangeAspect="1" noChangeArrowheads="1"/>
                      </p:cNvPicPr>
                      <p:nvPr/>
                    </p:nvPicPr>
                    <p:blipFill>
                      <a:blip r:embed="rId5"/>
                      <a:srcRect/>
                      <a:stretch>
                        <a:fillRect/>
                      </a:stretch>
                    </p:blipFill>
                    <p:spPr bwMode="auto">
                      <a:xfrm>
                        <a:off x="2632869" y="4372463"/>
                        <a:ext cx="5554662" cy="779462"/>
                      </a:xfrm>
                      <a:prstGeom prst="rect">
                        <a:avLst/>
                      </a:prstGeom>
                      <a:noFill/>
                    </p:spPr>
                  </p:pic>
                </p:oleObj>
              </mc:Fallback>
            </mc:AlternateContent>
          </a:graphicData>
        </a:graphic>
      </p:graphicFrame>
    </p:spTree>
    <p:extLst>
      <p:ext uri="{BB962C8B-B14F-4D97-AF65-F5344CB8AC3E}">
        <p14:creationId xmlns:p14="http://schemas.microsoft.com/office/powerpoint/2010/main" val="243131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Priors</a:t>
            </a:r>
          </a:p>
        </p:txBody>
      </p:sp>
      <p:sp>
        <p:nvSpPr>
          <p:cNvPr id="3" name="Content Placeholder 2"/>
          <p:cNvSpPr>
            <a:spLocks noGrp="1"/>
          </p:cNvSpPr>
          <p:nvPr>
            <p:ph sz="quarter" idx="1"/>
          </p:nvPr>
        </p:nvSpPr>
        <p:spPr>
          <a:xfrm>
            <a:off x="612648" y="1600200"/>
            <a:ext cx="8153400" cy="2209800"/>
          </a:xfrm>
        </p:spPr>
        <p:txBody>
          <a:bodyPr/>
          <a:lstStyle/>
          <a:p>
            <a:pPr marL="0" indent="0">
              <a:buNone/>
            </a:pPr>
            <a:r>
              <a:rPr lang="en-US" dirty="0"/>
              <a:t>Coin1 data: 3 Heads and 1 Tail</a:t>
            </a:r>
          </a:p>
          <a:p>
            <a:pPr marL="0" indent="0">
              <a:buNone/>
            </a:pPr>
            <a:r>
              <a:rPr lang="en-US" dirty="0"/>
              <a:t>Coin2 data: 30 Heads and 10 tails</a:t>
            </a:r>
          </a:p>
          <a:p>
            <a:pPr marL="0" indent="0">
              <a:buNone/>
            </a:pPr>
            <a:r>
              <a:rPr lang="en-US" dirty="0"/>
              <a:t>Coin3 data: 2 Tails</a:t>
            </a:r>
          </a:p>
          <a:p>
            <a:pPr marL="0" indent="0">
              <a:buNone/>
            </a:pPr>
            <a:r>
              <a:rPr lang="en-US" dirty="0"/>
              <a:t>Coin4 data:  497 Heads and 503 tails</a:t>
            </a:r>
          </a:p>
        </p:txBody>
      </p:sp>
      <p:sp>
        <p:nvSpPr>
          <p:cNvPr id="5" name="TextBox 4">
            <a:extLst>
              <a:ext uri="{FF2B5EF4-FFF2-40B4-BE49-F238E27FC236}">
                <a16:creationId xmlns:a16="http://schemas.microsoft.com/office/drawing/2014/main" id="{FAB7D06A-E231-8848-87ED-92276E9C1A57}"/>
              </a:ext>
            </a:extLst>
          </p:cNvPr>
          <p:cNvSpPr txBox="1"/>
          <p:nvPr/>
        </p:nvSpPr>
        <p:spPr>
          <a:xfrm>
            <a:off x="1371600" y="5647594"/>
            <a:ext cx="6147837" cy="523220"/>
          </a:xfrm>
          <a:prstGeom prst="rect">
            <a:avLst/>
          </a:prstGeom>
          <a:noFill/>
        </p:spPr>
        <p:txBody>
          <a:bodyPr wrap="none" rtlCol="0">
            <a:spAutoFit/>
          </a:bodyPr>
          <a:lstStyle/>
          <a:p>
            <a:r>
              <a:rPr lang="en-US" sz="2800" dirty="0">
                <a:solidFill>
                  <a:srgbClr val="FF0000"/>
                </a:solidFill>
              </a:rPr>
              <a:t>Does this do the right thing in these cases?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0251DE8-E796-ACD7-114D-02EE81276F81}"/>
                  </a:ext>
                </a:extLst>
              </p:cNvPr>
              <p:cNvSpPr txBox="1"/>
              <p:nvPr/>
            </p:nvSpPr>
            <p:spPr>
              <a:xfrm>
                <a:off x="2379343" y="4476304"/>
                <a:ext cx="4132350" cy="7814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h𝑒𝑎𝑑𝑠</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𝑐𝑜𝑢𝑛𝑡</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h𝑒𝑎𝑑𝑠</m:t>
                              </m:r>
                            </m:e>
                          </m:d>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𝜆</m:t>
                          </m:r>
                        </m:num>
                        <m:den>
                          <m:r>
                            <a:rPr lang="en-US" sz="2400" b="0" i="1" smtClean="0">
                              <a:latin typeface="Cambria Math" panose="02040503050406030204" pitchFamily="18" charset="0"/>
                            </a:rPr>
                            <m:t>𝑡𝑜𝑡𝑎𝑙𝑓𝑙𝑖𝑝𝑠</m:t>
                          </m:r>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𝜆</m:t>
                          </m:r>
                        </m:den>
                      </m:f>
                    </m:oMath>
                  </m:oMathPara>
                </a14:m>
                <a:endParaRPr lang="en-US" sz="2400" dirty="0"/>
              </a:p>
            </p:txBody>
          </p:sp>
        </mc:Choice>
        <mc:Fallback>
          <p:sp>
            <p:nvSpPr>
              <p:cNvPr id="6" name="TextBox 5">
                <a:extLst>
                  <a:ext uri="{FF2B5EF4-FFF2-40B4-BE49-F238E27FC236}">
                    <a16:creationId xmlns:a16="http://schemas.microsoft.com/office/drawing/2014/main" id="{00251DE8-E796-ACD7-114D-02EE81276F81}"/>
                  </a:ext>
                </a:extLst>
              </p:cNvPr>
              <p:cNvSpPr txBox="1">
                <a:spLocks noRot="1" noChangeAspect="1" noMove="1" noResize="1" noEditPoints="1" noAdjustHandles="1" noChangeArrowheads="1" noChangeShapeType="1" noTextEdit="1"/>
              </p:cNvSpPr>
              <p:nvPr/>
            </p:nvSpPr>
            <p:spPr>
              <a:xfrm>
                <a:off x="2379343" y="4476304"/>
                <a:ext cx="4132350" cy="781496"/>
              </a:xfrm>
              <a:prstGeom prst="rect">
                <a:avLst/>
              </a:prstGeom>
              <a:blipFill>
                <a:blip r:embed="rId2"/>
                <a:stretch>
                  <a:fillRect l="-1227" r="-920" b="-15873"/>
                </a:stretch>
              </a:blipFill>
            </p:spPr>
            <p:txBody>
              <a:bodyPr/>
              <a:lstStyle/>
              <a:p>
                <a:r>
                  <a:rPr lang="en-US">
                    <a:noFill/>
                  </a:rPr>
                  <a:t> </a:t>
                </a:r>
              </a:p>
            </p:txBody>
          </p:sp>
        </mc:Fallback>
      </mc:AlternateContent>
    </p:spTree>
    <p:extLst>
      <p:ext uri="{BB962C8B-B14F-4D97-AF65-F5344CB8AC3E}">
        <p14:creationId xmlns:p14="http://schemas.microsoft.com/office/powerpoint/2010/main" val="4081395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B55-5090-F32B-7793-CAA7E51FE1EC}"/>
              </a:ext>
            </a:extLst>
          </p:cNvPr>
          <p:cNvSpPr>
            <a:spLocks noGrp="1"/>
          </p:cNvSpPr>
          <p:nvPr>
            <p:ph type="title"/>
          </p:nvPr>
        </p:nvSpPr>
        <p:spPr/>
        <p:txBody>
          <a:bodyPr/>
          <a:lstStyle/>
          <a:p>
            <a:r>
              <a:rPr lang="en-US" dirty="0"/>
              <a:t>Maximum likelihood estimates</a:t>
            </a:r>
          </a:p>
        </p:txBody>
      </p:sp>
      <p:graphicFrame>
        <p:nvGraphicFramePr>
          <p:cNvPr id="4" name="Table 3">
            <a:extLst>
              <a:ext uri="{FF2B5EF4-FFF2-40B4-BE49-F238E27FC236}">
                <a16:creationId xmlns:a16="http://schemas.microsoft.com/office/drawing/2014/main" id="{E80C9A22-4395-8846-129D-4D8A5449FEA5}"/>
              </a:ext>
            </a:extLst>
          </p:cNvPr>
          <p:cNvGraphicFramePr>
            <a:graphicFrameLocks noGrp="1"/>
          </p:cNvGraphicFramePr>
          <p:nvPr/>
        </p:nvGraphicFramePr>
        <p:xfrm>
          <a:off x="381000" y="3445933"/>
          <a:ext cx="3197352" cy="2225040"/>
        </p:xfrm>
        <a:graphic>
          <a:graphicData uri="http://schemas.openxmlformats.org/drawingml/2006/table">
            <a:tbl>
              <a:tblPr firstRow="1" bandRow="1">
                <a:tableStyleId>{5C22544A-7EE6-4342-B048-85BDC9FD1C3A}</a:tableStyleId>
              </a:tblPr>
              <a:tblGrid>
                <a:gridCol w="1065784">
                  <a:extLst>
                    <a:ext uri="{9D8B030D-6E8A-4147-A177-3AD203B41FA5}">
                      <a16:colId xmlns:a16="http://schemas.microsoft.com/office/drawing/2014/main" val="2488723645"/>
                    </a:ext>
                  </a:extLst>
                </a:gridCol>
                <a:gridCol w="1065784">
                  <a:extLst>
                    <a:ext uri="{9D8B030D-6E8A-4147-A177-3AD203B41FA5}">
                      <a16:colId xmlns:a16="http://schemas.microsoft.com/office/drawing/2014/main" val="1046715428"/>
                    </a:ext>
                  </a:extLst>
                </a:gridCol>
                <a:gridCol w="1065784">
                  <a:extLst>
                    <a:ext uri="{9D8B030D-6E8A-4147-A177-3AD203B41FA5}">
                      <a16:colId xmlns:a16="http://schemas.microsoft.com/office/drawing/2014/main" val="2622562863"/>
                    </a:ext>
                  </a:extLst>
                </a:gridCol>
              </a:tblGrid>
              <a:tr h="370840">
                <a:tc>
                  <a:txBody>
                    <a:bodyPr/>
                    <a:lstStyle/>
                    <a:p>
                      <a:r>
                        <a:rPr lang="en-US" dirty="0"/>
                        <a:t>x</a:t>
                      </a:r>
                      <a:r>
                        <a:rPr lang="en-US" baseline="-25000" dirty="0"/>
                        <a:t>1</a:t>
                      </a:r>
                    </a:p>
                  </a:txBody>
                  <a:tcPr/>
                </a:tc>
                <a:tc>
                  <a:txBody>
                    <a:bodyPr/>
                    <a:lstStyle/>
                    <a:p>
                      <a:r>
                        <a:rPr lang="en-US" dirty="0"/>
                        <a:t>x</a:t>
                      </a:r>
                      <a:r>
                        <a:rPr lang="en-US" baseline="-25000" dirty="0"/>
                        <a:t>2</a:t>
                      </a:r>
                    </a:p>
                  </a:txBody>
                  <a:tcPr/>
                </a:tc>
                <a:tc>
                  <a:txBody>
                    <a:bodyPr/>
                    <a:lstStyle/>
                    <a:p>
                      <a:r>
                        <a:rPr lang="en-US" dirty="0"/>
                        <a:t>label</a:t>
                      </a:r>
                    </a:p>
                  </a:txBody>
                  <a:tcPr/>
                </a:tc>
                <a:extLst>
                  <a:ext uri="{0D108BD9-81ED-4DB2-BD59-A6C34878D82A}">
                    <a16:rowId xmlns:a16="http://schemas.microsoft.com/office/drawing/2014/main" val="3572197195"/>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77258509"/>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98911341"/>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85212882"/>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79610568"/>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578977965"/>
                  </a:ext>
                </a:extLst>
              </a:tr>
            </a:tbl>
          </a:graphicData>
        </a:graphic>
      </p:graphicFrame>
      <p:graphicFrame>
        <p:nvGraphicFramePr>
          <p:cNvPr id="6" name="Table 5">
            <a:extLst>
              <a:ext uri="{FF2B5EF4-FFF2-40B4-BE49-F238E27FC236}">
                <a16:creationId xmlns:a16="http://schemas.microsoft.com/office/drawing/2014/main" id="{E3E4B682-CEA8-770B-B63B-70BE46A10595}"/>
              </a:ext>
            </a:extLst>
          </p:cNvPr>
          <p:cNvGraphicFramePr>
            <a:graphicFrameLocks noGrp="1"/>
          </p:cNvGraphicFramePr>
          <p:nvPr>
            <p:extLst>
              <p:ext uri="{D42A27DB-BD31-4B8C-83A1-F6EECF244321}">
                <p14:modId xmlns:p14="http://schemas.microsoft.com/office/powerpoint/2010/main" val="483456593"/>
              </p:ext>
            </p:extLst>
          </p:nvPr>
        </p:nvGraphicFramePr>
        <p:xfrm>
          <a:off x="4572000" y="3765973"/>
          <a:ext cx="4038600" cy="1584960"/>
        </p:xfrm>
        <a:graphic>
          <a:graphicData uri="http://schemas.openxmlformats.org/drawingml/2006/table">
            <a:tbl>
              <a:tblPr bandRow="1">
                <a:tableStyleId>{5C22544A-7EE6-4342-B048-85BDC9FD1C3A}</a:tableStyleId>
              </a:tblPr>
              <a:tblGrid>
                <a:gridCol w="2019300">
                  <a:extLst>
                    <a:ext uri="{9D8B030D-6E8A-4147-A177-3AD203B41FA5}">
                      <a16:colId xmlns:a16="http://schemas.microsoft.com/office/drawing/2014/main" val="1086708890"/>
                    </a:ext>
                  </a:extLst>
                </a:gridCol>
                <a:gridCol w="2019300">
                  <a:extLst>
                    <a:ext uri="{9D8B030D-6E8A-4147-A177-3AD203B41FA5}">
                      <a16:colId xmlns:a16="http://schemas.microsoft.com/office/drawing/2014/main" val="2156942983"/>
                    </a:ext>
                  </a:extLst>
                </a:gridCol>
              </a:tblGrid>
              <a:tr h="387350">
                <a:tc>
                  <a:txBody>
                    <a:bodyPr/>
                    <a:lstStyle/>
                    <a:p>
                      <a:r>
                        <a:rPr lang="en-US" sz="2000" dirty="0"/>
                        <a:t>p(x</a:t>
                      </a:r>
                      <a:r>
                        <a:rPr lang="en-US" sz="2000" baseline="-25000" dirty="0"/>
                        <a:t>1</a:t>
                      </a:r>
                      <a:r>
                        <a:rPr lang="en-US" sz="2000" dirty="0"/>
                        <a:t> = 1 | 1)</a:t>
                      </a:r>
                    </a:p>
                  </a:txBody>
                  <a:tcPr/>
                </a:tc>
                <a:tc>
                  <a:txBody>
                    <a:bodyPr/>
                    <a:lstStyle/>
                    <a:p>
                      <a:pPr algn="ctr"/>
                      <a:r>
                        <a:rPr lang="en-US" sz="2000" dirty="0">
                          <a:solidFill>
                            <a:srgbClr val="FF0000"/>
                          </a:solidFill>
                        </a:rPr>
                        <a:t>?</a:t>
                      </a:r>
                    </a:p>
                  </a:txBody>
                  <a:tcPr/>
                </a:tc>
                <a:extLst>
                  <a:ext uri="{0D108BD9-81ED-4DB2-BD59-A6C34878D82A}">
                    <a16:rowId xmlns:a16="http://schemas.microsoft.com/office/drawing/2014/main" val="2176417262"/>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p(x</a:t>
                      </a:r>
                      <a:r>
                        <a:rPr lang="en-US" sz="2000" baseline="-25000" dirty="0"/>
                        <a:t>1</a:t>
                      </a:r>
                      <a:r>
                        <a:rPr lang="en-US" sz="2000" dirty="0"/>
                        <a:t> = 0 | 1)</a:t>
                      </a:r>
                    </a:p>
                  </a:txBody>
                  <a:tcPr/>
                </a:tc>
                <a:tc>
                  <a:txBody>
                    <a:bodyPr/>
                    <a:lstStyle/>
                    <a:p>
                      <a:pPr algn="ctr"/>
                      <a:r>
                        <a:rPr lang="en-US" sz="2000" dirty="0">
                          <a:solidFill>
                            <a:srgbClr val="FF0000"/>
                          </a:solidFill>
                        </a:rPr>
                        <a:t>?</a:t>
                      </a:r>
                    </a:p>
                  </a:txBody>
                  <a:tcPr/>
                </a:tc>
                <a:extLst>
                  <a:ext uri="{0D108BD9-81ED-4DB2-BD59-A6C34878D82A}">
                    <a16:rowId xmlns:a16="http://schemas.microsoft.com/office/drawing/2014/main" val="1698808601"/>
                  </a:ext>
                </a:extLst>
              </a:tr>
              <a:tr h="387350">
                <a:tc>
                  <a:txBody>
                    <a:bodyPr/>
                    <a:lstStyle/>
                    <a:p>
                      <a:r>
                        <a:rPr lang="en-US" sz="2000" dirty="0"/>
                        <a:t>p(x</a:t>
                      </a:r>
                      <a:r>
                        <a:rPr lang="en-US" sz="2000" baseline="-25000" dirty="0"/>
                        <a:t>2</a:t>
                      </a:r>
                      <a:r>
                        <a:rPr lang="en-US" sz="2000" dirty="0"/>
                        <a:t> = 1| 1)</a:t>
                      </a:r>
                    </a:p>
                  </a:txBody>
                  <a:tcPr/>
                </a:tc>
                <a:tc>
                  <a:txBody>
                    <a:bodyPr/>
                    <a:lstStyle/>
                    <a:p>
                      <a:pPr algn="ctr"/>
                      <a:r>
                        <a:rPr lang="en-US" sz="2000" dirty="0">
                          <a:solidFill>
                            <a:srgbClr val="FF0000"/>
                          </a:solidFill>
                        </a:rPr>
                        <a:t>?</a:t>
                      </a:r>
                    </a:p>
                  </a:txBody>
                  <a:tcPr/>
                </a:tc>
                <a:extLst>
                  <a:ext uri="{0D108BD9-81ED-4DB2-BD59-A6C34878D82A}">
                    <a16:rowId xmlns:a16="http://schemas.microsoft.com/office/drawing/2014/main" val="10990011"/>
                  </a:ext>
                </a:extLst>
              </a:tr>
              <a:tr h="387350">
                <a:tc>
                  <a:txBody>
                    <a:bodyPr/>
                    <a:lstStyle/>
                    <a:p>
                      <a:r>
                        <a:rPr lang="en-US" sz="2000" dirty="0"/>
                        <a:t>p(x2 = 0| 1)</a:t>
                      </a:r>
                    </a:p>
                  </a:txBody>
                  <a:tcPr/>
                </a:tc>
                <a:tc>
                  <a:txBody>
                    <a:bodyPr/>
                    <a:lstStyle/>
                    <a:p>
                      <a:pPr algn="ctr"/>
                      <a:r>
                        <a:rPr lang="en-US" sz="2000" dirty="0">
                          <a:solidFill>
                            <a:srgbClr val="FF0000"/>
                          </a:solidFill>
                        </a:rPr>
                        <a:t>?</a:t>
                      </a:r>
                    </a:p>
                  </a:txBody>
                  <a:tcPr/>
                </a:tc>
                <a:extLst>
                  <a:ext uri="{0D108BD9-81ED-4DB2-BD59-A6C34878D82A}">
                    <a16:rowId xmlns:a16="http://schemas.microsoft.com/office/drawing/2014/main" val="1775470874"/>
                  </a:ext>
                </a:extLst>
              </a:tr>
            </a:tbl>
          </a:graphicData>
        </a:graphic>
      </p:graphicFrame>
      <p:graphicFrame>
        <p:nvGraphicFramePr>
          <p:cNvPr id="5" name="Object 2">
            <a:extLst>
              <a:ext uri="{FF2B5EF4-FFF2-40B4-BE49-F238E27FC236}">
                <a16:creationId xmlns:a16="http://schemas.microsoft.com/office/drawing/2014/main" id="{A599AE47-2A35-9A2D-7A3A-E1E09640EE10}"/>
              </a:ext>
            </a:extLst>
          </p:cNvPr>
          <p:cNvGraphicFramePr>
            <a:graphicFrameLocks noChangeAspect="1"/>
          </p:cNvGraphicFramePr>
          <p:nvPr>
            <p:extLst>
              <p:ext uri="{D42A27DB-BD31-4B8C-83A1-F6EECF244321}">
                <p14:modId xmlns:p14="http://schemas.microsoft.com/office/powerpoint/2010/main" val="1065236515"/>
              </p:ext>
            </p:extLst>
          </p:nvPr>
        </p:nvGraphicFramePr>
        <p:xfrm>
          <a:off x="1028171" y="1716229"/>
          <a:ext cx="5554662" cy="779462"/>
        </p:xfrm>
        <a:graphic>
          <a:graphicData uri="http://schemas.openxmlformats.org/presentationml/2006/ole">
            <mc:AlternateContent xmlns:mc="http://schemas.openxmlformats.org/markup-compatibility/2006">
              <mc:Choice xmlns:v="urn:schemas-microsoft-com:vml" Requires="v">
                <p:oleObj name="Equation" r:id="rId2" imgW="3060700" imgH="431800" progId="Equation.3">
                  <p:embed/>
                </p:oleObj>
              </mc:Choice>
              <mc:Fallback>
                <p:oleObj name="Equation" r:id="rId2" imgW="3060700" imgH="431800" progId="Equation.3">
                  <p:embed/>
                  <p:pic>
                    <p:nvPicPr>
                      <p:cNvPr id="4" name="Object 2">
                        <a:extLst>
                          <a:ext uri="{FF2B5EF4-FFF2-40B4-BE49-F238E27FC236}">
                            <a16:creationId xmlns:a16="http://schemas.microsoft.com/office/drawing/2014/main" id="{89B81B3B-400D-8E4A-B2D9-6E9816A15952}"/>
                          </a:ext>
                        </a:extLst>
                      </p:cNvPr>
                      <p:cNvPicPr>
                        <a:picLocks noChangeAspect="1" noChangeArrowheads="1"/>
                      </p:cNvPicPr>
                      <p:nvPr/>
                    </p:nvPicPr>
                    <p:blipFill>
                      <a:blip r:embed="rId3"/>
                      <a:srcRect/>
                      <a:stretch>
                        <a:fillRect/>
                      </a:stretch>
                    </p:blipFill>
                    <p:spPr bwMode="auto">
                      <a:xfrm>
                        <a:off x="1028171" y="1716229"/>
                        <a:ext cx="5554662" cy="779462"/>
                      </a:xfrm>
                      <a:prstGeom prst="rect">
                        <a:avLst/>
                      </a:prstGeom>
                      <a:noFill/>
                    </p:spPr>
                  </p:pic>
                </p:oleObj>
              </mc:Fallback>
            </mc:AlternateContent>
          </a:graphicData>
        </a:graphic>
      </p:graphicFrame>
      <p:sp>
        <p:nvSpPr>
          <p:cNvPr id="7" name="TextBox 6">
            <a:extLst>
              <a:ext uri="{FF2B5EF4-FFF2-40B4-BE49-F238E27FC236}">
                <a16:creationId xmlns:a16="http://schemas.microsoft.com/office/drawing/2014/main" id="{35FAFB1B-CC83-2119-9C5E-D781C95473F8}"/>
              </a:ext>
            </a:extLst>
          </p:cNvPr>
          <p:cNvSpPr txBox="1"/>
          <p:nvPr/>
        </p:nvSpPr>
        <p:spPr>
          <a:xfrm>
            <a:off x="7010400" y="1774518"/>
            <a:ext cx="987771" cy="523220"/>
          </a:xfrm>
          <a:prstGeom prst="rect">
            <a:avLst/>
          </a:prstGeom>
          <a:noFill/>
        </p:spPr>
        <p:txBody>
          <a:bodyPr wrap="none" rtlCol="0">
            <a:spAutoFit/>
          </a:bodyPr>
          <a:lstStyle/>
          <a:p>
            <a:r>
              <a:rPr lang="en-US" sz="2800" dirty="0" err="1"/>
              <a:t>ƛ</a:t>
            </a:r>
            <a:r>
              <a:rPr lang="en-US" sz="2800" dirty="0"/>
              <a:t> = 1</a:t>
            </a:r>
          </a:p>
        </p:txBody>
      </p:sp>
    </p:spTree>
    <p:extLst>
      <p:ext uri="{BB962C8B-B14F-4D97-AF65-F5344CB8AC3E}">
        <p14:creationId xmlns:p14="http://schemas.microsoft.com/office/powerpoint/2010/main" val="134017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34D5-D447-C259-D98D-3D843CE9CB38}"/>
              </a:ext>
            </a:extLst>
          </p:cNvPr>
          <p:cNvSpPr>
            <a:spLocks noGrp="1"/>
          </p:cNvSpPr>
          <p:nvPr>
            <p:ph type="title"/>
          </p:nvPr>
        </p:nvSpPr>
        <p:spPr/>
        <p:txBody>
          <a:bodyPr/>
          <a:lstStyle/>
          <a:p>
            <a:r>
              <a:rPr lang="en-US" dirty="0"/>
              <a:t>Course feedback</a:t>
            </a:r>
          </a:p>
        </p:txBody>
      </p:sp>
      <p:pic>
        <p:nvPicPr>
          <p:cNvPr id="490498" name="Picture 2" descr="Forms response chart. Question title: How is the difficulty of the class?. Number of responses: 14 responses.">
            <a:extLst>
              <a:ext uri="{FF2B5EF4-FFF2-40B4-BE49-F238E27FC236}">
                <a16:creationId xmlns:a16="http://schemas.microsoft.com/office/drawing/2014/main" id="{1D3C6179-39EB-95E5-B308-34F48A57A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84850"/>
            <a:ext cx="8077200" cy="383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3988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B55-5090-F32B-7793-CAA7E51FE1EC}"/>
              </a:ext>
            </a:extLst>
          </p:cNvPr>
          <p:cNvSpPr>
            <a:spLocks noGrp="1"/>
          </p:cNvSpPr>
          <p:nvPr>
            <p:ph type="title"/>
          </p:nvPr>
        </p:nvSpPr>
        <p:spPr/>
        <p:txBody>
          <a:bodyPr/>
          <a:lstStyle/>
          <a:p>
            <a:r>
              <a:rPr lang="en-US" dirty="0"/>
              <a:t>Maximum likelihood estimates</a:t>
            </a:r>
          </a:p>
        </p:txBody>
      </p:sp>
      <p:graphicFrame>
        <p:nvGraphicFramePr>
          <p:cNvPr id="4" name="Table 3">
            <a:extLst>
              <a:ext uri="{FF2B5EF4-FFF2-40B4-BE49-F238E27FC236}">
                <a16:creationId xmlns:a16="http://schemas.microsoft.com/office/drawing/2014/main" id="{E80C9A22-4395-8846-129D-4D8A5449FEA5}"/>
              </a:ext>
            </a:extLst>
          </p:cNvPr>
          <p:cNvGraphicFramePr>
            <a:graphicFrameLocks noGrp="1"/>
          </p:cNvGraphicFramePr>
          <p:nvPr/>
        </p:nvGraphicFramePr>
        <p:xfrm>
          <a:off x="381000" y="3445933"/>
          <a:ext cx="3197352" cy="2225040"/>
        </p:xfrm>
        <a:graphic>
          <a:graphicData uri="http://schemas.openxmlformats.org/drawingml/2006/table">
            <a:tbl>
              <a:tblPr firstRow="1" bandRow="1">
                <a:tableStyleId>{5C22544A-7EE6-4342-B048-85BDC9FD1C3A}</a:tableStyleId>
              </a:tblPr>
              <a:tblGrid>
                <a:gridCol w="1065784">
                  <a:extLst>
                    <a:ext uri="{9D8B030D-6E8A-4147-A177-3AD203B41FA5}">
                      <a16:colId xmlns:a16="http://schemas.microsoft.com/office/drawing/2014/main" val="2488723645"/>
                    </a:ext>
                  </a:extLst>
                </a:gridCol>
                <a:gridCol w="1065784">
                  <a:extLst>
                    <a:ext uri="{9D8B030D-6E8A-4147-A177-3AD203B41FA5}">
                      <a16:colId xmlns:a16="http://schemas.microsoft.com/office/drawing/2014/main" val="1046715428"/>
                    </a:ext>
                  </a:extLst>
                </a:gridCol>
                <a:gridCol w="1065784">
                  <a:extLst>
                    <a:ext uri="{9D8B030D-6E8A-4147-A177-3AD203B41FA5}">
                      <a16:colId xmlns:a16="http://schemas.microsoft.com/office/drawing/2014/main" val="2622562863"/>
                    </a:ext>
                  </a:extLst>
                </a:gridCol>
              </a:tblGrid>
              <a:tr h="370840">
                <a:tc>
                  <a:txBody>
                    <a:bodyPr/>
                    <a:lstStyle/>
                    <a:p>
                      <a:r>
                        <a:rPr lang="en-US" dirty="0"/>
                        <a:t>x</a:t>
                      </a:r>
                      <a:r>
                        <a:rPr lang="en-US" baseline="-25000" dirty="0"/>
                        <a:t>1</a:t>
                      </a:r>
                    </a:p>
                  </a:txBody>
                  <a:tcPr/>
                </a:tc>
                <a:tc>
                  <a:txBody>
                    <a:bodyPr/>
                    <a:lstStyle/>
                    <a:p>
                      <a:r>
                        <a:rPr lang="en-US" dirty="0"/>
                        <a:t>x</a:t>
                      </a:r>
                      <a:r>
                        <a:rPr lang="en-US" baseline="-25000" dirty="0"/>
                        <a:t>2</a:t>
                      </a:r>
                    </a:p>
                  </a:txBody>
                  <a:tcPr/>
                </a:tc>
                <a:tc>
                  <a:txBody>
                    <a:bodyPr/>
                    <a:lstStyle/>
                    <a:p>
                      <a:r>
                        <a:rPr lang="en-US" dirty="0"/>
                        <a:t>label</a:t>
                      </a:r>
                    </a:p>
                  </a:txBody>
                  <a:tcPr/>
                </a:tc>
                <a:extLst>
                  <a:ext uri="{0D108BD9-81ED-4DB2-BD59-A6C34878D82A}">
                    <a16:rowId xmlns:a16="http://schemas.microsoft.com/office/drawing/2014/main" val="3572197195"/>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77258509"/>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98911341"/>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85212882"/>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79610568"/>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578977965"/>
                  </a:ext>
                </a:extLst>
              </a:tr>
            </a:tbl>
          </a:graphicData>
        </a:graphic>
      </p:graphicFrame>
      <p:graphicFrame>
        <p:nvGraphicFramePr>
          <p:cNvPr id="6" name="Table 5">
            <a:extLst>
              <a:ext uri="{FF2B5EF4-FFF2-40B4-BE49-F238E27FC236}">
                <a16:creationId xmlns:a16="http://schemas.microsoft.com/office/drawing/2014/main" id="{E3E4B682-CEA8-770B-B63B-70BE46A10595}"/>
              </a:ext>
            </a:extLst>
          </p:cNvPr>
          <p:cNvGraphicFramePr>
            <a:graphicFrameLocks noGrp="1"/>
          </p:cNvGraphicFramePr>
          <p:nvPr>
            <p:extLst>
              <p:ext uri="{D42A27DB-BD31-4B8C-83A1-F6EECF244321}">
                <p14:modId xmlns:p14="http://schemas.microsoft.com/office/powerpoint/2010/main" val="3487241822"/>
              </p:ext>
            </p:extLst>
          </p:nvPr>
        </p:nvGraphicFramePr>
        <p:xfrm>
          <a:off x="4572000" y="3765973"/>
          <a:ext cx="4038600" cy="1584960"/>
        </p:xfrm>
        <a:graphic>
          <a:graphicData uri="http://schemas.openxmlformats.org/drawingml/2006/table">
            <a:tbl>
              <a:tblPr bandRow="1">
                <a:tableStyleId>{5C22544A-7EE6-4342-B048-85BDC9FD1C3A}</a:tableStyleId>
              </a:tblPr>
              <a:tblGrid>
                <a:gridCol w="2019300">
                  <a:extLst>
                    <a:ext uri="{9D8B030D-6E8A-4147-A177-3AD203B41FA5}">
                      <a16:colId xmlns:a16="http://schemas.microsoft.com/office/drawing/2014/main" val="1086708890"/>
                    </a:ext>
                  </a:extLst>
                </a:gridCol>
                <a:gridCol w="2019300">
                  <a:extLst>
                    <a:ext uri="{9D8B030D-6E8A-4147-A177-3AD203B41FA5}">
                      <a16:colId xmlns:a16="http://schemas.microsoft.com/office/drawing/2014/main" val="2156942983"/>
                    </a:ext>
                  </a:extLst>
                </a:gridCol>
              </a:tblGrid>
              <a:tr h="387350">
                <a:tc>
                  <a:txBody>
                    <a:bodyPr/>
                    <a:lstStyle/>
                    <a:p>
                      <a:r>
                        <a:rPr lang="en-US" sz="2000" dirty="0"/>
                        <a:t>p(x</a:t>
                      </a:r>
                      <a:r>
                        <a:rPr lang="en-US" sz="2000" baseline="-25000" dirty="0"/>
                        <a:t>1</a:t>
                      </a:r>
                      <a:r>
                        <a:rPr lang="en-US" sz="2000" dirty="0"/>
                        <a:t> = 1 | 1)</a:t>
                      </a:r>
                    </a:p>
                  </a:txBody>
                  <a:tcPr/>
                </a:tc>
                <a:tc>
                  <a:txBody>
                    <a:bodyPr/>
                    <a:lstStyle/>
                    <a:p>
                      <a:pPr algn="ctr"/>
                      <a:r>
                        <a:rPr lang="en-US" sz="2000" dirty="0">
                          <a:solidFill>
                            <a:srgbClr val="001BC0"/>
                          </a:solidFill>
                        </a:rPr>
                        <a:t>4/5</a:t>
                      </a:r>
                    </a:p>
                  </a:txBody>
                  <a:tcPr/>
                </a:tc>
                <a:extLst>
                  <a:ext uri="{0D108BD9-81ED-4DB2-BD59-A6C34878D82A}">
                    <a16:rowId xmlns:a16="http://schemas.microsoft.com/office/drawing/2014/main" val="2176417262"/>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p(x</a:t>
                      </a:r>
                      <a:r>
                        <a:rPr lang="en-US" sz="2000" baseline="-25000" dirty="0"/>
                        <a:t>1</a:t>
                      </a:r>
                      <a:r>
                        <a:rPr lang="en-US" sz="2000" dirty="0"/>
                        <a:t> = 0 | 1)</a:t>
                      </a:r>
                    </a:p>
                  </a:txBody>
                  <a:tcPr/>
                </a:tc>
                <a:tc>
                  <a:txBody>
                    <a:bodyPr/>
                    <a:lstStyle/>
                    <a:p>
                      <a:pPr algn="ctr"/>
                      <a:r>
                        <a:rPr lang="en-US" sz="2000" dirty="0">
                          <a:solidFill>
                            <a:srgbClr val="001BC0"/>
                          </a:solidFill>
                        </a:rPr>
                        <a:t>1/5</a:t>
                      </a:r>
                    </a:p>
                  </a:txBody>
                  <a:tcPr/>
                </a:tc>
                <a:extLst>
                  <a:ext uri="{0D108BD9-81ED-4DB2-BD59-A6C34878D82A}">
                    <a16:rowId xmlns:a16="http://schemas.microsoft.com/office/drawing/2014/main" val="1698808601"/>
                  </a:ext>
                </a:extLst>
              </a:tr>
              <a:tr h="387350">
                <a:tc>
                  <a:txBody>
                    <a:bodyPr/>
                    <a:lstStyle/>
                    <a:p>
                      <a:r>
                        <a:rPr lang="en-US" sz="2000" dirty="0"/>
                        <a:t>p(x</a:t>
                      </a:r>
                      <a:r>
                        <a:rPr lang="en-US" sz="2000" baseline="-25000" dirty="0"/>
                        <a:t>2</a:t>
                      </a:r>
                      <a:r>
                        <a:rPr lang="en-US" sz="2000" dirty="0"/>
                        <a:t> = 1| 1)</a:t>
                      </a:r>
                    </a:p>
                  </a:txBody>
                  <a:tcPr/>
                </a:tc>
                <a:tc>
                  <a:txBody>
                    <a:bodyPr/>
                    <a:lstStyle/>
                    <a:p>
                      <a:pPr algn="ctr"/>
                      <a:r>
                        <a:rPr lang="en-US" sz="2000" dirty="0">
                          <a:solidFill>
                            <a:srgbClr val="001BC0"/>
                          </a:solidFill>
                        </a:rPr>
                        <a:t>3/5</a:t>
                      </a:r>
                    </a:p>
                  </a:txBody>
                  <a:tcPr/>
                </a:tc>
                <a:extLst>
                  <a:ext uri="{0D108BD9-81ED-4DB2-BD59-A6C34878D82A}">
                    <a16:rowId xmlns:a16="http://schemas.microsoft.com/office/drawing/2014/main" val="10990011"/>
                  </a:ext>
                </a:extLst>
              </a:tr>
              <a:tr h="387350">
                <a:tc>
                  <a:txBody>
                    <a:bodyPr/>
                    <a:lstStyle/>
                    <a:p>
                      <a:r>
                        <a:rPr lang="en-US" sz="2000" dirty="0"/>
                        <a:t>p(x2 = 0| 1)</a:t>
                      </a:r>
                    </a:p>
                  </a:txBody>
                  <a:tcPr/>
                </a:tc>
                <a:tc>
                  <a:txBody>
                    <a:bodyPr/>
                    <a:lstStyle/>
                    <a:p>
                      <a:pPr algn="ctr"/>
                      <a:r>
                        <a:rPr lang="en-US" sz="2000" dirty="0">
                          <a:solidFill>
                            <a:srgbClr val="001BC0"/>
                          </a:solidFill>
                        </a:rPr>
                        <a:t>2/5</a:t>
                      </a:r>
                    </a:p>
                  </a:txBody>
                  <a:tcPr/>
                </a:tc>
                <a:extLst>
                  <a:ext uri="{0D108BD9-81ED-4DB2-BD59-A6C34878D82A}">
                    <a16:rowId xmlns:a16="http://schemas.microsoft.com/office/drawing/2014/main" val="1775470874"/>
                  </a:ext>
                </a:extLst>
              </a:tr>
            </a:tbl>
          </a:graphicData>
        </a:graphic>
      </p:graphicFrame>
      <p:graphicFrame>
        <p:nvGraphicFramePr>
          <p:cNvPr id="5" name="Object 2">
            <a:extLst>
              <a:ext uri="{FF2B5EF4-FFF2-40B4-BE49-F238E27FC236}">
                <a16:creationId xmlns:a16="http://schemas.microsoft.com/office/drawing/2014/main" id="{A599AE47-2A35-9A2D-7A3A-E1E09640EE10}"/>
              </a:ext>
            </a:extLst>
          </p:cNvPr>
          <p:cNvGraphicFramePr>
            <a:graphicFrameLocks noChangeAspect="1"/>
          </p:cNvGraphicFramePr>
          <p:nvPr/>
        </p:nvGraphicFramePr>
        <p:xfrm>
          <a:off x="1028171" y="1716229"/>
          <a:ext cx="5554662" cy="779462"/>
        </p:xfrm>
        <a:graphic>
          <a:graphicData uri="http://schemas.openxmlformats.org/presentationml/2006/ole">
            <mc:AlternateContent xmlns:mc="http://schemas.openxmlformats.org/markup-compatibility/2006">
              <mc:Choice xmlns:v="urn:schemas-microsoft-com:vml" Requires="v">
                <p:oleObj name="Equation" r:id="rId2" imgW="3060700" imgH="431800" progId="Equation.3">
                  <p:embed/>
                </p:oleObj>
              </mc:Choice>
              <mc:Fallback>
                <p:oleObj name="Equation" r:id="rId2" imgW="3060700" imgH="431800" progId="Equation.3">
                  <p:embed/>
                  <p:pic>
                    <p:nvPicPr>
                      <p:cNvPr id="5" name="Object 2">
                        <a:extLst>
                          <a:ext uri="{FF2B5EF4-FFF2-40B4-BE49-F238E27FC236}">
                            <a16:creationId xmlns:a16="http://schemas.microsoft.com/office/drawing/2014/main" id="{A599AE47-2A35-9A2D-7A3A-E1E09640EE10}"/>
                          </a:ext>
                        </a:extLst>
                      </p:cNvPr>
                      <p:cNvPicPr>
                        <a:picLocks noChangeAspect="1" noChangeArrowheads="1"/>
                      </p:cNvPicPr>
                      <p:nvPr/>
                    </p:nvPicPr>
                    <p:blipFill>
                      <a:blip r:embed="rId3"/>
                      <a:srcRect/>
                      <a:stretch>
                        <a:fillRect/>
                      </a:stretch>
                    </p:blipFill>
                    <p:spPr bwMode="auto">
                      <a:xfrm>
                        <a:off x="1028171" y="1716229"/>
                        <a:ext cx="5554662" cy="779462"/>
                      </a:xfrm>
                      <a:prstGeom prst="rect">
                        <a:avLst/>
                      </a:prstGeom>
                      <a:noFill/>
                    </p:spPr>
                  </p:pic>
                </p:oleObj>
              </mc:Fallback>
            </mc:AlternateContent>
          </a:graphicData>
        </a:graphic>
      </p:graphicFrame>
      <p:sp>
        <p:nvSpPr>
          <p:cNvPr id="7" name="TextBox 6">
            <a:extLst>
              <a:ext uri="{FF2B5EF4-FFF2-40B4-BE49-F238E27FC236}">
                <a16:creationId xmlns:a16="http://schemas.microsoft.com/office/drawing/2014/main" id="{35FAFB1B-CC83-2119-9C5E-D781C95473F8}"/>
              </a:ext>
            </a:extLst>
          </p:cNvPr>
          <p:cNvSpPr txBox="1"/>
          <p:nvPr/>
        </p:nvSpPr>
        <p:spPr>
          <a:xfrm>
            <a:off x="7010400" y="1774518"/>
            <a:ext cx="987771" cy="523220"/>
          </a:xfrm>
          <a:prstGeom prst="rect">
            <a:avLst/>
          </a:prstGeom>
          <a:noFill/>
        </p:spPr>
        <p:txBody>
          <a:bodyPr wrap="none" rtlCol="0">
            <a:spAutoFit/>
          </a:bodyPr>
          <a:lstStyle/>
          <a:p>
            <a:r>
              <a:rPr lang="en-US" sz="2800" dirty="0" err="1"/>
              <a:t>ƛ</a:t>
            </a:r>
            <a:r>
              <a:rPr lang="en-US" sz="2800" dirty="0"/>
              <a:t> = 1</a:t>
            </a:r>
          </a:p>
        </p:txBody>
      </p:sp>
    </p:spTree>
    <p:extLst>
      <p:ext uri="{BB962C8B-B14F-4D97-AF65-F5344CB8AC3E}">
        <p14:creationId xmlns:p14="http://schemas.microsoft.com/office/powerpoint/2010/main" val="19737850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B55-5090-F32B-7793-CAA7E51FE1EC}"/>
              </a:ext>
            </a:extLst>
          </p:cNvPr>
          <p:cNvSpPr>
            <a:spLocks noGrp="1"/>
          </p:cNvSpPr>
          <p:nvPr>
            <p:ph type="title"/>
          </p:nvPr>
        </p:nvSpPr>
        <p:spPr/>
        <p:txBody>
          <a:bodyPr/>
          <a:lstStyle/>
          <a:p>
            <a:r>
              <a:rPr lang="en-US" dirty="0"/>
              <a:t>Avoids zero probability events!</a:t>
            </a:r>
          </a:p>
        </p:txBody>
      </p:sp>
      <p:graphicFrame>
        <p:nvGraphicFramePr>
          <p:cNvPr id="6" name="Table 5">
            <a:extLst>
              <a:ext uri="{FF2B5EF4-FFF2-40B4-BE49-F238E27FC236}">
                <a16:creationId xmlns:a16="http://schemas.microsoft.com/office/drawing/2014/main" id="{E3E4B682-CEA8-770B-B63B-70BE46A10595}"/>
              </a:ext>
            </a:extLst>
          </p:cNvPr>
          <p:cNvGraphicFramePr>
            <a:graphicFrameLocks noGrp="1"/>
          </p:cNvGraphicFramePr>
          <p:nvPr>
            <p:extLst>
              <p:ext uri="{D42A27DB-BD31-4B8C-83A1-F6EECF244321}">
                <p14:modId xmlns:p14="http://schemas.microsoft.com/office/powerpoint/2010/main" val="2520411652"/>
              </p:ext>
            </p:extLst>
          </p:nvPr>
        </p:nvGraphicFramePr>
        <p:xfrm>
          <a:off x="2895600" y="4495800"/>
          <a:ext cx="4038600" cy="1584960"/>
        </p:xfrm>
        <a:graphic>
          <a:graphicData uri="http://schemas.openxmlformats.org/drawingml/2006/table">
            <a:tbl>
              <a:tblPr bandRow="1">
                <a:tableStyleId>{5C22544A-7EE6-4342-B048-85BDC9FD1C3A}</a:tableStyleId>
              </a:tblPr>
              <a:tblGrid>
                <a:gridCol w="2019300">
                  <a:extLst>
                    <a:ext uri="{9D8B030D-6E8A-4147-A177-3AD203B41FA5}">
                      <a16:colId xmlns:a16="http://schemas.microsoft.com/office/drawing/2014/main" val="1086708890"/>
                    </a:ext>
                  </a:extLst>
                </a:gridCol>
                <a:gridCol w="2019300">
                  <a:extLst>
                    <a:ext uri="{9D8B030D-6E8A-4147-A177-3AD203B41FA5}">
                      <a16:colId xmlns:a16="http://schemas.microsoft.com/office/drawing/2014/main" val="2156942983"/>
                    </a:ext>
                  </a:extLst>
                </a:gridCol>
              </a:tblGrid>
              <a:tr h="387350">
                <a:tc>
                  <a:txBody>
                    <a:bodyPr/>
                    <a:lstStyle/>
                    <a:p>
                      <a:r>
                        <a:rPr lang="en-US" sz="2000" dirty="0"/>
                        <a:t>p(x</a:t>
                      </a:r>
                      <a:r>
                        <a:rPr lang="en-US" sz="2000" baseline="-25000" dirty="0"/>
                        <a:t>1</a:t>
                      </a:r>
                      <a:r>
                        <a:rPr lang="en-US" sz="2000" dirty="0"/>
                        <a:t> = 1 | 1)</a:t>
                      </a:r>
                    </a:p>
                  </a:txBody>
                  <a:tcPr/>
                </a:tc>
                <a:tc>
                  <a:txBody>
                    <a:bodyPr/>
                    <a:lstStyle/>
                    <a:p>
                      <a:pPr algn="ctr"/>
                      <a:r>
                        <a:rPr lang="en-US" sz="2000" dirty="0">
                          <a:solidFill>
                            <a:srgbClr val="001BC0"/>
                          </a:solidFill>
                        </a:rPr>
                        <a:t>4/5</a:t>
                      </a:r>
                    </a:p>
                  </a:txBody>
                  <a:tcPr/>
                </a:tc>
                <a:extLst>
                  <a:ext uri="{0D108BD9-81ED-4DB2-BD59-A6C34878D82A}">
                    <a16:rowId xmlns:a16="http://schemas.microsoft.com/office/drawing/2014/main" val="2176417262"/>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p(x</a:t>
                      </a:r>
                      <a:r>
                        <a:rPr lang="en-US" sz="2000" baseline="-25000" dirty="0"/>
                        <a:t>1</a:t>
                      </a:r>
                      <a:r>
                        <a:rPr lang="en-US" sz="2000" dirty="0"/>
                        <a:t> = 0 | 1)</a:t>
                      </a:r>
                    </a:p>
                  </a:txBody>
                  <a:tcPr/>
                </a:tc>
                <a:tc>
                  <a:txBody>
                    <a:bodyPr/>
                    <a:lstStyle/>
                    <a:p>
                      <a:pPr algn="ctr"/>
                      <a:r>
                        <a:rPr lang="en-US" sz="2000" dirty="0">
                          <a:solidFill>
                            <a:srgbClr val="001BC0"/>
                          </a:solidFill>
                        </a:rPr>
                        <a:t>1/5</a:t>
                      </a:r>
                    </a:p>
                  </a:txBody>
                  <a:tcPr/>
                </a:tc>
                <a:extLst>
                  <a:ext uri="{0D108BD9-81ED-4DB2-BD59-A6C34878D82A}">
                    <a16:rowId xmlns:a16="http://schemas.microsoft.com/office/drawing/2014/main" val="1698808601"/>
                  </a:ext>
                </a:extLst>
              </a:tr>
              <a:tr h="387350">
                <a:tc>
                  <a:txBody>
                    <a:bodyPr/>
                    <a:lstStyle/>
                    <a:p>
                      <a:r>
                        <a:rPr lang="en-US" sz="2000" dirty="0"/>
                        <a:t>p(x</a:t>
                      </a:r>
                      <a:r>
                        <a:rPr lang="en-US" sz="2000" baseline="-25000" dirty="0"/>
                        <a:t>2</a:t>
                      </a:r>
                      <a:r>
                        <a:rPr lang="en-US" sz="2000" dirty="0"/>
                        <a:t> = 1| 1)</a:t>
                      </a:r>
                    </a:p>
                  </a:txBody>
                  <a:tcPr/>
                </a:tc>
                <a:tc>
                  <a:txBody>
                    <a:bodyPr/>
                    <a:lstStyle/>
                    <a:p>
                      <a:pPr algn="ctr"/>
                      <a:r>
                        <a:rPr lang="en-US" sz="2000" dirty="0">
                          <a:solidFill>
                            <a:srgbClr val="001BC0"/>
                          </a:solidFill>
                        </a:rPr>
                        <a:t>3/5</a:t>
                      </a:r>
                    </a:p>
                  </a:txBody>
                  <a:tcPr/>
                </a:tc>
                <a:extLst>
                  <a:ext uri="{0D108BD9-81ED-4DB2-BD59-A6C34878D82A}">
                    <a16:rowId xmlns:a16="http://schemas.microsoft.com/office/drawing/2014/main" val="10990011"/>
                  </a:ext>
                </a:extLst>
              </a:tr>
              <a:tr h="387350">
                <a:tc>
                  <a:txBody>
                    <a:bodyPr/>
                    <a:lstStyle/>
                    <a:p>
                      <a:r>
                        <a:rPr lang="en-US" sz="2000" dirty="0"/>
                        <a:t>p(x2 = 0| 1)</a:t>
                      </a:r>
                    </a:p>
                  </a:txBody>
                  <a:tcPr/>
                </a:tc>
                <a:tc>
                  <a:txBody>
                    <a:bodyPr/>
                    <a:lstStyle/>
                    <a:p>
                      <a:pPr algn="ctr"/>
                      <a:r>
                        <a:rPr lang="en-US" sz="2000" dirty="0">
                          <a:solidFill>
                            <a:srgbClr val="001BC0"/>
                          </a:solidFill>
                        </a:rPr>
                        <a:t>2/5</a:t>
                      </a:r>
                    </a:p>
                  </a:txBody>
                  <a:tcPr/>
                </a:tc>
                <a:extLst>
                  <a:ext uri="{0D108BD9-81ED-4DB2-BD59-A6C34878D82A}">
                    <a16:rowId xmlns:a16="http://schemas.microsoft.com/office/drawing/2014/main" val="1775470874"/>
                  </a:ext>
                </a:extLst>
              </a:tr>
            </a:tbl>
          </a:graphicData>
        </a:graphic>
      </p:graphicFrame>
      <p:sp>
        <p:nvSpPr>
          <p:cNvPr id="3" name="TextBox 2">
            <a:extLst>
              <a:ext uri="{FF2B5EF4-FFF2-40B4-BE49-F238E27FC236}">
                <a16:creationId xmlns:a16="http://schemas.microsoft.com/office/drawing/2014/main" id="{80557CAF-CC66-9B19-75AF-FE1C08389A5C}"/>
              </a:ext>
            </a:extLst>
          </p:cNvPr>
          <p:cNvSpPr txBox="1"/>
          <p:nvPr/>
        </p:nvSpPr>
        <p:spPr>
          <a:xfrm>
            <a:off x="406400" y="5102578"/>
            <a:ext cx="1614545" cy="369332"/>
          </a:xfrm>
          <a:prstGeom prst="rect">
            <a:avLst/>
          </a:prstGeom>
          <a:noFill/>
        </p:spPr>
        <p:txBody>
          <a:bodyPr wrap="none" rtlCol="0">
            <a:spAutoFit/>
          </a:bodyPr>
          <a:lstStyle/>
          <a:p>
            <a:r>
              <a:rPr lang="en-US" dirty="0"/>
              <a:t>smoothed/prior</a:t>
            </a:r>
          </a:p>
        </p:txBody>
      </p:sp>
      <p:graphicFrame>
        <p:nvGraphicFramePr>
          <p:cNvPr id="8" name="Table 7">
            <a:extLst>
              <a:ext uri="{FF2B5EF4-FFF2-40B4-BE49-F238E27FC236}">
                <a16:creationId xmlns:a16="http://schemas.microsoft.com/office/drawing/2014/main" id="{41DDA36B-029D-01DD-29A9-FDDA6661731C}"/>
              </a:ext>
            </a:extLst>
          </p:cNvPr>
          <p:cNvGraphicFramePr>
            <a:graphicFrameLocks noGrp="1"/>
          </p:cNvGraphicFramePr>
          <p:nvPr>
            <p:extLst>
              <p:ext uri="{D42A27DB-BD31-4B8C-83A1-F6EECF244321}">
                <p14:modId xmlns:p14="http://schemas.microsoft.com/office/powerpoint/2010/main" val="686843853"/>
              </p:ext>
            </p:extLst>
          </p:nvPr>
        </p:nvGraphicFramePr>
        <p:xfrm>
          <a:off x="2895600" y="1905000"/>
          <a:ext cx="4038600" cy="1584960"/>
        </p:xfrm>
        <a:graphic>
          <a:graphicData uri="http://schemas.openxmlformats.org/drawingml/2006/table">
            <a:tbl>
              <a:tblPr bandRow="1">
                <a:tableStyleId>{5C22544A-7EE6-4342-B048-85BDC9FD1C3A}</a:tableStyleId>
              </a:tblPr>
              <a:tblGrid>
                <a:gridCol w="2019300">
                  <a:extLst>
                    <a:ext uri="{9D8B030D-6E8A-4147-A177-3AD203B41FA5}">
                      <a16:colId xmlns:a16="http://schemas.microsoft.com/office/drawing/2014/main" val="1086708890"/>
                    </a:ext>
                  </a:extLst>
                </a:gridCol>
                <a:gridCol w="2019300">
                  <a:extLst>
                    <a:ext uri="{9D8B030D-6E8A-4147-A177-3AD203B41FA5}">
                      <a16:colId xmlns:a16="http://schemas.microsoft.com/office/drawing/2014/main" val="2156942983"/>
                    </a:ext>
                  </a:extLst>
                </a:gridCol>
              </a:tblGrid>
              <a:tr h="387350">
                <a:tc>
                  <a:txBody>
                    <a:bodyPr/>
                    <a:lstStyle/>
                    <a:p>
                      <a:r>
                        <a:rPr lang="en-US" sz="2000" dirty="0"/>
                        <a:t>p(x</a:t>
                      </a:r>
                      <a:r>
                        <a:rPr lang="en-US" sz="2000" baseline="-25000" dirty="0"/>
                        <a:t>1</a:t>
                      </a:r>
                      <a:r>
                        <a:rPr lang="en-US" sz="2000" dirty="0"/>
                        <a:t> = 1 | 1)</a:t>
                      </a:r>
                    </a:p>
                  </a:txBody>
                  <a:tcPr/>
                </a:tc>
                <a:tc>
                  <a:txBody>
                    <a:bodyPr/>
                    <a:lstStyle/>
                    <a:p>
                      <a:pPr algn="ctr"/>
                      <a:r>
                        <a:rPr lang="en-US" sz="2000" dirty="0">
                          <a:solidFill>
                            <a:srgbClr val="001BC0"/>
                          </a:solidFill>
                        </a:rPr>
                        <a:t>3/3</a:t>
                      </a:r>
                    </a:p>
                  </a:txBody>
                  <a:tcPr/>
                </a:tc>
                <a:extLst>
                  <a:ext uri="{0D108BD9-81ED-4DB2-BD59-A6C34878D82A}">
                    <a16:rowId xmlns:a16="http://schemas.microsoft.com/office/drawing/2014/main" val="2176417262"/>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p(x</a:t>
                      </a:r>
                      <a:r>
                        <a:rPr lang="en-US" sz="2000" baseline="-25000" dirty="0"/>
                        <a:t>1</a:t>
                      </a:r>
                      <a:r>
                        <a:rPr lang="en-US" sz="2000" dirty="0"/>
                        <a:t> = 0 | 1)</a:t>
                      </a:r>
                    </a:p>
                  </a:txBody>
                  <a:tcPr/>
                </a:tc>
                <a:tc>
                  <a:txBody>
                    <a:bodyPr/>
                    <a:lstStyle/>
                    <a:p>
                      <a:pPr algn="ctr"/>
                      <a:r>
                        <a:rPr lang="en-US" sz="2000" dirty="0">
                          <a:solidFill>
                            <a:srgbClr val="001BC0"/>
                          </a:solidFill>
                        </a:rPr>
                        <a:t>0/3</a:t>
                      </a:r>
                    </a:p>
                  </a:txBody>
                  <a:tcPr/>
                </a:tc>
                <a:extLst>
                  <a:ext uri="{0D108BD9-81ED-4DB2-BD59-A6C34878D82A}">
                    <a16:rowId xmlns:a16="http://schemas.microsoft.com/office/drawing/2014/main" val="1698808601"/>
                  </a:ext>
                </a:extLst>
              </a:tr>
              <a:tr h="387350">
                <a:tc>
                  <a:txBody>
                    <a:bodyPr/>
                    <a:lstStyle/>
                    <a:p>
                      <a:r>
                        <a:rPr lang="en-US" sz="2000" dirty="0"/>
                        <a:t>p(x</a:t>
                      </a:r>
                      <a:r>
                        <a:rPr lang="en-US" sz="2000" baseline="-25000" dirty="0"/>
                        <a:t>2</a:t>
                      </a:r>
                      <a:r>
                        <a:rPr lang="en-US" sz="2000" dirty="0"/>
                        <a:t> = 1| 1)</a:t>
                      </a:r>
                    </a:p>
                  </a:txBody>
                  <a:tcPr/>
                </a:tc>
                <a:tc>
                  <a:txBody>
                    <a:bodyPr/>
                    <a:lstStyle/>
                    <a:p>
                      <a:pPr algn="ctr"/>
                      <a:r>
                        <a:rPr lang="en-US" sz="2000" dirty="0">
                          <a:solidFill>
                            <a:srgbClr val="001BC0"/>
                          </a:solidFill>
                        </a:rPr>
                        <a:t>2/3</a:t>
                      </a:r>
                    </a:p>
                  </a:txBody>
                  <a:tcPr/>
                </a:tc>
                <a:extLst>
                  <a:ext uri="{0D108BD9-81ED-4DB2-BD59-A6C34878D82A}">
                    <a16:rowId xmlns:a16="http://schemas.microsoft.com/office/drawing/2014/main" val="10990011"/>
                  </a:ext>
                </a:extLst>
              </a:tr>
              <a:tr h="387350">
                <a:tc>
                  <a:txBody>
                    <a:bodyPr/>
                    <a:lstStyle/>
                    <a:p>
                      <a:r>
                        <a:rPr lang="en-US" sz="2000" dirty="0"/>
                        <a:t>p(x2 = 0| 1)</a:t>
                      </a:r>
                    </a:p>
                  </a:txBody>
                  <a:tcPr/>
                </a:tc>
                <a:tc>
                  <a:txBody>
                    <a:bodyPr/>
                    <a:lstStyle/>
                    <a:p>
                      <a:pPr algn="ctr"/>
                      <a:r>
                        <a:rPr lang="en-US" sz="2000" dirty="0">
                          <a:solidFill>
                            <a:srgbClr val="001BC0"/>
                          </a:solidFill>
                        </a:rPr>
                        <a:t>1/3</a:t>
                      </a:r>
                    </a:p>
                  </a:txBody>
                  <a:tcPr/>
                </a:tc>
                <a:extLst>
                  <a:ext uri="{0D108BD9-81ED-4DB2-BD59-A6C34878D82A}">
                    <a16:rowId xmlns:a16="http://schemas.microsoft.com/office/drawing/2014/main" val="1775470874"/>
                  </a:ext>
                </a:extLst>
              </a:tr>
            </a:tbl>
          </a:graphicData>
        </a:graphic>
      </p:graphicFrame>
    </p:spTree>
    <p:extLst>
      <p:ext uri="{BB962C8B-B14F-4D97-AF65-F5344CB8AC3E}">
        <p14:creationId xmlns:p14="http://schemas.microsoft.com/office/powerpoint/2010/main" val="2821130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76200"/>
            <a:ext cx="8153400" cy="990600"/>
          </a:xfrm>
        </p:spPr>
        <p:txBody>
          <a:bodyPr>
            <a:normAutofit fontScale="90000"/>
          </a:bodyPr>
          <a:lstStyle/>
          <a:p>
            <a:r>
              <a:rPr lang="en-US" dirty="0"/>
              <a:t>Basic steps for probabilistic modeling</a:t>
            </a:r>
          </a:p>
        </p:txBody>
      </p:sp>
      <p:sp>
        <p:nvSpPr>
          <p:cNvPr id="12" name="Content Placeholder 11"/>
          <p:cNvSpPr>
            <a:spLocks noGrp="1"/>
          </p:cNvSpPr>
          <p:nvPr>
            <p:ph sz="quarter" idx="1"/>
          </p:nvPr>
        </p:nvSpPr>
        <p:spPr>
          <a:xfrm>
            <a:off x="5281221" y="2514600"/>
            <a:ext cx="3461611" cy="4114800"/>
          </a:xfrm>
        </p:spPr>
        <p:txBody>
          <a:bodyPr>
            <a:normAutofit fontScale="85000" lnSpcReduction="20000"/>
          </a:bodyPr>
          <a:lstStyle/>
          <a:p>
            <a:pPr marL="0" indent="0">
              <a:buNone/>
            </a:pPr>
            <a:r>
              <a:rPr lang="en-US" dirty="0"/>
              <a:t>Which model do we use, i.e. how do we calculate p(</a:t>
            </a:r>
            <a:r>
              <a:rPr lang="en-US" i="1" dirty="0"/>
              <a:t>feature, label</a:t>
            </a:r>
            <a:r>
              <a:rPr lang="en-US" dirty="0"/>
              <a:t>)?</a:t>
            </a:r>
          </a:p>
          <a:p>
            <a:pPr marL="0" indent="0">
              <a:buNone/>
            </a:pPr>
            <a:endParaRPr lang="en-US" dirty="0"/>
          </a:p>
          <a:p>
            <a:pPr marL="0" indent="0">
              <a:buNone/>
            </a:pPr>
            <a:r>
              <a:rPr lang="en-US" dirty="0"/>
              <a:t>How do train the model, i.e. how to we we </a:t>
            </a:r>
            <a:r>
              <a:rPr lang="en-US" dirty="0">
                <a:solidFill>
                  <a:srgbClr val="FF6600"/>
                </a:solidFill>
              </a:rPr>
              <a:t>estimate the probabilities</a:t>
            </a:r>
            <a:r>
              <a:rPr lang="en-US" dirty="0"/>
              <a:t> for the model?</a:t>
            </a:r>
          </a:p>
          <a:p>
            <a:pPr marL="0" indent="0">
              <a:buNone/>
            </a:pPr>
            <a:endParaRPr lang="en-US" dirty="0"/>
          </a:p>
          <a:p>
            <a:pPr marL="0" indent="0">
              <a:buNone/>
            </a:pPr>
            <a:r>
              <a:rPr lang="en-US" dirty="0"/>
              <a:t>How do we deal with </a:t>
            </a:r>
            <a:r>
              <a:rPr lang="en-US" dirty="0" err="1"/>
              <a:t>overfitting</a:t>
            </a:r>
            <a:r>
              <a:rPr lang="en-US" dirty="0"/>
              <a:t>?</a:t>
            </a:r>
          </a:p>
          <a:p>
            <a:pPr marL="0" indent="0">
              <a:buNone/>
            </a:pPr>
            <a:endParaRPr lang="en-US" dirty="0"/>
          </a:p>
        </p:txBody>
      </p:sp>
      <p:sp>
        <p:nvSpPr>
          <p:cNvPr id="13" name="TextBox 12"/>
          <p:cNvSpPr txBox="1"/>
          <p:nvPr/>
        </p:nvSpPr>
        <p:spPr>
          <a:xfrm>
            <a:off x="5313464" y="1738595"/>
            <a:ext cx="3014467" cy="523220"/>
          </a:xfrm>
          <a:prstGeom prst="rect">
            <a:avLst/>
          </a:prstGeom>
          <a:noFill/>
        </p:spPr>
        <p:txBody>
          <a:bodyPr wrap="none" rtlCol="0">
            <a:spAutoFit/>
          </a:bodyPr>
          <a:lstStyle/>
          <a:p>
            <a:r>
              <a:rPr lang="en-US" sz="2800" dirty="0">
                <a:solidFill>
                  <a:srgbClr val="0000FF"/>
                </a:solidFill>
              </a:rPr>
              <a:t>Probabilistic models</a:t>
            </a:r>
          </a:p>
        </p:txBody>
      </p:sp>
      <p:cxnSp>
        <p:nvCxnSpPr>
          <p:cNvPr id="16" name="Straight Connector 15"/>
          <p:cNvCxnSpPr/>
          <p:nvPr/>
        </p:nvCxnSpPr>
        <p:spPr>
          <a:xfrm>
            <a:off x="4572000" y="1738595"/>
            <a:ext cx="0" cy="5119405"/>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80387" y="2536521"/>
            <a:ext cx="3933955" cy="3785652"/>
          </a:xfrm>
          <a:prstGeom prst="rect">
            <a:avLst/>
          </a:prstGeom>
          <a:noFill/>
        </p:spPr>
        <p:txBody>
          <a:bodyPr wrap="square" rtlCol="0">
            <a:spAutoFit/>
          </a:bodyPr>
          <a:lstStyle/>
          <a:p>
            <a:r>
              <a:rPr lang="en-US" sz="2400" dirty="0"/>
              <a:t>Step 1: pick a model</a:t>
            </a:r>
          </a:p>
          <a:p>
            <a:endParaRPr lang="en-US" sz="2400" dirty="0"/>
          </a:p>
          <a:p>
            <a:endParaRPr lang="en-US" sz="2400" dirty="0"/>
          </a:p>
          <a:p>
            <a:r>
              <a:rPr lang="en-US" sz="2400" dirty="0"/>
              <a:t>Step 2: figure out how to estimate the probabilities for the model</a:t>
            </a:r>
          </a:p>
          <a:p>
            <a:endParaRPr lang="en-US" sz="2400" dirty="0"/>
          </a:p>
          <a:p>
            <a:endParaRPr lang="en-US" sz="2400" dirty="0"/>
          </a:p>
          <a:p>
            <a:r>
              <a:rPr lang="en-US" sz="2400" dirty="0"/>
              <a:t>Step 3 (optional): deal with </a:t>
            </a:r>
            <a:r>
              <a:rPr lang="en-US" sz="2400" dirty="0" err="1"/>
              <a:t>overfitting</a:t>
            </a:r>
            <a:endParaRPr lang="en-US" sz="2400" dirty="0"/>
          </a:p>
        </p:txBody>
      </p:sp>
      <p:sp>
        <p:nvSpPr>
          <p:cNvPr id="4" name="Rectangle 3"/>
          <p:cNvSpPr/>
          <p:nvPr/>
        </p:nvSpPr>
        <p:spPr>
          <a:xfrm>
            <a:off x="76200" y="2362200"/>
            <a:ext cx="4343400" cy="8382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850959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Joint models </a:t>
            </a:r>
            <a:r>
              <a:rPr lang="en-US" dirty="0" err="1"/>
              <a:t>vs</a:t>
            </a:r>
            <a:r>
              <a:rPr lang="en-US" dirty="0"/>
              <a:t> conditional models</a:t>
            </a:r>
          </a:p>
        </p:txBody>
      </p:sp>
      <p:graphicFrame>
        <p:nvGraphicFramePr>
          <p:cNvPr id="4" name="Object 3"/>
          <p:cNvGraphicFramePr>
            <a:graphicFrameLocks noChangeAspect="1"/>
          </p:cNvGraphicFramePr>
          <p:nvPr>
            <p:extLst>
              <p:ext uri="{D42A27DB-BD31-4B8C-83A1-F6EECF244321}">
                <p14:modId xmlns:p14="http://schemas.microsoft.com/office/powerpoint/2010/main" val="1108232169"/>
              </p:ext>
            </p:extLst>
          </p:nvPr>
        </p:nvGraphicFramePr>
        <p:xfrm>
          <a:off x="1676400" y="2978295"/>
          <a:ext cx="2538412" cy="526905"/>
        </p:xfrm>
        <a:graphic>
          <a:graphicData uri="http://schemas.openxmlformats.org/presentationml/2006/ole">
            <mc:AlternateContent xmlns:mc="http://schemas.openxmlformats.org/markup-compatibility/2006">
              <mc:Choice xmlns:v="urn:schemas-microsoft-com:vml" Requires="v">
                <p:oleObj name="Equation" r:id="rId2" imgW="1041400" imgH="215900" progId="Equation.3">
                  <p:embed/>
                </p:oleObj>
              </mc:Choice>
              <mc:Fallback>
                <p:oleObj name="Equation" r:id="rId2" imgW="1041400" imgH="215900" progId="Equation.3">
                  <p:embed/>
                  <p:pic>
                    <p:nvPicPr>
                      <p:cNvPr id="0" name=""/>
                      <p:cNvPicPr/>
                      <p:nvPr/>
                    </p:nvPicPr>
                    <p:blipFill>
                      <a:blip r:embed="rId3"/>
                      <a:stretch>
                        <a:fillRect/>
                      </a:stretch>
                    </p:blipFill>
                    <p:spPr>
                      <a:xfrm>
                        <a:off x="1676400" y="2978295"/>
                        <a:ext cx="2538412" cy="526905"/>
                      </a:xfrm>
                      <a:prstGeom prst="rect">
                        <a:avLst/>
                      </a:prstGeom>
                    </p:spPr>
                  </p:pic>
                </p:oleObj>
              </mc:Fallback>
            </mc:AlternateContent>
          </a:graphicData>
        </a:graphic>
      </p:graphicFrame>
      <p:sp>
        <p:nvSpPr>
          <p:cNvPr id="5" name="TextBox 4"/>
          <p:cNvSpPr txBox="1"/>
          <p:nvPr/>
        </p:nvSpPr>
        <p:spPr>
          <a:xfrm>
            <a:off x="661817" y="1892719"/>
            <a:ext cx="7105990" cy="707886"/>
          </a:xfrm>
          <a:prstGeom prst="rect">
            <a:avLst/>
          </a:prstGeom>
          <a:noFill/>
        </p:spPr>
        <p:txBody>
          <a:bodyPr wrap="square" rtlCol="0">
            <a:spAutoFit/>
          </a:bodyPr>
          <a:lstStyle/>
          <a:p>
            <a:r>
              <a:rPr lang="en-US" sz="2000" dirty="0"/>
              <a:t>We’ve been trying to model the joint distribution (i.e. the data generating distribution):</a:t>
            </a:r>
          </a:p>
        </p:txBody>
      </p:sp>
      <p:sp>
        <p:nvSpPr>
          <p:cNvPr id="6" name="TextBox 5"/>
          <p:cNvSpPr txBox="1"/>
          <p:nvPr/>
        </p:nvSpPr>
        <p:spPr>
          <a:xfrm>
            <a:off x="799690" y="3810000"/>
            <a:ext cx="7105990" cy="707886"/>
          </a:xfrm>
          <a:prstGeom prst="rect">
            <a:avLst/>
          </a:prstGeom>
          <a:noFill/>
        </p:spPr>
        <p:txBody>
          <a:bodyPr wrap="square" rtlCol="0">
            <a:spAutoFit/>
          </a:bodyPr>
          <a:lstStyle/>
          <a:p>
            <a:r>
              <a:rPr lang="en-US" sz="2000" dirty="0"/>
              <a:t>However, if all we’re interested in is classification, why not directly model the conditional distribution:</a:t>
            </a:r>
          </a:p>
        </p:txBody>
      </p:sp>
      <p:graphicFrame>
        <p:nvGraphicFramePr>
          <p:cNvPr id="7" name="Object 6"/>
          <p:cNvGraphicFramePr>
            <a:graphicFrameLocks noChangeAspect="1"/>
          </p:cNvGraphicFramePr>
          <p:nvPr>
            <p:extLst>
              <p:ext uri="{D42A27DB-BD31-4B8C-83A1-F6EECF244321}">
                <p14:modId xmlns:p14="http://schemas.microsoft.com/office/powerpoint/2010/main" val="2402441828"/>
              </p:ext>
            </p:extLst>
          </p:nvPr>
        </p:nvGraphicFramePr>
        <p:xfrm>
          <a:off x="1662113" y="4654550"/>
          <a:ext cx="2600325" cy="527050"/>
        </p:xfrm>
        <a:graphic>
          <a:graphicData uri="http://schemas.openxmlformats.org/presentationml/2006/ole">
            <mc:AlternateContent xmlns:mc="http://schemas.openxmlformats.org/markup-compatibility/2006">
              <mc:Choice xmlns:v="urn:schemas-microsoft-com:vml" Requires="v">
                <p:oleObj name="Equation" r:id="rId4" imgW="1066800" imgH="215900" progId="Equation.3">
                  <p:embed/>
                </p:oleObj>
              </mc:Choice>
              <mc:Fallback>
                <p:oleObj name="Equation" r:id="rId4" imgW="1066800" imgH="215900" progId="Equation.3">
                  <p:embed/>
                  <p:pic>
                    <p:nvPicPr>
                      <p:cNvPr id="0" name=""/>
                      <p:cNvPicPr/>
                      <p:nvPr/>
                    </p:nvPicPr>
                    <p:blipFill>
                      <a:blip r:embed="rId5"/>
                      <a:stretch>
                        <a:fillRect/>
                      </a:stretch>
                    </p:blipFill>
                    <p:spPr>
                      <a:xfrm>
                        <a:off x="1662113" y="4654550"/>
                        <a:ext cx="2600325" cy="527050"/>
                      </a:xfrm>
                      <a:prstGeom prst="rect">
                        <a:avLst/>
                      </a:prstGeom>
                    </p:spPr>
                  </p:pic>
                </p:oleObj>
              </mc:Fallback>
            </mc:AlternateContent>
          </a:graphicData>
        </a:graphic>
      </p:graphicFrame>
    </p:spTree>
    <p:extLst>
      <p:ext uri="{BB962C8B-B14F-4D97-AF65-F5344CB8AC3E}">
        <p14:creationId xmlns:p14="http://schemas.microsoft.com/office/powerpoint/2010/main" val="1070849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first try: linear</a:t>
            </a:r>
          </a:p>
        </p:txBody>
      </p:sp>
      <p:graphicFrame>
        <p:nvGraphicFramePr>
          <p:cNvPr id="80898" name="Object 2"/>
          <p:cNvGraphicFramePr>
            <a:graphicFrameLocks noChangeAspect="1"/>
          </p:cNvGraphicFramePr>
          <p:nvPr>
            <p:extLst>
              <p:ext uri="{D42A27DB-BD31-4B8C-83A1-F6EECF244321}">
                <p14:modId xmlns:p14="http://schemas.microsoft.com/office/powerpoint/2010/main" val="1085372711"/>
              </p:ext>
            </p:extLst>
          </p:nvPr>
        </p:nvGraphicFramePr>
        <p:xfrm>
          <a:off x="1171575" y="1938338"/>
          <a:ext cx="6257925" cy="485775"/>
        </p:xfrm>
        <a:graphic>
          <a:graphicData uri="http://schemas.openxmlformats.org/presentationml/2006/ole">
            <mc:AlternateContent xmlns:mc="http://schemas.openxmlformats.org/markup-compatibility/2006">
              <mc:Choice xmlns:v="urn:schemas-microsoft-com:vml" Requires="v">
                <p:oleObj name="Equation" r:id="rId3" imgW="2781300" imgH="215900" progId="Equation.3">
                  <p:embed/>
                </p:oleObj>
              </mc:Choice>
              <mc:Fallback>
                <p:oleObj name="Equation" r:id="rId3" imgW="2781300" imgH="215900" progId="Equation.3">
                  <p:embed/>
                  <p:pic>
                    <p:nvPicPr>
                      <p:cNvPr id="0" name=""/>
                      <p:cNvPicPr>
                        <a:picLocks noChangeAspect="1" noChangeArrowheads="1"/>
                      </p:cNvPicPr>
                      <p:nvPr/>
                    </p:nvPicPr>
                    <p:blipFill>
                      <a:blip r:embed="rId4"/>
                      <a:srcRect/>
                      <a:stretch>
                        <a:fillRect/>
                      </a:stretch>
                    </p:blipFill>
                    <p:spPr bwMode="auto">
                      <a:xfrm>
                        <a:off x="1171575" y="1938338"/>
                        <a:ext cx="6257925" cy="4857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TextBox 4"/>
          <p:cNvSpPr txBox="1"/>
          <p:nvPr/>
        </p:nvSpPr>
        <p:spPr>
          <a:xfrm>
            <a:off x="838200" y="4038600"/>
            <a:ext cx="6499633" cy="1200328"/>
          </a:xfrm>
          <a:prstGeom prst="rect">
            <a:avLst/>
          </a:prstGeom>
          <a:noFill/>
        </p:spPr>
        <p:txBody>
          <a:bodyPr wrap="square" rtlCol="0">
            <a:spAutoFit/>
          </a:bodyPr>
          <a:lstStyle/>
          <a:p>
            <a:r>
              <a:rPr lang="en-US" sz="2400" dirty="0">
                <a:solidFill>
                  <a:srgbClr val="0000FF"/>
                </a:solidFill>
              </a:rPr>
              <a:t>- Nothing constrains it to be a probability</a:t>
            </a:r>
          </a:p>
          <a:p>
            <a:r>
              <a:rPr lang="en-US" sz="2400" dirty="0">
                <a:solidFill>
                  <a:srgbClr val="0000FF"/>
                </a:solidFill>
              </a:rPr>
              <a:t>- Could still have combination of features and weight that exceeds 1 or is below 0</a:t>
            </a:r>
          </a:p>
        </p:txBody>
      </p:sp>
      <p:sp>
        <p:nvSpPr>
          <p:cNvPr id="3" name="TextBox 2"/>
          <p:cNvSpPr txBox="1"/>
          <p:nvPr/>
        </p:nvSpPr>
        <p:spPr>
          <a:xfrm>
            <a:off x="2057400" y="2743200"/>
            <a:ext cx="3021380" cy="461665"/>
          </a:xfrm>
          <a:prstGeom prst="rect">
            <a:avLst/>
          </a:prstGeom>
          <a:noFill/>
        </p:spPr>
        <p:txBody>
          <a:bodyPr wrap="none" rtlCol="0">
            <a:spAutoFit/>
          </a:bodyPr>
          <a:lstStyle/>
          <a:p>
            <a:r>
              <a:rPr lang="en-US" sz="2400" dirty="0">
                <a:solidFill>
                  <a:srgbClr val="FF0000"/>
                </a:solidFill>
              </a:rPr>
              <a:t>Any problems with this?</a:t>
            </a:r>
          </a:p>
        </p:txBody>
      </p:sp>
    </p:spTree>
    <p:extLst>
      <p:ext uri="{BB962C8B-B14F-4D97-AF65-F5344CB8AC3E}">
        <p14:creationId xmlns:p14="http://schemas.microsoft.com/office/powerpoint/2010/main" val="285744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challenge</a:t>
            </a:r>
          </a:p>
        </p:txBody>
      </p:sp>
      <p:sp>
        <p:nvSpPr>
          <p:cNvPr id="4" name="TextBox 3"/>
          <p:cNvSpPr txBox="1"/>
          <p:nvPr/>
        </p:nvSpPr>
        <p:spPr>
          <a:xfrm>
            <a:off x="544290" y="2249710"/>
            <a:ext cx="3120572" cy="523220"/>
          </a:xfrm>
          <a:prstGeom prst="rect">
            <a:avLst/>
          </a:prstGeom>
          <a:noFill/>
        </p:spPr>
        <p:txBody>
          <a:bodyPr wrap="square" rtlCol="0">
            <a:spAutoFit/>
          </a:bodyPr>
          <a:lstStyle/>
          <a:p>
            <a:r>
              <a:rPr lang="en-US" sz="2800" dirty="0">
                <a:solidFill>
                  <a:srgbClr val="0000FF"/>
                </a:solidFill>
              </a:rPr>
              <a:t>Linear model</a:t>
            </a:r>
          </a:p>
        </p:txBody>
      </p:sp>
      <p:sp>
        <p:nvSpPr>
          <p:cNvPr id="5" name="Rectangle 4"/>
          <p:cNvSpPr/>
          <p:nvPr/>
        </p:nvSpPr>
        <p:spPr>
          <a:xfrm>
            <a:off x="1197428" y="3338275"/>
            <a:ext cx="689429" cy="3035905"/>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233713" y="2833405"/>
            <a:ext cx="1088572" cy="369332"/>
          </a:xfrm>
          <a:prstGeom prst="rect">
            <a:avLst/>
          </a:prstGeom>
          <a:noFill/>
        </p:spPr>
        <p:txBody>
          <a:bodyPr wrap="square" rtlCol="0">
            <a:spAutoFit/>
          </a:bodyPr>
          <a:lstStyle/>
          <a:p>
            <a:r>
              <a:rPr lang="en-US" dirty="0"/>
              <a:t>+∞</a:t>
            </a:r>
          </a:p>
        </p:txBody>
      </p:sp>
      <p:sp>
        <p:nvSpPr>
          <p:cNvPr id="7" name="TextBox 6"/>
          <p:cNvSpPr txBox="1"/>
          <p:nvPr/>
        </p:nvSpPr>
        <p:spPr>
          <a:xfrm>
            <a:off x="1233713" y="6374180"/>
            <a:ext cx="1088572" cy="369332"/>
          </a:xfrm>
          <a:prstGeom prst="rect">
            <a:avLst/>
          </a:prstGeom>
          <a:noFill/>
        </p:spPr>
        <p:txBody>
          <a:bodyPr wrap="square" rtlCol="0">
            <a:spAutoFit/>
          </a:bodyPr>
          <a:lstStyle/>
          <a:p>
            <a:r>
              <a:rPr lang="en-US" dirty="0"/>
              <a:t>-∞</a:t>
            </a:r>
          </a:p>
        </p:txBody>
      </p:sp>
      <p:sp>
        <p:nvSpPr>
          <p:cNvPr id="9" name="Rectangle 8"/>
          <p:cNvSpPr/>
          <p:nvPr/>
        </p:nvSpPr>
        <p:spPr>
          <a:xfrm>
            <a:off x="6550783" y="3265705"/>
            <a:ext cx="689429" cy="3035905"/>
          </a:xfrm>
          <a:prstGeom prst="rect">
            <a:avLst/>
          </a:prstGeom>
          <a:solidFill>
            <a:srgbClr val="008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708018" y="2772930"/>
            <a:ext cx="1088572" cy="369332"/>
          </a:xfrm>
          <a:prstGeom prst="rect">
            <a:avLst/>
          </a:prstGeom>
          <a:noFill/>
        </p:spPr>
        <p:txBody>
          <a:bodyPr wrap="square" rtlCol="0">
            <a:spAutoFit/>
          </a:bodyPr>
          <a:lstStyle/>
          <a:p>
            <a:r>
              <a:rPr lang="en-US" dirty="0"/>
              <a:t>1</a:t>
            </a:r>
          </a:p>
        </p:txBody>
      </p:sp>
      <p:sp>
        <p:nvSpPr>
          <p:cNvPr id="11" name="TextBox 10"/>
          <p:cNvSpPr txBox="1"/>
          <p:nvPr/>
        </p:nvSpPr>
        <p:spPr>
          <a:xfrm>
            <a:off x="6708018" y="6313705"/>
            <a:ext cx="1088572" cy="369332"/>
          </a:xfrm>
          <a:prstGeom prst="rect">
            <a:avLst/>
          </a:prstGeom>
          <a:noFill/>
        </p:spPr>
        <p:txBody>
          <a:bodyPr wrap="square" rtlCol="0">
            <a:spAutoFit/>
          </a:bodyPr>
          <a:lstStyle/>
          <a:p>
            <a:r>
              <a:rPr lang="en-US" dirty="0"/>
              <a:t>0</a:t>
            </a:r>
          </a:p>
        </p:txBody>
      </p:sp>
      <p:sp>
        <p:nvSpPr>
          <p:cNvPr id="12" name="TextBox 11"/>
          <p:cNvSpPr txBox="1"/>
          <p:nvPr/>
        </p:nvSpPr>
        <p:spPr>
          <a:xfrm>
            <a:off x="5776686" y="2201330"/>
            <a:ext cx="3120572" cy="523220"/>
          </a:xfrm>
          <a:prstGeom prst="rect">
            <a:avLst/>
          </a:prstGeom>
          <a:noFill/>
        </p:spPr>
        <p:txBody>
          <a:bodyPr wrap="square" rtlCol="0">
            <a:spAutoFit/>
          </a:bodyPr>
          <a:lstStyle/>
          <a:p>
            <a:r>
              <a:rPr lang="en-US" sz="2800" dirty="0">
                <a:solidFill>
                  <a:srgbClr val="0000FF"/>
                </a:solidFill>
              </a:rPr>
              <a:t>probability</a:t>
            </a:r>
          </a:p>
        </p:txBody>
      </p:sp>
      <p:graphicFrame>
        <p:nvGraphicFramePr>
          <p:cNvPr id="90115" name="Object 3"/>
          <p:cNvGraphicFramePr>
            <a:graphicFrameLocks noChangeAspect="1"/>
          </p:cNvGraphicFramePr>
          <p:nvPr>
            <p:extLst>
              <p:ext uri="{D42A27DB-BD31-4B8C-83A1-F6EECF244321}">
                <p14:modId xmlns:p14="http://schemas.microsoft.com/office/powerpoint/2010/main" val="848538189"/>
              </p:ext>
            </p:extLst>
          </p:nvPr>
        </p:nvGraphicFramePr>
        <p:xfrm>
          <a:off x="5594350" y="1662113"/>
          <a:ext cx="2400300" cy="485775"/>
        </p:xfrm>
        <a:graphic>
          <a:graphicData uri="http://schemas.openxmlformats.org/presentationml/2006/ole">
            <mc:AlternateContent xmlns:mc="http://schemas.openxmlformats.org/markup-compatibility/2006">
              <mc:Choice xmlns:v="urn:schemas-microsoft-com:vml" Requires="v">
                <p:oleObj name="Equation" r:id="rId2" imgW="1066800" imgH="215900" progId="Equation.3">
                  <p:embed/>
                </p:oleObj>
              </mc:Choice>
              <mc:Fallback>
                <p:oleObj name="Equation" r:id="rId2" imgW="1066800" imgH="215900" progId="Equation.3">
                  <p:embed/>
                  <p:pic>
                    <p:nvPicPr>
                      <p:cNvPr id="0" name=""/>
                      <p:cNvPicPr>
                        <a:picLocks noChangeAspect="1" noChangeArrowheads="1"/>
                      </p:cNvPicPr>
                      <p:nvPr/>
                    </p:nvPicPr>
                    <p:blipFill>
                      <a:blip r:embed="rId3"/>
                      <a:srcRect/>
                      <a:stretch>
                        <a:fillRect/>
                      </a:stretch>
                    </p:blipFill>
                    <p:spPr bwMode="auto">
                      <a:xfrm>
                        <a:off x="5594350" y="1662113"/>
                        <a:ext cx="2400300" cy="4857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4" name="Rectangle 13"/>
          <p:cNvSpPr/>
          <p:nvPr/>
        </p:nvSpPr>
        <p:spPr>
          <a:xfrm>
            <a:off x="5594350" y="1638000"/>
            <a:ext cx="2505075" cy="495600"/>
          </a:xfrm>
          <a:prstGeom prst="rect">
            <a:avLst/>
          </a:prstGeom>
          <a:solidFill>
            <a:srgbClr val="FF0000">
              <a:alpha val="28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ight Arrow 2"/>
          <p:cNvSpPr/>
          <p:nvPr/>
        </p:nvSpPr>
        <p:spPr>
          <a:xfrm rot="10800000">
            <a:off x="3581400" y="4038600"/>
            <a:ext cx="990600" cy="1143000"/>
          </a:xfrm>
          <a:prstGeom prst="rightArrow">
            <a:avLst/>
          </a:prstGeom>
          <a:solidFill>
            <a:srgbClr val="FF66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489868" y="5253789"/>
            <a:ext cx="3606132" cy="1477328"/>
          </a:xfrm>
          <a:prstGeom prst="rect">
            <a:avLst/>
          </a:prstGeom>
          <a:noFill/>
        </p:spPr>
        <p:txBody>
          <a:bodyPr wrap="square" rtlCol="0">
            <a:spAutoFit/>
          </a:bodyPr>
          <a:lstStyle/>
          <a:p>
            <a:r>
              <a:rPr lang="en-US" dirty="0"/>
              <a:t>We like linear models! </a:t>
            </a:r>
          </a:p>
          <a:p>
            <a:br>
              <a:rPr lang="en-US" dirty="0"/>
            </a:br>
            <a:r>
              <a:rPr lang="en-US" dirty="0"/>
              <a:t>Can we transform the probability into a function that ranges over all values? </a:t>
            </a:r>
          </a:p>
        </p:txBody>
      </p:sp>
      <p:graphicFrame>
        <p:nvGraphicFramePr>
          <p:cNvPr id="20" name="Object 2"/>
          <p:cNvGraphicFramePr>
            <a:graphicFrameLocks noChangeAspect="1"/>
          </p:cNvGraphicFramePr>
          <p:nvPr>
            <p:extLst>
              <p:ext uri="{D42A27DB-BD31-4B8C-83A1-F6EECF244321}">
                <p14:modId xmlns:p14="http://schemas.microsoft.com/office/powerpoint/2010/main" val="87206173"/>
              </p:ext>
            </p:extLst>
          </p:nvPr>
        </p:nvGraphicFramePr>
        <p:xfrm>
          <a:off x="458788" y="1662113"/>
          <a:ext cx="3629025" cy="485775"/>
        </p:xfrm>
        <a:graphic>
          <a:graphicData uri="http://schemas.openxmlformats.org/presentationml/2006/ole">
            <mc:AlternateContent xmlns:mc="http://schemas.openxmlformats.org/markup-compatibility/2006">
              <mc:Choice xmlns:v="urn:schemas-microsoft-com:vml" Requires="v">
                <p:oleObj name="Equation" r:id="rId4" imgW="1612900" imgH="215900" progId="Equation.3">
                  <p:embed/>
                </p:oleObj>
              </mc:Choice>
              <mc:Fallback>
                <p:oleObj name="Equation" r:id="rId4" imgW="1612900" imgH="215900" progId="Equation.3">
                  <p:embed/>
                  <p:pic>
                    <p:nvPicPr>
                      <p:cNvPr id="0" name=""/>
                      <p:cNvPicPr>
                        <a:picLocks noChangeAspect="1" noChangeArrowheads="1"/>
                      </p:cNvPicPr>
                      <p:nvPr/>
                    </p:nvPicPr>
                    <p:blipFill>
                      <a:blip r:embed="rId5"/>
                      <a:srcRect/>
                      <a:stretch>
                        <a:fillRect/>
                      </a:stretch>
                    </p:blipFill>
                    <p:spPr bwMode="auto">
                      <a:xfrm>
                        <a:off x="458788" y="1662113"/>
                        <a:ext cx="3629025" cy="4857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094782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Odds ratio</a:t>
            </a:r>
          </a:p>
        </p:txBody>
      </p:sp>
      <p:sp>
        <p:nvSpPr>
          <p:cNvPr id="3" name="Content Placeholder 2"/>
          <p:cNvSpPr>
            <a:spLocks noGrp="1"/>
          </p:cNvSpPr>
          <p:nvPr>
            <p:ph sz="quarter" idx="1"/>
          </p:nvPr>
        </p:nvSpPr>
        <p:spPr>
          <a:xfrm>
            <a:off x="612648" y="1600200"/>
            <a:ext cx="8153400" cy="2590800"/>
          </a:xfrm>
        </p:spPr>
        <p:txBody>
          <a:bodyPr>
            <a:normAutofit fontScale="92500"/>
          </a:bodyPr>
          <a:lstStyle/>
          <a:p>
            <a:pPr marL="0" indent="0">
              <a:buNone/>
            </a:pPr>
            <a:r>
              <a:rPr lang="en-US" sz="2400" dirty="0"/>
              <a:t>Rather than predict the probability, we can predict the ratio of 1/0 (positive/negative)</a:t>
            </a:r>
          </a:p>
          <a:p>
            <a:pPr marL="0" indent="0">
              <a:buNone/>
            </a:pPr>
            <a:endParaRPr lang="en-US" sz="2400" dirty="0"/>
          </a:p>
          <a:p>
            <a:pPr marL="0" indent="0">
              <a:buNone/>
            </a:pPr>
            <a:r>
              <a:rPr lang="en-US" sz="2400" dirty="0"/>
              <a:t>Predict the </a:t>
            </a:r>
            <a:r>
              <a:rPr lang="en-US" sz="2400" b="1" dirty="0"/>
              <a:t>odds</a:t>
            </a:r>
            <a:r>
              <a:rPr lang="en-US" sz="2400" dirty="0"/>
              <a:t> that it is 1 (true): </a:t>
            </a:r>
            <a:r>
              <a:rPr lang="en-US" sz="2400" dirty="0">
                <a:solidFill>
                  <a:srgbClr val="FF6600"/>
                </a:solidFill>
              </a:rPr>
              <a:t>How much more likely is 1 than 0.</a:t>
            </a:r>
          </a:p>
          <a:p>
            <a:pPr marL="0" indent="0">
              <a:buNone/>
            </a:pPr>
            <a:endParaRPr lang="en-US" sz="2400" dirty="0">
              <a:solidFill>
                <a:srgbClr val="FF0000"/>
              </a:solidFill>
            </a:endParaRPr>
          </a:p>
          <a:p>
            <a:pPr marL="0" indent="0">
              <a:buNone/>
            </a:pPr>
            <a:r>
              <a:rPr lang="en-US" sz="2400" dirty="0">
                <a:solidFill>
                  <a:srgbClr val="FF0000"/>
                </a:solidFill>
              </a:rPr>
              <a:t>Does this help us?</a:t>
            </a:r>
          </a:p>
        </p:txBody>
      </p:sp>
      <p:graphicFrame>
        <p:nvGraphicFramePr>
          <p:cNvPr id="86018" name="Object 4"/>
          <p:cNvGraphicFramePr>
            <a:graphicFrameLocks noChangeAspect="1"/>
          </p:cNvGraphicFramePr>
          <p:nvPr>
            <p:extLst>
              <p:ext uri="{D42A27DB-BD31-4B8C-83A1-F6EECF244321}">
                <p14:modId xmlns:p14="http://schemas.microsoft.com/office/powerpoint/2010/main" val="940525877"/>
              </p:ext>
            </p:extLst>
          </p:nvPr>
        </p:nvGraphicFramePr>
        <p:xfrm>
          <a:off x="922338" y="5146675"/>
          <a:ext cx="7653337" cy="788988"/>
        </p:xfrm>
        <a:graphic>
          <a:graphicData uri="http://schemas.openxmlformats.org/presentationml/2006/ole">
            <mc:AlternateContent xmlns:mc="http://schemas.openxmlformats.org/markup-compatibility/2006">
              <mc:Choice xmlns:v="urn:schemas-microsoft-com:vml" Requires="v">
                <p:oleObj name="Equation" r:id="rId2" imgW="4178300" imgH="431800" progId="Equation.3">
                  <p:embed/>
                </p:oleObj>
              </mc:Choice>
              <mc:Fallback>
                <p:oleObj name="Equation" r:id="rId2" imgW="4178300" imgH="431800" progId="Equation.3">
                  <p:embed/>
                  <p:pic>
                    <p:nvPicPr>
                      <p:cNvPr id="0" name=""/>
                      <p:cNvPicPr>
                        <a:picLocks noChangeAspect="1" noChangeArrowheads="1"/>
                      </p:cNvPicPr>
                      <p:nvPr/>
                    </p:nvPicPr>
                    <p:blipFill>
                      <a:blip r:embed="rId3"/>
                      <a:srcRect/>
                      <a:stretch>
                        <a:fillRect/>
                      </a:stretch>
                    </p:blipFill>
                    <p:spPr bwMode="auto">
                      <a:xfrm>
                        <a:off x="922338" y="5146675"/>
                        <a:ext cx="7653337" cy="7889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048372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290" y="228600"/>
            <a:ext cx="8153400" cy="990600"/>
          </a:xfrm>
        </p:spPr>
        <p:txBody>
          <a:bodyPr/>
          <a:lstStyle/>
          <a:p>
            <a:r>
              <a:rPr lang="en-US" dirty="0"/>
              <a:t>Odds ratio</a:t>
            </a:r>
          </a:p>
        </p:txBody>
      </p:sp>
      <p:sp>
        <p:nvSpPr>
          <p:cNvPr id="4" name="TextBox 3"/>
          <p:cNvSpPr txBox="1"/>
          <p:nvPr/>
        </p:nvSpPr>
        <p:spPr>
          <a:xfrm>
            <a:off x="544290" y="2249710"/>
            <a:ext cx="3120572" cy="523220"/>
          </a:xfrm>
          <a:prstGeom prst="rect">
            <a:avLst/>
          </a:prstGeom>
          <a:noFill/>
        </p:spPr>
        <p:txBody>
          <a:bodyPr wrap="square" rtlCol="0">
            <a:spAutoFit/>
          </a:bodyPr>
          <a:lstStyle/>
          <a:p>
            <a:r>
              <a:rPr lang="en-US" sz="2800" dirty="0">
                <a:solidFill>
                  <a:srgbClr val="0000FF"/>
                </a:solidFill>
              </a:rPr>
              <a:t>Linear model</a:t>
            </a:r>
          </a:p>
        </p:txBody>
      </p:sp>
      <p:sp>
        <p:nvSpPr>
          <p:cNvPr id="5" name="Rectangle 4"/>
          <p:cNvSpPr/>
          <p:nvPr/>
        </p:nvSpPr>
        <p:spPr>
          <a:xfrm>
            <a:off x="1197428" y="3338275"/>
            <a:ext cx="689429" cy="3035905"/>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233713" y="2833405"/>
            <a:ext cx="1088572" cy="369332"/>
          </a:xfrm>
          <a:prstGeom prst="rect">
            <a:avLst/>
          </a:prstGeom>
          <a:noFill/>
        </p:spPr>
        <p:txBody>
          <a:bodyPr wrap="square" rtlCol="0">
            <a:spAutoFit/>
          </a:bodyPr>
          <a:lstStyle/>
          <a:p>
            <a:r>
              <a:rPr lang="en-US" dirty="0"/>
              <a:t>+∞</a:t>
            </a:r>
          </a:p>
        </p:txBody>
      </p:sp>
      <p:sp>
        <p:nvSpPr>
          <p:cNvPr id="7" name="TextBox 6"/>
          <p:cNvSpPr txBox="1"/>
          <p:nvPr/>
        </p:nvSpPr>
        <p:spPr>
          <a:xfrm>
            <a:off x="1233713" y="6374180"/>
            <a:ext cx="1088572" cy="369332"/>
          </a:xfrm>
          <a:prstGeom prst="rect">
            <a:avLst/>
          </a:prstGeom>
          <a:noFill/>
        </p:spPr>
        <p:txBody>
          <a:bodyPr wrap="square" rtlCol="0">
            <a:spAutoFit/>
          </a:bodyPr>
          <a:lstStyle/>
          <a:p>
            <a:r>
              <a:rPr lang="en-US" dirty="0"/>
              <a:t>-∞</a:t>
            </a:r>
          </a:p>
        </p:txBody>
      </p:sp>
      <p:sp>
        <p:nvSpPr>
          <p:cNvPr id="9" name="Rectangle 8"/>
          <p:cNvSpPr/>
          <p:nvPr/>
        </p:nvSpPr>
        <p:spPr>
          <a:xfrm>
            <a:off x="6550783" y="3265705"/>
            <a:ext cx="689429" cy="3035905"/>
          </a:xfrm>
          <a:prstGeom prst="rect">
            <a:avLst/>
          </a:prstGeom>
          <a:solidFill>
            <a:srgbClr val="008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562878" y="2785025"/>
            <a:ext cx="1088572" cy="646331"/>
          </a:xfrm>
          <a:prstGeom prst="rect">
            <a:avLst/>
          </a:prstGeom>
          <a:noFill/>
        </p:spPr>
        <p:txBody>
          <a:bodyPr wrap="square" rtlCol="0">
            <a:spAutoFit/>
          </a:bodyPr>
          <a:lstStyle/>
          <a:p>
            <a:r>
              <a:rPr lang="en-US" dirty="0"/>
              <a:t>+∞</a:t>
            </a:r>
          </a:p>
          <a:p>
            <a:endParaRPr lang="en-US" dirty="0"/>
          </a:p>
        </p:txBody>
      </p:sp>
      <p:sp>
        <p:nvSpPr>
          <p:cNvPr id="11" name="TextBox 10"/>
          <p:cNvSpPr txBox="1"/>
          <p:nvPr/>
        </p:nvSpPr>
        <p:spPr>
          <a:xfrm>
            <a:off x="6708018" y="6313705"/>
            <a:ext cx="1088572" cy="369332"/>
          </a:xfrm>
          <a:prstGeom prst="rect">
            <a:avLst/>
          </a:prstGeom>
          <a:noFill/>
        </p:spPr>
        <p:txBody>
          <a:bodyPr wrap="square" rtlCol="0">
            <a:spAutoFit/>
          </a:bodyPr>
          <a:lstStyle/>
          <a:p>
            <a:r>
              <a:rPr lang="en-US" dirty="0"/>
              <a:t>0</a:t>
            </a:r>
          </a:p>
        </p:txBody>
      </p:sp>
      <p:sp>
        <p:nvSpPr>
          <p:cNvPr id="12" name="TextBox 11"/>
          <p:cNvSpPr txBox="1"/>
          <p:nvPr/>
        </p:nvSpPr>
        <p:spPr>
          <a:xfrm>
            <a:off x="5776686" y="2201330"/>
            <a:ext cx="3120572" cy="523220"/>
          </a:xfrm>
          <a:prstGeom prst="rect">
            <a:avLst/>
          </a:prstGeom>
          <a:noFill/>
        </p:spPr>
        <p:txBody>
          <a:bodyPr wrap="square" rtlCol="0">
            <a:spAutoFit/>
          </a:bodyPr>
          <a:lstStyle/>
          <a:p>
            <a:r>
              <a:rPr lang="en-US" sz="2800" dirty="0">
                <a:solidFill>
                  <a:srgbClr val="0000FF"/>
                </a:solidFill>
              </a:rPr>
              <a:t>odds ratio</a:t>
            </a:r>
          </a:p>
        </p:txBody>
      </p:sp>
      <p:sp>
        <p:nvSpPr>
          <p:cNvPr id="15" name="TextBox 14"/>
          <p:cNvSpPr txBox="1"/>
          <p:nvPr/>
        </p:nvSpPr>
        <p:spPr>
          <a:xfrm>
            <a:off x="2515961" y="3896714"/>
            <a:ext cx="3459238" cy="1200328"/>
          </a:xfrm>
          <a:prstGeom prst="rect">
            <a:avLst/>
          </a:prstGeom>
          <a:noFill/>
        </p:spPr>
        <p:txBody>
          <a:bodyPr wrap="square" rtlCol="0">
            <a:spAutoFit/>
          </a:bodyPr>
          <a:lstStyle/>
          <a:p>
            <a:r>
              <a:rPr lang="en-US" sz="2400" dirty="0">
                <a:solidFill>
                  <a:srgbClr val="FF0000"/>
                </a:solidFill>
              </a:rPr>
              <a:t>Where is the dividing line between class 1 and </a:t>
            </a:r>
            <a:br>
              <a:rPr lang="en-US" sz="2400" dirty="0">
                <a:solidFill>
                  <a:srgbClr val="FF0000"/>
                </a:solidFill>
              </a:rPr>
            </a:br>
            <a:r>
              <a:rPr lang="en-US" sz="2400" dirty="0">
                <a:solidFill>
                  <a:srgbClr val="FF0000"/>
                </a:solidFill>
              </a:rPr>
              <a:t>class 0 being selected?</a:t>
            </a:r>
          </a:p>
        </p:txBody>
      </p:sp>
      <p:graphicFrame>
        <p:nvGraphicFramePr>
          <p:cNvPr id="91140" name="Object 4"/>
          <p:cNvGraphicFramePr>
            <a:graphicFrameLocks noChangeAspect="1"/>
          </p:cNvGraphicFramePr>
          <p:nvPr/>
        </p:nvGraphicFramePr>
        <p:xfrm>
          <a:off x="5681663" y="1543050"/>
          <a:ext cx="2327275" cy="719138"/>
        </p:xfrm>
        <a:graphic>
          <a:graphicData uri="http://schemas.openxmlformats.org/presentationml/2006/ole">
            <mc:AlternateContent xmlns:mc="http://schemas.openxmlformats.org/markup-compatibility/2006">
              <mc:Choice xmlns:v="urn:schemas-microsoft-com:vml" Requires="v">
                <p:oleObj name="Equation" r:id="rId2" imgW="1270000" imgH="393700" progId="Equation.3">
                  <p:embed/>
                </p:oleObj>
              </mc:Choice>
              <mc:Fallback>
                <p:oleObj name="Equation" r:id="rId2" imgW="1270000" imgH="3937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1663" y="1543050"/>
                        <a:ext cx="2327275" cy="7191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4" name="Object 2"/>
          <p:cNvGraphicFramePr>
            <a:graphicFrameLocks noChangeAspect="1"/>
          </p:cNvGraphicFramePr>
          <p:nvPr>
            <p:extLst>
              <p:ext uri="{D42A27DB-BD31-4B8C-83A1-F6EECF244321}">
                <p14:modId xmlns:p14="http://schemas.microsoft.com/office/powerpoint/2010/main" val="87206173"/>
              </p:ext>
            </p:extLst>
          </p:nvPr>
        </p:nvGraphicFramePr>
        <p:xfrm>
          <a:off x="458788" y="1662113"/>
          <a:ext cx="3629025" cy="485775"/>
        </p:xfrm>
        <a:graphic>
          <a:graphicData uri="http://schemas.openxmlformats.org/presentationml/2006/ole">
            <mc:AlternateContent xmlns:mc="http://schemas.openxmlformats.org/markup-compatibility/2006">
              <mc:Choice xmlns:v="urn:schemas-microsoft-com:vml" Requires="v">
                <p:oleObj name="Equation" r:id="rId4" imgW="1612900" imgH="215900" progId="Equation.3">
                  <p:embed/>
                </p:oleObj>
              </mc:Choice>
              <mc:Fallback>
                <p:oleObj name="Equation" r:id="rId4" imgW="1612900" imgH="215900" progId="Equation.3">
                  <p:embed/>
                  <p:pic>
                    <p:nvPicPr>
                      <p:cNvPr id="0" name=""/>
                      <p:cNvPicPr>
                        <a:picLocks noChangeAspect="1" noChangeArrowheads="1"/>
                      </p:cNvPicPr>
                      <p:nvPr/>
                    </p:nvPicPr>
                    <p:blipFill>
                      <a:blip r:embed="rId5"/>
                      <a:srcRect/>
                      <a:stretch>
                        <a:fillRect/>
                      </a:stretch>
                    </p:blipFill>
                    <p:spPr bwMode="auto">
                      <a:xfrm>
                        <a:off x="458788" y="1662113"/>
                        <a:ext cx="3629025" cy="4857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090649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Odds ratio</a:t>
            </a:r>
          </a:p>
        </p:txBody>
      </p:sp>
      <p:sp>
        <p:nvSpPr>
          <p:cNvPr id="4" name="Rectangle 3"/>
          <p:cNvSpPr/>
          <p:nvPr/>
        </p:nvSpPr>
        <p:spPr>
          <a:xfrm>
            <a:off x="1733791" y="3039309"/>
            <a:ext cx="3971873" cy="646331"/>
          </a:xfrm>
          <a:prstGeom prst="rect">
            <a:avLst/>
          </a:prstGeom>
        </p:spPr>
        <p:txBody>
          <a:bodyPr wrap="none">
            <a:spAutoFit/>
          </a:bodyPr>
          <a:lstStyle/>
          <a:p>
            <a:r>
              <a:rPr lang="en-US" dirty="0">
                <a:solidFill>
                  <a:srgbClr val="FF0000"/>
                </a:solidFill>
              </a:rPr>
              <a:t>Does this suggest another transformation?</a:t>
            </a:r>
          </a:p>
          <a:p>
            <a:endParaRPr lang="en-US" dirty="0">
              <a:solidFill>
                <a:srgbClr val="FF0000"/>
              </a:solidFill>
            </a:endParaRPr>
          </a:p>
        </p:txBody>
      </p:sp>
      <p:graphicFrame>
        <p:nvGraphicFramePr>
          <p:cNvPr id="138242" name="Object 4"/>
          <p:cNvGraphicFramePr>
            <a:graphicFrameLocks noChangeAspect="1"/>
          </p:cNvGraphicFramePr>
          <p:nvPr/>
        </p:nvGraphicFramePr>
        <p:xfrm>
          <a:off x="5681663" y="1543050"/>
          <a:ext cx="2327275" cy="719138"/>
        </p:xfrm>
        <a:graphic>
          <a:graphicData uri="http://schemas.openxmlformats.org/presentationml/2006/ole">
            <mc:AlternateContent xmlns:mc="http://schemas.openxmlformats.org/markup-compatibility/2006">
              <mc:Choice xmlns:v="urn:schemas-microsoft-com:vml" Requires="v">
                <p:oleObj name="Equation" r:id="rId2" imgW="1270000" imgH="393700" progId="Equation.3">
                  <p:embed/>
                </p:oleObj>
              </mc:Choice>
              <mc:Fallback>
                <p:oleObj name="Equation" r:id="rId2" imgW="1270000" imgH="3937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1663" y="1543050"/>
                        <a:ext cx="2327275" cy="7191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38243" name="Object 4"/>
          <p:cNvGraphicFramePr>
            <a:graphicFrameLocks noChangeAspect="1"/>
          </p:cNvGraphicFramePr>
          <p:nvPr/>
        </p:nvGraphicFramePr>
        <p:xfrm>
          <a:off x="800100" y="2067540"/>
          <a:ext cx="4421187" cy="325438"/>
        </p:xfrm>
        <a:graphic>
          <a:graphicData uri="http://schemas.openxmlformats.org/presentationml/2006/ole">
            <mc:AlternateContent xmlns:mc="http://schemas.openxmlformats.org/markup-compatibility/2006">
              <mc:Choice xmlns:v="urn:schemas-microsoft-com:vml" Requires="v">
                <p:oleObj name="Equation" r:id="rId4" imgW="2413000" imgH="177800" progId="Equation.3">
                  <p:embed/>
                </p:oleObj>
              </mc:Choice>
              <mc:Fallback>
                <p:oleObj name="Equation" r:id="rId4" imgW="2413000" imgH="177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2067540"/>
                        <a:ext cx="4421187" cy="3254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38244" name="Object 4"/>
          <p:cNvGraphicFramePr>
            <a:graphicFrameLocks noChangeAspect="1"/>
          </p:cNvGraphicFramePr>
          <p:nvPr/>
        </p:nvGraphicFramePr>
        <p:xfrm>
          <a:off x="800100" y="1579335"/>
          <a:ext cx="4117975" cy="325437"/>
        </p:xfrm>
        <a:graphic>
          <a:graphicData uri="http://schemas.openxmlformats.org/presentationml/2006/ole">
            <mc:AlternateContent xmlns:mc="http://schemas.openxmlformats.org/markup-compatibility/2006">
              <mc:Choice xmlns:v="urn:schemas-microsoft-com:vml" Requires="v">
                <p:oleObj name="Equation" r:id="rId6" imgW="2247900" imgH="177800" progId="Equation.3">
                  <p:embed/>
                </p:oleObj>
              </mc:Choice>
              <mc:Fallback>
                <p:oleObj name="Equation" r:id="rId6" imgW="2247900" imgH="177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0100" y="1579335"/>
                        <a:ext cx="4117975" cy="32543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Rectangle 7"/>
          <p:cNvSpPr/>
          <p:nvPr/>
        </p:nvSpPr>
        <p:spPr>
          <a:xfrm>
            <a:off x="1757666" y="3614587"/>
            <a:ext cx="5346095" cy="2781905"/>
          </a:xfrm>
          <a:prstGeom prst="rect">
            <a:avLst/>
          </a:prstGeom>
          <a:solidFill>
            <a:schemeClr val="accent1">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682822" y="6403752"/>
            <a:ext cx="4884891" cy="369332"/>
          </a:xfrm>
          <a:prstGeom prst="rect">
            <a:avLst/>
          </a:prstGeom>
          <a:noFill/>
        </p:spPr>
        <p:txBody>
          <a:bodyPr wrap="square" rtlCol="0">
            <a:spAutoFit/>
          </a:bodyPr>
          <a:lstStyle/>
          <a:p>
            <a:r>
              <a:rPr lang="en-US" dirty="0">
                <a:solidFill>
                  <a:srgbClr val="0000FF"/>
                </a:solidFill>
              </a:rPr>
              <a:t>0    1     2    3    4    5    6     7     8    9   ….</a:t>
            </a:r>
          </a:p>
        </p:txBody>
      </p:sp>
      <p:sp>
        <p:nvSpPr>
          <p:cNvPr id="29" name="Rectangle 28"/>
          <p:cNvSpPr/>
          <p:nvPr/>
        </p:nvSpPr>
        <p:spPr>
          <a:xfrm>
            <a:off x="1757666" y="3626682"/>
            <a:ext cx="460806" cy="2760124"/>
          </a:xfrm>
          <a:prstGeom prst="rect">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336397" y="4765513"/>
            <a:ext cx="1346426" cy="369332"/>
          </a:xfrm>
          <a:prstGeom prst="rect">
            <a:avLst/>
          </a:prstGeom>
          <a:noFill/>
        </p:spPr>
        <p:txBody>
          <a:bodyPr wrap="square" rtlCol="0">
            <a:spAutoFit/>
          </a:bodyPr>
          <a:lstStyle/>
          <a:p>
            <a:r>
              <a:rPr lang="en-US" dirty="0">
                <a:solidFill>
                  <a:srgbClr val="0000FF"/>
                </a:solidFill>
              </a:rPr>
              <a:t>odds ratio</a:t>
            </a:r>
          </a:p>
        </p:txBody>
      </p:sp>
      <p:sp>
        <p:nvSpPr>
          <p:cNvPr id="30" name="Rectangle 29"/>
          <p:cNvSpPr/>
          <p:nvPr/>
        </p:nvSpPr>
        <p:spPr>
          <a:xfrm>
            <a:off x="2220059" y="3621847"/>
            <a:ext cx="4883701" cy="2760124"/>
          </a:xfrm>
          <a:prstGeom prst="rect">
            <a:avLst/>
          </a:prstGeom>
          <a:solidFill>
            <a:srgbClr val="008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rot="16200000" flipH="1">
            <a:off x="2081110" y="6257542"/>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H="1">
            <a:off x="2487505" y="6264802"/>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6200000" flipH="1">
            <a:off x="2877607" y="6250282"/>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16200000" flipH="1">
            <a:off x="3284002" y="6257542"/>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16200000" flipH="1">
            <a:off x="3653291" y="6257542"/>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H="1">
            <a:off x="4059686" y="6264802"/>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16200000" flipH="1">
            <a:off x="4059686" y="6243021"/>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16200000" flipH="1">
            <a:off x="4466081" y="6250281"/>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16200000" flipH="1">
            <a:off x="4856183" y="6235761"/>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16200000" flipH="1">
            <a:off x="5262578" y="6243021"/>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16200000" flipH="1">
            <a:off x="5631867" y="6243021"/>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16200000" flipH="1">
            <a:off x="6038262" y="6250281"/>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2924175" y="1543050"/>
            <a:ext cx="1981805" cy="361722"/>
          </a:xfrm>
          <a:prstGeom prst="rect">
            <a:avLst/>
          </a:prstGeom>
          <a:solidFill>
            <a:srgbClr val="FF0000">
              <a:alpha val="38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824290" y="1543050"/>
            <a:ext cx="1862641" cy="361722"/>
          </a:xfrm>
          <a:prstGeom prst="rect">
            <a:avLst/>
          </a:prstGeom>
          <a:solidFill>
            <a:srgbClr val="008000">
              <a:alpha val="50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1682822" y="2392978"/>
            <a:ext cx="5616046" cy="646331"/>
          </a:xfrm>
          <a:prstGeom prst="rect">
            <a:avLst/>
          </a:prstGeom>
          <a:noFill/>
        </p:spPr>
        <p:txBody>
          <a:bodyPr wrap="square" rtlCol="0">
            <a:spAutoFit/>
          </a:bodyPr>
          <a:lstStyle/>
          <a:p>
            <a:r>
              <a:rPr lang="en-US" dirty="0"/>
              <a:t>We’re trying to find some transformation that transforms the odds ratio to a number that is -∞ to +∞</a:t>
            </a:r>
          </a:p>
        </p:txBody>
      </p:sp>
    </p:spTree>
    <p:extLst>
      <p:ext uri="{BB962C8B-B14F-4D97-AF65-F5344CB8AC3E}">
        <p14:creationId xmlns:p14="http://schemas.microsoft.com/office/powerpoint/2010/main" val="15482254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7666" y="3614587"/>
            <a:ext cx="5346095" cy="2781905"/>
          </a:xfrm>
          <a:prstGeom prst="rect">
            <a:avLst/>
          </a:prstGeom>
          <a:solidFill>
            <a:schemeClr val="accent1">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1682822" y="6403752"/>
            <a:ext cx="4884891" cy="369332"/>
          </a:xfrm>
          <a:prstGeom prst="rect">
            <a:avLst/>
          </a:prstGeom>
          <a:noFill/>
        </p:spPr>
        <p:txBody>
          <a:bodyPr wrap="square" rtlCol="0">
            <a:spAutoFit/>
          </a:bodyPr>
          <a:lstStyle/>
          <a:p>
            <a:r>
              <a:rPr lang="en-US" dirty="0">
                <a:solidFill>
                  <a:srgbClr val="0000FF"/>
                </a:solidFill>
              </a:rPr>
              <a:t>0    1     2    3    4    5    6     7     8    9   ….</a:t>
            </a:r>
          </a:p>
        </p:txBody>
      </p:sp>
      <p:sp>
        <p:nvSpPr>
          <p:cNvPr id="4" name="Rectangle 3"/>
          <p:cNvSpPr/>
          <p:nvPr/>
        </p:nvSpPr>
        <p:spPr>
          <a:xfrm>
            <a:off x="1757666" y="3626682"/>
            <a:ext cx="460806" cy="2760124"/>
          </a:xfrm>
          <a:prstGeom prst="rect">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220059" y="3621847"/>
            <a:ext cx="4883701" cy="2760124"/>
          </a:xfrm>
          <a:prstGeom prst="rect">
            <a:avLst/>
          </a:prstGeom>
          <a:solidFill>
            <a:srgbClr val="008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rot="16200000" flipH="1">
            <a:off x="2081110" y="6257542"/>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16200000" flipH="1">
            <a:off x="2487505" y="6264802"/>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16200000" flipH="1">
            <a:off x="2877607" y="6250282"/>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H="1">
            <a:off x="3284002" y="6257542"/>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16200000" flipH="1">
            <a:off x="3653291" y="6257542"/>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16200000" flipH="1">
            <a:off x="4059686" y="6264802"/>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H="1">
            <a:off x="4059686" y="6243021"/>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H="1">
            <a:off x="4466081" y="6250281"/>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16200000" flipH="1">
            <a:off x="4856183" y="6235761"/>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16200000" flipH="1">
            <a:off x="5262578" y="6243021"/>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H="1">
            <a:off x="5631867" y="6243021"/>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6200000" flipH="1">
            <a:off x="6038262" y="6250281"/>
            <a:ext cx="276312" cy="1588"/>
          </a:xfrm>
          <a:prstGeom prst="line">
            <a:avLst/>
          </a:prstGeom>
          <a:ln>
            <a:solidFill>
              <a:srgbClr val="0D0D0D"/>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a:blip r:embed="rId2"/>
          <a:stretch>
            <a:fillRect/>
          </a:stretch>
        </p:blipFill>
        <p:spPr>
          <a:xfrm>
            <a:off x="-762000" y="152400"/>
            <a:ext cx="7162800" cy="3155846"/>
          </a:xfrm>
          <a:prstGeom prst="rect">
            <a:avLst/>
          </a:prstGeom>
        </p:spPr>
      </p:pic>
    </p:spTree>
    <p:extLst>
      <p:ext uri="{BB962C8B-B14F-4D97-AF65-F5344CB8AC3E}">
        <p14:creationId xmlns:p14="http://schemas.microsoft.com/office/powerpoint/2010/main" val="316547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4704E-CC03-7100-5595-AF09F9A00A28}"/>
              </a:ext>
            </a:extLst>
          </p:cNvPr>
          <p:cNvSpPr>
            <a:spLocks noGrp="1"/>
          </p:cNvSpPr>
          <p:nvPr>
            <p:ph type="title"/>
          </p:nvPr>
        </p:nvSpPr>
        <p:spPr/>
        <p:txBody>
          <a:bodyPr/>
          <a:lstStyle/>
          <a:p>
            <a:r>
              <a:rPr lang="en-US" dirty="0"/>
              <a:t>Course feedback</a:t>
            </a:r>
          </a:p>
        </p:txBody>
      </p:sp>
      <p:pic>
        <p:nvPicPr>
          <p:cNvPr id="491522" name="Picture 2" descr="Forms response chart. Question title: About how many hours a week do you spend on this class (ignoring the DT assignment :)?. Number of responses: 14 responses.">
            <a:extLst>
              <a:ext uri="{FF2B5EF4-FFF2-40B4-BE49-F238E27FC236}">
                <a16:creationId xmlns:a16="http://schemas.microsoft.com/office/drawing/2014/main" id="{29BA129E-F50C-60FA-4C1D-E56DCEFAD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62028"/>
            <a:ext cx="8929356" cy="3757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5317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290" y="228600"/>
            <a:ext cx="8153400" cy="990600"/>
          </a:xfrm>
        </p:spPr>
        <p:txBody>
          <a:bodyPr/>
          <a:lstStyle/>
          <a:p>
            <a:r>
              <a:rPr lang="en-US" dirty="0"/>
              <a:t>Log odds (</a:t>
            </a:r>
            <a:r>
              <a:rPr lang="en-US" dirty="0" err="1"/>
              <a:t>logit</a:t>
            </a:r>
            <a:r>
              <a:rPr lang="en-US" dirty="0"/>
              <a:t> function)</a:t>
            </a:r>
          </a:p>
        </p:txBody>
      </p:sp>
      <p:sp>
        <p:nvSpPr>
          <p:cNvPr id="4" name="TextBox 3"/>
          <p:cNvSpPr txBox="1"/>
          <p:nvPr/>
        </p:nvSpPr>
        <p:spPr>
          <a:xfrm>
            <a:off x="544290" y="2249710"/>
            <a:ext cx="3120572" cy="523220"/>
          </a:xfrm>
          <a:prstGeom prst="rect">
            <a:avLst/>
          </a:prstGeom>
          <a:noFill/>
        </p:spPr>
        <p:txBody>
          <a:bodyPr wrap="square" rtlCol="0">
            <a:spAutoFit/>
          </a:bodyPr>
          <a:lstStyle/>
          <a:p>
            <a:r>
              <a:rPr lang="en-US" sz="2800" dirty="0">
                <a:solidFill>
                  <a:srgbClr val="0000FF"/>
                </a:solidFill>
              </a:rPr>
              <a:t>Linear regression</a:t>
            </a:r>
          </a:p>
        </p:txBody>
      </p:sp>
      <p:sp>
        <p:nvSpPr>
          <p:cNvPr id="5" name="Rectangle 4"/>
          <p:cNvSpPr/>
          <p:nvPr/>
        </p:nvSpPr>
        <p:spPr>
          <a:xfrm>
            <a:off x="1197428" y="3338275"/>
            <a:ext cx="689429" cy="3035905"/>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233713" y="2833405"/>
            <a:ext cx="1088572" cy="369332"/>
          </a:xfrm>
          <a:prstGeom prst="rect">
            <a:avLst/>
          </a:prstGeom>
          <a:noFill/>
        </p:spPr>
        <p:txBody>
          <a:bodyPr wrap="square" rtlCol="0">
            <a:spAutoFit/>
          </a:bodyPr>
          <a:lstStyle/>
          <a:p>
            <a:r>
              <a:rPr lang="en-US" dirty="0"/>
              <a:t>+∞</a:t>
            </a:r>
          </a:p>
        </p:txBody>
      </p:sp>
      <p:sp>
        <p:nvSpPr>
          <p:cNvPr id="7" name="TextBox 6"/>
          <p:cNvSpPr txBox="1"/>
          <p:nvPr/>
        </p:nvSpPr>
        <p:spPr>
          <a:xfrm>
            <a:off x="1233713" y="6374180"/>
            <a:ext cx="1088572" cy="369332"/>
          </a:xfrm>
          <a:prstGeom prst="rect">
            <a:avLst/>
          </a:prstGeom>
          <a:noFill/>
        </p:spPr>
        <p:txBody>
          <a:bodyPr wrap="square" rtlCol="0">
            <a:spAutoFit/>
          </a:bodyPr>
          <a:lstStyle/>
          <a:p>
            <a:r>
              <a:rPr lang="en-US" dirty="0"/>
              <a:t>-∞</a:t>
            </a:r>
          </a:p>
        </p:txBody>
      </p:sp>
      <p:graphicFrame>
        <p:nvGraphicFramePr>
          <p:cNvPr id="90114" name="Object 2"/>
          <p:cNvGraphicFramePr>
            <a:graphicFrameLocks noChangeAspect="1"/>
          </p:cNvGraphicFramePr>
          <p:nvPr>
            <p:extLst>
              <p:ext uri="{D42A27DB-BD31-4B8C-83A1-F6EECF244321}">
                <p14:modId xmlns:p14="http://schemas.microsoft.com/office/powerpoint/2010/main" val="230228346"/>
              </p:ext>
            </p:extLst>
          </p:nvPr>
        </p:nvGraphicFramePr>
        <p:xfrm>
          <a:off x="458788" y="1662113"/>
          <a:ext cx="3629025" cy="485775"/>
        </p:xfrm>
        <a:graphic>
          <a:graphicData uri="http://schemas.openxmlformats.org/presentationml/2006/ole">
            <mc:AlternateContent xmlns:mc="http://schemas.openxmlformats.org/markup-compatibility/2006">
              <mc:Choice xmlns:v="urn:schemas-microsoft-com:vml" Requires="v">
                <p:oleObj name="Equation" r:id="rId2" imgW="1612900" imgH="215900" progId="Equation.3">
                  <p:embed/>
                </p:oleObj>
              </mc:Choice>
              <mc:Fallback>
                <p:oleObj name="Equation" r:id="rId2" imgW="1612900" imgH="215900" progId="Equation.3">
                  <p:embed/>
                  <p:pic>
                    <p:nvPicPr>
                      <p:cNvPr id="0" name=""/>
                      <p:cNvPicPr>
                        <a:picLocks noChangeAspect="1" noChangeArrowheads="1"/>
                      </p:cNvPicPr>
                      <p:nvPr/>
                    </p:nvPicPr>
                    <p:blipFill>
                      <a:blip r:embed="rId3"/>
                      <a:srcRect/>
                      <a:stretch>
                        <a:fillRect/>
                      </a:stretch>
                    </p:blipFill>
                    <p:spPr bwMode="auto">
                      <a:xfrm>
                        <a:off x="458788" y="1662113"/>
                        <a:ext cx="3629025" cy="4857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9" name="Rectangle 8"/>
          <p:cNvSpPr/>
          <p:nvPr/>
        </p:nvSpPr>
        <p:spPr>
          <a:xfrm>
            <a:off x="6550783" y="3265705"/>
            <a:ext cx="689429" cy="3035905"/>
          </a:xfrm>
          <a:prstGeom prst="rect">
            <a:avLst/>
          </a:prstGeom>
          <a:solidFill>
            <a:srgbClr val="008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562878" y="2785025"/>
            <a:ext cx="1088572" cy="646331"/>
          </a:xfrm>
          <a:prstGeom prst="rect">
            <a:avLst/>
          </a:prstGeom>
          <a:noFill/>
        </p:spPr>
        <p:txBody>
          <a:bodyPr wrap="square" rtlCol="0">
            <a:spAutoFit/>
          </a:bodyPr>
          <a:lstStyle/>
          <a:p>
            <a:r>
              <a:rPr lang="en-US" dirty="0"/>
              <a:t>+∞</a:t>
            </a:r>
          </a:p>
          <a:p>
            <a:endParaRPr lang="en-US" dirty="0"/>
          </a:p>
        </p:txBody>
      </p:sp>
      <p:sp>
        <p:nvSpPr>
          <p:cNvPr id="11" name="TextBox 10"/>
          <p:cNvSpPr txBox="1"/>
          <p:nvPr/>
        </p:nvSpPr>
        <p:spPr>
          <a:xfrm>
            <a:off x="6695923" y="6313705"/>
            <a:ext cx="1088572" cy="369332"/>
          </a:xfrm>
          <a:prstGeom prst="rect">
            <a:avLst/>
          </a:prstGeom>
          <a:noFill/>
        </p:spPr>
        <p:txBody>
          <a:bodyPr wrap="square" rtlCol="0">
            <a:spAutoFit/>
          </a:bodyPr>
          <a:lstStyle/>
          <a:p>
            <a:r>
              <a:rPr lang="en-US" dirty="0"/>
              <a:t>-∞</a:t>
            </a:r>
          </a:p>
        </p:txBody>
      </p:sp>
      <p:sp>
        <p:nvSpPr>
          <p:cNvPr id="12" name="TextBox 11"/>
          <p:cNvSpPr txBox="1"/>
          <p:nvPr/>
        </p:nvSpPr>
        <p:spPr>
          <a:xfrm>
            <a:off x="5776686" y="2201330"/>
            <a:ext cx="3120572" cy="523220"/>
          </a:xfrm>
          <a:prstGeom prst="rect">
            <a:avLst/>
          </a:prstGeom>
          <a:noFill/>
        </p:spPr>
        <p:txBody>
          <a:bodyPr wrap="square" rtlCol="0">
            <a:spAutoFit/>
          </a:bodyPr>
          <a:lstStyle/>
          <a:p>
            <a:r>
              <a:rPr lang="en-US" sz="2800" dirty="0">
                <a:solidFill>
                  <a:srgbClr val="0000FF"/>
                </a:solidFill>
              </a:rPr>
              <a:t>odds ratio</a:t>
            </a:r>
          </a:p>
        </p:txBody>
      </p:sp>
      <p:graphicFrame>
        <p:nvGraphicFramePr>
          <p:cNvPr id="91140" name="Object 4"/>
          <p:cNvGraphicFramePr>
            <a:graphicFrameLocks noChangeAspect="1"/>
          </p:cNvGraphicFramePr>
          <p:nvPr/>
        </p:nvGraphicFramePr>
        <p:xfrm>
          <a:off x="5497513" y="1543050"/>
          <a:ext cx="2697162" cy="719138"/>
        </p:xfrm>
        <a:graphic>
          <a:graphicData uri="http://schemas.openxmlformats.org/presentationml/2006/ole">
            <mc:AlternateContent xmlns:mc="http://schemas.openxmlformats.org/markup-compatibility/2006">
              <mc:Choice xmlns:v="urn:schemas-microsoft-com:vml" Requires="v">
                <p:oleObj name="Equation" r:id="rId4" imgW="1473200" imgH="393700" progId="Equation.3">
                  <p:embed/>
                </p:oleObj>
              </mc:Choice>
              <mc:Fallback>
                <p:oleObj name="Equation" r:id="rId4" imgW="1473200" imgH="393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7513" y="1543050"/>
                        <a:ext cx="2697162" cy="7191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4" name="Rectangle 13"/>
          <p:cNvSpPr/>
          <p:nvPr/>
        </p:nvSpPr>
        <p:spPr>
          <a:xfrm>
            <a:off x="2473703" y="4267200"/>
            <a:ext cx="3694868" cy="707886"/>
          </a:xfrm>
          <a:prstGeom prst="rect">
            <a:avLst/>
          </a:prstGeom>
        </p:spPr>
        <p:txBody>
          <a:bodyPr wrap="square">
            <a:spAutoFit/>
          </a:bodyPr>
          <a:lstStyle/>
          <a:p>
            <a:r>
              <a:rPr lang="en-US" sz="2000" dirty="0">
                <a:solidFill>
                  <a:srgbClr val="FF0000"/>
                </a:solidFill>
              </a:rPr>
              <a:t>How do we get the probability of an example?</a:t>
            </a:r>
          </a:p>
        </p:txBody>
      </p:sp>
      <p:sp>
        <p:nvSpPr>
          <p:cNvPr id="3" name="TextBox 2"/>
          <p:cNvSpPr txBox="1"/>
          <p:nvPr/>
        </p:nvSpPr>
        <p:spPr>
          <a:xfrm>
            <a:off x="4495800" y="1600200"/>
            <a:ext cx="616484" cy="707886"/>
          </a:xfrm>
          <a:prstGeom prst="rect">
            <a:avLst/>
          </a:prstGeom>
          <a:noFill/>
        </p:spPr>
        <p:txBody>
          <a:bodyPr wrap="square" rtlCol="0">
            <a:spAutoFit/>
          </a:bodyPr>
          <a:lstStyle/>
          <a:p>
            <a:r>
              <a:rPr lang="en-US" sz="4000" b="1" dirty="0">
                <a:solidFill>
                  <a:srgbClr val="FF6600"/>
                </a:solidFill>
              </a:rPr>
              <a:t>=</a:t>
            </a:r>
          </a:p>
        </p:txBody>
      </p:sp>
    </p:spTree>
    <p:extLst>
      <p:ext uri="{BB962C8B-B14F-4D97-AF65-F5344CB8AC3E}">
        <p14:creationId xmlns:p14="http://schemas.microsoft.com/office/powerpoint/2010/main" val="119393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odds (</a:t>
            </a:r>
            <a:r>
              <a:rPr lang="en-US" dirty="0" err="1"/>
              <a:t>logit</a:t>
            </a:r>
            <a:r>
              <a:rPr lang="en-US" dirty="0"/>
              <a:t> function)</a:t>
            </a:r>
          </a:p>
        </p:txBody>
      </p:sp>
      <p:graphicFrame>
        <p:nvGraphicFramePr>
          <p:cNvPr id="93186" name="Object 4"/>
          <p:cNvGraphicFramePr>
            <a:graphicFrameLocks noChangeAspect="1"/>
          </p:cNvGraphicFramePr>
          <p:nvPr>
            <p:extLst>
              <p:ext uri="{D42A27DB-BD31-4B8C-83A1-F6EECF244321}">
                <p14:modId xmlns:p14="http://schemas.microsoft.com/office/powerpoint/2010/main" val="3467125553"/>
              </p:ext>
            </p:extLst>
          </p:nvPr>
        </p:nvGraphicFramePr>
        <p:xfrm>
          <a:off x="1400175" y="1716088"/>
          <a:ext cx="5861050" cy="790575"/>
        </p:xfrm>
        <a:graphic>
          <a:graphicData uri="http://schemas.openxmlformats.org/presentationml/2006/ole">
            <mc:AlternateContent xmlns:mc="http://schemas.openxmlformats.org/markup-compatibility/2006">
              <mc:Choice xmlns:v="urn:schemas-microsoft-com:vml" Requires="v">
                <p:oleObj name="Equation" r:id="rId2" imgW="3200400" imgH="431800" progId="Equation.3">
                  <p:embed/>
                </p:oleObj>
              </mc:Choice>
              <mc:Fallback>
                <p:oleObj name="Equation" r:id="rId2" imgW="3200400" imgH="431800" progId="Equation.3">
                  <p:embed/>
                  <p:pic>
                    <p:nvPicPr>
                      <p:cNvPr id="0" name=""/>
                      <p:cNvPicPr>
                        <a:picLocks noChangeAspect="1" noChangeArrowheads="1"/>
                      </p:cNvPicPr>
                      <p:nvPr/>
                    </p:nvPicPr>
                    <p:blipFill>
                      <a:blip r:embed="rId3"/>
                      <a:srcRect/>
                      <a:stretch>
                        <a:fillRect/>
                      </a:stretch>
                    </p:blipFill>
                    <p:spPr bwMode="auto">
                      <a:xfrm>
                        <a:off x="1400175" y="1716088"/>
                        <a:ext cx="5861050" cy="7905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93187" name="Object 4"/>
          <p:cNvGraphicFramePr>
            <a:graphicFrameLocks noChangeAspect="1"/>
          </p:cNvGraphicFramePr>
          <p:nvPr>
            <p:extLst>
              <p:ext uri="{D42A27DB-BD31-4B8C-83A1-F6EECF244321}">
                <p14:modId xmlns:p14="http://schemas.microsoft.com/office/powerpoint/2010/main" val="3233533088"/>
              </p:ext>
            </p:extLst>
          </p:nvPr>
        </p:nvGraphicFramePr>
        <p:xfrm>
          <a:off x="1836738" y="2949575"/>
          <a:ext cx="4257675" cy="790575"/>
        </p:xfrm>
        <a:graphic>
          <a:graphicData uri="http://schemas.openxmlformats.org/presentationml/2006/ole">
            <mc:AlternateContent xmlns:mc="http://schemas.openxmlformats.org/markup-compatibility/2006">
              <mc:Choice xmlns:v="urn:schemas-microsoft-com:vml" Requires="v">
                <p:oleObj name="Equation" r:id="rId4" imgW="2324100" imgH="431800" progId="Equation.3">
                  <p:embed/>
                </p:oleObj>
              </mc:Choice>
              <mc:Fallback>
                <p:oleObj name="Equation" r:id="rId4" imgW="2324100" imgH="431800" progId="Equation.3">
                  <p:embed/>
                  <p:pic>
                    <p:nvPicPr>
                      <p:cNvPr id="0" name=""/>
                      <p:cNvPicPr>
                        <a:picLocks noChangeAspect="1" noChangeArrowheads="1"/>
                      </p:cNvPicPr>
                      <p:nvPr/>
                    </p:nvPicPr>
                    <p:blipFill>
                      <a:blip r:embed="rId5"/>
                      <a:srcRect/>
                      <a:stretch>
                        <a:fillRect/>
                      </a:stretch>
                    </p:blipFill>
                    <p:spPr bwMode="auto">
                      <a:xfrm>
                        <a:off x="1836738" y="2949575"/>
                        <a:ext cx="4257675" cy="7905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93188" name="Object 4"/>
          <p:cNvGraphicFramePr>
            <a:graphicFrameLocks noChangeAspect="1"/>
          </p:cNvGraphicFramePr>
          <p:nvPr>
            <p:extLst>
              <p:ext uri="{D42A27DB-BD31-4B8C-83A1-F6EECF244321}">
                <p14:modId xmlns:p14="http://schemas.microsoft.com/office/powerpoint/2010/main" val="3466772277"/>
              </p:ext>
            </p:extLst>
          </p:nvPr>
        </p:nvGraphicFramePr>
        <p:xfrm>
          <a:off x="1365250" y="4133850"/>
          <a:ext cx="6256338" cy="442913"/>
        </p:xfrm>
        <a:graphic>
          <a:graphicData uri="http://schemas.openxmlformats.org/presentationml/2006/ole">
            <mc:AlternateContent xmlns:mc="http://schemas.openxmlformats.org/markup-compatibility/2006">
              <mc:Choice xmlns:v="urn:schemas-microsoft-com:vml" Requires="v">
                <p:oleObj name="Equation" r:id="rId6" imgW="3416300" imgH="241300" progId="Equation.3">
                  <p:embed/>
                </p:oleObj>
              </mc:Choice>
              <mc:Fallback>
                <p:oleObj name="Equation" r:id="rId6" imgW="3416300" imgH="241300" progId="Equation.3">
                  <p:embed/>
                  <p:pic>
                    <p:nvPicPr>
                      <p:cNvPr id="0" name=""/>
                      <p:cNvPicPr>
                        <a:picLocks noChangeAspect="1" noChangeArrowheads="1"/>
                      </p:cNvPicPr>
                      <p:nvPr/>
                    </p:nvPicPr>
                    <p:blipFill>
                      <a:blip r:embed="rId7"/>
                      <a:srcRect/>
                      <a:stretch>
                        <a:fillRect/>
                      </a:stretch>
                    </p:blipFill>
                    <p:spPr bwMode="auto">
                      <a:xfrm>
                        <a:off x="1365250" y="4133850"/>
                        <a:ext cx="6256338" cy="4429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93189" name="Object 4"/>
          <p:cNvGraphicFramePr>
            <a:graphicFrameLocks noChangeAspect="1"/>
          </p:cNvGraphicFramePr>
          <p:nvPr>
            <p:extLst>
              <p:ext uri="{D42A27DB-BD31-4B8C-83A1-F6EECF244321}">
                <p14:modId xmlns:p14="http://schemas.microsoft.com/office/powerpoint/2010/main" val="2896169868"/>
              </p:ext>
            </p:extLst>
          </p:nvPr>
        </p:nvGraphicFramePr>
        <p:xfrm>
          <a:off x="2244725" y="5581650"/>
          <a:ext cx="4511675" cy="722313"/>
        </p:xfrm>
        <a:graphic>
          <a:graphicData uri="http://schemas.openxmlformats.org/presentationml/2006/ole">
            <mc:AlternateContent xmlns:mc="http://schemas.openxmlformats.org/markup-compatibility/2006">
              <mc:Choice xmlns:v="urn:schemas-microsoft-com:vml" Requires="v">
                <p:oleObj name="Equation" r:id="rId8" imgW="2463800" imgH="393700" progId="Equation.3">
                  <p:embed/>
                </p:oleObj>
              </mc:Choice>
              <mc:Fallback>
                <p:oleObj name="Equation" r:id="rId8" imgW="2463800" imgH="393700" progId="Equation.3">
                  <p:embed/>
                  <p:pic>
                    <p:nvPicPr>
                      <p:cNvPr id="0" name=""/>
                      <p:cNvPicPr>
                        <a:picLocks noChangeAspect="1" noChangeArrowheads="1"/>
                      </p:cNvPicPr>
                      <p:nvPr/>
                    </p:nvPicPr>
                    <p:blipFill>
                      <a:blip r:embed="rId9"/>
                      <a:srcRect/>
                      <a:stretch>
                        <a:fillRect/>
                      </a:stretch>
                    </p:blipFill>
                    <p:spPr bwMode="auto">
                      <a:xfrm>
                        <a:off x="2244725" y="5581650"/>
                        <a:ext cx="4511675" cy="7223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extBox 7"/>
          <p:cNvSpPr txBox="1"/>
          <p:nvPr/>
        </p:nvSpPr>
        <p:spPr>
          <a:xfrm>
            <a:off x="3193143" y="4777619"/>
            <a:ext cx="2237619" cy="584776"/>
          </a:xfrm>
          <a:prstGeom prst="rect">
            <a:avLst/>
          </a:prstGeom>
          <a:noFill/>
        </p:spPr>
        <p:txBody>
          <a:bodyPr wrap="square" rtlCol="0">
            <a:spAutoFit/>
          </a:bodyPr>
          <a:lstStyle/>
          <a:p>
            <a:r>
              <a:rPr lang="en-US" sz="3200" dirty="0"/>
              <a:t>…</a:t>
            </a:r>
          </a:p>
        </p:txBody>
      </p:sp>
      <p:sp>
        <p:nvSpPr>
          <p:cNvPr id="9" name="TextBox 8"/>
          <p:cNvSpPr txBox="1"/>
          <p:nvPr/>
        </p:nvSpPr>
        <p:spPr>
          <a:xfrm>
            <a:off x="7393692" y="5345708"/>
            <a:ext cx="1372356" cy="923330"/>
          </a:xfrm>
          <a:prstGeom prst="rect">
            <a:avLst/>
          </a:prstGeom>
          <a:noFill/>
        </p:spPr>
        <p:txBody>
          <a:bodyPr wrap="square" rtlCol="0">
            <a:spAutoFit/>
          </a:bodyPr>
          <a:lstStyle/>
          <a:p>
            <a:r>
              <a:rPr lang="en-US" dirty="0">
                <a:solidFill>
                  <a:srgbClr val="FF0000"/>
                </a:solidFill>
              </a:rPr>
              <a:t>anyone recognize this?</a:t>
            </a:r>
          </a:p>
        </p:txBody>
      </p:sp>
    </p:spTree>
    <p:extLst>
      <p:ext uri="{BB962C8B-B14F-4D97-AF65-F5344CB8AC3E}">
        <p14:creationId xmlns:p14="http://schemas.microsoft.com/office/powerpoint/2010/main" val="113079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1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1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function</a:t>
            </a:r>
          </a:p>
        </p:txBody>
      </p:sp>
      <p:pic>
        <p:nvPicPr>
          <p:cNvPr id="4" name="Picture 3"/>
          <p:cNvPicPr>
            <a:picLocks noChangeAspect="1"/>
          </p:cNvPicPr>
          <p:nvPr/>
        </p:nvPicPr>
        <p:blipFill>
          <a:blip r:embed="rId2"/>
          <a:stretch>
            <a:fillRect/>
          </a:stretch>
        </p:blipFill>
        <p:spPr>
          <a:xfrm>
            <a:off x="2565250" y="3090333"/>
            <a:ext cx="3251200" cy="2159000"/>
          </a:xfrm>
          <a:prstGeom prst="rect">
            <a:avLst/>
          </a:prstGeom>
        </p:spPr>
      </p:pic>
      <p:graphicFrame>
        <p:nvGraphicFramePr>
          <p:cNvPr id="94210" name="Object 2"/>
          <p:cNvGraphicFramePr>
            <a:graphicFrameLocks noChangeAspect="1"/>
          </p:cNvGraphicFramePr>
          <p:nvPr>
            <p:extLst>
              <p:ext uri="{D42A27DB-BD31-4B8C-83A1-F6EECF244321}">
                <p14:modId xmlns:p14="http://schemas.microsoft.com/office/powerpoint/2010/main" val="208633256"/>
              </p:ext>
            </p:extLst>
          </p:nvPr>
        </p:nvGraphicFramePr>
        <p:xfrm>
          <a:off x="3178175" y="1889125"/>
          <a:ext cx="1882775" cy="722313"/>
        </p:xfrm>
        <a:graphic>
          <a:graphicData uri="http://schemas.openxmlformats.org/presentationml/2006/ole">
            <mc:AlternateContent xmlns:mc="http://schemas.openxmlformats.org/markup-compatibility/2006">
              <mc:Choice xmlns:v="urn:schemas-microsoft-com:vml" Requires="v">
                <p:oleObj name="Equation" r:id="rId3" imgW="1028700" imgH="393700" progId="Equation.3">
                  <p:embed/>
                </p:oleObj>
              </mc:Choice>
              <mc:Fallback>
                <p:oleObj name="Equation" r:id="rId3" imgW="1028700" imgH="393700" progId="Equation.3">
                  <p:embed/>
                  <p:pic>
                    <p:nvPicPr>
                      <p:cNvPr id="0" name=""/>
                      <p:cNvPicPr>
                        <a:picLocks noChangeAspect="1" noChangeArrowheads="1"/>
                      </p:cNvPicPr>
                      <p:nvPr/>
                    </p:nvPicPr>
                    <p:blipFill>
                      <a:blip r:embed="rId4"/>
                      <a:srcRect/>
                      <a:stretch>
                        <a:fillRect/>
                      </a:stretch>
                    </p:blipFill>
                    <p:spPr bwMode="auto">
                      <a:xfrm>
                        <a:off x="3178175" y="1889125"/>
                        <a:ext cx="1882775" cy="7223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9571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sz="quarter" idx="1"/>
          </p:nvPr>
        </p:nvSpPr>
        <p:spPr>
          <a:xfrm>
            <a:off x="612648" y="1600200"/>
            <a:ext cx="8153400" cy="4713514"/>
          </a:xfrm>
        </p:spPr>
        <p:txBody>
          <a:bodyPr>
            <a:normAutofit fontScale="92500" lnSpcReduction="10000"/>
          </a:bodyPr>
          <a:lstStyle/>
          <a:p>
            <a:pPr marL="0" indent="0">
              <a:buNone/>
            </a:pPr>
            <a:r>
              <a:rPr lang="en-US" dirty="0">
                <a:solidFill>
                  <a:srgbClr val="FF0000"/>
                </a:solidFill>
              </a:rPr>
              <a:t>How would we classify examples once we had a trained model?</a:t>
            </a:r>
          </a:p>
          <a:p>
            <a:endParaRPr lang="en-US" dirty="0">
              <a:solidFill>
                <a:srgbClr val="FF0000"/>
              </a:solidFill>
            </a:endParaRPr>
          </a:p>
          <a:p>
            <a:endParaRPr lang="en-US" dirty="0">
              <a:solidFill>
                <a:srgbClr val="FF0000"/>
              </a:solidFill>
            </a:endParaRPr>
          </a:p>
          <a:p>
            <a:endParaRPr lang="en-US" dirty="0">
              <a:solidFill>
                <a:srgbClr val="FF0000"/>
              </a:solidFill>
            </a:endParaRPr>
          </a:p>
          <a:p>
            <a:pPr marL="0" indent="0">
              <a:buNone/>
            </a:pPr>
            <a:r>
              <a:rPr lang="en-US" dirty="0"/>
              <a:t>If the sum &gt; 0 then p(1)/p(0) &gt; 1, so positive</a:t>
            </a:r>
          </a:p>
          <a:p>
            <a:pPr marL="0" indent="0">
              <a:buNone/>
            </a:pPr>
            <a:endParaRPr lang="en-US" dirty="0"/>
          </a:p>
          <a:p>
            <a:pPr marL="0" indent="0">
              <a:buNone/>
            </a:pPr>
            <a:r>
              <a:rPr lang="en-US" dirty="0"/>
              <a:t>if the sum &lt; 0 then p(1)/p(0) &lt; 1, so negative</a:t>
            </a:r>
          </a:p>
          <a:p>
            <a:pPr marL="0" indent="0">
              <a:buNone/>
            </a:pPr>
            <a:endParaRPr lang="en-US" dirty="0"/>
          </a:p>
          <a:p>
            <a:pPr marL="0" indent="0">
              <a:buNone/>
            </a:pPr>
            <a:r>
              <a:rPr lang="en-US" dirty="0"/>
              <a:t>Still a </a:t>
            </a:r>
            <a:r>
              <a:rPr lang="en-US" i="1" dirty="0"/>
              <a:t>linear</a:t>
            </a:r>
            <a:r>
              <a:rPr lang="en-US" dirty="0"/>
              <a:t> classifier (decision boundary is a line)</a:t>
            </a:r>
          </a:p>
        </p:txBody>
      </p:sp>
      <p:graphicFrame>
        <p:nvGraphicFramePr>
          <p:cNvPr id="95235" name="Object 4"/>
          <p:cNvGraphicFramePr>
            <a:graphicFrameLocks noChangeAspect="1"/>
          </p:cNvGraphicFramePr>
          <p:nvPr>
            <p:extLst>
              <p:ext uri="{D42A27DB-BD31-4B8C-83A1-F6EECF244321}">
                <p14:modId xmlns:p14="http://schemas.microsoft.com/office/powerpoint/2010/main" val="141459567"/>
              </p:ext>
            </p:extLst>
          </p:nvPr>
        </p:nvGraphicFramePr>
        <p:xfrm>
          <a:off x="1508125" y="2732088"/>
          <a:ext cx="5861050" cy="790575"/>
        </p:xfrm>
        <a:graphic>
          <a:graphicData uri="http://schemas.openxmlformats.org/presentationml/2006/ole">
            <mc:AlternateContent xmlns:mc="http://schemas.openxmlformats.org/markup-compatibility/2006">
              <mc:Choice xmlns:v="urn:schemas-microsoft-com:vml" Requires="v">
                <p:oleObj name="Equation" r:id="rId2" imgW="3200400" imgH="431800" progId="Equation.3">
                  <p:embed/>
                </p:oleObj>
              </mc:Choice>
              <mc:Fallback>
                <p:oleObj name="Equation" r:id="rId2" imgW="3200400" imgH="431800" progId="Equation.3">
                  <p:embed/>
                  <p:pic>
                    <p:nvPicPr>
                      <p:cNvPr id="0" name=""/>
                      <p:cNvPicPr>
                        <a:picLocks noChangeAspect="1" noChangeArrowheads="1"/>
                      </p:cNvPicPr>
                      <p:nvPr/>
                    </p:nvPicPr>
                    <p:blipFill>
                      <a:blip r:embed="rId3"/>
                      <a:srcRect/>
                      <a:stretch>
                        <a:fillRect/>
                      </a:stretch>
                    </p:blipFill>
                    <p:spPr bwMode="auto">
                      <a:xfrm>
                        <a:off x="1508125" y="2732088"/>
                        <a:ext cx="5861050" cy="7905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1036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logistic regression models</a:t>
            </a:r>
          </a:p>
        </p:txBody>
      </p:sp>
      <p:sp>
        <p:nvSpPr>
          <p:cNvPr id="3" name="Content Placeholder 2"/>
          <p:cNvSpPr>
            <a:spLocks noGrp="1"/>
          </p:cNvSpPr>
          <p:nvPr>
            <p:ph sz="quarter" idx="1"/>
          </p:nvPr>
        </p:nvSpPr>
        <p:spPr/>
        <p:txBody>
          <a:bodyPr>
            <a:normAutofit/>
          </a:bodyPr>
          <a:lstStyle/>
          <a:p>
            <a:pPr marL="0" indent="0">
              <a:buNone/>
            </a:pPr>
            <a:r>
              <a:rPr lang="en-US" dirty="0">
                <a:solidFill>
                  <a:srgbClr val="FF0000"/>
                </a:solidFill>
              </a:rPr>
              <a:t>How should we learn the parameters for logistic regression (i.e. the w’s and b)?</a:t>
            </a:r>
          </a:p>
          <a:p>
            <a:endParaRPr lang="en-US" dirty="0"/>
          </a:p>
          <a:p>
            <a:pPr lvl="1"/>
            <a:endParaRPr lang="en-US" dirty="0">
              <a:solidFill>
                <a:srgbClr val="FF0000"/>
              </a:solidFill>
            </a:endParaRPr>
          </a:p>
        </p:txBody>
      </p:sp>
      <p:graphicFrame>
        <p:nvGraphicFramePr>
          <p:cNvPr id="141314" name="Object 4"/>
          <p:cNvGraphicFramePr>
            <a:graphicFrameLocks noChangeAspect="1"/>
          </p:cNvGraphicFramePr>
          <p:nvPr>
            <p:extLst>
              <p:ext uri="{D42A27DB-BD31-4B8C-83A1-F6EECF244321}">
                <p14:modId xmlns:p14="http://schemas.microsoft.com/office/powerpoint/2010/main" val="4094872802"/>
              </p:ext>
            </p:extLst>
          </p:nvPr>
        </p:nvGraphicFramePr>
        <p:xfrm>
          <a:off x="1774825" y="2982913"/>
          <a:ext cx="5859463" cy="790575"/>
        </p:xfrm>
        <a:graphic>
          <a:graphicData uri="http://schemas.openxmlformats.org/presentationml/2006/ole">
            <mc:AlternateContent xmlns:mc="http://schemas.openxmlformats.org/markup-compatibility/2006">
              <mc:Choice xmlns:v="urn:schemas-microsoft-com:vml" Requires="v">
                <p:oleObj name="Equation" r:id="rId3" imgW="3200400" imgH="431800" progId="Equation.3">
                  <p:embed/>
                </p:oleObj>
              </mc:Choice>
              <mc:Fallback>
                <p:oleObj name="Equation" r:id="rId3" imgW="3200400" imgH="431800" progId="Equation.3">
                  <p:embed/>
                  <p:pic>
                    <p:nvPicPr>
                      <p:cNvPr id="0" name=""/>
                      <p:cNvPicPr>
                        <a:picLocks noChangeAspect="1" noChangeArrowheads="1"/>
                      </p:cNvPicPr>
                      <p:nvPr/>
                    </p:nvPicPr>
                    <p:blipFill>
                      <a:blip r:embed="rId4"/>
                      <a:srcRect/>
                      <a:stretch>
                        <a:fillRect/>
                      </a:stretch>
                    </p:blipFill>
                    <p:spPr bwMode="auto">
                      <a:xfrm>
                        <a:off x="1774825" y="2982913"/>
                        <a:ext cx="5859463" cy="7905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83651" name="Object 3"/>
          <p:cNvGraphicFramePr>
            <a:graphicFrameLocks noChangeAspect="1"/>
          </p:cNvGraphicFramePr>
          <p:nvPr>
            <p:extLst>
              <p:ext uri="{D42A27DB-BD31-4B8C-83A1-F6EECF244321}">
                <p14:modId xmlns:p14="http://schemas.microsoft.com/office/powerpoint/2010/main" val="1908214944"/>
              </p:ext>
            </p:extLst>
          </p:nvPr>
        </p:nvGraphicFramePr>
        <p:xfrm>
          <a:off x="2163763" y="4724400"/>
          <a:ext cx="4465637" cy="722313"/>
        </p:xfrm>
        <a:graphic>
          <a:graphicData uri="http://schemas.openxmlformats.org/presentationml/2006/ole">
            <mc:AlternateContent xmlns:mc="http://schemas.openxmlformats.org/markup-compatibility/2006">
              <mc:Choice xmlns:v="urn:schemas-microsoft-com:vml" Requires="v">
                <p:oleObj name="Equation" r:id="rId5" imgW="2438400" imgH="393700" progId="Equation.3">
                  <p:embed/>
                </p:oleObj>
              </mc:Choice>
              <mc:Fallback>
                <p:oleObj name="Equation" r:id="rId5" imgW="2438400" imgH="393700" progId="Equation.3">
                  <p:embed/>
                  <p:pic>
                    <p:nvPicPr>
                      <p:cNvPr id="0" name=""/>
                      <p:cNvPicPr>
                        <a:picLocks noChangeAspect="1" noChangeArrowheads="1"/>
                      </p:cNvPicPr>
                      <p:nvPr/>
                    </p:nvPicPr>
                    <p:blipFill>
                      <a:blip r:embed="rId6"/>
                      <a:srcRect/>
                      <a:stretch>
                        <a:fillRect/>
                      </a:stretch>
                    </p:blipFill>
                    <p:spPr bwMode="auto">
                      <a:xfrm>
                        <a:off x="2163763" y="4724400"/>
                        <a:ext cx="4465637" cy="7223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TextBox 5"/>
          <p:cNvSpPr txBox="1"/>
          <p:nvPr/>
        </p:nvSpPr>
        <p:spPr>
          <a:xfrm>
            <a:off x="4136571" y="4003524"/>
            <a:ext cx="2189239" cy="369332"/>
          </a:xfrm>
          <a:prstGeom prst="rect">
            <a:avLst/>
          </a:prstGeom>
          <a:noFill/>
        </p:spPr>
        <p:txBody>
          <a:bodyPr wrap="square" rtlCol="0">
            <a:spAutoFit/>
          </a:bodyPr>
          <a:lstStyle/>
          <a:p>
            <a:r>
              <a:rPr lang="en-US" dirty="0">
                <a:solidFill>
                  <a:srgbClr val="0000FF"/>
                </a:solidFill>
              </a:rPr>
              <a:t>parameters</a:t>
            </a:r>
          </a:p>
        </p:txBody>
      </p:sp>
      <p:cxnSp>
        <p:nvCxnSpPr>
          <p:cNvPr id="8" name="Straight Arrow Connector 7"/>
          <p:cNvCxnSpPr/>
          <p:nvPr/>
        </p:nvCxnSpPr>
        <p:spPr>
          <a:xfrm rot="5400000" flipH="1" flipV="1">
            <a:off x="4741334" y="3580191"/>
            <a:ext cx="495905" cy="35076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6200000" flipH="1">
            <a:off x="4526859" y="4659901"/>
            <a:ext cx="767619" cy="19352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2542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MLE logistic regression</a:t>
            </a:r>
          </a:p>
        </p:txBody>
      </p:sp>
      <p:graphicFrame>
        <p:nvGraphicFramePr>
          <p:cNvPr id="4" name="Object 3"/>
          <p:cNvGraphicFramePr>
            <a:graphicFrameLocks noChangeAspect="1"/>
          </p:cNvGraphicFramePr>
          <p:nvPr>
            <p:extLst>
              <p:ext uri="{D42A27DB-BD31-4B8C-83A1-F6EECF244321}">
                <p14:modId xmlns:p14="http://schemas.microsoft.com/office/powerpoint/2010/main" val="294758898"/>
              </p:ext>
            </p:extLst>
          </p:nvPr>
        </p:nvGraphicFramePr>
        <p:xfrm>
          <a:off x="576263" y="2590800"/>
          <a:ext cx="3462337" cy="841375"/>
        </p:xfrm>
        <a:graphic>
          <a:graphicData uri="http://schemas.openxmlformats.org/presentationml/2006/ole">
            <mc:AlternateContent xmlns:mc="http://schemas.openxmlformats.org/markup-compatibility/2006">
              <mc:Choice xmlns:v="urn:schemas-microsoft-com:vml" Requires="v">
                <p:oleObj name="Equation" r:id="rId2" imgW="1892300" imgH="457200" progId="Equation.3">
                  <p:embed/>
                </p:oleObj>
              </mc:Choice>
              <mc:Fallback>
                <p:oleObj name="Equation" r:id="rId2" imgW="1892300" imgH="457200" progId="Equation.3">
                  <p:embed/>
                  <p:pic>
                    <p:nvPicPr>
                      <p:cNvPr id="0" name=""/>
                      <p:cNvPicPr>
                        <a:picLocks noChangeAspect="1" noChangeArrowheads="1"/>
                      </p:cNvPicPr>
                      <p:nvPr/>
                    </p:nvPicPr>
                    <p:blipFill>
                      <a:blip r:embed="rId3"/>
                      <a:srcRect/>
                      <a:stretch>
                        <a:fillRect/>
                      </a:stretch>
                    </p:blipFill>
                    <p:spPr bwMode="auto">
                      <a:xfrm>
                        <a:off x="576263" y="2590800"/>
                        <a:ext cx="3462337" cy="8413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885836564"/>
              </p:ext>
            </p:extLst>
          </p:nvPr>
        </p:nvGraphicFramePr>
        <p:xfrm>
          <a:off x="2241213" y="3584575"/>
          <a:ext cx="3649662" cy="841375"/>
        </p:xfrm>
        <a:graphic>
          <a:graphicData uri="http://schemas.openxmlformats.org/presentationml/2006/ole">
            <mc:AlternateContent xmlns:mc="http://schemas.openxmlformats.org/markup-compatibility/2006">
              <mc:Choice xmlns:v="urn:schemas-microsoft-com:vml" Requires="v">
                <p:oleObj name="Equation" r:id="rId4" imgW="1993900" imgH="457200" progId="Equation.3">
                  <p:embed/>
                </p:oleObj>
              </mc:Choice>
              <mc:Fallback>
                <p:oleObj name="Equation" r:id="rId4" imgW="1993900" imgH="457200" progId="Equation.3">
                  <p:embed/>
                  <p:pic>
                    <p:nvPicPr>
                      <p:cNvPr id="0" name=""/>
                      <p:cNvPicPr>
                        <a:picLocks noChangeAspect="1" noChangeArrowheads="1"/>
                      </p:cNvPicPr>
                      <p:nvPr/>
                    </p:nvPicPr>
                    <p:blipFill>
                      <a:blip r:embed="rId5"/>
                      <a:srcRect/>
                      <a:stretch>
                        <a:fillRect/>
                      </a:stretch>
                    </p:blipFill>
                    <p:spPr bwMode="auto">
                      <a:xfrm>
                        <a:off x="2241213" y="3584575"/>
                        <a:ext cx="3649662" cy="8413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844813526"/>
              </p:ext>
            </p:extLst>
          </p:nvPr>
        </p:nvGraphicFramePr>
        <p:xfrm>
          <a:off x="2245975" y="4721225"/>
          <a:ext cx="3721100" cy="841375"/>
        </p:xfrm>
        <a:graphic>
          <a:graphicData uri="http://schemas.openxmlformats.org/presentationml/2006/ole">
            <mc:AlternateContent xmlns:mc="http://schemas.openxmlformats.org/markup-compatibility/2006">
              <mc:Choice xmlns:v="urn:schemas-microsoft-com:vml" Requires="v">
                <p:oleObj name="Equation" r:id="rId6" imgW="2032000" imgH="457200" progId="Equation.3">
                  <p:embed/>
                </p:oleObj>
              </mc:Choice>
              <mc:Fallback>
                <p:oleObj name="Equation" r:id="rId6" imgW="2032000" imgH="457200" progId="Equation.3">
                  <p:embed/>
                  <p:pic>
                    <p:nvPicPr>
                      <p:cNvPr id="0" name=""/>
                      <p:cNvPicPr>
                        <a:picLocks noChangeAspect="1" noChangeArrowheads="1"/>
                      </p:cNvPicPr>
                      <p:nvPr/>
                    </p:nvPicPr>
                    <p:blipFill>
                      <a:blip r:embed="rId7"/>
                      <a:srcRect/>
                      <a:stretch>
                        <a:fillRect/>
                      </a:stretch>
                    </p:blipFill>
                    <p:spPr bwMode="auto">
                      <a:xfrm>
                        <a:off x="2245975" y="4721225"/>
                        <a:ext cx="3721100" cy="8413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TextBox 10"/>
          <p:cNvSpPr txBox="1"/>
          <p:nvPr/>
        </p:nvSpPr>
        <p:spPr>
          <a:xfrm>
            <a:off x="6248400" y="3821668"/>
            <a:ext cx="1957725" cy="369332"/>
          </a:xfrm>
          <a:prstGeom prst="rect">
            <a:avLst/>
          </a:prstGeom>
          <a:noFill/>
        </p:spPr>
        <p:txBody>
          <a:bodyPr wrap="none" rtlCol="0">
            <a:spAutoFit/>
          </a:bodyPr>
          <a:lstStyle/>
          <a:p>
            <a:r>
              <a:rPr lang="en-US" dirty="0">
                <a:solidFill>
                  <a:srgbClr val="FF6600"/>
                </a:solidFill>
              </a:rPr>
              <a:t>assume labels 1, -1</a:t>
            </a:r>
          </a:p>
        </p:txBody>
      </p:sp>
      <p:sp>
        <p:nvSpPr>
          <p:cNvPr id="12" name="TextBox 11"/>
          <p:cNvSpPr txBox="1"/>
          <p:nvPr/>
        </p:nvSpPr>
        <p:spPr>
          <a:xfrm>
            <a:off x="152400" y="1752600"/>
            <a:ext cx="8325792" cy="400110"/>
          </a:xfrm>
          <a:prstGeom prst="rect">
            <a:avLst/>
          </a:prstGeom>
          <a:noFill/>
        </p:spPr>
        <p:txBody>
          <a:bodyPr wrap="none" rtlCol="0">
            <a:spAutoFit/>
          </a:bodyPr>
          <a:lstStyle/>
          <a:p>
            <a:r>
              <a:rPr lang="en-US" sz="2000" dirty="0"/>
              <a:t>Find the parameters that maximize the likelihood (or log-likelihood) of the data:</a:t>
            </a:r>
          </a:p>
        </p:txBody>
      </p:sp>
    </p:spTree>
    <p:extLst>
      <p:ext uri="{BB962C8B-B14F-4D97-AF65-F5344CB8AC3E}">
        <p14:creationId xmlns:p14="http://schemas.microsoft.com/office/powerpoint/2010/main" val="83383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MLE logistic regression</a:t>
            </a:r>
          </a:p>
        </p:txBody>
      </p:sp>
      <p:graphicFrame>
        <p:nvGraphicFramePr>
          <p:cNvPr id="4" name="Object 3"/>
          <p:cNvGraphicFramePr>
            <a:graphicFrameLocks noChangeAspect="1"/>
          </p:cNvGraphicFramePr>
          <p:nvPr>
            <p:extLst>
              <p:ext uri="{D42A27DB-BD31-4B8C-83A1-F6EECF244321}">
                <p14:modId xmlns:p14="http://schemas.microsoft.com/office/powerpoint/2010/main" val="235665826"/>
              </p:ext>
            </p:extLst>
          </p:nvPr>
        </p:nvGraphicFramePr>
        <p:xfrm>
          <a:off x="411163" y="1828800"/>
          <a:ext cx="5443537" cy="841375"/>
        </p:xfrm>
        <a:graphic>
          <a:graphicData uri="http://schemas.openxmlformats.org/presentationml/2006/ole">
            <mc:AlternateContent xmlns:mc="http://schemas.openxmlformats.org/markup-compatibility/2006">
              <mc:Choice xmlns:v="urn:schemas-microsoft-com:vml" Requires="v">
                <p:oleObj name="Equation" r:id="rId2" imgW="2971800" imgH="457200" progId="Equation.3">
                  <p:embed/>
                </p:oleObj>
              </mc:Choice>
              <mc:Fallback>
                <p:oleObj name="Equation" r:id="rId2" imgW="2971800" imgH="457200" progId="Equation.3">
                  <p:embed/>
                  <p:pic>
                    <p:nvPicPr>
                      <p:cNvPr id="0" name=""/>
                      <p:cNvPicPr>
                        <a:picLocks noChangeAspect="1" noChangeArrowheads="1"/>
                      </p:cNvPicPr>
                      <p:nvPr/>
                    </p:nvPicPr>
                    <p:blipFill>
                      <a:blip r:embed="rId3"/>
                      <a:srcRect/>
                      <a:stretch>
                        <a:fillRect/>
                      </a:stretch>
                    </p:blipFill>
                    <p:spPr bwMode="auto">
                      <a:xfrm>
                        <a:off x="411163" y="1828800"/>
                        <a:ext cx="5443537" cy="8413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TextBox 4"/>
          <p:cNvSpPr txBox="1"/>
          <p:nvPr/>
        </p:nvSpPr>
        <p:spPr>
          <a:xfrm>
            <a:off x="304800" y="2814935"/>
            <a:ext cx="3345988" cy="461665"/>
          </a:xfrm>
          <a:prstGeom prst="rect">
            <a:avLst/>
          </a:prstGeom>
          <a:noFill/>
        </p:spPr>
        <p:txBody>
          <a:bodyPr wrap="none" rtlCol="0">
            <a:spAutoFit/>
          </a:bodyPr>
          <a:lstStyle/>
          <a:p>
            <a:r>
              <a:rPr lang="en-US" sz="2400" dirty="0">
                <a:solidFill>
                  <a:srgbClr val="FF6600"/>
                </a:solidFill>
              </a:rPr>
              <a:t>We want to maximize, i.e.</a:t>
            </a:r>
          </a:p>
        </p:txBody>
      </p:sp>
      <p:graphicFrame>
        <p:nvGraphicFramePr>
          <p:cNvPr id="6" name="Object 5"/>
          <p:cNvGraphicFramePr>
            <a:graphicFrameLocks noChangeAspect="1"/>
          </p:cNvGraphicFramePr>
          <p:nvPr>
            <p:extLst>
              <p:ext uri="{D42A27DB-BD31-4B8C-83A1-F6EECF244321}">
                <p14:modId xmlns:p14="http://schemas.microsoft.com/office/powerpoint/2010/main" val="2454699142"/>
              </p:ext>
            </p:extLst>
          </p:nvPr>
        </p:nvGraphicFramePr>
        <p:xfrm>
          <a:off x="1066800" y="3505200"/>
          <a:ext cx="5116513" cy="396875"/>
        </p:xfrm>
        <a:graphic>
          <a:graphicData uri="http://schemas.openxmlformats.org/presentationml/2006/ole">
            <mc:AlternateContent xmlns:mc="http://schemas.openxmlformats.org/markup-compatibility/2006">
              <mc:Choice xmlns:v="urn:schemas-microsoft-com:vml" Requires="v">
                <p:oleObj name="Equation" r:id="rId4" imgW="2794000" imgH="215900" progId="Equation.3">
                  <p:embed/>
                </p:oleObj>
              </mc:Choice>
              <mc:Fallback>
                <p:oleObj name="Equation" r:id="rId4" imgW="2794000" imgH="215900" progId="Equation.3">
                  <p:embed/>
                  <p:pic>
                    <p:nvPicPr>
                      <p:cNvPr id="0" name=""/>
                      <p:cNvPicPr>
                        <a:picLocks noChangeAspect="1" noChangeArrowheads="1"/>
                      </p:cNvPicPr>
                      <p:nvPr/>
                    </p:nvPicPr>
                    <p:blipFill>
                      <a:blip r:embed="rId5"/>
                      <a:srcRect/>
                      <a:stretch>
                        <a:fillRect/>
                      </a:stretch>
                    </p:blipFill>
                    <p:spPr bwMode="auto">
                      <a:xfrm>
                        <a:off x="1066800" y="3505200"/>
                        <a:ext cx="5116513" cy="3968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58795742"/>
              </p:ext>
            </p:extLst>
          </p:nvPr>
        </p:nvGraphicFramePr>
        <p:xfrm>
          <a:off x="2413000" y="4014788"/>
          <a:ext cx="4814888" cy="841375"/>
        </p:xfrm>
        <a:graphic>
          <a:graphicData uri="http://schemas.openxmlformats.org/presentationml/2006/ole">
            <mc:AlternateContent xmlns:mc="http://schemas.openxmlformats.org/markup-compatibility/2006">
              <mc:Choice xmlns:v="urn:schemas-microsoft-com:vml" Requires="v">
                <p:oleObj name="Equation" r:id="rId6" imgW="2628900" imgH="457200" progId="Equation.3">
                  <p:embed/>
                </p:oleObj>
              </mc:Choice>
              <mc:Fallback>
                <p:oleObj name="Equation" r:id="rId6" imgW="2628900" imgH="457200" progId="Equation.3">
                  <p:embed/>
                  <p:pic>
                    <p:nvPicPr>
                      <p:cNvPr id="0" name=""/>
                      <p:cNvPicPr>
                        <a:picLocks noChangeAspect="1" noChangeArrowheads="1"/>
                      </p:cNvPicPr>
                      <p:nvPr/>
                    </p:nvPicPr>
                    <p:blipFill>
                      <a:blip r:embed="rId7"/>
                      <a:srcRect/>
                      <a:stretch>
                        <a:fillRect/>
                      </a:stretch>
                    </p:blipFill>
                    <p:spPr bwMode="auto">
                      <a:xfrm>
                        <a:off x="2413000" y="4014788"/>
                        <a:ext cx="4814888" cy="8413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264406103"/>
              </p:ext>
            </p:extLst>
          </p:nvPr>
        </p:nvGraphicFramePr>
        <p:xfrm>
          <a:off x="2438400" y="4852988"/>
          <a:ext cx="4629150" cy="841375"/>
        </p:xfrm>
        <a:graphic>
          <a:graphicData uri="http://schemas.openxmlformats.org/presentationml/2006/ole">
            <mc:AlternateContent xmlns:mc="http://schemas.openxmlformats.org/markup-compatibility/2006">
              <mc:Choice xmlns:v="urn:schemas-microsoft-com:vml" Requires="v">
                <p:oleObj name="Equation" r:id="rId8" imgW="2527300" imgH="457200" progId="Equation.3">
                  <p:embed/>
                </p:oleObj>
              </mc:Choice>
              <mc:Fallback>
                <p:oleObj name="Equation" r:id="rId8" imgW="2527300" imgH="457200" progId="Equation.3">
                  <p:embed/>
                  <p:pic>
                    <p:nvPicPr>
                      <p:cNvPr id="0" name=""/>
                      <p:cNvPicPr>
                        <a:picLocks noChangeAspect="1" noChangeArrowheads="1"/>
                      </p:cNvPicPr>
                      <p:nvPr/>
                    </p:nvPicPr>
                    <p:blipFill>
                      <a:blip r:embed="rId9"/>
                      <a:srcRect/>
                      <a:stretch>
                        <a:fillRect/>
                      </a:stretch>
                    </p:blipFill>
                    <p:spPr bwMode="auto">
                      <a:xfrm>
                        <a:off x="2438400" y="4852988"/>
                        <a:ext cx="4629150" cy="8413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9" name="TextBox 8"/>
          <p:cNvSpPr txBox="1"/>
          <p:nvPr/>
        </p:nvSpPr>
        <p:spPr>
          <a:xfrm>
            <a:off x="1447800" y="5967040"/>
            <a:ext cx="6108660" cy="461665"/>
          </a:xfrm>
          <a:prstGeom prst="rect">
            <a:avLst/>
          </a:prstGeom>
          <a:noFill/>
        </p:spPr>
        <p:txBody>
          <a:bodyPr wrap="none" rtlCol="0">
            <a:spAutoFit/>
          </a:bodyPr>
          <a:lstStyle/>
          <a:p>
            <a:r>
              <a:rPr lang="en-US" sz="2400" dirty="0">
                <a:solidFill>
                  <a:srgbClr val="FF0000"/>
                </a:solidFill>
              </a:rPr>
              <a:t>Look familiar?  Hint: anybody reading the book?</a:t>
            </a:r>
          </a:p>
        </p:txBody>
      </p:sp>
    </p:spTree>
    <p:extLst>
      <p:ext uri="{BB962C8B-B14F-4D97-AF65-F5344CB8AC3E}">
        <p14:creationId xmlns:p14="http://schemas.microsoft.com/office/powerpoint/2010/main" val="574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914400" y="3505200"/>
            <a:ext cx="7188200" cy="2628900"/>
          </a:xfrm>
          <a:prstGeom prst="rect">
            <a:avLst/>
          </a:prstGeom>
        </p:spPr>
      </p:pic>
      <p:sp>
        <p:nvSpPr>
          <p:cNvPr id="2" name="Title 1"/>
          <p:cNvSpPr>
            <a:spLocks noGrp="1"/>
          </p:cNvSpPr>
          <p:nvPr>
            <p:ph type="title"/>
          </p:nvPr>
        </p:nvSpPr>
        <p:spPr/>
        <p:txBody>
          <a:bodyPr/>
          <a:lstStyle/>
          <a:p>
            <a:r>
              <a:rPr lang="en-US" dirty="0"/>
              <a:t>MLE logistic regression</a:t>
            </a:r>
          </a:p>
        </p:txBody>
      </p:sp>
      <p:sp>
        <p:nvSpPr>
          <p:cNvPr id="5" name="TextBox 4"/>
          <p:cNvSpPr txBox="1"/>
          <p:nvPr/>
        </p:nvSpPr>
        <p:spPr>
          <a:xfrm>
            <a:off x="334211" y="2941053"/>
            <a:ext cx="2608331" cy="400110"/>
          </a:xfrm>
          <a:prstGeom prst="rect">
            <a:avLst/>
          </a:prstGeom>
          <a:noFill/>
        </p:spPr>
        <p:txBody>
          <a:bodyPr wrap="none" rtlCol="0">
            <a:spAutoFit/>
          </a:bodyPr>
          <a:lstStyle/>
          <a:p>
            <a:r>
              <a:rPr lang="en-US" sz="2000" dirty="0">
                <a:solidFill>
                  <a:srgbClr val="0000FF"/>
                </a:solidFill>
              </a:rPr>
              <a:t>Surrogate loss functions:</a:t>
            </a:r>
          </a:p>
        </p:txBody>
      </p:sp>
      <p:graphicFrame>
        <p:nvGraphicFramePr>
          <p:cNvPr id="6" name="Object 5"/>
          <p:cNvGraphicFramePr>
            <a:graphicFrameLocks noChangeAspect="1"/>
          </p:cNvGraphicFramePr>
          <p:nvPr>
            <p:extLst>
              <p:ext uri="{D42A27DB-BD31-4B8C-83A1-F6EECF244321}">
                <p14:modId xmlns:p14="http://schemas.microsoft.com/office/powerpoint/2010/main" val="2816610267"/>
              </p:ext>
            </p:extLst>
          </p:nvPr>
        </p:nvGraphicFramePr>
        <p:xfrm>
          <a:off x="1752600" y="1752600"/>
          <a:ext cx="4397375" cy="841375"/>
        </p:xfrm>
        <a:graphic>
          <a:graphicData uri="http://schemas.openxmlformats.org/presentationml/2006/ole">
            <mc:AlternateContent xmlns:mc="http://schemas.openxmlformats.org/markup-compatibility/2006">
              <mc:Choice xmlns:v="urn:schemas-microsoft-com:vml" Requires="v">
                <p:oleObj name="Equation" r:id="rId3" imgW="2400300" imgH="457200" progId="Equation.3">
                  <p:embed/>
                </p:oleObj>
              </mc:Choice>
              <mc:Fallback>
                <p:oleObj name="Equation" r:id="rId3" imgW="2400300" imgH="457200" progId="Equation.3">
                  <p:embed/>
                  <p:pic>
                    <p:nvPicPr>
                      <p:cNvPr id="0" name=""/>
                      <p:cNvPicPr>
                        <a:picLocks noChangeAspect="1" noChangeArrowheads="1"/>
                      </p:cNvPicPr>
                      <p:nvPr/>
                    </p:nvPicPr>
                    <p:blipFill>
                      <a:blip r:embed="rId4"/>
                      <a:srcRect/>
                      <a:stretch>
                        <a:fillRect/>
                      </a:stretch>
                    </p:blipFill>
                    <p:spPr bwMode="auto">
                      <a:xfrm>
                        <a:off x="1752600" y="1752600"/>
                        <a:ext cx="4397375" cy="8413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7" name="Rectangle 6"/>
          <p:cNvSpPr/>
          <p:nvPr/>
        </p:nvSpPr>
        <p:spPr>
          <a:xfrm>
            <a:off x="1447800" y="4419600"/>
            <a:ext cx="6858000" cy="6858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5434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three views</a:t>
            </a:r>
          </a:p>
        </p:txBody>
      </p:sp>
      <p:graphicFrame>
        <p:nvGraphicFramePr>
          <p:cNvPr id="4" name="Object 4"/>
          <p:cNvGraphicFramePr>
            <a:graphicFrameLocks noChangeAspect="1"/>
          </p:cNvGraphicFramePr>
          <p:nvPr/>
        </p:nvGraphicFramePr>
        <p:xfrm>
          <a:off x="364659" y="1751806"/>
          <a:ext cx="6162675" cy="719138"/>
        </p:xfrm>
        <a:graphic>
          <a:graphicData uri="http://schemas.openxmlformats.org/presentationml/2006/ole">
            <mc:AlternateContent xmlns:mc="http://schemas.openxmlformats.org/markup-compatibility/2006">
              <mc:Choice xmlns:v="urn:schemas-microsoft-com:vml" Requires="v">
                <p:oleObj name="Equation" r:id="rId2" imgW="3365500" imgH="393700" progId="Equation.3">
                  <p:embed/>
                </p:oleObj>
              </mc:Choice>
              <mc:Fallback>
                <p:oleObj name="Equation" r:id="rId2" imgW="3365500" imgH="3937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59" y="1751806"/>
                        <a:ext cx="6162675" cy="7191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72707430"/>
              </p:ext>
            </p:extLst>
          </p:nvPr>
        </p:nvGraphicFramePr>
        <p:xfrm>
          <a:off x="376691" y="3636823"/>
          <a:ext cx="4814887" cy="652463"/>
        </p:xfrm>
        <a:graphic>
          <a:graphicData uri="http://schemas.openxmlformats.org/presentationml/2006/ole">
            <mc:AlternateContent xmlns:mc="http://schemas.openxmlformats.org/markup-compatibility/2006">
              <mc:Choice xmlns:v="urn:schemas-microsoft-com:vml" Requires="v">
                <p:oleObj name="Equation" r:id="rId4" imgW="2628900" imgH="355600" progId="Equation.3">
                  <p:embed/>
                </p:oleObj>
              </mc:Choice>
              <mc:Fallback>
                <p:oleObj name="Equation" r:id="rId4" imgW="2628900" imgH="3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691" y="3636823"/>
                        <a:ext cx="4814887" cy="6524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TextBox 5"/>
          <p:cNvSpPr txBox="1"/>
          <p:nvPr/>
        </p:nvSpPr>
        <p:spPr>
          <a:xfrm>
            <a:off x="6978950" y="1751806"/>
            <a:ext cx="2165050" cy="400110"/>
          </a:xfrm>
          <a:prstGeom prst="rect">
            <a:avLst/>
          </a:prstGeom>
          <a:noFill/>
        </p:spPr>
        <p:txBody>
          <a:bodyPr wrap="square" rtlCol="0">
            <a:spAutoFit/>
          </a:bodyPr>
          <a:lstStyle/>
          <a:p>
            <a:r>
              <a:rPr lang="en-US" sz="2000" dirty="0">
                <a:solidFill>
                  <a:srgbClr val="0000FF"/>
                </a:solidFill>
              </a:rPr>
              <a:t>linear classifier</a:t>
            </a:r>
          </a:p>
        </p:txBody>
      </p:sp>
      <p:sp>
        <p:nvSpPr>
          <p:cNvPr id="7" name="TextBox 6"/>
          <p:cNvSpPr txBox="1"/>
          <p:nvPr/>
        </p:nvSpPr>
        <p:spPr>
          <a:xfrm>
            <a:off x="6816558" y="3486006"/>
            <a:ext cx="2165050" cy="707886"/>
          </a:xfrm>
          <a:prstGeom prst="rect">
            <a:avLst/>
          </a:prstGeom>
          <a:noFill/>
        </p:spPr>
        <p:txBody>
          <a:bodyPr wrap="square" rtlCol="0">
            <a:spAutoFit/>
          </a:bodyPr>
          <a:lstStyle/>
          <a:p>
            <a:r>
              <a:rPr lang="en-US" sz="2000" dirty="0">
                <a:solidFill>
                  <a:srgbClr val="0000FF"/>
                </a:solidFill>
              </a:rPr>
              <a:t>conditional model</a:t>
            </a:r>
          </a:p>
          <a:p>
            <a:r>
              <a:rPr lang="en-US" sz="2000" dirty="0">
                <a:solidFill>
                  <a:srgbClr val="0000FF"/>
                </a:solidFill>
              </a:rPr>
              <a:t>logistic</a:t>
            </a:r>
          </a:p>
        </p:txBody>
      </p:sp>
      <p:graphicFrame>
        <p:nvGraphicFramePr>
          <p:cNvPr id="8" name="Object 7"/>
          <p:cNvGraphicFramePr>
            <a:graphicFrameLocks noChangeAspect="1"/>
          </p:cNvGraphicFramePr>
          <p:nvPr>
            <p:extLst>
              <p:ext uri="{D42A27DB-BD31-4B8C-83A1-F6EECF244321}">
                <p14:modId xmlns:p14="http://schemas.microsoft.com/office/powerpoint/2010/main" val="3467270010"/>
              </p:ext>
            </p:extLst>
          </p:nvPr>
        </p:nvGraphicFramePr>
        <p:xfrm>
          <a:off x="630027" y="5334000"/>
          <a:ext cx="4397375" cy="841375"/>
        </p:xfrm>
        <a:graphic>
          <a:graphicData uri="http://schemas.openxmlformats.org/presentationml/2006/ole">
            <mc:AlternateContent xmlns:mc="http://schemas.openxmlformats.org/markup-compatibility/2006">
              <mc:Choice xmlns:v="urn:schemas-microsoft-com:vml" Requires="v">
                <p:oleObj name="Equation" r:id="rId6" imgW="2400300" imgH="457200" progId="Equation.3">
                  <p:embed/>
                </p:oleObj>
              </mc:Choice>
              <mc:Fallback>
                <p:oleObj name="Equation" r:id="rId6" imgW="2400300" imgH="457200" progId="Equation.3">
                  <p:embed/>
                  <p:pic>
                    <p:nvPicPr>
                      <p:cNvPr id="0" name=""/>
                      <p:cNvPicPr>
                        <a:picLocks noChangeAspect="1" noChangeArrowheads="1"/>
                      </p:cNvPicPr>
                      <p:nvPr/>
                    </p:nvPicPr>
                    <p:blipFill>
                      <a:blip r:embed="rId7"/>
                      <a:srcRect/>
                      <a:stretch>
                        <a:fillRect/>
                      </a:stretch>
                    </p:blipFill>
                    <p:spPr bwMode="auto">
                      <a:xfrm>
                        <a:off x="630027" y="5334000"/>
                        <a:ext cx="4397375" cy="8413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9" name="TextBox 8"/>
          <p:cNvSpPr txBox="1"/>
          <p:nvPr/>
        </p:nvSpPr>
        <p:spPr>
          <a:xfrm>
            <a:off x="6553200" y="5334000"/>
            <a:ext cx="2403642" cy="707886"/>
          </a:xfrm>
          <a:prstGeom prst="rect">
            <a:avLst/>
          </a:prstGeom>
          <a:noFill/>
        </p:spPr>
        <p:txBody>
          <a:bodyPr wrap="square" rtlCol="0">
            <a:spAutoFit/>
          </a:bodyPr>
          <a:lstStyle/>
          <a:p>
            <a:r>
              <a:rPr lang="en-US" sz="2000" dirty="0">
                <a:solidFill>
                  <a:srgbClr val="0000FF"/>
                </a:solidFill>
              </a:rPr>
              <a:t>linear model minimizing logistic loss</a:t>
            </a:r>
          </a:p>
        </p:txBody>
      </p:sp>
    </p:spTree>
    <p:extLst>
      <p:ext uri="{BB962C8B-B14F-4D97-AF65-F5344CB8AC3E}">
        <p14:creationId xmlns:p14="http://schemas.microsoft.com/office/powerpoint/2010/main" val="30836984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Overfitting</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87540110"/>
              </p:ext>
            </p:extLst>
          </p:nvPr>
        </p:nvGraphicFramePr>
        <p:xfrm>
          <a:off x="1981200" y="1828800"/>
          <a:ext cx="4397375" cy="841375"/>
        </p:xfrm>
        <a:graphic>
          <a:graphicData uri="http://schemas.openxmlformats.org/presentationml/2006/ole">
            <mc:AlternateContent xmlns:mc="http://schemas.openxmlformats.org/markup-compatibility/2006">
              <mc:Choice xmlns:v="urn:schemas-microsoft-com:vml" Requires="v">
                <p:oleObj name="Equation" r:id="rId2" imgW="2400300" imgH="457200" progId="Equation.3">
                  <p:embed/>
                </p:oleObj>
              </mc:Choice>
              <mc:Fallback>
                <p:oleObj name="Equation" r:id="rId2" imgW="2400300" imgH="457200" progId="Equation.3">
                  <p:embed/>
                  <p:pic>
                    <p:nvPicPr>
                      <p:cNvPr id="0" name=""/>
                      <p:cNvPicPr>
                        <a:picLocks noChangeAspect="1" noChangeArrowheads="1"/>
                      </p:cNvPicPr>
                      <p:nvPr/>
                    </p:nvPicPr>
                    <p:blipFill>
                      <a:blip r:embed="rId3"/>
                      <a:srcRect/>
                      <a:stretch>
                        <a:fillRect/>
                      </a:stretch>
                    </p:blipFill>
                    <p:spPr bwMode="auto">
                      <a:xfrm>
                        <a:off x="1981200" y="1828800"/>
                        <a:ext cx="4397375" cy="8413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TextBox 4"/>
          <p:cNvSpPr txBox="1"/>
          <p:nvPr/>
        </p:nvSpPr>
        <p:spPr>
          <a:xfrm>
            <a:off x="922421" y="3124200"/>
            <a:ext cx="6926179" cy="830997"/>
          </a:xfrm>
          <a:prstGeom prst="rect">
            <a:avLst/>
          </a:prstGeom>
          <a:noFill/>
        </p:spPr>
        <p:txBody>
          <a:bodyPr wrap="square" rtlCol="0">
            <a:spAutoFit/>
          </a:bodyPr>
          <a:lstStyle/>
          <a:p>
            <a:r>
              <a:rPr lang="en-US" sz="2400" dirty="0"/>
              <a:t>If we minimize this loss function, in practice, the results aren’t great and we tend to </a:t>
            </a:r>
            <a:r>
              <a:rPr lang="en-US" sz="2400" dirty="0" err="1"/>
              <a:t>overfit</a:t>
            </a:r>
            <a:endParaRPr lang="en-US" sz="2400" dirty="0"/>
          </a:p>
        </p:txBody>
      </p:sp>
      <p:sp>
        <p:nvSpPr>
          <p:cNvPr id="6" name="TextBox 5"/>
          <p:cNvSpPr txBox="1"/>
          <p:nvPr/>
        </p:nvSpPr>
        <p:spPr>
          <a:xfrm>
            <a:off x="3505200" y="5229545"/>
            <a:ext cx="1252717" cy="461665"/>
          </a:xfrm>
          <a:prstGeom prst="rect">
            <a:avLst/>
          </a:prstGeom>
          <a:noFill/>
        </p:spPr>
        <p:txBody>
          <a:bodyPr wrap="none" rtlCol="0">
            <a:spAutoFit/>
          </a:bodyPr>
          <a:lstStyle/>
          <a:p>
            <a:r>
              <a:rPr lang="en-US" sz="2400" dirty="0">
                <a:solidFill>
                  <a:srgbClr val="FF0000"/>
                </a:solidFill>
              </a:rPr>
              <a:t>Solution?</a:t>
            </a:r>
          </a:p>
        </p:txBody>
      </p:sp>
    </p:spTree>
    <p:extLst>
      <p:ext uri="{BB962C8B-B14F-4D97-AF65-F5344CB8AC3E}">
        <p14:creationId xmlns:p14="http://schemas.microsoft.com/office/powerpoint/2010/main" val="1066483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E26A-E571-9AA1-8852-76FA75150595}"/>
              </a:ext>
            </a:extLst>
          </p:cNvPr>
          <p:cNvSpPr>
            <a:spLocks noGrp="1"/>
          </p:cNvSpPr>
          <p:nvPr>
            <p:ph type="title"/>
          </p:nvPr>
        </p:nvSpPr>
        <p:spPr/>
        <p:txBody>
          <a:bodyPr/>
          <a:lstStyle/>
          <a:p>
            <a:r>
              <a:rPr lang="en-US" dirty="0"/>
              <a:t>Favorite thing</a:t>
            </a:r>
          </a:p>
        </p:txBody>
      </p:sp>
      <p:sp>
        <p:nvSpPr>
          <p:cNvPr id="3" name="Content Placeholder 2">
            <a:extLst>
              <a:ext uri="{FF2B5EF4-FFF2-40B4-BE49-F238E27FC236}">
                <a16:creationId xmlns:a16="http://schemas.microsoft.com/office/drawing/2014/main" id="{584A47E9-F1E3-4AC6-3406-4639563353A7}"/>
              </a:ext>
            </a:extLst>
          </p:cNvPr>
          <p:cNvSpPr>
            <a:spLocks noGrp="1"/>
          </p:cNvSpPr>
          <p:nvPr>
            <p:ph sz="quarter" idx="1"/>
          </p:nvPr>
        </p:nvSpPr>
        <p:spPr/>
        <p:txBody>
          <a:bodyPr>
            <a:normAutofit lnSpcReduction="10000"/>
          </a:bodyPr>
          <a:lstStyle/>
          <a:p>
            <a:pPr marL="0" indent="0">
              <a:buNone/>
            </a:pPr>
            <a:r>
              <a:rPr lang="en-US" b="0" i="0" dirty="0">
                <a:solidFill>
                  <a:srgbClr val="202124"/>
                </a:solidFill>
                <a:effectLst/>
                <a:latin typeface="Roboto" panose="02000000000000000000" pitchFamily="2" charset="0"/>
              </a:rPr>
              <a:t>I feel like my coding skills in general are improving significantly. I am practicing concise documentation/efficient coding.</a:t>
            </a:r>
          </a:p>
          <a:p>
            <a:pPr marL="0" indent="0">
              <a:buNone/>
            </a:pPr>
            <a:endParaRPr lang="en-US" dirty="0">
              <a:solidFill>
                <a:srgbClr val="202124"/>
              </a:solidFill>
              <a:latin typeface="Roboto" panose="02000000000000000000" pitchFamily="2" charset="0"/>
            </a:endParaRPr>
          </a:p>
          <a:p>
            <a:pPr marL="0" indent="0" algn="l">
              <a:buNone/>
            </a:pPr>
            <a:r>
              <a:rPr lang="en-US" b="0" dirty="0">
                <a:solidFill>
                  <a:srgbClr val="202124"/>
                </a:solidFill>
                <a:effectLst/>
                <a:latin typeface="Roboto" panose="02000000000000000000" pitchFamily="2" charset="0"/>
              </a:rPr>
              <a:t>I like the coding part of the class!</a:t>
            </a:r>
          </a:p>
          <a:p>
            <a:pPr marL="0" indent="0">
              <a:buNone/>
            </a:pPr>
            <a:endParaRPr lang="en-US" dirty="0"/>
          </a:p>
          <a:p>
            <a:pPr marL="0" indent="0" algn="l">
              <a:buNone/>
            </a:pPr>
            <a:r>
              <a:rPr lang="en-US" b="0" dirty="0">
                <a:solidFill>
                  <a:srgbClr val="202124"/>
                </a:solidFill>
                <a:effectLst/>
                <a:latin typeface="Roboto" panose="02000000000000000000" pitchFamily="2" charset="0"/>
              </a:rPr>
              <a:t>getting better at java</a:t>
            </a:r>
          </a:p>
          <a:p>
            <a:pPr marL="0" indent="0">
              <a:buNone/>
            </a:pPr>
            <a:br>
              <a:rPr lang="en-US" dirty="0"/>
            </a:br>
            <a:endParaRPr lang="en-US" dirty="0"/>
          </a:p>
        </p:txBody>
      </p:sp>
    </p:spTree>
    <p:extLst>
      <p:ext uri="{BB962C8B-B14F-4D97-AF65-F5344CB8AC3E}">
        <p14:creationId xmlns:p14="http://schemas.microsoft.com/office/powerpoint/2010/main" val="41900376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Regularization/prior</a:t>
            </a:r>
          </a:p>
        </p:txBody>
      </p:sp>
      <p:graphicFrame>
        <p:nvGraphicFramePr>
          <p:cNvPr id="4" name="Object 3"/>
          <p:cNvGraphicFramePr>
            <a:graphicFrameLocks noChangeAspect="1"/>
          </p:cNvGraphicFramePr>
          <p:nvPr>
            <p:extLst>
              <p:ext uri="{D42A27DB-BD31-4B8C-83A1-F6EECF244321}">
                <p14:modId xmlns:p14="http://schemas.microsoft.com/office/powerpoint/2010/main" val="1412211732"/>
              </p:ext>
            </p:extLst>
          </p:nvPr>
        </p:nvGraphicFramePr>
        <p:xfrm>
          <a:off x="609600" y="2057400"/>
          <a:ext cx="7861252" cy="990600"/>
        </p:xfrm>
        <a:graphic>
          <a:graphicData uri="http://schemas.openxmlformats.org/presentationml/2006/ole">
            <mc:AlternateContent xmlns:mc="http://schemas.openxmlformats.org/markup-compatibility/2006">
              <mc:Choice xmlns:v="urn:schemas-microsoft-com:vml" Requires="v">
                <p:oleObj name="Equation" r:id="rId2" imgW="3644900" imgH="457200" progId="Equation.3">
                  <p:embed/>
                </p:oleObj>
              </mc:Choice>
              <mc:Fallback>
                <p:oleObj name="Equation" r:id="rId2" imgW="3644900" imgH="457200" progId="Equation.3">
                  <p:embed/>
                  <p:pic>
                    <p:nvPicPr>
                      <p:cNvPr id="0" name=""/>
                      <p:cNvPicPr>
                        <a:picLocks noChangeAspect="1" noChangeArrowheads="1"/>
                      </p:cNvPicPr>
                      <p:nvPr/>
                    </p:nvPicPr>
                    <p:blipFill>
                      <a:blip r:embed="rId3"/>
                      <a:srcRect/>
                      <a:stretch>
                        <a:fillRect/>
                      </a:stretch>
                    </p:blipFill>
                    <p:spPr bwMode="auto">
                      <a:xfrm>
                        <a:off x="609600" y="2057400"/>
                        <a:ext cx="7861252" cy="990600"/>
                      </a:xfrm>
                      <a:prstGeom prst="rect">
                        <a:avLst/>
                      </a:prstGeom>
                      <a:noFill/>
                    </p:spPr>
                  </p:pic>
                </p:oleObj>
              </mc:Fallback>
            </mc:AlternateContent>
          </a:graphicData>
        </a:graphic>
      </p:graphicFrame>
      <p:sp>
        <p:nvSpPr>
          <p:cNvPr id="3" name="TextBox 2"/>
          <p:cNvSpPr txBox="1"/>
          <p:nvPr/>
        </p:nvSpPr>
        <p:spPr>
          <a:xfrm>
            <a:off x="3810000" y="3634770"/>
            <a:ext cx="483776" cy="523220"/>
          </a:xfrm>
          <a:prstGeom prst="rect">
            <a:avLst/>
          </a:prstGeom>
          <a:noFill/>
        </p:spPr>
        <p:txBody>
          <a:bodyPr wrap="none" rtlCol="0">
            <a:spAutoFit/>
          </a:bodyPr>
          <a:lstStyle/>
          <a:p>
            <a:r>
              <a:rPr lang="en-US" sz="2800" dirty="0">
                <a:solidFill>
                  <a:srgbClr val="FF6600"/>
                </a:solidFill>
              </a:rPr>
              <a:t>or</a:t>
            </a:r>
          </a:p>
        </p:txBody>
      </p:sp>
      <p:graphicFrame>
        <p:nvGraphicFramePr>
          <p:cNvPr id="7" name="Object 6"/>
          <p:cNvGraphicFramePr>
            <a:graphicFrameLocks noChangeAspect="1"/>
          </p:cNvGraphicFramePr>
          <p:nvPr>
            <p:extLst>
              <p:ext uri="{D42A27DB-BD31-4B8C-83A1-F6EECF244321}">
                <p14:modId xmlns:p14="http://schemas.microsoft.com/office/powerpoint/2010/main" val="1727079154"/>
              </p:ext>
            </p:extLst>
          </p:nvPr>
        </p:nvGraphicFramePr>
        <p:xfrm>
          <a:off x="955675" y="4760913"/>
          <a:ext cx="7292975" cy="1030287"/>
        </p:xfrm>
        <a:graphic>
          <a:graphicData uri="http://schemas.openxmlformats.org/presentationml/2006/ole">
            <mc:AlternateContent xmlns:mc="http://schemas.openxmlformats.org/markup-compatibility/2006">
              <mc:Choice xmlns:v="urn:schemas-microsoft-com:vml" Requires="v">
                <p:oleObj name="Equation" r:id="rId4" imgW="3251200" imgH="457200" progId="Equation.3">
                  <p:embed/>
                </p:oleObj>
              </mc:Choice>
              <mc:Fallback>
                <p:oleObj name="Equation" r:id="rId4" imgW="3251200" imgH="457200" progId="Equation.3">
                  <p:embed/>
                  <p:pic>
                    <p:nvPicPr>
                      <p:cNvPr id="0" name=""/>
                      <p:cNvPicPr>
                        <a:picLocks noChangeAspect="1" noChangeArrowheads="1"/>
                      </p:cNvPicPr>
                      <p:nvPr/>
                    </p:nvPicPr>
                    <p:blipFill>
                      <a:blip r:embed="rId5"/>
                      <a:srcRect/>
                      <a:stretch>
                        <a:fillRect/>
                      </a:stretch>
                    </p:blipFill>
                    <p:spPr bwMode="auto">
                      <a:xfrm>
                        <a:off x="955675" y="4760913"/>
                        <a:ext cx="7292975" cy="1030287"/>
                      </a:xfrm>
                      <a:prstGeom prst="rect">
                        <a:avLst/>
                      </a:prstGeom>
                      <a:noFill/>
                    </p:spPr>
                  </p:pic>
                </p:oleObj>
              </mc:Fallback>
            </mc:AlternateContent>
          </a:graphicData>
        </a:graphic>
      </p:graphicFrame>
      <p:sp>
        <p:nvSpPr>
          <p:cNvPr id="8" name="TextBox 7"/>
          <p:cNvSpPr txBox="1"/>
          <p:nvPr/>
        </p:nvSpPr>
        <p:spPr>
          <a:xfrm>
            <a:off x="2007344" y="6212822"/>
            <a:ext cx="4339399" cy="369332"/>
          </a:xfrm>
          <a:prstGeom prst="rect">
            <a:avLst/>
          </a:prstGeom>
          <a:noFill/>
        </p:spPr>
        <p:txBody>
          <a:bodyPr wrap="none" rtlCol="0">
            <a:spAutoFit/>
          </a:bodyPr>
          <a:lstStyle/>
          <a:p>
            <a:r>
              <a:rPr lang="en-US" dirty="0">
                <a:solidFill>
                  <a:srgbClr val="FF0000"/>
                </a:solidFill>
              </a:rPr>
              <a:t>What are some of the </a:t>
            </a:r>
            <a:r>
              <a:rPr lang="en-US" dirty="0" err="1">
                <a:solidFill>
                  <a:srgbClr val="FF0000"/>
                </a:solidFill>
              </a:rPr>
              <a:t>regularizers</a:t>
            </a:r>
            <a:r>
              <a:rPr lang="en-US" dirty="0">
                <a:solidFill>
                  <a:srgbClr val="FF0000"/>
                </a:solidFill>
              </a:rPr>
              <a:t> we know?</a:t>
            </a:r>
          </a:p>
        </p:txBody>
      </p:sp>
    </p:spTree>
    <p:extLst>
      <p:ext uri="{BB962C8B-B14F-4D97-AF65-F5344CB8AC3E}">
        <p14:creationId xmlns:p14="http://schemas.microsoft.com/office/powerpoint/2010/main" val="156563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Regularization/prior</a:t>
            </a:r>
          </a:p>
        </p:txBody>
      </p:sp>
      <p:graphicFrame>
        <p:nvGraphicFramePr>
          <p:cNvPr id="4" name="Object 3"/>
          <p:cNvGraphicFramePr>
            <a:graphicFrameLocks noChangeAspect="1"/>
          </p:cNvGraphicFramePr>
          <p:nvPr>
            <p:extLst>
              <p:ext uri="{D42A27DB-BD31-4B8C-83A1-F6EECF244321}">
                <p14:modId xmlns:p14="http://schemas.microsoft.com/office/powerpoint/2010/main" val="1821911177"/>
              </p:ext>
            </p:extLst>
          </p:nvPr>
        </p:nvGraphicFramePr>
        <p:xfrm>
          <a:off x="1295400" y="2286000"/>
          <a:ext cx="6216650" cy="990600"/>
        </p:xfrm>
        <a:graphic>
          <a:graphicData uri="http://schemas.openxmlformats.org/presentationml/2006/ole">
            <mc:AlternateContent xmlns:mc="http://schemas.openxmlformats.org/markup-compatibility/2006">
              <mc:Choice xmlns:v="urn:schemas-microsoft-com:vml" Requires="v">
                <p:oleObj name="Equation" r:id="rId2" imgW="2882900" imgH="457200" progId="Equation.3">
                  <p:embed/>
                </p:oleObj>
              </mc:Choice>
              <mc:Fallback>
                <p:oleObj name="Equation" r:id="rId2" imgW="2882900" imgH="457200" progId="Equation.3">
                  <p:embed/>
                  <p:pic>
                    <p:nvPicPr>
                      <p:cNvPr id="0" name=""/>
                      <p:cNvPicPr>
                        <a:picLocks noChangeAspect="1" noChangeArrowheads="1"/>
                      </p:cNvPicPr>
                      <p:nvPr/>
                    </p:nvPicPr>
                    <p:blipFill>
                      <a:blip r:embed="rId3"/>
                      <a:srcRect/>
                      <a:stretch>
                        <a:fillRect/>
                      </a:stretch>
                    </p:blipFill>
                    <p:spPr bwMode="auto">
                      <a:xfrm>
                        <a:off x="1295400" y="2286000"/>
                        <a:ext cx="6216650" cy="990600"/>
                      </a:xfrm>
                      <a:prstGeom prst="rect">
                        <a:avLst/>
                      </a:prstGeom>
                      <a:noFill/>
                    </p:spPr>
                  </p:pic>
                </p:oleObj>
              </mc:Fallback>
            </mc:AlternateContent>
          </a:graphicData>
        </a:graphic>
      </p:graphicFrame>
      <p:sp>
        <p:nvSpPr>
          <p:cNvPr id="5" name="TextBox 4"/>
          <p:cNvSpPr txBox="1"/>
          <p:nvPr/>
        </p:nvSpPr>
        <p:spPr>
          <a:xfrm>
            <a:off x="204831" y="1720474"/>
            <a:ext cx="2337749" cy="461665"/>
          </a:xfrm>
          <a:prstGeom prst="rect">
            <a:avLst/>
          </a:prstGeom>
          <a:noFill/>
        </p:spPr>
        <p:txBody>
          <a:bodyPr wrap="none" rtlCol="0">
            <a:spAutoFit/>
          </a:bodyPr>
          <a:lstStyle/>
          <a:p>
            <a:r>
              <a:rPr lang="en-US" sz="2400" dirty="0">
                <a:solidFill>
                  <a:srgbClr val="0000FF"/>
                </a:solidFill>
              </a:rPr>
              <a:t>L2 regularization:</a:t>
            </a:r>
          </a:p>
        </p:txBody>
      </p:sp>
      <p:grpSp>
        <p:nvGrpSpPr>
          <p:cNvPr id="9" name="Group 8"/>
          <p:cNvGrpSpPr/>
          <p:nvPr/>
        </p:nvGrpSpPr>
        <p:grpSpPr>
          <a:xfrm>
            <a:off x="357231" y="4038600"/>
            <a:ext cx="7491369" cy="2601357"/>
            <a:chOff x="357231" y="4038600"/>
            <a:chExt cx="7491369" cy="2601357"/>
          </a:xfrm>
        </p:grpSpPr>
        <p:sp>
          <p:nvSpPr>
            <p:cNvPr id="6" name="TextBox 5"/>
            <p:cNvSpPr txBox="1"/>
            <p:nvPr/>
          </p:nvSpPr>
          <p:spPr>
            <a:xfrm>
              <a:off x="357231" y="4038600"/>
              <a:ext cx="2052214" cy="461665"/>
            </a:xfrm>
            <a:prstGeom prst="rect">
              <a:avLst/>
            </a:prstGeom>
            <a:noFill/>
          </p:spPr>
          <p:txBody>
            <a:bodyPr wrap="none" rtlCol="0">
              <a:spAutoFit/>
            </a:bodyPr>
            <a:lstStyle/>
            <a:p>
              <a:r>
                <a:rPr lang="en-US" sz="2400" dirty="0">
                  <a:solidFill>
                    <a:srgbClr val="0000FF"/>
                  </a:solidFill>
                </a:rPr>
                <a:t>Gaussian prior:</a:t>
              </a:r>
            </a:p>
          </p:txBody>
        </p:sp>
        <p:pic>
          <p:nvPicPr>
            <p:cNvPr id="7" name="Picture 6"/>
            <p:cNvPicPr>
              <a:picLocks noChangeAspect="1"/>
            </p:cNvPicPr>
            <p:nvPr/>
          </p:nvPicPr>
          <p:blipFill>
            <a:blip r:embed="rId4"/>
            <a:stretch>
              <a:fillRect/>
            </a:stretch>
          </p:blipFill>
          <p:spPr>
            <a:xfrm>
              <a:off x="3810000" y="4117938"/>
              <a:ext cx="4038600" cy="2522019"/>
            </a:xfrm>
            <a:prstGeom prst="rect">
              <a:avLst/>
            </a:prstGeom>
          </p:spPr>
        </p:pic>
        <p:sp>
          <p:nvSpPr>
            <p:cNvPr id="8" name="TextBox 7"/>
            <p:cNvSpPr txBox="1"/>
            <p:nvPr/>
          </p:nvSpPr>
          <p:spPr>
            <a:xfrm>
              <a:off x="2209800" y="5791200"/>
              <a:ext cx="1222961" cy="461665"/>
            </a:xfrm>
            <a:prstGeom prst="rect">
              <a:avLst/>
            </a:prstGeom>
            <a:noFill/>
          </p:spPr>
          <p:txBody>
            <a:bodyPr wrap="none" rtlCol="0">
              <a:spAutoFit/>
            </a:bodyPr>
            <a:lstStyle/>
            <a:p>
              <a:r>
                <a:rPr lang="en-US" sz="2400" dirty="0"/>
                <a:t>p(</a:t>
              </a:r>
              <a:r>
                <a:rPr lang="en-US" sz="2400" dirty="0" err="1"/>
                <a:t>w,b</a:t>
              </a:r>
              <a:r>
                <a:rPr lang="en-US" sz="2400" dirty="0"/>
                <a:t>) ~  </a:t>
              </a:r>
            </a:p>
          </p:txBody>
        </p:sp>
      </p:grpSp>
      <p:sp>
        <p:nvSpPr>
          <p:cNvPr id="10" name="TextBox 9">
            <a:extLst>
              <a:ext uri="{FF2B5EF4-FFF2-40B4-BE49-F238E27FC236}">
                <a16:creationId xmlns:a16="http://schemas.microsoft.com/office/drawing/2014/main" id="{B85C90F3-2693-014B-A6F8-F067736FDA50}"/>
              </a:ext>
            </a:extLst>
          </p:cNvPr>
          <p:cNvSpPr txBox="1"/>
          <p:nvPr/>
        </p:nvSpPr>
        <p:spPr>
          <a:xfrm>
            <a:off x="732359" y="4500265"/>
            <a:ext cx="2700402" cy="923330"/>
          </a:xfrm>
          <a:prstGeom prst="rect">
            <a:avLst/>
          </a:prstGeom>
          <a:noFill/>
        </p:spPr>
        <p:txBody>
          <a:bodyPr wrap="square" rtlCol="0">
            <a:spAutoFit/>
          </a:bodyPr>
          <a:lstStyle/>
          <a:p>
            <a:r>
              <a:rPr lang="en-US" dirty="0"/>
              <a:t>Gaussians are defined by a mean (</a:t>
            </a:r>
            <a:r>
              <a:rPr lang="en-US" dirty="0" err="1"/>
              <a:t>μ</a:t>
            </a:r>
            <a:r>
              <a:rPr lang="en-US" dirty="0"/>
              <a:t>) and a variance (σ</a:t>
            </a:r>
            <a:r>
              <a:rPr lang="en-US" baseline="30000" dirty="0"/>
              <a:t>2</a:t>
            </a:r>
            <a:r>
              <a:rPr lang="en-US" dirty="0"/>
              <a:t>)</a:t>
            </a:r>
          </a:p>
        </p:txBody>
      </p:sp>
    </p:spTree>
    <p:extLst>
      <p:ext uri="{BB962C8B-B14F-4D97-AF65-F5344CB8AC3E}">
        <p14:creationId xmlns:p14="http://schemas.microsoft.com/office/powerpoint/2010/main" val="387171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Regularization/prior</a:t>
            </a:r>
          </a:p>
        </p:txBody>
      </p:sp>
      <p:graphicFrame>
        <p:nvGraphicFramePr>
          <p:cNvPr id="4" name="Object 3"/>
          <p:cNvGraphicFramePr>
            <a:graphicFrameLocks noChangeAspect="1"/>
          </p:cNvGraphicFramePr>
          <p:nvPr>
            <p:extLst>
              <p:ext uri="{D42A27DB-BD31-4B8C-83A1-F6EECF244321}">
                <p14:modId xmlns:p14="http://schemas.microsoft.com/office/powerpoint/2010/main" val="226312905"/>
              </p:ext>
            </p:extLst>
          </p:nvPr>
        </p:nvGraphicFramePr>
        <p:xfrm>
          <a:off x="1295400" y="2286000"/>
          <a:ext cx="6216650" cy="990600"/>
        </p:xfrm>
        <a:graphic>
          <a:graphicData uri="http://schemas.openxmlformats.org/presentationml/2006/ole">
            <mc:AlternateContent xmlns:mc="http://schemas.openxmlformats.org/markup-compatibility/2006">
              <mc:Choice xmlns:v="urn:schemas-microsoft-com:vml" Requires="v">
                <p:oleObj name="Equation" r:id="rId2" imgW="2882900" imgH="457200" progId="Equation.3">
                  <p:embed/>
                </p:oleObj>
              </mc:Choice>
              <mc:Fallback>
                <p:oleObj name="Equation" r:id="rId2" imgW="2882900" imgH="457200" progId="Equation.3">
                  <p:embed/>
                  <p:pic>
                    <p:nvPicPr>
                      <p:cNvPr id="0" name=""/>
                      <p:cNvPicPr>
                        <a:picLocks noChangeAspect="1" noChangeArrowheads="1"/>
                      </p:cNvPicPr>
                      <p:nvPr/>
                    </p:nvPicPr>
                    <p:blipFill>
                      <a:blip r:embed="rId3"/>
                      <a:srcRect/>
                      <a:stretch>
                        <a:fillRect/>
                      </a:stretch>
                    </p:blipFill>
                    <p:spPr bwMode="auto">
                      <a:xfrm>
                        <a:off x="1295400" y="2286000"/>
                        <a:ext cx="6216650" cy="990600"/>
                      </a:xfrm>
                      <a:prstGeom prst="rect">
                        <a:avLst/>
                      </a:prstGeom>
                      <a:noFill/>
                    </p:spPr>
                  </p:pic>
                </p:oleObj>
              </mc:Fallback>
            </mc:AlternateContent>
          </a:graphicData>
        </a:graphic>
      </p:graphicFrame>
      <p:sp>
        <p:nvSpPr>
          <p:cNvPr id="5" name="TextBox 4"/>
          <p:cNvSpPr txBox="1"/>
          <p:nvPr/>
        </p:nvSpPr>
        <p:spPr>
          <a:xfrm>
            <a:off x="204831" y="1720474"/>
            <a:ext cx="2337749" cy="461665"/>
          </a:xfrm>
          <a:prstGeom prst="rect">
            <a:avLst/>
          </a:prstGeom>
          <a:noFill/>
        </p:spPr>
        <p:txBody>
          <a:bodyPr wrap="none" rtlCol="0">
            <a:spAutoFit/>
          </a:bodyPr>
          <a:lstStyle/>
          <a:p>
            <a:r>
              <a:rPr lang="en-US" sz="2400" dirty="0">
                <a:solidFill>
                  <a:srgbClr val="0000FF"/>
                </a:solidFill>
              </a:rPr>
              <a:t>L2 regularization:</a:t>
            </a:r>
          </a:p>
        </p:txBody>
      </p:sp>
      <p:sp>
        <p:nvSpPr>
          <p:cNvPr id="6" name="TextBox 5"/>
          <p:cNvSpPr txBox="1"/>
          <p:nvPr/>
        </p:nvSpPr>
        <p:spPr>
          <a:xfrm>
            <a:off x="357231" y="4038600"/>
            <a:ext cx="2052214" cy="461665"/>
          </a:xfrm>
          <a:prstGeom prst="rect">
            <a:avLst/>
          </a:prstGeom>
          <a:noFill/>
        </p:spPr>
        <p:txBody>
          <a:bodyPr wrap="none" rtlCol="0">
            <a:spAutoFit/>
          </a:bodyPr>
          <a:lstStyle/>
          <a:p>
            <a:r>
              <a:rPr lang="en-US" sz="2400" dirty="0">
                <a:solidFill>
                  <a:srgbClr val="0000FF"/>
                </a:solidFill>
              </a:rPr>
              <a:t>Gaussian prior:</a:t>
            </a:r>
          </a:p>
        </p:txBody>
      </p:sp>
      <p:graphicFrame>
        <p:nvGraphicFramePr>
          <p:cNvPr id="10" name="Object 9"/>
          <p:cNvGraphicFramePr>
            <a:graphicFrameLocks noChangeAspect="1"/>
          </p:cNvGraphicFramePr>
          <p:nvPr>
            <p:extLst>
              <p:ext uri="{D42A27DB-BD31-4B8C-83A1-F6EECF244321}">
                <p14:modId xmlns:p14="http://schemas.microsoft.com/office/powerpoint/2010/main" val="3681202064"/>
              </p:ext>
            </p:extLst>
          </p:nvPr>
        </p:nvGraphicFramePr>
        <p:xfrm>
          <a:off x="1295400" y="4648200"/>
          <a:ext cx="6627812" cy="990600"/>
        </p:xfrm>
        <a:graphic>
          <a:graphicData uri="http://schemas.openxmlformats.org/presentationml/2006/ole">
            <mc:AlternateContent xmlns:mc="http://schemas.openxmlformats.org/markup-compatibility/2006">
              <mc:Choice xmlns:v="urn:schemas-microsoft-com:vml" Requires="v">
                <p:oleObj name="Equation" r:id="rId4" imgW="3073400" imgH="457200" progId="Equation.3">
                  <p:embed/>
                </p:oleObj>
              </mc:Choice>
              <mc:Fallback>
                <p:oleObj name="Equation" r:id="rId4" imgW="3073400" imgH="457200" progId="Equation.3">
                  <p:embed/>
                  <p:pic>
                    <p:nvPicPr>
                      <p:cNvPr id="0" name=""/>
                      <p:cNvPicPr>
                        <a:picLocks noChangeAspect="1" noChangeArrowheads="1"/>
                      </p:cNvPicPr>
                      <p:nvPr/>
                    </p:nvPicPr>
                    <p:blipFill>
                      <a:blip r:embed="rId5"/>
                      <a:srcRect/>
                      <a:stretch>
                        <a:fillRect/>
                      </a:stretch>
                    </p:blipFill>
                    <p:spPr bwMode="auto">
                      <a:xfrm>
                        <a:off x="1295400" y="4648200"/>
                        <a:ext cx="6627812" cy="990600"/>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14210735"/>
              </p:ext>
            </p:extLst>
          </p:nvPr>
        </p:nvGraphicFramePr>
        <p:xfrm>
          <a:off x="6716712" y="5791200"/>
          <a:ext cx="1206500" cy="852487"/>
        </p:xfrm>
        <a:graphic>
          <a:graphicData uri="http://schemas.openxmlformats.org/presentationml/2006/ole">
            <mc:AlternateContent xmlns:mc="http://schemas.openxmlformats.org/markup-compatibility/2006">
              <mc:Choice xmlns:v="urn:schemas-microsoft-com:vml" Requires="v">
                <p:oleObj name="Equation" r:id="rId6" imgW="558800" imgH="393700" progId="Equation.3">
                  <p:embed/>
                </p:oleObj>
              </mc:Choice>
              <mc:Fallback>
                <p:oleObj name="Equation" r:id="rId6" imgW="558800" imgH="393700" progId="Equation.3">
                  <p:embed/>
                  <p:pic>
                    <p:nvPicPr>
                      <p:cNvPr id="0" name=""/>
                      <p:cNvPicPr>
                        <a:picLocks noChangeAspect="1" noChangeArrowheads="1"/>
                      </p:cNvPicPr>
                      <p:nvPr/>
                    </p:nvPicPr>
                    <p:blipFill>
                      <a:blip r:embed="rId7"/>
                      <a:srcRect/>
                      <a:stretch>
                        <a:fillRect/>
                      </a:stretch>
                    </p:blipFill>
                    <p:spPr bwMode="auto">
                      <a:xfrm>
                        <a:off x="6716712" y="5791200"/>
                        <a:ext cx="1206500" cy="852487"/>
                      </a:xfrm>
                      <a:prstGeom prst="rect">
                        <a:avLst/>
                      </a:prstGeom>
                      <a:noFill/>
                    </p:spPr>
                  </p:pic>
                </p:oleObj>
              </mc:Fallback>
            </mc:AlternateContent>
          </a:graphicData>
        </a:graphic>
      </p:graphicFrame>
      <p:sp>
        <p:nvSpPr>
          <p:cNvPr id="3" name="TextBox 2"/>
          <p:cNvSpPr txBox="1"/>
          <p:nvPr/>
        </p:nvSpPr>
        <p:spPr>
          <a:xfrm>
            <a:off x="3657600" y="6103585"/>
            <a:ext cx="2575895" cy="400110"/>
          </a:xfrm>
          <a:prstGeom prst="rect">
            <a:avLst/>
          </a:prstGeom>
          <a:noFill/>
        </p:spPr>
        <p:txBody>
          <a:bodyPr wrap="none" rtlCol="0">
            <a:spAutoFit/>
          </a:bodyPr>
          <a:lstStyle/>
          <a:p>
            <a:r>
              <a:rPr lang="en-US" sz="2000" dirty="0">
                <a:solidFill>
                  <a:srgbClr val="FF0000"/>
                </a:solidFill>
              </a:rPr>
              <a:t>Does the </a:t>
            </a:r>
            <a:r>
              <a:rPr lang="en-US" sz="2000" dirty="0" err="1">
                <a:solidFill>
                  <a:srgbClr val="FF0000"/>
                </a:solidFill>
              </a:rPr>
              <a:t>λ</a:t>
            </a:r>
            <a:r>
              <a:rPr lang="en-US" sz="2000" dirty="0">
                <a:solidFill>
                  <a:srgbClr val="FF0000"/>
                </a:solidFill>
              </a:rPr>
              <a:t> make sense?</a:t>
            </a:r>
          </a:p>
        </p:txBody>
      </p:sp>
    </p:spTree>
    <p:extLst>
      <p:ext uri="{BB962C8B-B14F-4D97-AF65-F5344CB8AC3E}">
        <p14:creationId xmlns:p14="http://schemas.microsoft.com/office/powerpoint/2010/main" val="197916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Regularization/prior</a:t>
            </a:r>
          </a:p>
        </p:txBody>
      </p:sp>
      <p:graphicFrame>
        <p:nvGraphicFramePr>
          <p:cNvPr id="4" name="Object 3"/>
          <p:cNvGraphicFramePr>
            <a:graphicFrameLocks noChangeAspect="1"/>
          </p:cNvGraphicFramePr>
          <p:nvPr>
            <p:extLst>
              <p:ext uri="{D42A27DB-BD31-4B8C-83A1-F6EECF244321}">
                <p14:modId xmlns:p14="http://schemas.microsoft.com/office/powerpoint/2010/main" val="2150736106"/>
              </p:ext>
            </p:extLst>
          </p:nvPr>
        </p:nvGraphicFramePr>
        <p:xfrm>
          <a:off x="1295400" y="2286000"/>
          <a:ext cx="6216650" cy="990600"/>
        </p:xfrm>
        <a:graphic>
          <a:graphicData uri="http://schemas.openxmlformats.org/presentationml/2006/ole">
            <mc:AlternateContent xmlns:mc="http://schemas.openxmlformats.org/markup-compatibility/2006">
              <mc:Choice xmlns:v="urn:schemas-microsoft-com:vml" Requires="v">
                <p:oleObj name="Equation" r:id="rId3" imgW="2882900" imgH="457200" progId="Equation.3">
                  <p:embed/>
                </p:oleObj>
              </mc:Choice>
              <mc:Fallback>
                <p:oleObj name="Equation" r:id="rId3" imgW="2882900" imgH="457200" progId="Equation.3">
                  <p:embed/>
                  <p:pic>
                    <p:nvPicPr>
                      <p:cNvPr id="0" name=""/>
                      <p:cNvPicPr>
                        <a:picLocks noChangeAspect="1" noChangeArrowheads="1"/>
                      </p:cNvPicPr>
                      <p:nvPr/>
                    </p:nvPicPr>
                    <p:blipFill>
                      <a:blip r:embed="rId4"/>
                      <a:srcRect/>
                      <a:stretch>
                        <a:fillRect/>
                      </a:stretch>
                    </p:blipFill>
                    <p:spPr bwMode="auto">
                      <a:xfrm>
                        <a:off x="1295400" y="2286000"/>
                        <a:ext cx="6216650" cy="990600"/>
                      </a:xfrm>
                      <a:prstGeom prst="rect">
                        <a:avLst/>
                      </a:prstGeom>
                      <a:noFill/>
                    </p:spPr>
                  </p:pic>
                </p:oleObj>
              </mc:Fallback>
            </mc:AlternateContent>
          </a:graphicData>
        </a:graphic>
      </p:graphicFrame>
      <p:sp>
        <p:nvSpPr>
          <p:cNvPr id="5" name="TextBox 4"/>
          <p:cNvSpPr txBox="1"/>
          <p:nvPr/>
        </p:nvSpPr>
        <p:spPr>
          <a:xfrm>
            <a:off x="204831" y="1720474"/>
            <a:ext cx="2337749" cy="461665"/>
          </a:xfrm>
          <a:prstGeom prst="rect">
            <a:avLst/>
          </a:prstGeom>
          <a:noFill/>
        </p:spPr>
        <p:txBody>
          <a:bodyPr wrap="none" rtlCol="0">
            <a:spAutoFit/>
          </a:bodyPr>
          <a:lstStyle/>
          <a:p>
            <a:r>
              <a:rPr lang="en-US" sz="2400" dirty="0">
                <a:solidFill>
                  <a:srgbClr val="0000FF"/>
                </a:solidFill>
              </a:rPr>
              <a:t>L2 regularization:</a:t>
            </a:r>
          </a:p>
        </p:txBody>
      </p:sp>
      <p:sp>
        <p:nvSpPr>
          <p:cNvPr id="6" name="TextBox 5"/>
          <p:cNvSpPr txBox="1"/>
          <p:nvPr/>
        </p:nvSpPr>
        <p:spPr>
          <a:xfrm>
            <a:off x="357231" y="4038600"/>
            <a:ext cx="2052214" cy="461665"/>
          </a:xfrm>
          <a:prstGeom prst="rect">
            <a:avLst/>
          </a:prstGeom>
          <a:noFill/>
        </p:spPr>
        <p:txBody>
          <a:bodyPr wrap="none" rtlCol="0">
            <a:spAutoFit/>
          </a:bodyPr>
          <a:lstStyle/>
          <a:p>
            <a:r>
              <a:rPr lang="en-US" sz="2400" dirty="0">
                <a:solidFill>
                  <a:srgbClr val="0000FF"/>
                </a:solidFill>
              </a:rPr>
              <a:t>Gaussian prior:</a:t>
            </a:r>
          </a:p>
        </p:txBody>
      </p:sp>
      <p:graphicFrame>
        <p:nvGraphicFramePr>
          <p:cNvPr id="10" name="Object 9"/>
          <p:cNvGraphicFramePr>
            <a:graphicFrameLocks noChangeAspect="1"/>
          </p:cNvGraphicFramePr>
          <p:nvPr>
            <p:extLst>
              <p:ext uri="{D42A27DB-BD31-4B8C-83A1-F6EECF244321}">
                <p14:modId xmlns:p14="http://schemas.microsoft.com/office/powerpoint/2010/main" val="2984340945"/>
              </p:ext>
            </p:extLst>
          </p:nvPr>
        </p:nvGraphicFramePr>
        <p:xfrm>
          <a:off x="347772" y="4644597"/>
          <a:ext cx="5122424" cy="765603"/>
        </p:xfrm>
        <a:graphic>
          <a:graphicData uri="http://schemas.openxmlformats.org/presentationml/2006/ole">
            <mc:AlternateContent xmlns:mc="http://schemas.openxmlformats.org/markup-compatibility/2006">
              <mc:Choice xmlns:v="urn:schemas-microsoft-com:vml" Requires="v">
                <p:oleObj name="Equation" r:id="rId5" imgW="3073400" imgH="457200" progId="Equation.3">
                  <p:embed/>
                </p:oleObj>
              </mc:Choice>
              <mc:Fallback>
                <p:oleObj name="Equation" r:id="rId5" imgW="3073400" imgH="457200" progId="Equation.3">
                  <p:embed/>
                  <p:pic>
                    <p:nvPicPr>
                      <p:cNvPr id="0" name=""/>
                      <p:cNvPicPr>
                        <a:picLocks noChangeAspect="1" noChangeArrowheads="1"/>
                      </p:cNvPicPr>
                      <p:nvPr/>
                    </p:nvPicPr>
                    <p:blipFill>
                      <a:blip r:embed="rId6"/>
                      <a:srcRect/>
                      <a:stretch>
                        <a:fillRect/>
                      </a:stretch>
                    </p:blipFill>
                    <p:spPr bwMode="auto">
                      <a:xfrm>
                        <a:off x="347772" y="4644597"/>
                        <a:ext cx="5122424" cy="765603"/>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957053854"/>
              </p:ext>
            </p:extLst>
          </p:nvPr>
        </p:nvGraphicFramePr>
        <p:xfrm>
          <a:off x="3975100" y="5545175"/>
          <a:ext cx="1206500" cy="852487"/>
        </p:xfrm>
        <a:graphic>
          <a:graphicData uri="http://schemas.openxmlformats.org/presentationml/2006/ole">
            <mc:AlternateContent xmlns:mc="http://schemas.openxmlformats.org/markup-compatibility/2006">
              <mc:Choice xmlns:v="urn:schemas-microsoft-com:vml" Requires="v">
                <p:oleObj name="Equation" r:id="rId7" imgW="558800" imgH="393700" progId="Equation.3">
                  <p:embed/>
                </p:oleObj>
              </mc:Choice>
              <mc:Fallback>
                <p:oleObj name="Equation" r:id="rId7" imgW="558800" imgH="393700" progId="Equation.3">
                  <p:embed/>
                  <p:pic>
                    <p:nvPicPr>
                      <p:cNvPr id="0" name=""/>
                      <p:cNvPicPr>
                        <a:picLocks noChangeAspect="1" noChangeArrowheads="1"/>
                      </p:cNvPicPr>
                      <p:nvPr/>
                    </p:nvPicPr>
                    <p:blipFill>
                      <a:blip r:embed="rId8"/>
                      <a:srcRect/>
                      <a:stretch>
                        <a:fillRect/>
                      </a:stretch>
                    </p:blipFill>
                    <p:spPr bwMode="auto">
                      <a:xfrm>
                        <a:off x="3975100" y="5545175"/>
                        <a:ext cx="1206500" cy="852487"/>
                      </a:xfrm>
                      <a:prstGeom prst="rect">
                        <a:avLst/>
                      </a:prstGeom>
                      <a:noFill/>
                    </p:spPr>
                  </p:pic>
                </p:oleObj>
              </mc:Fallback>
            </mc:AlternateContent>
          </a:graphicData>
        </a:graphic>
      </p:graphicFrame>
      <p:pic>
        <p:nvPicPr>
          <p:cNvPr id="12" name="Picture 11"/>
          <p:cNvPicPr>
            <a:picLocks noChangeAspect="1"/>
          </p:cNvPicPr>
          <p:nvPr/>
        </p:nvPicPr>
        <p:blipFill>
          <a:blip r:embed="rId9"/>
          <a:stretch>
            <a:fillRect/>
          </a:stretch>
        </p:blipFill>
        <p:spPr>
          <a:xfrm>
            <a:off x="5479243" y="4496391"/>
            <a:ext cx="3358910" cy="2097567"/>
          </a:xfrm>
          <a:prstGeom prst="rect">
            <a:avLst/>
          </a:prstGeom>
        </p:spPr>
      </p:pic>
    </p:spTree>
    <p:extLst>
      <p:ext uri="{BB962C8B-B14F-4D97-AF65-F5344CB8AC3E}">
        <p14:creationId xmlns:p14="http://schemas.microsoft.com/office/powerpoint/2010/main" val="35327322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Regularization/prior</a:t>
            </a:r>
          </a:p>
        </p:txBody>
      </p:sp>
      <p:graphicFrame>
        <p:nvGraphicFramePr>
          <p:cNvPr id="4" name="Object 3"/>
          <p:cNvGraphicFramePr>
            <a:graphicFrameLocks noChangeAspect="1"/>
          </p:cNvGraphicFramePr>
          <p:nvPr>
            <p:extLst>
              <p:ext uri="{D42A27DB-BD31-4B8C-83A1-F6EECF244321}">
                <p14:modId xmlns:p14="http://schemas.microsoft.com/office/powerpoint/2010/main" val="1373052749"/>
              </p:ext>
            </p:extLst>
          </p:nvPr>
        </p:nvGraphicFramePr>
        <p:xfrm>
          <a:off x="1349375" y="2286000"/>
          <a:ext cx="6107113" cy="990600"/>
        </p:xfrm>
        <a:graphic>
          <a:graphicData uri="http://schemas.openxmlformats.org/presentationml/2006/ole">
            <mc:AlternateContent xmlns:mc="http://schemas.openxmlformats.org/markup-compatibility/2006">
              <mc:Choice xmlns:v="urn:schemas-microsoft-com:vml" Requires="v">
                <p:oleObj name="Equation" r:id="rId2" imgW="2832100" imgH="457200" progId="Equation.3">
                  <p:embed/>
                </p:oleObj>
              </mc:Choice>
              <mc:Fallback>
                <p:oleObj name="Equation" r:id="rId2" imgW="2832100" imgH="457200" progId="Equation.3">
                  <p:embed/>
                  <p:pic>
                    <p:nvPicPr>
                      <p:cNvPr id="0" name=""/>
                      <p:cNvPicPr>
                        <a:picLocks noChangeAspect="1" noChangeArrowheads="1"/>
                      </p:cNvPicPr>
                      <p:nvPr/>
                    </p:nvPicPr>
                    <p:blipFill>
                      <a:blip r:embed="rId3"/>
                      <a:srcRect/>
                      <a:stretch>
                        <a:fillRect/>
                      </a:stretch>
                    </p:blipFill>
                    <p:spPr bwMode="auto">
                      <a:xfrm>
                        <a:off x="1349375" y="2286000"/>
                        <a:ext cx="6107113" cy="990600"/>
                      </a:xfrm>
                      <a:prstGeom prst="rect">
                        <a:avLst/>
                      </a:prstGeom>
                      <a:noFill/>
                    </p:spPr>
                  </p:pic>
                </p:oleObj>
              </mc:Fallback>
            </mc:AlternateContent>
          </a:graphicData>
        </a:graphic>
      </p:graphicFrame>
      <p:sp>
        <p:nvSpPr>
          <p:cNvPr id="5" name="TextBox 4"/>
          <p:cNvSpPr txBox="1"/>
          <p:nvPr/>
        </p:nvSpPr>
        <p:spPr>
          <a:xfrm>
            <a:off x="204831" y="1720474"/>
            <a:ext cx="2337749" cy="461665"/>
          </a:xfrm>
          <a:prstGeom prst="rect">
            <a:avLst/>
          </a:prstGeom>
          <a:noFill/>
        </p:spPr>
        <p:txBody>
          <a:bodyPr wrap="none" rtlCol="0">
            <a:spAutoFit/>
          </a:bodyPr>
          <a:lstStyle/>
          <a:p>
            <a:r>
              <a:rPr lang="en-US" sz="2400" dirty="0">
                <a:solidFill>
                  <a:srgbClr val="0000FF"/>
                </a:solidFill>
              </a:rPr>
              <a:t>L1 regularization:</a:t>
            </a:r>
          </a:p>
        </p:txBody>
      </p:sp>
      <p:grpSp>
        <p:nvGrpSpPr>
          <p:cNvPr id="10" name="Group 9"/>
          <p:cNvGrpSpPr/>
          <p:nvPr/>
        </p:nvGrpSpPr>
        <p:grpSpPr>
          <a:xfrm>
            <a:off x="357231" y="3810000"/>
            <a:ext cx="8634369" cy="2910726"/>
            <a:chOff x="357231" y="3810000"/>
            <a:chExt cx="8634369" cy="2910726"/>
          </a:xfrm>
        </p:grpSpPr>
        <p:sp>
          <p:nvSpPr>
            <p:cNvPr id="6" name="TextBox 5"/>
            <p:cNvSpPr txBox="1"/>
            <p:nvPr/>
          </p:nvSpPr>
          <p:spPr>
            <a:xfrm>
              <a:off x="357231" y="4038600"/>
              <a:ext cx="2119090" cy="461665"/>
            </a:xfrm>
            <a:prstGeom prst="rect">
              <a:avLst/>
            </a:prstGeom>
            <a:noFill/>
          </p:spPr>
          <p:txBody>
            <a:bodyPr wrap="none" rtlCol="0">
              <a:spAutoFit/>
            </a:bodyPr>
            <a:lstStyle/>
            <a:p>
              <a:r>
                <a:rPr lang="en-US" sz="2400" dirty="0" err="1">
                  <a:solidFill>
                    <a:srgbClr val="0000FF"/>
                  </a:solidFill>
                </a:rPr>
                <a:t>Laplacian</a:t>
              </a:r>
              <a:r>
                <a:rPr lang="en-US" sz="2400" dirty="0">
                  <a:solidFill>
                    <a:srgbClr val="0000FF"/>
                  </a:solidFill>
                </a:rPr>
                <a:t> prior:</a:t>
              </a:r>
            </a:p>
          </p:txBody>
        </p:sp>
        <p:sp>
          <p:nvSpPr>
            <p:cNvPr id="8" name="TextBox 7"/>
            <p:cNvSpPr txBox="1"/>
            <p:nvPr/>
          </p:nvSpPr>
          <p:spPr>
            <a:xfrm>
              <a:off x="2133600" y="5161422"/>
              <a:ext cx="1222961" cy="461665"/>
            </a:xfrm>
            <a:prstGeom prst="rect">
              <a:avLst/>
            </a:prstGeom>
            <a:noFill/>
          </p:spPr>
          <p:txBody>
            <a:bodyPr wrap="none" rtlCol="0">
              <a:spAutoFit/>
            </a:bodyPr>
            <a:lstStyle/>
            <a:p>
              <a:r>
                <a:rPr lang="en-US" sz="2400" dirty="0"/>
                <a:t>p(</a:t>
              </a:r>
              <a:r>
                <a:rPr lang="en-US" sz="2400" dirty="0" err="1"/>
                <a:t>w,b</a:t>
              </a:r>
              <a:r>
                <a:rPr lang="en-US" sz="2400" dirty="0"/>
                <a:t>) ~  </a:t>
              </a:r>
            </a:p>
          </p:txBody>
        </p:sp>
        <p:pic>
          <p:nvPicPr>
            <p:cNvPr id="3" name="Picture 2"/>
            <p:cNvPicPr>
              <a:picLocks noChangeAspect="1"/>
            </p:cNvPicPr>
            <p:nvPr/>
          </p:nvPicPr>
          <p:blipFill>
            <a:blip r:embed="rId4"/>
            <a:stretch>
              <a:fillRect/>
            </a:stretch>
          </p:blipFill>
          <p:spPr>
            <a:xfrm>
              <a:off x="3479800" y="3810000"/>
              <a:ext cx="5511800" cy="2910726"/>
            </a:xfrm>
            <a:prstGeom prst="rect">
              <a:avLst/>
            </a:prstGeom>
          </p:spPr>
        </p:pic>
      </p:grpSp>
    </p:spTree>
    <p:extLst>
      <p:ext uri="{BB962C8B-B14F-4D97-AF65-F5344CB8AC3E}">
        <p14:creationId xmlns:p14="http://schemas.microsoft.com/office/powerpoint/2010/main" val="203236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Regularization/prior</a:t>
            </a:r>
          </a:p>
        </p:txBody>
      </p:sp>
      <p:graphicFrame>
        <p:nvGraphicFramePr>
          <p:cNvPr id="4" name="Object 3"/>
          <p:cNvGraphicFramePr>
            <a:graphicFrameLocks noChangeAspect="1"/>
          </p:cNvGraphicFramePr>
          <p:nvPr>
            <p:extLst>
              <p:ext uri="{D42A27DB-BD31-4B8C-83A1-F6EECF244321}">
                <p14:modId xmlns:p14="http://schemas.microsoft.com/office/powerpoint/2010/main" val="1722034900"/>
              </p:ext>
            </p:extLst>
          </p:nvPr>
        </p:nvGraphicFramePr>
        <p:xfrm>
          <a:off x="1349375" y="2286000"/>
          <a:ext cx="6107113" cy="990600"/>
        </p:xfrm>
        <a:graphic>
          <a:graphicData uri="http://schemas.openxmlformats.org/presentationml/2006/ole">
            <mc:AlternateContent xmlns:mc="http://schemas.openxmlformats.org/markup-compatibility/2006">
              <mc:Choice xmlns:v="urn:schemas-microsoft-com:vml" Requires="v">
                <p:oleObj name="Equation" r:id="rId2" imgW="2832100" imgH="457200" progId="Equation.3">
                  <p:embed/>
                </p:oleObj>
              </mc:Choice>
              <mc:Fallback>
                <p:oleObj name="Equation" r:id="rId2" imgW="2832100" imgH="457200" progId="Equation.3">
                  <p:embed/>
                  <p:pic>
                    <p:nvPicPr>
                      <p:cNvPr id="0" name=""/>
                      <p:cNvPicPr>
                        <a:picLocks noChangeAspect="1" noChangeArrowheads="1"/>
                      </p:cNvPicPr>
                      <p:nvPr/>
                    </p:nvPicPr>
                    <p:blipFill>
                      <a:blip r:embed="rId3"/>
                      <a:srcRect/>
                      <a:stretch>
                        <a:fillRect/>
                      </a:stretch>
                    </p:blipFill>
                    <p:spPr bwMode="auto">
                      <a:xfrm>
                        <a:off x="1349375" y="2286000"/>
                        <a:ext cx="6107113" cy="990600"/>
                      </a:xfrm>
                      <a:prstGeom prst="rect">
                        <a:avLst/>
                      </a:prstGeom>
                      <a:noFill/>
                    </p:spPr>
                  </p:pic>
                </p:oleObj>
              </mc:Fallback>
            </mc:AlternateContent>
          </a:graphicData>
        </a:graphic>
      </p:graphicFrame>
      <p:sp>
        <p:nvSpPr>
          <p:cNvPr id="5" name="TextBox 4"/>
          <p:cNvSpPr txBox="1"/>
          <p:nvPr/>
        </p:nvSpPr>
        <p:spPr>
          <a:xfrm>
            <a:off x="204831" y="1720474"/>
            <a:ext cx="2337749" cy="461665"/>
          </a:xfrm>
          <a:prstGeom prst="rect">
            <a:avLst/>
          </a:prstGeom>
          <a:noFill/>
        </p:spPr>
        <p:txBody>
          <a:bodyPr wrap="none" rtlCol="0">
            <a:spAutoFit/>
          </a:bodyPr>
          <a:lstStyle/>
          <a:p>
            <a:r>
              <a:rPr lang="en-US" sz="2400" dirty="0">
                <a:solidFill>
                  <a:srgbClr val="0000FF"/>
                </a:solidFill>
              </a:rPr>
              <a:t>L1 regularization:</a:t>
            </a:r>
          </a:p>
        </p:txBody>
      </p:sp>
      <p:sp>
        <p:nvSpPr>
          <p:cNvPr id="6" name="TextBox 5"/>
          <p:cNvSpPr txBox="1"/>
          <p:nvPr/>
        </p:nvSpPr>
        <p:spPr>
          <a:xfrm>
            <a:off x="357231" y="4038600"/>
            <a:ext cx="2119090" cy="461665"/>
          </a:xfrm>
          <a:prstGeom prst="rect">
            <a:avLst/>
          </a:prstGeom>
          <a:noFill/>
        </p:spPr>
        <p:txBody>
          <a:bodyPr wrap="none" rtlCol="0">
            <a:spAutoFit/>
          </a:bodyPr>
          <a:lstStyle/>
          <a:p>
            <a:r>
              <a:rPr lang="en-US" sz="2400" dirty="0" err="1">
                <a:solidFill>
                  <a:srgbClr val="0000FF"/>
                </a:solidFill>
              </a:rPr>
              <a:t>Laplacian</a:t>
            </a:r>
            <a:r>
              <a:rPr lang="en-US" sz="2400" dirty="0">
                <a:solidFill>
                  <a:srgbClr val="0000FF"/>
                </a:solidFill>
              </a:rPr>
              <a:t> prior:</a:t>
            </a:r>
          </a:p>
        </p:txBody>
      </p:sp>
      <p:graphicFrame>
        <p:nvGraphicFramePr>
          <p:cNvPr id="11" name="Object 10"/>
          <p:cNvGraphicFramePr>
            <a:graphicFrameLocks noChangeAspect="1"/>
          </p:cNvGraphicFramePr>
          <p:nvPr>
            <p:extLst>
              <p:ext uri="{D42A27DB-BD31-4B8C-83A1-F6EECF244321}">
                <p14:modId xmlns:p14="http://schemas.microsoft.com/office/powerpoint/2010/main" val="2975664592"/>
              </p:ext>
            </p:extLst>
          </p:nvPr>
        </p:nvGraphicFramePr>
        <p:xfrm>
          <a:off x="1506538" y="4648200"/>
          <a:ext cx="6189662" cy="990600"/>
        </p:xfrm>
        <a:graphic>
          <a:graphicData uri="http://schemas.openxmlformats.org/presentationml/2006/ole">
            <mc:AlternateContent xmlns:mc="http://schemas.openxmlformats.org/markup-compatibility/2006">
              <mc:Choice xmlns:v="urn:schemas-microsoft-com:vml" Requires="v">
                <p:oleObj name="Equation" r:id="rId4" imgW="2870200" imgH="457200" progId="Equation.3">
                  <p:embed/>
                </p:oleObj>
              </mc:Choice>
              <mc:Fallback>
                <p:oleObj name="Equation" r:id="rId4" imgW="2870200" imgH="457200" progId="Equation.3">
                  <p:embed/>
                  <p:pic>
                    <p:nvPicPr>
                      <p:cNvPr id="0" name=""/>
                      <p:cNvPicPr>
                        <a:picLocks noChangeAspect="1" noChangeArrowheads="1"/>
                      </p:cNvPicPr>
                      <p:nvPr/>
                    </p:nvPicPr>
                    <p:blipFill>
                      <a:blip r:embed="rId5"/>
                      <a:srcRect/>
                      <a:stretch>
                        <a:fillRect/>
                      </a:stretch>
                    </p:blipFill>
                    <p:spPr bwMode="auto">
                      <a:xfrm>
                        <a:off x="1506538" y="4648200"/>
                        <a:ext cx="6189662" cy="990600"/>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F64F7FE-AEBD-7741-960D-82D505961E48}"/>
                  </a:ext>
                </a:extLst>
              </p:cNvPr>
              <p:cNvSpPr txBox="1"/>
              <p:nvPr/>
            </p:nvSpPr>
            <p:spPr>
              <a:xfrm>
                <a:off x="6781800" y="5979559"/>
                <a:ext cx="836126"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𝜎</m:t>
                          </m:r>
                        </m:den>
                      </m:f>
                    </m:oMath>
                  </m:oMathPara>
                </a14:m>
                <a:endParaRPr lang="en-US" sz="2400" dirty="0"/>
              </a:p>
            </p:txBody>
          </p:sp>
        </mc:Choice>
        <mc:Fallback xmlns="">
          <p:sp>
            <p:nvSpPr>
              <p:cNvPr id="3" name="TextBox 2">
                <a:extLst>
                  <a:ext uri="{FF2B5EF4-FFF2-40B4-BE49-F238E27FC236}">
                    <a16:creationId xmlns:a16="http://schemas.microsoft.com/office/drawing/2014/main" id="{3F64F7FE-AEBD-7741-960D-82D505961E48}"/>
                  </a:ext>
                </a:extLst>
              </p:cNvPr>
              <p:cNvSpPr txBox="1">
                <a:spLocks noRot="1" noChangeAspect="1" noMove="1" noResize="1" noEditPoints="1" noAdjustHandles="1" noChangeArrowheads="1" noChangeShapeType="1" noTextEdit="1"/>
              </p:cNvSpPr>
              <p:nvPr/>
            </p:nvSpPr>
            <p:spPr>
              <a:xfrm>
                <a:off x="6781800" y="5979559"/>
                <a:ext cx="836126" cy="693844"/>
              </a:xfrm>
              <a:prstGeom prst="rect">
                <a:avLst/>
              </a:prstGeom>
              <a:blipFill>
                <a:blip r:embed="rId7"/>
                <a:stretch>
                  <a:fillRect l="-7463" r="-4478" b="-9091"/>
                </a:stretch>
              </a:blipFill>
            </p:spPr>
            <p:txBody>
              <a:bodyPr/>
              <a:lstStyle/>
              <a:p>
                <a:r>
                  <a:rPr lang="en-US">
                    <a:noFill/>
                  </a:rPr>
                  <a:t> </a:t>
                </a:r>
              </a:p>
            </p:txBody>
          </p:sp>
        </mc:Fallback>
      </mc:AlternateContent>
    </p:spTree>
    <p:extLst>
      <p:ext uri="{BB962C8B-B14F-4D97-AF65-F5344CB8AC3E}">
        <p14:creationId xmlns:p14="http://schemas.microsoft.com/office/powerpoint/2010/main" val="37266177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L1 vs. L2</a:t>
            </a:r>
          </a:p>
        </p:txBody>
      </p:sp>
      <p:pic>
        <p:nvPicPr>
          <p:cNvPr id="4" name="Picture 3"/>
          <p:cNvPicPr>
            <a:picLocks noChangeAspect="1"/>
          </p:cNvPicPr>
          <p:nvPr/>
        </p:nvPicPr>
        <p:blipFill>
          <a:blip r:embed="rId2"/>
          <a:stretch>
            <a:fillRect/>
          </a:stretch>
        </p:blipFill>
        <p:spPr>
          <a:xfrm>
            <a:off x="304800" y="3048000"/>
            <a:ext cx="4328808" cy="2286000"/>
          </a:xfrm>
          <a:prstGeom prst="rect">
            <a:avLst/>
          </a:prstGeom>
        </p:spPr>
      </p:pic>
      <p:sp>
        <p:nvSpPr>
          <p:cNvPr id="5" name="TextBox 4"/>
          <p:cNvSpPr txBox="1"/>
          <p:nvPr/>
        </p:nvSpPr>
        <p:spPr>
          <a:xfrm>
            <a:off x="1091223" y="1752600"/>
            <a:ext cx="2714956" cy="461665"/>
          </a:xfrm>
          <a:prstGeom prst="rect">
            <a:avLst/>
          </a:prstGeom>
          <a:noFill/>
        </p:spPr>
        <p:txBody>
          <a:bodyPr wrap="none" rtlCol="0">
            <a:spAutoFit/>
          </a:bodyPr>
          <a:lstStyle/>
          <a:p>
            <a:r>
              <a:rPr lang="en-US" sz="2400" dirty="0"/>
              <a:t>L1 = </a:t>
            </a:r>
            <a:r>
              <a:rPr lang="en-US" sz="2400" dirty="0" err="1"/>
              <a:t>Laplacian</a:t>
            </a:r>
            <a:r>
              <a:rPr lang="en-US" sz="2400" dirty="0"/>
              <a:t> prior</a:t>
            </a:r>
          </a:p>
        </p:txBody>
      </p:sp>
      <p:sp>
        <p:nvSpPr>
          <p:cNvPr id="6" name="TextBox 5"/>
          <p:cNvSpPr txBox="1"/>
          <p:nvPr/>
        </p:nvSpPr>
        <p:spPr>
          <a:xfrm>
            <a:off x="5638800" y="1752600"/>
            <a:ext cx="2648081" cy="461665"/>
          </a:xfrm>
          <a:prstGeom prst="rect">
            <a:avLst/>
          </a:prstGeom>
          <a:noFill/>
        </p:spPr>
        <p:txBody>
          <a:bodyPr wrap="none" rtlCol="0">
            <a:spAutoFit/>
          </a:bodyPr>
          <a:lstStyle/>
          <a:p>
            <a:r>
              <a:rPr lang="en-US" sz="2400" dirty="0"/>
              <a:t>L2 = Gaussian prior</a:t>
            </a:r>
          </a:p>
        </p:txBody>
      </p:sp>
      <p:pic>
        <p:nvPicPr>
          <p:cNvPr id="7" name="Picture 6"/>
          <p:cNvPicPr>
            <a:picLocks noChangeAspect="1"/>
          </p:cNvPicPr>
          <p:nvPr/>
        </p:nvPicPr>
        <p:blipFill>
          <a:blip r:embed="rId3"/>
          <a:stretch>
            <a:fillRect/>
          </a:stretch>
        </p:blipFill>
        <p:spPr>
          <a:xfrm>
            <a:off x="5181600" y="2926122"/>
            <a:ext cx="3733800" cy="2331678"/>
          </a:xfrm>
          <a:prstGeom prst="rect">
            <a:avLst/>
          </a:prstGeom>
        </p:spPr>
      </p:pic>
    </p:spTree>
    <p:extLst>
      <p:ext uri="{BB962C8B-B14F-4D97-AF65-F5344CB8AC3E}">
        <p14:creationId xmlns:p14="http://schemas.microsoft.com/office/powerpoint/2010/main" val="17624538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sz="quarter" idx="1"/>
          </p:nvPr>
        </p:nvSpPr>
        <p:spPr>
          <a:xfrm>
            <a:off x="1905000" y="2895600"/>
            <a:ext cx="5867400" cy="1143000"/>
          </a:xfrm>
        </p:spPr>
        <p:txBody>
          <a:bodyPr>
            <a:normAutofit/>
          </a:bodyPr>
          <a:lstStyle/>
          <a:p>
            <a:pPr marL="0" indent="0">
              <a:buNone/>
            </a:pPr>
            <a:r>
              <a:rPr lang="en-US" dirty="0">
                <a:solidFill>
                  <a:srgbClr val="FF0000"/>
                </a:solidFill>
              </a:rPr>
              <a:t>Why is it called logistic regression?</a:t>
            </a:r>
          </a:p>
          <a:p>
            <a:pPr marL="0" indent="0">
              <a:buNone/>
            </a:pPr>
            <a:r>
              <a:rPr lang="en-US" dirty="0">
                <a:solidFill>
                  <a:srgbClr val="FF0000"/>
                </a:solidFill>
              </a:rPr>
              <a:t>It is a classifier??</a:t>
            </a:r>
          </a:p>
        </p:txBody>
      </p:sp>
      <p:sp>
        <p:nvSpPr>
          <p:cNvPr id="4" name="Rectangle 3"/>
          <p:cNvSpPr/>
          <p:nvPr/>
        </p:nvSpPr>
        <p:spPr>
          <a:xfrm>
            <a:off x="5486400" y="3048000"/>
            <a:ext cx="1524000" cy="381000"/>
          </a:xfrm>
          <a:prstGeom prst="rect">
            <a:avLst/>
          </a:prstGeom>
          <a:solidFill>
            <a:srgbClr val="FF6600">
              <a:alpha val="32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368339602"/>
              </p:ext>
            </p:extLst>
          </p:nvPr>
        </p:nvGraphicFramePr>
        <p:xfrm>
          <a:off x="1183704" y="5105400"/>
          <a:ext cx="5861050" cy="790575"/>
        </p:xfrm>
        <a:graphic>
          <a:graphicData uri="http://schemas.openxmlformats.org/presentationml/2006/ole">
            <mc:AlternateContent xmlns:mc="http://schemas.openxmlformats.org/markup-compatibility/2006">
              <mc:Choice xmlns:v="urn:schemas-microsoft-com:vml" Requires="v">
                <p:oleObj name="Equation" r:id="rId2" imgW="3200400" imgH="431800" progId="Equation.3">
                  <p:embed/>
                </p:oleObj>
              </mc:Choice>
              <mc:Fallback>
                <p:oleObj name="Equation" r:id="rId2" imgW="3200400" imgH="431800" progId="Equation.3">
                  <p:embed/>
                  <p:pic>
                    <p:nvPicPr>
                      <p:cNvPr id="0" name=""/>
                      <p:cNvPicPr>
                        <a:picLocks noChangeAspect="1" noChangeArrowheads="1"/>
                      </p:cNvPicPr>
                      <p:nvPr/>
                    </p:nvPicPr>
                    <p:blipFill>
                      <a:blip r:embed="rId3"/>
                      <a:srcRect/>
                      <a:stretch>
                        <a:fillRect/>
                      </a:stretch>
                    </p:blipFill>
                    <p:spPr bwMode="auto">
                      <a:xfrm>
                        <a:off x="1183704" y="5105400"/>
                        <a:ext cx="5861050" cy="7905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856605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76200"/>
            <a:ext cx="8153400" cy="990600"/>
          </a:xfrm>
        </p:spPr>
        <p:txBody>
          <a:bodyPr>
            <a:normAutofit fontScale="90000"/>
          </a:bodyPr>
          <a:lstStyle/>
          <a:p>
            <a:r>
              <a:rPr lang="en-US" dirty="0"/>
              <a:t>A digression: </a:t>
            </a:r>
            <a:br>
              <a:rPr lang="en-US" dirty="0"/>
            </a:br>
            <a:r>
              <a:rPr lang="en-US" dirty="0"/>
              <a:t>regression vs. classification</a:t>
            </a:r>
          </a:p>
        </p:txBody>
      </p:sp>
      <p:sp>
        <p:nvSpPr>
          <p:cNvPr id="4" name="TextBox 3"/>
          <p:cNvSpPr txBox="1"/>
          <p:nvPr/>
        </p:nvSpPr>
        <p:spPr>
          <a:xfrm>
            <a:off x="304800" y="2438400"/>
            <a:ext cx="1268196" cy="400110"/>
          </a:xfrm>
          <a:prstGeom prst="rect">
            <a:avLst/>
          </a:prstGeom>
          <a:noFill/>
        </p:spPr>
        <p:txBody>
          <a:bodyPr wrap="none" rtlCol="0">
            <a:spAutoFit/>
          </a:bodyPr>
          <a:lstStyle/>
          <a:p>
            <a:r>
              <a:rPr lang="en-US" sz="2000" dirty="0"/>
              <a:t>Raw data</a:t>
            </a:r>
          </a:p>
        </p:txBody>
      </p:sp>
      <p:sp>
        <p:nvSpPr>
          <p:cNvPr id="5" name="Rectangle 4"/>
          <p:cNvSpPr/>
          <p:nvPr/>
        </p:nvSpPr>
        <p:spPr bwMode="auto">
          <a:xfrm>
            <a:off x="838200" y="3124200"/>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6" name="Rectangle 5"/>
          <p:cNvSpPr/>
          <p:nvPr/>
        </p:nvSpPr>
        <p:spPr bwMode="auto">
          <a:xfrm>
            <a:off x="838200" y="3733800"/>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7" name="Rectangle 6"/>
          <p:cNvSpPr/>
          <p:nvPr/>
        </p:nvSpPr>
        <p:spPr bwMode="auto">
          <a:xfrm>
            <a:off x="838200" y="4343400"/>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8" name="Rectangle 7"/>
          <p:cNvSpPr/>
          <p:nvPr/>
        </p:nvSpPr>
        <p:spPr bwMode="auto">
          <a:xfrm>
            <a:off x="838200" y="4953000"/>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9" name="Rectangle 8"/>
          <p:cNvSpPr/>
          <p:nvPr/>
        </p:nvSpPr>
        <p:spPr bwMode="auto">
          <a:xfrm>
            <a:off x="838200" y="5562600"/>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10" name="TextBox 9"/>
          <p:cNvSpPr txBox="1"/>
          <p:nvPr/>
        </p:nvSpPr>
        <p:spPr>
          <a:xfrm>
            <a:off x="1600200" y="2438400"/>
            <a:ext cx="812217" cy="400110"/>
          </a:xfrm>
          <a:prstGeom prst="rect">
            <a:avLst/>
          </a:prstGeom>
          <a:noFill/>
        </p:spPr>
        <p:txBody>
          <a:bodyPr wrap="none" rtlCol="0">
            <a:spAutoFit/>
          </a:bodyPr>
          <a:lstStyle/>
          <a:p>
            <a:r>
              <a:rPr lang="en-US" sz="2000" dirty="0"/>
              <a:t>Label</a:t>
            </a:r>
          </a:p>
        </p:txBody>
      </p:sp>
      <p:sp>
        <p:nvSpPr>
          <p:cNvPr id="11" name="TextBox 10"/>
          <p:cNvSpPr txBox="1"/>
          <p:nvPr/>
        </p:nvSpPr>
        <p:spPr>
          <a:xfrm>
            <a:off x="1837044" y="3135868"/>
            <a:ext cx="313044" cy="369332"/>
          </a:xfrm>
          <a:prstGeom prst="rect">
            <a:avLst/>
          </a:prstGeom>
          <a:noFill/>
        </p:spPr>
        <p:txBody>
          <a:bodyPr wrap="none" rtlCol="0">
            <a:spAutoFit/>
          </a:bodyPr>
          <a:lstStyle/>
          <a:p>
            <a:r>
              <a:rPr lang="en-US" dirty="0"/>
              <a:t>0</a:t>
            </a:r>
          </a:p>
        </p:txBody>
      </p:sp>
      <p:sp>
        <p:nvSpPr>
          <p:cNvPr id="12" name="TextBox 11"/>
          <p:cNvSpPr txBox="1"/>
          <p:nvPr/>
        </p:nvSpPr>
        <p:spPr>
          <a:xfrm>
            <a:off x="1837044" y="3733800"/>
            <a:ext cx="313044" cy="369332"/>
          </a:xfrm>
          <a:prstGeom prst="rect">
            <a:avLst/>
          </a:prstGeom>
          <a:noFill/>
        </p:spPr>
        <p:txBody>
          <a:bodyPr wrap="none" rtlCol="0">
            <a:spAutoFit/>
          </a:bodyPr>
          <a:lstStyle/>
          <a:p>
            <a:r>
              <a:rPr lang="en-US" dirty="0"/>
              <a:t>0</a:t>
            </a:r>
          </a:p>
        </p:txBody>
      </p:sp>
      <p:sp>
        <p:nvSpPr>
          <p:cNvPr id="13" name="TextBox 12"/>
          <p:cNvSpPr txBox="1"/>
          <p:nvPr/>
        </p:nvSpPr>
        <p:spPr>
          <a:xfrm>
            <a:off x="1837044" y="4343400"/>
            <a:ext cx="313044" cy="369332"/>
          </a:xfrm>
          <a:prstGeom prst="rect">
            <a:avLst/>
          </a:prstGeom>
          <a:noFill/>
        </p:spPr>
        <p:txBody>
          <a:bodyPr wrap="none" rtlCol="0">
            <a:spAutoFit/>
          </a:bodyPr>
          <a:lstStyle/>
          <a:p>
            <a:r>
              <a:rPr lang="en-US" dirty="0"/>
              <a:t>1</a:t>
            </a:r>
          </a:p>
        </p:txBody>
      </p:sp>
      <p:sp>
        <p:nvSpPr>
          <p:cNvPr id="14" name="TextBox 13"/>
          <p:cNvSpPr txBox="1"/>
          <p:nvPr/>
        </p:nvSpPr>
        <p:spPr>
          <a:xfrm>
            <a:off x="1837044" y="4964668"/>
            <a:ext cx="313044" cy="369332"/>
          </a:xfrm>
          <a:prstGeom prst="rect">
            <a:avLst/>
          </a:prstGeom>
          <a:noFill/>
        </p:spPr>
        <p:txBody>
          <a:bodyPr wrap="none" rtlCol="0">
            <a:spAutoFit/>
          </a:bodyPr>
          <a:lstStyle/>
          <a:p>
            <a:r>
              <a:rPr lang="en-US" dirty="0"/>
              <a:t>1</a:t>
            </a:r>
          </a:p>
        </p:txBody>
      </p:sp>
      <p:sp>
        <p:nvSpPr>
          <p:cNvPr id="15" name="TextBox 14"/>
          <p:cNvSpPr txBox="1"/>
          <p:nvPr/>
        </p:nvSpPr>
        <p:spPr>
          <a:xfrm>
            <a:off x="1828800" y="5562600"/>
            <a:ext cx="313044" cy="369332"/>
          </a:xfrm>
          <a:prstGeom prst="rect">
            <a:avLst/>
          </a:prstGeom>
          <a:noFill/>
        </p:spPr>
        <p:txBody>
          <a:bodyPr wrap="none" rtlCol="0">
            <a:spAutoFit/>
          </a:bodyPr>
          <a:lstStyle/>
          <a:p>
            <a:r>
              <a:rPr lang="en-US" dirty="0"/>
              <a:t>0</a:t>
            </a:r>
          </a:p>
        </p:txBody>
      </p:sp>
      <p:sp>
        <p:nvSpPr>
          <p:cNvPr id="16" name="Right Arrow 15"/>
          <p:cNvSpPr/>
          <p:nvPr/>
        </p:nvSpPr>
        <p:spPr bwMode="auto">
          <a:xfrm>
            <a:off x="2667000" y="3810000"/>
            <a:ext cx="533400" cy="762000"/>
          </a:xfrm>
          <a:prstGeom prst="rightArrow">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17" name="TextBox 16"/>
          <p:cNvSpPr txBox="1"/>
          <p:nvPr/>
        </p:nvSpPr>
        <p:spPr>
          <a:xfrm>
            <a:off x="2438400" y="4724400"/>
            <a:ext cx="1124226" cy="707886"/>
          </a:xfrm>
          <a:prstGeom prst="rect">
            <a:avLst/>
          </a:prstGeom>
          <a:noFill/>
        </p:spPr>
        <p:txBody>
          <a:bodyPr wrap="none" rtlCol="0">
            <a:spAutoFit/>
          </a:bodyPr>
          <a:lstStyle/>
          <a:p>
            <a:r>
              <a:rPr lang="en-US" sz="2000" dirty="0"/>
              <a:t>extract</a:t>
            </a:r>
          </a:p>
          <a:p>
            <a:r>
              <a:rPr lang="en-US" sz="2000" dirty="0"/>
              <a:t>features</a:t>
            </a:r>
          </a:p>
        </p:txBody>
      </p:sp>
      <p:sp>
        <p:nvSpPr>
          <p:cNvPr id="18" name="TextBox 17"/>
          <p:cNvSpPr txBox="1"/>
          <p:nvPr/>
        </p:nvSpPr>
        <p:spPr>
          <a:xfrm>
            <a:off x="3810000" y="2918936"/>
            <a:ext cx="1527431" cy="369332"/>
          </a:xfrm>
          <a:prstGeom prst="rect">
            <a:avLst/>
          </a:prstGeom>
          <a:noFill/>
        </p:spPr>
        <p:txBody>
          <a:bodyPr wrap="none" rtlCol="0">
            <a:spAutoFit/>
          </a:bodyPr>
          <a:lstStyle/>
          <a:p>
            <a:r>
              <a:rPr lang="en-US" dirty="0">
                <a:solidFill>
                  <a:srgbClr val="BAB932"/>
                </a:solidFill>
              </a:rPr>
              <a:t>f</a:t>
            </a:r>
            <a:r>
              <a:rPr lang="en-US" baseline="-25000" dirty="0">
                <a:solidFill>
                  <a:srgbClr val="BAB932"/>
                </a:solidFill>
              </a:rPr>
              <a:t>1</a:t>
            </a:r>
            <a:r>
              <a:rPr lang="en-US" dirty="0">
                <a:solidFill>
                  <a:srgbClr val="BAB932"/>
                </a:solidFill>
              </a:rPr>
              <a:t>, f</a:t>
            </a:r>
            <a:r>
              <a:rPr lang="en-US" baseline="-25000" dirty="0">
                <a:solidFill>
                  <a:srgbClr val="BAB932"/>
                </a:solidFill>
              </a:rPr>
              <a:t>2</a:t>
            </a:r>
            <a:r>
              <a:rPr lang="en-US" dirty="0">
                <a:solidFill>
                  <a:srgbClr val="BAB932"/>
                </a:solidFill>
              </a:rPr>
              <a:t>, f</a:t>
            </a:r>
            <a:r>
              <a:rPr lang="en-US" baseline="-25000" dirty="0">
                <a:solidFill>
                  <a:srgbClr val="BAB932"/>
                </a:solidFill>
              </a:rPr>
              <a:t>3</a:t>
            </a:r>
            <a:r>
              <a:rPr lang="en-US" dirty="0">
                <a:solidFill>
                  <a:srgbClr val="BAB932"/>
                </a:solidFill>
              </a:rPr>
              <a:t>, …, f</a:t>
            </a:r>
            <a:r>
              <a:rPr lang="en-US" baseline="-25000" dirty="0">
                <a:solidFill>
                  <a:srgbClr val="BAB932"/>
                </a:solidFill>
              </a:rPr>
              <a:t>n</a:t>
            </a:r>
          </a:p>
        </p:txBody>
      </p:sp>
      <p:sp>
        <p:nvSpPr>
          <p:cNvPr id="19" name="TextBox 18"/>
          <p:cNvSpPr txBox="1"/>
          <p:nvPr/>
        </p:nvSpPr>
        <p:spPr>
          <a:xfrm>
            <a:off x="3810000" y="3452336"/>
            <a:ext cx="1527431" cy="369332"/>
          </a:xfrm>
          <a:prstGeom prst="rect">
            <a:avLst/>
          </a:prstGeom>
          <a:noFill/>
        </p:spPr>
        <p:txBody>
          <a:bodyPr wrap="none" rtlCol="0">
            <a:spAutoFit/>
          </a:bodyPr>
          <a:lstStyle/>
          <a:p>
            <a:r>
              <a:rPr lang="en-US" dirty="0">
                <a:solidFill>
                  <a:srgbClr val="BAB932"/>
                </a:solidFill>
              </a:rPr>
              <a:t>f</a:t>
            </a:r>
            <a:r>
              <a:rPr lang="en-US" baseline="-25000" dirty="0">
                <a:solidFill>
                  <a:srgbClr val="BAB932"/>
                </a:solidFill>
              </a:rPr>
              <a:t>1</a:t>
            </a:r>
            <a:r>
              <a:rPr lang="en-US" dirty="0">
                <a:solidFill>
                  <a:srgbClr val="BAB932"/>
                </a:solidFill>
              </a:rPr>
              <a:t>, f</a:t>
            </a:r>
            <a:r>
              <a:rPr lang="en-US" baseline="-25000" dirty="0">
                <a:solidFill>
                  <a:srgbClr val="BAB932"/>
                </a:solidFill>
              </a:rPr>
              <a:t>2</a:t>
            </a:r>
            <a:r>
              <a:rPr lang="en-US" dirty="0">
                <a:solidFill>
                  <a:srgbClr val="BAB932"/>
                </a:solidFill>
              </a:rPr>
              <a:t>, f</a:t>
            </a:r>
            <a:r>
              <a:rPr lang="en-US" baseline="-25000" dirty="0">
                <a:solidFill>
                  <a:srgbClr val="BAB932"/>
                </a:solidFill>
              </a:rPr>
              <a:t>3</a:t>
            </a:r>
            <a:r>
              <a:rPr lang="en-US" dirty="0">
                <a:solidFill>
                  <a:srgbClr val="BAB932"/>
                </a:solidFill>
              </a:rPr>
              <a:t>, …, f</a:t>
            </a:r>
            <a:r>
              <a:rPr lang="en-US" baseline="-25000" dirty="0">
                <a:solidFill>
                  <a:srgbClr val="BAB932"/>
                </a:solidFill>
              </a:rPr>
              <a:t>n</a:t>
            </a:r>
          </a:p>
        </p:txBody>
      </p:sp>
      <p:sp>
        <p:nvSpPr>
          <p:cNvPr id="20" name="TextBox 19"/>
          <p:cNvSpPr txBox="1"/>
          <p:nvPr/>
        </p:nvSpPr>
        <p:spPr>
          <a:xfrm>
            <a:off x="3810000" y="3985736"/>
            <a:ext cx="1527431" cy="369332"/>
          </a:xfrm>
          <a:prstGeom prst="rect">
            <a:avLst/>
          </a:prstGeom>
          <a:noFill/>
        </p:spPr>
        <p:txBody>
          <a:bodyPr wrap="none" rtlCol="0">
            <a:spAutoFit/>
          </a:bodyPr>
          <a:lstStyle/>
          <a:p>
            <a:r>
              <a:rPr lang="en-US" dirty="0">
                <a:solidFill>
                  <a:srgbClr val="BAB932"/>
                </a:solidFill>
              </a:rPr>
              <a:t>f</a:t>
            </a:r>
            <a:r>
              <a:rPr lang="en-US" baseline="-25000" dirty="0">
                <a:solidFill>
                  <a:srgbClr val="BAB932"/>
                </a:solidFill>
              </a:rPr>
              <a:t>1</a:t>
            </a:r>
            <a:r>
              <a:rPr lang="en-US" dirty="0">
                <a:solidFill>
                  <a:srgbClr val="BAB932"/>
                </a:solidFill>
              </a:rPr>
              <a:t>, f</a:t>
            </a:r>
            <a:r>
              <a:rPr lang="en-US" baseline="-25000" dirty="0">
                <a:solidFill>
                  <a:srgbClr val="BAB932"/>
                </a:solidFill>
              </a:rPr>
              <a:t>2</a:t>
            </a:r>
            <a:r>
              <a:rPr lang="en-US" dirty="0">
                <a:solidFill>
                  <a:srgbClr val="BAB932"/>
                </a:solidFill>
              </a:rPr>
              <a:t>, f</a:t>
            </a:r>
            <a:r>
              <a:rPr lang="en-US" baseline="-25000" dirty="0">
                <a:solidFill>
                  <a:srgbClr val="BAB932"/>
                </a:solidFill>
              </a:rPr>
              <a:t>3</a:t>
            </a:r>
            <a:r>
              <a:rPr lang="en-US" dirty="0">
                <a:solidFill>
                  <a:srgbClr val="BAB932"/>
                </a:solidFill>
              </a:rPr>
              <a:t>, …, f</a:t>
            </a:r>
            <a:r>
              <a:rPr lang="en-US" baseline="-25000" dirty="0">
                <a:solidFill>
                  <a:srgbClr val="BAB932"/>
                </a:solidFill>
              </a:rPr>
              <a:t>n</a:t>
            </a:r>
          </a:p>
        </p:txBody>
      </p:sp>
      <p:sp>
        <p:nvSpPr>
          <p:cNvPr id="21" name="TextBox 20"/>
          <p:cNvSpPr txBox="1"/>
          <p:nvPr/>
        </p:nvSpPr>
        <p:spPr>
          <a:xfrm>
            <a:off x="3810000" y="4595336"/>
            <a:ext cx="1527431" cy="369332"/>
          </a:xfrm>
          <a:prstGeom prst="rect">
            <a:avLst/>
          </a:prstGeom>
          <a:noFill/>
        </p:spPr>
        <p:txBody>
          <a:bodyPr wrap="none" rtlCol="0">
            <a:spAutoFit/>
          </a:bodyPr>
          <a:lstStyle/>
          <a:p>
            <a:r>
              <a:rPr lang="en-US" dirty="0">
                <a:solidFill>
                  <a:srgbClr val="BAB932"/>
                </a:solidFill>
              </a:rPr>
              <a:t>f</a:t>
            </a:r>
            <a:r>
              <a:rPr lang="en-US" baseline="-25000" dirty="0">
                <a:solidFill>
                  <a:srgbClr val="BAB932"/>
                </a:solidFill>
              </a:rPr>
              <a:t>1</a:t>
            </a:r>
            <a:r>
              <a:rPr lang="en-US" dirty="0">
                <a:solidFill>
                  <a:srgbClr val="BAB932"/>
                </a:solidFill>
              </a:rPr>
              <a:t>, f</a:t>
            </a:r>
            <a:r>
              <a:rPr lang="en-US" baseline="-25000" dirty="0">
                <a:solidFill>
                  <a:srgbClr val="BAB932"/>
                </a:solidFill>
              </a:rPr>
              <a:t>2</a:t>
            </a:r>
            <a:r>
              <a:rPr lang="en-US" dirty="0">
                <a:solidFill>
                  <a:srgbClr val="BAB932"/>
                </a:solidFill>
              </a:rPr>
              <a:t>, f</a:t>
            </a:r>
            <a:r>
              <a:rPr lang="en-US" baseline="-25000" dirty="0">
                <a:solidFill>
                  <a:srgbClr val="BAB932"/>
                </a:solidFill>
              </a:rPr>
              <a:t>3</a:t>
            </a:r>
            <a:r>
              <a:rPr lang="en-US" dirty="0">
                <a:solidFill>
                  <a:srgbClr val="BAB932"/>
                </a:solidFill>
              </a:rPr>
              <a:t>, …, f</a:t>
            </a:r>
            <a:r>
              <a:rPr lang="en-US" baseline="-25000" dirty="0">
                <a:solidFill>
                  <a:srgbClr val="BAB932"/>
                </a:solidFill>
              </a:rPr>
              <a:t>n</a:t>
            </a:r>
          </a:p>
        </p:txBody>
      </p:sp>
      <p:sp>
        <p:nvSpPr>
          <p:cNvPr id="22" name="TextBox 21"/>
          <p:cNvSpPr txBox="1"/>
          <p:nvPr/>
        </p:nvSpPr>
        <p:spPr>
          <a:xfrm>
            <a:off x="3813431" y="5193268"/>
            <a:ext cx="1527431" cy="369332"/>
          </a:xfrm>
          <a:prstGeom prst="rect">
            <a:avLst/>
          </a:prstGeom>
          <a:noFill/>
        </p:spPr>
        <p:txBody>
          <a:bodyPr wrap="none" rtlCol="0">
            <a:spAutoFit/>
          </a:bodyPr>
          <a:lstStyle/>
          <a:p>
            <a:r>
              <a:rPr lang="en-US" dirty="0">
                <a:solidFill>
                  <a:srgbClr val="BAB932"/>
                </a:solidFill>
              </a:rPr>
              <a:t>f</a:t>
            </a:r>
            <a:r>
              <a:rPr lang="en-US" baseline="-25000" dirty="0">
                <a:solidFill>
                  <a:srgbClr val="BAB932"/>
                </a:solidFill>
              </a:rPr>
              <a:t>1</a:t>
            </a:r>
            <a:r>
              <a:rPr lang="en-US" dirty="0">
                <a:solidFill>
                  <a:srgbClr val="BAB932"/>
                </a:solidFill>
              </a:rPr>
              <a:t>, f</a:t>
            </a:r>
            <a:r>
              <a:rPr lang="en-US" baseline="-25000" dirty="0">
                <a:solidFill>
                  <a:srgbClr val="BAB932"/>
                </a:solidFill>
              </a:rPr>
              <a:t>2</a:t>
            </a:r>
            <a:r>
              <a:rPr lang="en-US" dirty="0">
                <a:solidFill>
                  <a:srgbClr val="BAB932"/>
                </a:solidFill>
              </a:rPr>
              <a:t>, f</a:t>
            </a:r>
            <a:r>
              <a:rPr lang="en-US" baseline="-25000" dirty="0">
                <a:solidFill>
                  <a:srgbClr val="BAB932"/>
                </a:solidFill>
              </a:rPr>
              <a:t>3</a:t>
            </a:r>
            <a:r>
              <a:rPr lang="en-US" dirty="0">
                <a:solidFill>
                  <a:srgbClr val="BAB932"/>
                </a:solidFill>
              </a:rPr>
              <a:t>, …, f</a:t>
            </a:r>
            <a:r>
              <a:rPr lang="en-US" baseline="-25000" dirty="0">
                <a:solidFill>
                  <a:srgbClr val="BAB932"/>
                </a:solidFill>
              </a:rPr>
              <a:t>n</a:t>
            </a:r>
          </a:p>
        </p:txBody>
      </p:sp>
      <p:sp>
        <p:nvSpPr>
          <p:cNvPr id="23" name="TextBox 22"/>
          <p:cNvSpPr txBox="1"/>
          <p:nvPr/>
        </p:nvSpPr>
        <p:spPr>
          <a:xfrm>
            <a:off x="4140783" y="2438400"/>
            <a:ext cx="1111402" cy="400110"/>
          </a:xfrm>
          <a:prstGeom prst="rect">
            <a:avLst/>
          </a:prstGeom>
          <a:noFill/>
        </p:spPr>
        <p:txBody>
          <a:bodyPr wrap="none" rtlCol="0">
            <a:spAutoFit/>
          </a:bodyPr>
          <a:lstStyle/>
          <a:p>
            <a:r>
              <a:rPr lang="en-US" sz="2000" dirty="0"/>
              <a:t>features</a:t>
            </a:r>
          </a:p>
        </p:txBody>
      </p:sp>
      <p:sp>
        <p:nvSpPr>
          <p:cNvPr id="24" name="TextBox 23"/>
          <p:cNvSpPr txBox="1"/>
          <p:nvPr/>
        </p:nvSpPr>
        <p:spPr>
          <a:xfrm>
            <a:off x="5436183" y="2438400"/>
            <a:ext cx="812217" cy="400110"/>
          </a:xfrm>
          <a:prstGeom prst="rect">
            <a:avLst/>
          </a:prstGeom>
          <a:noFill/>
        </p:spPr>
        <p:txBody>
          <a:bodyPr wrap="none" rtlCol="0">
            <a:spAutoFit/>
          </a:bodyPr>
          <a:lstStyle/>
          <a:p>
            <a:r>
              <a:rPr lang="en-US" sz="2000" dirty="0"/>
              <a:t>Label</a:t>
            </a:r>
          </a:p>
        </p:txBody>
      </p:sp>
      <p:sp>
        <p:nvSpPr>
          <p:cNvPr id="30" name="Rectangle 29"/>
          <p:cNvSpPr/>
          <p:nvPr/>
        </p:nvSpPr>
        <p:spPr>
          <a:xfrm>
            <a:off x="5508753" y="2838510"/>
            <a:ext cx="611436" cy="2797874"/>
          </a:xfrm>
          <a:prstGeom prst="rect">
            <a:avLst/>
          </a:prstGeom>
          <a:solidFill>
            <a:srgbClr val="FF0000">
              <a:alpha val="49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6374191" y="3066074"/>
            <a:ext cx="2685144" cy="2308324"/>
          </a:xfrm>
          <a:prstGeom prst="rect">
            <a:avLst/>
          </a:prstGeom>
          <a:noFill/>
        </p:spPr>
        <p:txBody>
          <a:bodyPr wrap="square" rtlCol="0">
            <a:spAutoFit/>
          </a:bodyPr>
          <a:lstStyle/>
          <a:p>
            <a:r>
              <a:rPr lang="en-US" sz="2400" dirty="0">
                <a:solidFill>
                  <a:srgbClr val="0000FF"/>
                </a:solidFill>
              </a:rPr>
              <a:t>classification: discrete (some finite set of labels)</a:t>
            </a:r>
          </a:p>
          <a:p>
            <a:endParaRPr lang="en-US" sz="2400" dirty="0">
              <a:solidFill>
                <a:srgbClr val="0000FF"/>
              </a:solidFill>
            </a:endParaRPr>
          </a:p>
          <a:p>
            <a:r>
              <a:rPr lang="en-US" sz="2400" dirty="0">
                <a:solidFill>
                  <a:srgbClr val="0000FF"/>
                </a:solidFill>
              </a:rPr>
              <a:t>regression: real value</a:t>
            </a:r>
          </a:p>
        </p:txBody>
      </p:sp>
    </p:spTree>
    <p:extLst>
      <p:ext uri="{BB962C8B-B14F-4D97-AF65-F5344CB8AC3E}">
        <p14:creationId xmlns:p14="http://schemas.microsoft.com/office/powerpoint/2010/main" val="67153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cxnSp>
        <p:nvCxnSpPr>
          <p:cNvPr id="5" name="Straight Connector 4"/>
          <p:cNvCxnSpPr/>
          <p:nvPr/>
        </p:nvCxnSpPr>
        <p:spPr bwMode="auto">
          <a:xfrm rot="5400000">
            <a:off x="-647700" y="3971475"/>
            <a:ext cx="34290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1066800" y="5685975"/>
            <a:ext cx="39624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Oval 7"/>
          <p:cNvSpPr/>
          <p:nvPr/>
        </p:nvSpPr>
        <p:spPr bwMode="auto">
          <a:xfrm>
            <a:off x="1600200" y="27141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9" name="Oval 8"/>
          <p:cNvSpPr/>
          <p:nvPr/>
        </p:nvSpPr>
        <p:spPr bwMode="auto">
          <a:xfrm>
            <a:off x="1981200" y="30951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0" name="Oval 9"/>
          <p:cNvSpPr/>
          <p:nvPr/>
        </p:nvSpPr>
        <p:spPr bwMode="auto">
          <a:xfrm>
            <a:off x="2286000" y="28665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1" name="Oval 10"/>
          <p:cNvSpPr/>
          <p:nvPr/>
        </p:nvSpPr>
        <p:spPr bwMode="auto">
          <a:xfrm>
            <a:off x="2209800" y="34761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2" name="Oval 11"/>
          <p:cNvSpPr/>
          <p:nvPr/>
        </p:nvSpPr>
        <p:spPr bwMode="auto">
          <a:xfrm>
            <a:off x="1981200" y="35523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3" name="Oval 12"/>
          <p:cNvSpPr/>
          <p:nvPr/>
        </p:nvSpPr>
        <p:spPr bwMode="auto">
          <a:xfrm>
            <a:off x="1828800" y="38571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4" name="Oval 13"/>
          <p:cNvSpPr/>
          <p:nvPr/>
        </p:nvSpPr>
        <p:spPr bwMode="auto">
          <a:xfrm>
            <a:off x="1752600" y="40857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5" name="Oval 14"/>
          <p:cNvSpPr/>
          <p:nvPr/>
        </p:nvSpPr>
        <p:spPr bwMode="auto">
          <a:xfrm>
            <a:off x="1524000" y="42381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6" name="Oval 15"/>
          <p:cNvSpPr/>
          <p:nvPr/>
        </p:nvSpPr>
        <p:spPr bwMode="auto">
          <a:xfrm>
            <a:off x="1676400" y="45429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7" name="Oval 16"/>
          <p:cNvSpPr/>
          <p:nvPr/>
        </p:nvSpPr>
        <p:spPr bwMode="auto">
          <a:xfrm>
            <a:off x="1981200" y="47715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8" name="Oval 17"/>
          <p:cNvSpPr/>
          <p:nvPr/>
        </p:nvSpPr>
        <p:spPr bwMode="auto">
          <a:xfrm>
            <a:off x="1676400" y="49239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9" name="Oval 18"/>
          <p:cNvSpPr/>
          <p:nvPr/>
        </p:nvSpPr>
        <p:spPr bwMode="auto">
          <a:xfrm>
            <a:off x="1524000" y="52287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20" name="Oval 19"/>
          <p:cNvSpPr/>
          <p:nvPr/>
        </p:nvSpPr>
        <p:spPr bwMode="auto">
          <a:xfrm>
            <a:off x="1828800" y="5304975"/>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21" name="TextBox 20"/>
          <p:cNvSpPr txBox="1"/>
          <p:nvPr/>
        </p:nvSpPr>
        <p:spPr>
          <a:xfrm>
            <a:off x="5105400" y="1850912"/>
            <a:ext cx="3200400" cy="2031325"/>
          </a:xfrm>
          <a:prstGeom prst="rect">
            <a:avLst/>
          </a:prstGeom>
          <a:noFill/>
        </p:spPr>
        <p:txBody>
          <a:bodyPr wrap="square" rtlCol="0">
            <a:spAutoFit/>
          </a:bodyPr>
          <a:lstStyle/>
          <a:p>
            <a:r>
              <a:rPr lang="en-US" dirty="0"/>
              <a:t>Given some points, find the </a:t>
            </a:r>
            <a:r>
              <a:rPr lang="en-US" b="1" i="1" dirty="0">
                <a:solidFill>
                  <a:srgbClr val="FF0000"/>
                </a:solidFill>
              </a:rPr>
              <a:t>line</a:t>
            </a:r>
            <a:r>
              <a:rPr lang="en-US" dirty="0"/>
              <a:t> that best fits/explains the data</a:t>
            </a:r>
          </a:p>
          <a:p>
            <a:endParaRPr lang="en-US" dirty="0"/>
          </a:p>
          <a:p>
            <a:r>
              <a:rPr lang="en-US" dirty="0"/>
              <a:t>Our model is a line, i.e. we’re assuming a linear relationship between the feature and the label value</a:t>
            </a:r>
          </a:p>
        </p:txBody>
      </p:sp>
      <p:cxnSp>
        <p:nvCxnSpPr>
          <p:cNvPr id="25" name="Straight Connector 24"/>
          <p:cNvCxnSpPr/>
          <p:nvPr/>
        </p:nvCxnSpPr>
        <p:spPr bwMode="auto">
          <a:xfrm rot="5400000">
            <a:off x="266700" y="3742875"/>
            <a:ext cx="3352800" cy="3810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
        <p:nvSpPr>
          <p:cNvPr id="26" name="TextBox 25"/>
          <p:cNvSpPr txBox="1"/>
          <p:nvPr/>
        </p:nvSpPr>
        <p:spPr>
          <a:xfrm>
            <a:off x="419100" y="6221607"/>
            <a:ext cx="4038600" cy="461665"/>
          </a:xfrm>
          <a:prstGeom prst="rect">
            <a:avLst/>
          </a:prstGeom>
          <a:noFill/>
        </p:spPr>
        <p:txBody>
          <a:bodyPr wrap="square" rtlCol="0">
            <a:spAutoFit/>
          </a:bodyPr>
          <a:lstStyle/>
          <a:p>
            <a:r>
              <a:rPr lang="en-US" dirty="0">
                <a:solidFill>
                  <a:srgbClr val="FF0000"/>
                </a:solidFill>
              </a:rPr>
              <a:t>How can we find this line?</a:t>
            </a:r>
          </a:p>
        </p:txBody>
      </p:sp>
      <p:sp>
        <p:nvSpPr>
          <p:cNvPr id="22" name="TextBox 21"/>
          <p:cNvSpPr txBox="1"/>
          <p:nvPr/>
        </p:nvSpPr>
        <p:spPr>
          <a:xfrm>
            <a:off x="1560285" y="5731325"/>
            <a:ext cx="2116667" cy="369332"/>
          </a:xfrm>
          <a:prstGeom prst="rect">
            <a:avLst/>
          </a:prstGeom>
          <a:noFill/>
        </p:spPr>
        <p:txBody>
          <a:bodyPr wrap="square" rtlCol="0">
            <a:spAutoFit/>
          </a:bodyPr>
          <a:lstStyle/>
          <a:p>
            <a:r>
              <a:rPr lang="en-US" dirty="0"/>
              <a:t>f</a:t>
            </a:r>
            <a:r>
              <a:rPr lang="en-US" baseline="-25000" dirty="0"/>
              <a:t>1</a:t>
            </a:r>
          </a:p>
        </p:txBody>
      </p:sp>
      <p:sp>
        <p:nvSpPr>
          <p:cNvPr id="23" name="TextBox 22"/>
          <p:cNvSpPr txBox="1"/>
          <p:nvPr/>
        </p:nvSpPr>
        <p:spPr>
          <a:xfrm>
            <a:off x="90708" y="3716443"/>
            <a:ext cx="2116667" cy="646331"/>
          </a:xfrm>
          <a:prstGeom prst="rect">
            <a:avLst/>
          </a:prstGeom>
          <a:noFill/>
        </p:spPr>
        <p:txBody>
          <a:bodyPr wrap="square" rtlCol="0">
            <a:spAutoFit/>
          </a:bodyPr>
          <a:lstStyle/>
          <a:p>
            <a:r>
              <a:rPr lang="en-US" dirty="0"/>
              <a:t>response </a:t>
            </a:r>
            <a:br>
              <a:rPr lang="en-US" dirty="0"/>
            </a:br>
            <a:r>
              <a:rPr lang="en-US" dirty="0"/>
              <a:t>(</a:t>
            </a:r>
            <a:r>
              <a:rPr lang="en-US" dirty="0" err="1"/>
              <a:t>y</a:t>
            </a:r>
            <a:r>
              <a:rPr lang="en-US" dirty="0"/>
              <a:t>)</a:t>
            </a:r>
          </a:p>
        </p:txBody>
      </p:sp>
      <p:graphicFrame>
        <p:nvGraphicFramePr>
          <p:cNvPr id="24" name="Object 23"/>
          <p:cNvGraphicFramePr>
            <a:graphicFrameLocks noChangeAspect="1"/>
          </p:cNvGraphicFramePr>
          <p:nvPr>
            <p:extLst>
              <p:ext uri="{D42A27DB-BD31-4B8C-83A1-F6EECF244321}">
                <p14:modId xmlns:p14="http://schemas.microsoft.com/office/powerpoint/2010/main" val="761906816"/>
              </p:ext>
            </p:extLst>
          </p:nvPr>
        </p:nvGraphicFramePr>
        <p:xfrm>
          <a:off x="5308600" y="4511675"/>
          <a:ext cx="2278063" cy="506413"/>
        </p:xfrm>
        <a:graphic>
          <a:graphicData uri="http://schemas.openxmlformats.org/presentationml/2006/ole">
            <mc:AlternateContent xmlns:mc="http://schemas.openxmlformats.org/markup-compatibility/2006">
              <mc:Choice xmlns:v="urn:schemas-microsoft-com:vml" Requires="v">
                <p:oleObj name="Equation" r:id="rId2" imgW="914400" imgH="203200" progId="Equation.3">
                  <p:embed/>
                </p:oleObj>
              </mc:Choice>
              <mc:Fallback>
                <p:oleObj name="Equation" r:id="rId2" imgW="914400" imgH="203200" progId="Equation.3">
                  <p:embed/>
                  <p:pic>
                    <p:nvPicPr>
                      <p:cNvPr id="0" name=""/>
                      <p:cNvPicPr>
                        <a:picLocks noChangeAspect="1" noChangeArrowheads="1"/>
                      </p:cNvPicPr>
                      <p:nvPr/>
                    </p:nvPicPr>
                    <p:blipFill>
                      <a:blip r:embed="rId3"/>
                      <a:srcRect/>
                      <a:stretch>
                        <a:fillRect/>
                      </a:stretch>
                    </p:blipFill>
                    <p:spPr bwMode="auto">
                      <a:xfrm>
                        <a:off x="5308600" y="4511675"/>
                        <a:ext cx="2278063" cy="5064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8762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78CE3-372B-D095-4B67-9DC3B8DF6F6C}"/>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6653B5EC-0CDC-ABD6-77BB-DE337880A79E}"/>
              </a:ext>
            </a:extLst>
          </p:cNvPr>
          <p:cNvSpPr>
            <a:spLocks noGrp="1"/>
          </p:cNvSpPr>
          <p:nvPr>
            <p:ph sz="quarter" idx="1"/>
          </p:nvPr>
        </p:nvSpPr>
        <p:spPr/>
        <p:txBody>
          <a:bodyPr>
            <a:normAutofit fontScale="77500" lnSpcReduction="20000"/>
          </a:bodyPr>
          <a:lstStyle/>
          <a:p>
            <a:pPr marL="0" indent="0" algn="l">
              <a:buNone/>
            </a:pPr>
            <a:r>
              <a:rPr lang="en-US" b="0" dirty="0">
                <a:solidFill>
                  <a:srgbClr val="202124"/>
                </a:solidFill>
                <a:effectLst/>
                <a:latin typeface="Roboto" panose="02000000000000000000" pitchFamily="2" charset="0"/>
              </a:rPr>
              <a:t>Posting slides at the start of class.</a:t>
            </a:r>
          </a:p>
          <a:p>
            <a:pPr marL="0" indent="0">
              <a:buNone/>
            </a:pPr>
            <a:endParaRPr lang="en-US" dirty="0"/>
          </a:p>
          <a:p>
            <a:pPr marL="0" indent="0">
              <a:buNone/>
            </a:pPr>
            <a:r>
              <a:rPr lang="en-US" b="0" i="0" dirty="0">
                <a:solidFill>
                  <a:srgbClr val="202124"/>
                </a:solidFill>
                <a:effectLst/>
                <a:latin typeface="Roboto" panose="02000000000000000000" pitchFamily="2" charset="0"/>
              </a:rPr>
              <a:t>I like to start the assignments as early as Monday night. I would love it if we had mentor sessions on Saturday as well. Or definitely both on Thursdays and Fridays the least, because Sunday is not enough if we are too far away from being done.</a:t>
            </a:r>
          </a:p>
          <a:p>
            <a:pPr marL="0" indent="0">
              <a:buNone/>
            </a:pPr>
            <a:endParaRPr lang="en-US" b="0" i="0" dirty="0">
              <a:solidFill>
                <a:srgbClr val="202124"/>
              </a:solidFill>
              <a:effectLst/>
              <a:latin typeface="Roboto" panose="02000000000000000000" pitchFamily="2" charset="0"/>
            </a:endParaRPr>
          </a:p>
          <a:p>
            <a:pPr marL="0" indent="0" algn="l">
              <a:buNone/>
            </a:pPr>
            <a:r>
              <a:rPr lang="en-US" b="0" dirty="0">
                <a:solidFill>
                  <a:srgbClr val="202124"/>
                </a:solidFill>
                <a:effectLst/>
                <a:latin typeface="Roboto" panose="02000000000000000000" pitchFamily="2" charset="0"/>
              </a:rPr>
              <a:t>More mentor sessions :/ Not likely though. Maybe just three total would be awesome.</a:t>
            </a:r>
            <a:br>
              <a:rPr lang="en-US" dirty="0"/>
            </a:br>
            <a:endParaRPr lang="en-US" b="0" i="0" dirty="0">
              <a:solidFill>
                <a:srgbClr val="202124"/>
              </a:solidFill>
              <a:effectLst/>
              <a:latin typeface="Roboto" panose="02000000000000000000" pitchFamily="2" charset="0"/>
            </a:endParaRPr>
          </a:p>
          <a:p>
            <a:pPr marL="0" indent="0">
              <a:buNone/>
            </a:pPr>
            <a:endParaRPr lang="en-US" dirty="0"/>
          </a:p>
          <a:p>
            <a:pPr marL="0" indent="0" algn="l">
              <a:buNone/>
            </a:pPr>
            <a:r>
              <a:rPr lang="en-US" b="0" dirty="0">
                <a:solidFill>
                  <a:srgbClr val="202124"/>
                </a:solidFill>
                <a:effectLst/>
                <a:latin typeface="Roboto" panose="02000000000000000000" pitchFamily="2" charset="0"/>
              </a:rPr>
              <a:t>Releasing the assignments at the same time every week would help.</a:t>
            </a:r>
            <a:endParaRPr lang="en-US" dirty="0"/>
          </a:p>
        </p:txBody>
      </p:sp>
    </p:spTree>
    <p:extLst>
      <p:ext uri="{BB962C8B-B14F-4D97-AF65-F5344CB8AC3E}">
        <p14:creationId xmlns:p14="http://schemas.microsoft.com/office/powerpoint/2010/main" val="28854202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cxnSp>
        <p:nvCxnSpPr>
          <p:cNvPr id="5" name="Straight Connector 4"/>
          <p:cNvCxnSpPr/>
          <p:nvPr/>
        </p:nvCxnSpPr>
        <p:spPr bwMode="auto">
          <a:xfrm rot="5400000">
            <a:off x="-647700" y="4152900"/>
            <a:ext cx="34290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1066800" y="5867400"/>
            <a:ext cx="39624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Oval 7"/>
          <p:cNvSpPr/>
          <p:nvPr/>
        </p:nvSpPr>
        <p:spPr bwMode="auto">
          <a:xfrm>
            <a:off x="1600200" y="2895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9" name="Oval 8"/>
          <p:cNvSpPr/>
          <p:nvPr/>
        </p:nvSpPr>
        <p:spPr bwMode="auto">
          <a:xfrm>
            <a:off x="1981200" y="3276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0" name="Oval 9"/>
          <p:cNvSpPr/>
          <p:nvPr/>
        </p:nvSpPr>
        <p:spPr bwMode="auto">
          <a:xfrm>
            <a:off x="2286000" y="30480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1" name="Oval 10"/>
          <p:cNvSpPr/>
          <p:nvPr/>
        </p:nvSpPr>
        <p:spPr bwMode="auto">
          <a:xfrm>
            <a:off x="2209800" y="3657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2" name="Oval 11"/>
          <p:cNvSpPr/>
          <p:nvPr/>
        </p:nvSpPr>
        <p:spPr bwMode="auto">
          <a:xfrm>
            <a:off x="1981200" y="37338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3" name="Oval 12"/>
          <p:cNvSpPr/>
          <p:nvPr/>
        </p:nvSpPr>
        <p:spPr bwMode="auto">
          <a:xfrm>
            <a:off x="1828800" y="4038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4" name="Oval 13"/>
          <p:cNvSpPr/>
          <p:nvPr/>
        </p:nvSpPr>
        <p:spPr bwMode="auto">
          <a:xfrm>
            <a:off x="1752600" y="42672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5" name="Oval 14"/>
          <p:cNvSpPr/>
          <p:nvPr/>
        </p:nvSpPr>
        <p:spPr bwMode="auto">
          <a:xfrm>
            <a:off x="1524000" y="4419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6" name="Oval 15"/>
          <p:cNvSpPr/>
          <p:nvPr/>
        </p:nvSpPr>
        <p:spPr bwMode="auto">
          <a:xfrm>
            <a:off x="1676400" y="47244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7" name="Oval 16"/>
          <p:cNvSpPr/>
          <p:nvPr/>
        </p:nvSpPr>
        <p:spPr bwMode="auto">
          <a:xfrm>
            <a:off x="1981200" y="49530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8" name="Oval 17"/>
          <p:cNvSpPr/>
          <p:nvPr/>
        </p:nvSpPr>
        <p:spPr bwMode="auto">
          <a:xfrm>
            <a:off x="1676400" y="51054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9" name="Oval 18"/>
          <p:cNvSpPr/>
          <p:nvPr/>
        </p:nvSpPr>
        <p:spPr bwMode="auto">
          <a:xfrm>
            <a:off x="1524000" y="54102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20" name="Oval 19"/>
          <p:cNvSpPr/>
          <p:nvPr/>
        </p:nvSpPr>
        <p:spPr bwMode="auto">
          <a:xfrm>
            <a:off x="1828800" y="54864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21" name="TextBox 20"/>
          <p:cNvSpPr txBox="1"/>
          <p:nvPr/>
        </p:nvSpPr>
        <p:spPr>
          <a:xfrm>
            <a:off x="3810000" y="2181980"/>
            <a:ext cx="4876800" cy="646331"/>
          </a:xfrm>
          <a:prstGeom prst="rect">
            <a:avLst/>
          </a:prstGeom>
          <a:noFill/>
        </p:spPr>
        <p:txBody>
          <a:bodyPr wrap="square" rtlCol="0">
            <a:spAutoFit/>
          </a:bodyPr>
          <a:lstStyle/>
          <a:p>
            <a:r>
              <a:rPr lang="en-US" dirty="0"/>
              <a:t>Learn a line </a:t>
            </a:r>
            <a:r>
              <a:rPr lang="en-US" i="1" dirty="0"/>
              <a:t>h</a:t>
            </a:r>
            <a:r>
              <a:rPr lang="en-US" dirty="0"/>
              <a:t> that minimizes some loss/error function:</a:t>
            </a:r>
          </a:p>
        </p:txBody>
      </p:sp>
      <p:cxnSp>
        <p:nvCxnSpPr>
          <p:cNvPr id="25" name="Straight Connector 24"/>
          <p:cNvCxnSpPr/>
          <p:nvPr/>
        </p:nvCxnSpPr>
        <p:spPr bwMode="auto">
          <a:xfrm rot="5400000">
            <a:off x="266700" y="3924300"/>
            <a:ext cx="3352800" cy="3810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aphicFrame>
        <p:nvGraphicFramePr>
          <p:cNvPr id="22" name="Object 21"/>
          <p:cNvGraphicFramePr>
            <a:graphicFrameLocks noChangeAspect="1"/>
          </p:cNvGraphicFramePr>
          <p:nvPr/>
        </p:nvGraphicFramePr>
        <p:xfrm>
          <a:off x="5272088" y="2938463"/>
          <a:ext cx="1714500" cy="371475"/>
        </p:xfrm>
        <a:graphic>
          <a:graphicData uri="http://schemas.openxmlformats.org/presentationml/2006/ole">
            <mc:AlternateContent xmlns:mc="http://schemas.openxmlformats.org/markup-compatibility/2006">
              <mc:Choice xmlns:v="urn:schemas-microsoft-com:vml" Requires="v">
                <p:oleObj name="Equation" r:id="rId3" imgW="762000" imgH="165100" progId="Equation.3">
                  <p:embed/>
                </p:oleObj>
              </mc:Choice>
              <mc:Fallback>
                <p:oleObj name="Equation" r:id="rId3" imgW="762000" imgH="165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2088" y="2938463"/>
                        <a:ext cx="1714500" cy="3714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7" name="TextBox 26"/>
          <p:cNvSpPr txBox="1"/>
          <p:nvPr/>
        </p:nvSpPr>
        <p:spPr>
          <a:xfrm>
            <a:off x="1355876" y="5888560"/>
            <a:ext cx="2116667" cy="369332"/>
          </a:xfrm>
          <a:prstGeom prst="rect">
            <a:avLst/>
          </a:prstGeom>
          <a:noFill/>
        </p:spPr>
        <p:txBody>
          <a:bodyPr wrap="square" rtlCol="0">
            <a:spAutoFit/>
          </a:bodyPr>
          <a:lstStyle/>
          <a:p>
            <a:r>
              <a:rPr lang="en-US" dirty="0"/>
              <a:t>feature (</a:t>
            </a:r>
            <a:r>
              <a:rPr lang="en-US" dirty="0" err="1"/>
              <a:t>x</a:t>
            </a:r>
            <a:r>
              <a:rPr lang="en-US" dirty="0"/>
              <a:t>)</a:t>
            </a:r>
          </a:p>
        </p:txBody>
      </p:sp>
      <p:sp>
        <p:nvSpPr>
          <p:cNvPr id="28" name="TextBox 27"/>
          <p:cNvSpPr txBox="1"/>
          <p:nvPr/>
        </p:nvSpPr>
        <p:spPr>
          <a:xfrm>
            <a:off x="66518" y="3825298"/>
            <a:ext cx="2116667" cy="646331"/>
          </a:xfrm>
          <a:prstGeom prst="rect">
            <a:avLst/>
          </a:prstGeom>
          <a:noFill/>
        </p:spPr>
        <p:txBody>
          <a:bodyPr wrap="square" rtlCol="0">
            <a:spAutoFit/>
          </a:bodyPr>
          <a:lstStyle/>
          <a:p>
            <a:r>
              <a:rPr lang="en-US" dirty="0"/>
              <a:t>response </a:t>
            </a:r>
          </a:p>
          <a:p>
            <a:r>
              <a:rPr lang="en-US" dirty="0"/>
              <a:t>(</a:t>
            </a:r>
            <a:r>
              <a:rPr lang="en-US" dirty="0" err="1"/>
              <a:t>y</a:t>
            </a:r>
            <a:r>
              <a:rPr lang="en-US" dirty="0"/>
              <a:t>)</a:t>
            </a:r>
          </a:p>
        </p:txBody>
      </p:sp>
      <p:grpSp>
        <p:nvGrpSpPr>
          <p:cNvPr id="32" name="Group 31"/>
          <p:cNvGrpSpPr/>
          <p:nvPr/>
        </p:nvGrpSpPr>
        <p:grpSpPr>
          <a:xfrm>
            <a:off x="3822095" y="3564859"/>
            <a:ext cx="5273525" cy="2123911"/>
            <a:chOff x="3822095" y="3564859"/>
            <a:chExt cx="5273525" cy="2123911"/>
          </a:xfrm>
        </p:grpSpPr>
        <p:sp>
          <p:nvSpPr>
            <p:cNvPr id="29" name="TextBox 28"/>
            <p:cNvSpPr txBox="1"/>
            <p:nvPr/>
          </p:nvSpPr>
          <p:spPr>
            <a:xfrm>
              <a:off x="3822095" y="3564859"/>
              <a:ext cx="3401181" cy="369332"/>
            </a:xfrm>
            <a:prstGeom prst="rect">
              <a:avLst/>
            </a:prstGeom>
            <a:noFill/>
          </p:spPr>
          <p:txBody>
            <a:bodyPr wrap="square" rtlCol="0">
              <a:spAutoFit/>
            </a:bodyPr>
            <a:lstStyle/>
            <a:p>
              <a:r>
                <a:rPr lang="en-US" dirty="0"/>
                <a:t>Sum of the individual errors:</a:t>
              </a:r>
            </a:p>
          </p:txBody>
        </p:sp>
        <p:graphicFrame>
          <p:nvGraphicFramePr>
            <p:cNvPr id="33796" name="Object 4"/>
            <p:cNvGraphicFramePr>
              <a:graphicFrameLocks noChangeAspect="1"/>
            </p:cNvGraphicFramePr>
            <p:nvPr/>
          </p:nvGraphicFramePr>
          <p:xfrm>
            <a:off x="4740275" y="4202113"/>
            <a:ext cx="3600450" cy="685800"/>
          </p:xfrm>
          <a:graphic>
            <a:graphicData uri="http://schemas.openxmlformats.org/presentationml/2006/ole">
              <mc:AlternateContent xmlns:mc="http://schemas.openxmlformats.org/markup-compatibility/2006">
                <mc:Choice xmlns:v="urn:schemas-microsoft-com:vml" Requires="v">
                  <p:oleObj name="Equation" r:id="rId5" imgW="1600200" imgH="304800" progId="Equation.3">
                    <p:embed/>
                  </p:oleObj>
                </mc:Choice>
                <mc:Fallback>
                  <p:oleObj name="Equation" r:id="rId5" imgW="1600200" imgH="304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0275" y="4202113"/>
                          <a:ext cx="3600450" cy="6858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30" name="Left Brace 29"/>
            <p:cNvSpPr/>
            <p:nvPr/>
          </p:nvSpPr>
          <p:spPr bwMode="auto">
            <a:xfrm rot="16200000">
              <a:off x="7385360" y="4449845"/>
              <a:ext cx="457200" cy="1371600"/>
            </a:xfrm>
            <a:prstGeom prst="leftBrac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31" name="TextBox 30"/>
            <p:cNvSpPr txBox="1"/>
            <p:nvPr/>
          </p:nvSpPr>
          <p:spPr>
            <a:xfrm>
              <a:off x="6289525" y="5319438"/>
              <a:ext cx="2806095" cy="369332"/>
            </a:xfrm>
            <a:prstGeom prst="rect">
              <a:avLst/>
            </a:prstGeom>
            <a:noFill/>
          </p:spPr>
          <p:txBody>
            <a:bodyPr wrap="square" rtlCol="0">
              <a:spAutoFit/>
            </a:bodyPr>
            <a:lstStyle/>
            <a:p>
              <a:r>
                <a:rPr lang="en-US" dirty="0">
                  <a:solidFill>
                    <a:srgbClr val="FF0000"/>
                  </a:solidFill>
                </a:rPr>
                <a:t>0/1 loss!</a:t>
              </a:r>
            </a:p>
          </p:txBody>
        </p:sp>
      </p:grpSp>
    </p:spTree>
    <p:extLst>
      <p:ext uri="{BB962C8B-B14F-4D97-AF65-F5344CB8AC3E}">
        <p14:creationId xmlns:p14="http://schemas.microsoft.com/office/powerpoint/2010/main" val="383140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minimization</a:t>
            </a:r>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solidFill>
                  <a:srgbClr val="FF0000"/>
                </a:solidFill>
              </a:rPr>
              <a:t>How do we find the minimum of an equation?</a:t>
            </a:r>
          </a:p>
          <a:p>
            <a:endParaRPr lang="en-US" dirty="0"/>
          </a:p>
          <a:p>
            <a:endParaRPr lang="en-US" dirty="0"/>
          </a:p>
          <a:p>
            <a:endParaRPr lang="en-US" dirty="0"/>
          </a:p>
          <a:p>
            <a:pPr marL="0" indent="0">
              <a:buNone/>
            </a:pPr>
            <a:r>
              <a:rPr lang="en-US" dirty="0"/>
              <a:t>Take the derivative, set to 0 and solve (going to be a min or a max)</a:t>
            </a:r>
          </a:p>
          <a:p>
            <a:pPr marL="0" indent="0">
              <a:buNone/>
            </a:pPr>
            <a:endParaRPr lang="en-US" dirty="0">
              <a:solidFill>
                <a:srgbClr val="FF0000"/>
              </a:solidFill>
            </a:endParaRPr>
          </a:p>
          <a:p>
            <a:pPr marL="0" indent="0">
              <a:buNone/>
            </a:pPr>
            <a:r>
              <a:rPr lang="en-US" dirty="0">
                <a:solidFill>
                  <a:srgbClr val="FF0000"/>
                </a:solidFill>
              </a:rPr>
              <a:t>Any problems here?</a:t>
            </a:r>
          </a:p>
          <a:p>
            <a:pPr marL="0" indent="0">
              <a:buNone/>
            </a:pPr>
            <a:endParaRPr lang="en-US" dirty="0">
              <a:solidFill>
                <a:srgbClr val="FF0000"/>
              </a:solidFill>
            </a:endParaRPr>
          </a:p>
          <a:p>
            <a:pPr marL="0" indent="0">
              <a:buNone/>
            </a:pPr>
            <a:r>
              <a:rPr lang="en-US" dirty="0">
                <a:solidFill>
                  <a:srgbClr val="FF0000"/>
                </a:solidFill>
              </a:rPr>
              <a:t>Ideas?</a:t>
            </a:r>
          </a:p>
        </p:txBody>
      </p:sp>
      <p:graphicFrame>
        <p:nvGraphicFramePr>
          <p:cNvPr id="4" name="Object 4"/>
          <p:cNvGraphicFramePr>
            <a:graphicFrameLocks noChangeAspect="1"/>
          </p:cNvGraphicFramePr>
          <p:nvPr>
            <p:extLst>
              <p:ext uri="{D42A27DB-BD31-4B8C-83A1-F6EECF244321}">
                <p14:modId xmlns:p14="http://schemas.microsoft.com/office/powerpoint/2010/main" val="1020558174"/>
              </p:ext>
            </p:extLst>
          </p:nvPr>
        </p:nvGraphicFramePr>
        <p:xfrm>
          <a:off x="2303711" y="2362200"/>
          <a:ext cx="3600450" cy="685800"/>
        </p:xfrm>
        <a:graphic>
          <a:graphicData uri="http://schemas.openxmlformats.org/presentationml/2006/ole">
            <mc:AlternateContent xmlns:mc="http://schemas.openxmlformats.org/markup-compatibility/2006">
              <mc:Choice xmlns:v="urn:schemas-microsoft-com:vml" Requires="v">
                <p:oleObj name="Equation" r:id="rId2" imgW="1600200" imgH="304800" progId="Equation.3">
                  <p:embed/>
                </p:oleObj>
              </mc:Choice>
              <mc:Fallback>
                <p:oleObj name="Equation" r:id="rId2" imgW="1600200" imgH="3048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711" y="2362200"/>
                        <a:ext cx="3600450" cy="6858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6291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cxnSp>
        <p:nvCxnSpPr>
          <p:cNvPr id="5" name="Straight Connector 4"/>
          <p:cNvCxnSpPr/>
          <p:nvPr/>
        </p:nvCxnSpPr>
        <p:spPr bwMode="auto">
          <a:xfrm rot="5400000">
            <a:off x="-647700" y="4152900"/>
            <a:ext cx="34290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1066800" y="5867400"/>
            <a:ext cx="39624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Oval 7"/>
          <p:cNvSpPr/>
          <p:nvPr/>
        </p:nvSpPr>
        <p:spPr bwMode="auto">
          <a:xfrm>
            <a:off x="1600200" y="2895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9" name="Oval 8"/>
          <p:cNvSpPr/>
          <p:nvPr/>
        </p:nvSpPr>
        <p:spPr bwMode="auto">
          <a:xfrm>
            <a:off x="1981200" y="3276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0" name="Oval 9"/>
          <p:cNvSpPr/>
          <p:nvPr/>
        </p:nvSpPr>
        <p:spPr bwMode="auto">
          <a:xfrm>
            <a:off x="2286000" y="30480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1" name="Oval 10"/>
          <p:cNvSpPr/>
          <p:nvPr/>
        </p:nvSpPr>
        <p:spPr bwMode="auto">
          <a:xfrm>
            <a:off x="2209800" y="3657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2" name="Oval 11"/>
          <p:cNvSpPr/>
          <p:nvPr/>
        </p:nvSpPr>
        <p:spPr bwMode="auto">
          <a:xfrm>
            <a:off x="1981200" y="37338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3" name="Oval 12"/>
          <p:cNvSpPr/>
          <p:nvPr/>
        </p:nvSpPr>
        <p:spPr bwMode="auto">
          <a:xfrm>
            <a:off x="1828800" y="4038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4" name="Oval 13"/>
          <p:cNvSpPr/>
          <p:nvPr/>
        </p:nvSpPr>
        <p:spPr bwMode="auto">
          <a:xfrm>
            <a:off x="1752600" y="42672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5" name="Oval 14"/>
          <p:cNvSpPr/>
          <p:nvPr/>
        </p:nvSpPr>
        <p:spPr bwMode="auto">
          <a:xfrm>
            <a:off x="1524000" y="4419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6" name="Oval 15"/>
          <p:cNvSpPr/>
          <p:nvPr/>
        </p:nvSpPr>
        <p:spPr bwMode="auto">
          <a:xfrm>
            <a:off x="1676400" y="47244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7" name="Oval 16"/>
          <p:cNvSpPr/>
          <p:nvPr/>
        </p:nvSpPr>
        <p:spPr bwMode="auto">
          <a:xfrm>
            <a:off x="1981200" y="49530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8" name="Oval 17"/>
          <p:cNvSpPr/>
          <p:nvPr/>
        </p:nvSpPr>
        <p:spPr bwMode="auto">
          <a:xfrm>
            <a:off x="1676400" y="51054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9" name="Oval 18"/>
          <p:cNvSpPr/>
          <p:nvPr/>
        </p:nvSpPr>
        <p:spPr bwMode="auto">
          <a:xfrm>
            <a:off x="1524000" y="54102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20" name="Oval 19"/>
          <p:cNvSpPr/>
          <p:nvPr/>
        </p:nvSpPr>
        <p:spPr bwMode="auto">
          <a:xfrm>
            <a:off x="1828800" y="54864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cxnSp>
        <p:nvCxnSpPr>
          <p:cNvPr id="25" name="Straight Connector 24"/>
          <p:cNvCxnSpPr/>
          <p:nvPr/>
        </p:nvCxnSpPr>
        <p:spPr bwMode="auto">
          <a:xfrm rot="5400000">
            <a:off x="266700" y="3924300"/>
            <a:ext cx="3352800" cy="3810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aphicFrame>
        <p:nvGraphicFramePr>
          <p:cNvPr id="22" name="Object 21"/>
          <p:cNvGraphicFramePr>
            <a:graphicFrameLocks noChangeAspect="1"/>
          </p:cNvGraphicFramePr>
          <p:nvPr/>
        </p:nvGraphicFramePr>
        <p:xfrm>
          <a:off x="4343400" y="4229100"/>
          <a:ext cx="3886200" cy="685800"/>
        </p:xfrm>
        <a:graphic>
          <a:graphicData uri="http://schemas.openxmlformats.org/presentationml/2006/ole">
            <mc:AlternateContent xmlns:mc="http://schemas.openxmlformats.org/markup-compatibility/2006">
              <mc:Choice xmlns:v="urn:schemas-microsoft-com:vml" Requires="v">
                <p:oleObj name="Equation" r:id="rId3" imgW="1727200" imgH="304800" progId="Equation.3">
                  <p:embed/>
                </p:oleObj>
              </mc:Choice>
              <mc:Fallback>
                <p:oleObj name="Equation" r:id="rId3" imgW="1727200" imgH="304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4229100"/>
                        <a:ext cx="3886200" cy="6858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7" name="TextBox 26"/>
          <p:cNvSpPr txBox="1"/>
          <p:nvPr/>
        </p:nvSpPr>
        <p:spPr>
          <a:xfrm>
            <a:off x="1355876" y="5888560"/>
            <a:ext cx="2116667" cy="369332"/>
          </a:xfrm>
          <a:prstGeom prst="rect">
            <a:avLst/>
          </a:prstGeom>
          <a:noFill/>
        </p:spPr>
        <p:txBody>
          <a:bodyPr wrap="square" rtlCol="0">
            <a:spAutoFit/>
          </a:bodyPr>
          <a:lstStyle/>
          <a:p>
            <a:r>
              <a:rPr lang="en-US" dirty="0"/>
              <a:t>feature</a:t>
            </a:r>
          </a:p>
        </p:txBody>
      </p:sp>
      <p:sp>
        <p:nvSpPr>
          <p:cNvPr id="28" name="TextBox 27"/>
          <p:cNvSpPr txBox="1"/>
          <p:nvPr/>
        </p:nvSpPr>
        <p:spPr>
          <a:xfrm>
            <a:off x="66518" y="3825298"/>
            <a:ext cx="2116667" cy="369332"/>
          </a:xfrm>
          <a:prstGeom prst="rect">
            <a:avLst/>
          </a:prstGeom>
          <a:noFill/>
        </p:spPr>
        <p:txBody>
          <a:bodyPr wrap="square" rtlCol="0">
            <a:spAutoFit/>
          </a:bodyPr>
          <a:lstStyle/>
          <a:p>
            <a:r>
              <a:rPr lang="en-US" dirty="0"/>
              <a:t>response</a:t>
            </a:r>
          </a:p>
        </p:txBody>
      </p:sp>
      <p:graphicFrame>
        <p:nvGraphicFramePr>
          <p:cNvPr id="55300" name="Object 4"/>
          <p:cNvGraphicFramePr>
            <a:graphicFrameLocks noChangeAspect="1"/>
          </p:cNvGraphicFramePr>
          <p:nvPr/>
        </p:nvGraphicFramePr>
        <p:xfrm>
          <a:off x="4321175" y="2095500"/>
          <a:ext cx="3600450" cy="685800"/>
        </p:xfrm>
        <a:graphic>
          <a:graphicData uri="http://schemas.openxmlformats.org/presentationml/2006/ole">
            <mc:AlternateContent xmlns:mc="http://schemas.openxmlformats.org/markup-compatibility/2006">
              <mc:Choice xmlns:v="urn:schemas-microsoft-com:vml" Requires="v">
                <p:oleObj name="Equation" r:id="rId5" imgW="1600200" imgH="304800" progId="Equation.3">
                  <p:embed/>
                </p:oleObj>
              </mc:Choice>
              <mc:Fallback>
                <p:oleObj name="Equation" r:id="rId5" imgW="1600200" imgH="304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1175" y="2095500"/>
                        <a:ext cx="3600450" cy="6858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9" name="Down Arrow 28"/>
          <p:cNvSpPr/>
          <p:nvPr/>
        </p:nvSpPr>
        <p:spPr>
          <a:xfrm>
            <a:off x="5721052" y="3115735"/>
            <a:ext cx="653143" cy="8382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5152572" y="5309810"/>
            <a:ext cx="3386667" cy="461665"/>
          </a:xfrm>
          <a:prstGeom prst="rect">
            <a:avLst/>
          </a:prstGeom>
          <a:noFill/>
        </p:spPr>
        <p:txBody>
          <a:bodyPr wrap="square" rtlCol="0">
            <a:spAutoFit/>
          </a:bodyPr>
          <a:lstStyle/>
          <a:p>
            <a:r>
              <a:rPr lang="en-US" sz="2400" dirty="0">
                <a:solidFill>
                  <a:srgbClr val="0000FF"/>
                </a:solidFill>
              </a:rPr>
              <a:t>squared error is convex!</a:t>
            </a:r>
          </a:p>
        </p:txBody>
      </p:sp>
      <p:pic>
        <p:nvPicPr>
          <p:cNvPr id="3" name="Picture 2"/>
          <p:cNvPicPr>
            <a:picLocks noChangeAspect="1"/>
          </p:cNvPicPr>
          <p:nvPr/>
        </p:nvPicPr>
        <p:blipFill>
          <a:blip r:embed="rId7"/>
          <a:stretch>
            <a:fillRect/>
          </a:stretch>
        </p:blipFill>
        <p:spPr>
          <a:xfrm>
            <a:off x="4114800" y="6083300"/>
            <a:ext cx="4775200" cy="546100"/>
          </a:xfrm>
          <a:prstGeom prst="rect">
            <a:avLst/>
          </a:prstGeom>
        </p:spPr>
      </p:pic>
    </p:spTree>
    <p:extLst>
      <p:ext uri="{BB962C8B-B14F-4D97-AF65-F5344CB8AC3E}">
        <p14:creationId xmlns:p14="http://schemas.microsoft.com/office/powerpoint/2010/main" val="35590881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cxnSp>
        <p:nvCxnSpPr>
          <p:cNvPr id="5" name="Straight Connector 4"/>
          <p:cNvCxnSpPr/>
          <p:nvPr/>
        </p:nvCxnSpPr>
        <p:spPr bwMode="auto">
          <a:xfrm rot="5400000">
            <a:off x="-647700" y="4152900"/>
            <a:ext cx="34290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1066800" y="5867400"/>
            <a:ext cx="39624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Oval 7"/>
          <p:cNvSpPr/>
          <p:nvPr/>
        </p:nvSpPr>
        <p:spPr bwMode="auto">
          <a:xfrm>
            <a:off x="1600200" y="2895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9" name="Oval 8"/>
          <p:cNvSpPr/>
          <p:nvPr/>
        </p:nvSpPr>
        <p:spPr bwMode="auto">
          <a:xfrm>
            <a:off x="1981200" y="3276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0" name="Oval 9"/>
          <p:cNvSpPr/>
          <p:nvPr/>
        </p:nvSpPr>
        <p:spPr bwMode="auto">
          <a:xfrm>
            <a:off x="2286000" y="30480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1" name="Oval 10"/>
          <p:cNvSpPr/>
          <p:nvPr/>
        </p:nvSpPr>
        <p:spPr bwMode="auto">
          <a:xfrm>
            <a:off x="2209800" y="3657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2" name="Oval 11"/>
          <p:cNvSpPr/>
          <p:nvPr/>
        </p:nvSpPr>
        <p:spPr bwMode="auto">
          <a:xfrm>
            <a:off x="1981200" y="37338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3" name="Oval 12"/>
          <p:cNvSpPr/>
          <p:nvPr/>
        </p:nvSpPr>
        <p:spPr bwMode="auto">
          <a:xfrm>
            <a:off x="1828800" y="4038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4" name="Oval 13"/>
          <p:cNvSpPr/>
          <p:nvPr/>
        </p:nvSpPr>
        <p:spPr bwMode="auto">
          <a:xfrm>
            <a:off x="1752600" y="42672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5" name="Oval 14"/>
          <p:cNvSpPr/>
          <p:nvPr/>
        </p:nvSpPr>
        <p:spPr bwMode="auto">
          <a:xfrm>
            <a:off x="1524000" y="44196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6" name="Oval 15"/>
          <p:cNvSpPr/>
          <p:nvPr/>
        </p:nvSpPr>
        <p:spPr bwMode="auto">
          <a:xfrm>
            <a:off x="1676400" y="47244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7" name="Oval 16"/>
          <p:cNvSpPr/>
          <p:nvPr/>
        </p:nvSpPr>
        <p:spPr bwMode="auto">
          <a:xfrm>
            <a:off x="1981200" y="49530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8" name="Oval 17"/>
          <p:cNvSpPr/>
          <p:nvPr/>
        </p:nvSpPr>
        <p:spPr bwMode="auto">
          <a:xfrm>
            <a:off x="1676400" y="51054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19" name="Oval 18"/>
          <p:cNvSpPr/>
          <p:nvPr/>
        </p:nvSpPr>
        <p:spPr bwMode="auto">
          <a:xfrm>
            <a:off x="1524000" y="54102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20" name="Oval 19"/>
          <p:cNvSpPr/>
          <p:nvPr/>
        </p:nvSpPr>
        <p:spPr bwMode="auto">
          <a:xfrm>
            <a:off x="1828800" y="5486400"/>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21" name="TextBox 20"/>
          <p:cNvSpPr txBox="1"/>
          <p:nvPr/>
        </p:nvSpPr>
        <p:spPr>
          <a:xfrm>
            <a:off x="3810000" y="2133600"/>
            <a:ext cx="4038600" cy="830997"/>
          </a:xfrm>
          <a:prstGeom prst="rect">
            <a:avLst/>
          </a:prstGeom>
          <a:noFill/>
        </p:spPr>
        <p:txBody>
          <a:bodyPr wrap="square" rtlCol="0">
            <a:spAutoFit/>
          </a:bodyPr>
          <a:lstStyle/>
          <a:p>
            <a:r>
              <a:rPr lang="en-US" dirty="0"/>
              <a:t>Learn a line </a:t>
            </a:r>
            <a:r>
              <a:rPr lang="en-US" i="1" dirty="0" err="1"/>
              <a:t>h</a:t>
            </a:r>
            <a:r>
              <a:rPr lang="en-US" dirty="0"/>
              <a:t> that minimizes an error function:</a:t>
            </a:r>
          </a:p>
        </p:txBody>
      </p:sp>
      <p:cxnSp>
        <p:nvCxnSpPr>
          <p:cNvPr id="25" name="Straight Connector 24"/>
          <p:cNvCxnSpPr/>
          <p:nvPr/>
        </p:nvCxnSpPr>
        <p:spPr bwMode="auto">
          <a:xfrm rot="5400000">
            <a:off x="266700" y="3924300"/>
            <a:ext cx="3352800" cy="3810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aphicFrame>
        <p:nvGraphicFramePr>
          <p:cNvPr id="22" name="Object 21"/>
          <p:cNvGraphicFramePr>
            <a:graphicFrameLocks noChangeAspect="1"/>
          </p:cNvGraphicFramePr>
          <p:nvPr/>
        </p:nvGraphicFramePr>
        <p:xfrm>
          <a:off x="4343400" y="3048000"/>
          <a:ext cx="3886200" cy="685800"/>
        </p:xfrm>
        <a:graphic>
          <a:graphicData uri="http://schemas.openxmlformats.org/presentationml/2006/ole">
            <mc:AlternateContent xmlns:mc="http://schemas.openxmlformats.org/markup-compatibility/2006">
              <mc:Choice xmlns:v="urn:schemas-microsoft-com:vml" Requires="v">
                <p:oleObj name="Equation" r:id="rId3" imgW="1727200" imgH="304800" progId="Equation.3">
                  <p:embed/>
                </p:oleObj>
              </mc:Choice>
              <mc:Fallback>
                <p:oleObj name="Equation" r:id="rId3" imgW="1727200" imgH="304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048000"/>
                        <a:ext cx="3886200" cy="6858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84323" name="Object 3"/>
          <p:cNvGraphicFramePr>
            <a:graphicFrameLocks noChangeAspect="1"/>
          </p:cNvGraphicFramePr>
          <p:nvPr>
            <p:extLst>
              <p:ext uri="{D42A27DB-BD31-4B8C-83A1-F6EECF244321}">
                <p14:modId xmlns:p14="http://schemas.microsoft.com/office/powerpoint/2010/main" val="1708582841"/>
              </p:ext>
            </p:extLst>
          </p:nvPr>
        </p:nvGraphicFramePr>
        <p:xfrm>
          <a:off x="4362450" y="4633913"/>
          <a:ext cx="4572000" cy="714375"/>
        </p:xfrm>
        <a:graphic>
          <a:graphicData uri="http://schemas.openxmlformats.org/presentationml/2006/ole">
            <mc:AlternateContent xmlns:mc="http://schemas.openxmlformats.org/markup-compatibility/2006">
              <mc:Choice xmlns:v="urn:schemas-microsoft-com:vml" Requires="v">
                <p:oleObj name="Equation" r:id="rId5" imgW="2032000" imgH="317500" progId="Equation.3">
                  <p:embed/>
                </p:oleObj>
              </mc:Choice>
              <mc:Fallback>
                <p:oleObj name="Equation" r:id="rId5" imgW="2032000" imgH="317500" progId="Equation.3">
                  <p:embed/>
                  <p:pic>
                    <p:nvPicPr>
                      <p:cNvPr id="0" name=""/>
                      <p:cNvPicPr>
                        <a:picLocks noChangeAspect="1" noChangeArrowheads="1"/>
                      </p:cNvPicPr>
                      <p:nvPr/>
                    </p:nvPicPr>
                    <p:blipFill>
                      <a:blip r:embed="rId6"/>
                      <a:srcRect/>
                      <a:stretch>
                        <a:fillRect/>
                      </a:stretch>
                    </p:blipFill>
                    <p:spPr bwMode="auto">
                      <a:xfrm>
                        <a:off x="4362450" y="4633913"/>
                        <a:ext cx="4572000" cy="7143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3" name="TextBox 22"/>
          <p:cNvSpPr txBox="1"/>
          <p:nvPr/>
        </p:nvSpPr>
        <p:spPr>
          <a:xfrm>
            <a:off x="3810000" y="3957935"/>
            <a:ext cx="4038600" cy="461665"/>
          </a:xfrm>
          <a:prstGeom prst="rect">
            <a:avLst/>
          </a:prstGeom>
          <a:noFill/>
        </p:spPr>
        <p:txBody>
          <a:bodyPr wrap="square" rtlCol="0">
            <a:spAutoFit/>
          </a:bodyPr>
          <a:lstStyle/>
          <a:p>
            <a:r>
              <a:rPr lang="en-US" dirty="0"/>
              <a:t>in the case of a 2d line:</a:t>
            </a:r>
          </a:p>
        </p:txBody>
      </p:sp>
      <p:sp>
        <p:nvSpPr>
          <p:cNvPr id="24" name="Left Brace 23"/>
          <p:cNvSpPr/>
          <p:nvPr/>
        </p:nvSpPr>
        <p:spPr bwMode="auto">
          <a:xfrm rot="16200000">
            <a:off x="7772400" y="4800600"/>
            <a:ext cx="457200" cy="1371600"/>
          </a:xfrm>
          <a:prstGeom prst="leftBrac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1" charset="0"/>
            </a:endParaRPr>
          </a:p>
        </p:txBody>
      </p:sp>
      <p:sp>
        <p:nvSpPr>
          <p:cNvPr id="26" name="TextBox 25"/>
          <p:cNvSpPr txBox="1"/>
          <p:nvPr/>
        </p:nvSpPr>
        <p:spPr>
          <a:xfrm>
            <a:off x="7239000" y="5646003"/>
            <a:ext cx="1905000" cy="830997"/>
          </a:xfrm>
          <a:prstGeom prst="rect">
            <a:avLst/>
          </a:prstGeom>
          <a:noFill/>
        </p:spPr>
        <p:txBody>
          <a:bodyPr wrap="square" rtlCol="0">
            <a:spAutoFit/>
          </a:bodyPr>
          <a:lstStyle/>
          <a:p>
            <a:r>
              <a:rPr lang="en-US" dirty="0">
                <a:solidFill>
                  <a:srgbClr val="FF0000"/>
                </a:solidFill>
              </a:rPr>
              <a:t>function for a line</a:t>
            </a:r>
          </a:p>
        </p:txBody>
      </p:sp>
      <p:sp>
        <p:nvSpPr>
          <p:cNvPr id="27" name="TextBox 26"/>
          <p:cNvSpPr txBox="1"/>
          <p:nvPr/>
        </p:nvSpPr>
        <p:spPr>
          <a:xfrm>
            <a:off x="1355876" y="5888560"/>
            <a:ext cx="2116667" cy="369332"/>
          </a:xfrm>
          <a:prstGeom prst="rect">
            <a:avLst/>
          </a:prstGeom>
          <a:noFill/>
        </p:spPr>
        <p:txBody>
          <a:bodyPr wrap="square" rtlCol="0">
            <a:spAutoFit/>
          </a:bodyPr>
          <a:lstStyle/>
          <a:p>
            <a:r>
              <a:rPr lang="en-US" dirty="0"/>
              <a:t>feature</a:t>
            </a:r>
          </a:p>
        </p:txBody>
      </p:sp>
      <p:sp>
        <p:nvSpPr>
          <p:cNvPr id="28" name="TextBox 27"/>
          <p:cNvSpPr txBox="1"/>
          <p:nvPr/>
        </p:nvSpPr>
        <p:spPr>
          <a:xfrm>
            <a:off x="66518" y="3825298"/>
            <a:ext cx="2116667" cy="369332"/>
          </a:xfrm>
          <a:prstGeom prst="rect">
            <a:avLst/>
          </a:prstGeom>
          <a:noFill/>
        </p:spPr>
        <p:txBody>
          <a:bodyPr wrap="square" rtlCol="0">
            <a:spAutoFit/>
          </a:bodyPr>
          <a:lstStyle/>
          <a:p>
            <a:r>
              <a:rPr lang="en-US" dirty="0"/>
              <a:t>response</a:t>
            </a:r>
          </a:p>
        </p:txBody>
      </p:sp>
    </p:spTree>
    <p:extLst>
      <p:ext uri="{BB962C8B-B14F-4D97-AF65-F5344CB8AC3E}">
        <p14:creationId xmlns:p14="http://schemas.microsoft.com/office/powerpoint/2010/main" val="36429975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a:xfrm>
            <a:off x="457200" y="1981200"/>
            <a:ext cx="8686800" cy="4267200"/>
          </a:xfrm>
        </p:spPr>
        <p:txBody>
          <a:bodyPr/>
          <a:lstStyle/>
          <a:p>
            <a:pPr marL="0" indent="0">
              <a:buNone/>
            </a:pPr>
            <a:r>
              <a:rPr lang="en-US" dirty="0"/>
              <a:t>We’d like to </a:t>
            </a:r>
            <a:r>
              <a:rPr lang="en-US" i="1" dirty="0"/>
              <a:t>minimize</a:t>
            </a:r>
            <a:r>
              <a:rPr lang="en-US" dirty="0"/>
              <a:t> the error</a:t>
            </a:r>
          </a:p>
          <a:p>
            <a:pPr marL="365760" lvl="1" indent="0">
              <a:buNone/>
            </a:pPr>
            <a:r>
              <a:rPr lang="en-US" dirty="0"/>
              <a:t>Find w</a:t>
            </a:r>
            <a:r>
              <a:rPr lang="en-US" baseline="-25000" dirty="0"/>
              <a:t>1</a:t>
            </a:r>
            <a:r>
              <a:rPr lang="en-US" dirty="0"/>
              <a:t> and w</a:t>
            </a:r>
            <a:r>
              <a:rPr lang="en-US" baseline="-25000" dirty="0"/>
              <a:t>0</a:t>
            </a:r>
            <a:r>
              <a:rPr lang="en-US" dirty="0"/>
              <a:t> such that the error is minimized</a:t>
            </a:r>
          </a:p>
          <a:p>
            <a:endParaRPr lang="en-US" dirty="0">
              <a:solidFill>
                <a:srgbClr val="FF0000"/>
              </a:solidFill>
            </a:endParaRPr>
          </a:p>
          <a:p>
            <a:endParaRPr lang="en-US" dirty="0">
              <a:solidFill>
                <a:srgbClr val="FF0000"/>
              </a:solidFill>
            </a:endParaRPr>
          </a:p>
          <a:p>
            <a:endParaRPr lang="en-US" dirty="0"/>
          </a:p>
          <a:p>
            <a:pPr marL="0" indent="0">
              <a:buNone/>
            </a:pPr>
            <a:r>
              <a:rPr lang="en-US" dirty="0">
                <a:solidFill>
                  <a:srgbClr val="0000FF"/>
                </a:solidFill>
              </a:rPr>
              <a:t>We can solve this in closed form</a:t>
            </a:r>
          </a:p>
          <a:p>
            <a:endParaRPr lang="en-US" dirty="0">
              <a:solidFill>
                <a:srgbClr val="FF0000"/>
              </a:solidFill>
            </a:endParaRPr>
          </a:p>
        </p:txBody>
      </p:sp>
      <p:graphicFrame>
        <p:nvGraphicFramePr>
          <p:cNvPr id="186370" name="Object 2"/>
          <p:cNvGraphicFramePr>
            <a:graphicFrameLocks noChangeAspect="1"/>
          </p:cNvGraphicFramePr>
          <p:nvPr/>
        </p:nvGraphicFramePr>
        <p:xfrm>
          <a:off x="1676400" y="3352800"/>
          <a:ext cx="4686300" cy="685800"/>
        </p:xfrm>
        <a:graphic>
          <a:graphicData uri="http://schemas.openxmlformats.org/presentationml/2006/ole">
            <mc:AlternateContent xmlns:mc="http://schemas.openxmlformats.org/markup-compatibility/2006">
              <mc:Choice xmlns:v="urn:schemas-microsoft-com:vml" Requires="v">
                <p:oleObj name="Equation" r:id="rId2" imgW="2082800" imgH="304800" progId="Equation.3">
                  <p:embed/>
                </p:oleObj>
              </mc:Choice>
              <mc:Fallback>
                <p:oleObj name="Equation" r:id="rId2" imgW="2082800" imgH="3048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352800"/>
                        <a:ext cx="4686300" cy="6858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589031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a:t>
            </a:r>
          </a:p>
        </p:txBody>
      </p:sp>
      <p:sp>
        <p:nvSpPr>
          <p:cNvPr id="3" name="Content Placeholder 2"/>
          <p:cNvSpPr>
            <a:spLocks noGrp="1"/>
          </p:cNvSpPr>
          <p:nvPr>
            <p:ph sz="quarter" idx="1"/>
          </p:nvPr>
        </p:nvSpPr>
        <p:spPr>
          <a:xfrm>
            <a:off x="612648" y="1572381"/>
            <a:ext cx="8153400" cy="637419"/>
          </a:xfrm>
        </p:spPr>
        <p:txBody>
          <a:bodyPr>
            <a:normAutofit/>
          </a:bodyPr>
          <a:lstStyle/>
          <a:p>
            <a:pPr marL="0" indent="0">
              <a:buNone/>
            </a:pPr>
            <a:r>
              <a:rPr lang="en-US" sz="2400" dirty="0"/>
              <a:t>If we have </a:t>
            </a:r>
            <a:r>
              <a:rPr lang="en-US" sz="2400" i="1" dirty="0"/>
              <a:t>m</a:t>
            </a:r>
            <a:r>
              <a:rPr lang="en-US" sz="2400" dirty="0"/>
              <a:t> features, then we have a line in </a:t>
            </a:r>
            <a:r>
              <a:rPr lang="en-US" sz="2400" i="1" dirty="0"/>
              <a:t>m</a:t>
            </a:r>
            <a:r>
              <a:rPr lang="en-US" sz="2400" dirty="0"/>
              <a:t> dimensions</a:t>
            </a:r>
          </a:p>
        </p:txBody>
      </p:sp>
      <p:graphicFrame>
        <p:nvGraphicFramePr>
          <p:cNvPr id="61443" name="Object 3"/>
          <p:cNvGraphicFramePr>
            <a:graphicFrameLocks noChangeAspect="1"/>
          </p:cNvGraphicFramePr>
          <p:nvPr>
            <p:extLst>
              <p:ext uri="{D42A27DB-BD31-4B8C-83A1-F6EECF244321}">
                <p14:modId xmlns:p14="http://schemas.microsoft.com/office/powerpoint/2010/main" val="191057991"/>
              </p:ext>
            </p:extLst>
          </p:nvPr>
        </p:nvGraphicFramePr>
        <p:xfrm>
          <a:off x="1802471" y="2946640"/>
          <a:ext cx="4914900" cy="457200"/>
        </p:xfrm>
        <a:graphic>
          <a:graphicData uri="http://schemas.openxmlformats.org/presentationml/2006/ole">
            <mc:AlternateContent xmlns:mc="http://schemas.openxmlformats.org/markup-compatibility/2006">
              <mc:Choice xmlns:v="urn:schemas-microsoft-com:vml" Requires="v">
                <p:oleObj name="Equation" r:id="rId2" imgW="2184400" imgH="203200" progId="Equation.3">
                  <p:embed/>
                </p:oleObj>
              </mc:Choice>
              <mc:Fallback>
                <p:oleObj name="Equation" r:id="rId2" imgW="2184400" imgH="203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2471" y="2946640"/>
                        <a:ext cx="4914900" cy="4572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TextBox 5"/>
          <p:cNvSpPr txBox="1"/>
          <p:nvPr/>
        </p:nvSpPr>
        <p:spPr>
          <a:xfrm>
            <a:off x="3893133" y="4101068"/>
            <a:ext cx="1016000" cy="400110"/>
          </a:xfrm>
          <a:prstGeom prst="rect">
            <a:avLst/>
          </a:prstGeom>
          <a:noFill/>
        </p:spPr>
        <p:txBody>
          <a:bodyPr wrap="square" rtlCol="0">
            <a:spAutoFit/>
          </a:bodyPr>
          <a:lstStyle/>
          <a:p>
            <a:r>
              <a:rPr lang="en-US" sz="2000" dirty="0">
                <a:solidFill>
                  <a:srgbClr val="FF0000"/>
                </a:solidFill>
              </a:rPr>
              <a:t>weights</a:t>
            </a:r>
          </a:p>
        </p:txBody>
      </p:sp>
      <p:cxnSp>
        <p:nvCxnSpPr>
          <p:cNvPr id="8" name="Straight Arrow Connector 7"/>
          <p:cNvCxnSpPr/>
          <p:nvPr/>
        </p:nvCxnSpPr>
        <p:spPr>
          <a:xfrm rot="16200000" flipV="1">
            <a:off x="3621248" y="3647755"/>
            <a:ext cx="725198" cy="18142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5400000" flipH="1" flipV="1">
            <a:off x="3999829" y="3646547"/>
            <a:ext cx="725199" cy="27093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51839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a:t>
            </a:r>
          </a:p>
        </p:txBody>
      </p:sp>
      <p:sp>
        <p:nvSpPr>
          <p:cNvPr id="3" name="Content Placeholder 2"/>
          <p:cNvSpPr>
            <a:spLocks noGrp="1"/>
          </p:cNvSpPr>
          <p:nvPr>
            <p:ph sz="quarter" idx="1"/>
          </p:nvPr>
        </p:nvSpPr>
        <p:spPr>
          <a:xfrm>
            <a:off x="612648" y="1600200"/>
            <a:ext cx="8153400" cy="722086"/>
          </a:xfrm>
        </p:spPr>
        <p:txBody>
          <a:bodyPr/>
          <a:lstStyle/>
          <a:p>
            <a:pPr marL="0" indent="0">
              <a:buNone/>
            </a:pPr>
            <a:r>
              <a:rPr lang="en-US" dirty="0"/>
              <a:t>We can still calculate the squared error like before</a:t>
            </a:r>
          </a:p>
        </p:txBody>
      </p:sp>
      <p:graphicFrame>
        <p:nvGraphicFramePr>
          <p:cNvPr id="61442" name="Object 2"/>
          <p:cNvGraphicFramePr>
            <a:graphicFrameLocks noChangeAspect="1"/>
          </p:cNvGraphicFramePr>
          <p:nvPr/>
        </p:nvGraphicFramePr>
        <p:xfrm>
          <a:off x="758065" y="4237038"/>
          <a:ext cx="7286625" cy="685800"/>
        </p:xfrm>
        <a:graphic>
          <a:graphicData uri="http://schemas.openxmlformats.org/presentationml/2006/ole">
            <mc:AlternateContent xmlns:mc="http://schemas.openxmlformats.org/markup-compatibility/2006">
              <mc:Choice xmlns:v="urn:schemas-microsoft-com:vml" Requires="v">
                <p:oleObj name="Equation" r:id="rId2" imgW="3238500" imgH="304800" progId="Equation.3">
                  <p:embed/>
                </p:oleObj>
              </mc:Choice>
              <mc:Fallback>
                <p:oleObj name="Equation" r:id="rId2" imgW="3238500" imgH="3048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065" y="4237038"/>
                        <a:ext cx="7286625" cy="6858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TextBox 5"/>
          <p:cNvSpPr txBox="1"/>
          <p:nvPr/>
        </p:nvSpPr>
        <p:spPr>
          <a:xfrm>
            <a:off x="2031991" y="5479144"/>
            <a:ext cx="4729238" cy="461665"/>
          </a:xfrm>
          <a:prstGeom prst="rect">
            <a:avLst/>
          </a:prstGeom>
          <a:noFill/>
        </p:spPr>
        <p:txBody>
          <a:bodyPr wrap="square" rtlCol="0">
            <a:spAutoFit/>
          </a:bodyPr>
          <a:lstStyle/>
          <a:p>
            <a:r>
              <a:rPr lang="en-US" sz="2400" dirty="0">
                <a:solidFill>
                  <a:srgbClr val="0000FF"/>
                </a:solidFill>
              </a:rPr>
              <a:t>Still can solve this exactly!</a:t>
            </a:r>
          </a:p>
        </p:txBody>
      </p:sp>
      <p:graphicFrame>
        <p:nvGraphicFramePr>
          <p:cNvPr id="62470" name="Object 6"/>
          <p:cNvGraphicFramePr>
            <a:graphicFrameLocks noChangeAspect="1"/>
          </p:cNvGraphicFramePr>
          <p:nvPr/>
        </p:nvGraphicFramePr>
        <p:xfrm>
          <a:off x="1562100" y="2779486"/>
          <a:ext cx="4914900" cy="457200"/>
        </p:xfrm>
        <a:graphic>
          <a:graphicData uri="http://schemas.openxmlformats.org/presentationml/2006/ole">
            <mc:AlternateContent xmlns:mc="http://schemas.openxmlformats.org/markup-compatibility/2006">
              <mc:Choice xmlns:v="urn:schemas-microsoft-com:vml" Requires="v">
                <p:oleObj name="Equation" r:id="rId4" imgW="2184400" imgH="203200" progId="Equation.3">
                  <p:embed/>
                </p:oleObj>
              </mc:Choice>
              <mc:Fallback>
                <p:oleObj name="Equation" r:id="rId4" imgW="2184400" imgH="203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2100" y="2779486"/>
                        <a:ext cx="4914900" cy="4572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338039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function</a:t>
            </a:r>
          </a:p>
        </p:txBody>
      </p:sp>
      <p:pic>
        <p:nvPicPr>
          <p:cNvPr id="4" name="Picture 3"/>
          <p:cNvPicPr>
            <a:picLocks noChangeAspect="1"/>
          </p:cNvPicPr>
          <p:nvPr/>
        </p:nvPicPr>
        <p:blipFill>
          <a:blip r:embed="rId2"/>
          <a:stretch>
            <a:fillRect/>
          </a:stretch>
        </p:blipFill>
        <p:spPr>
          <a:xfrm>
            <a:off x="2565250" y="3090333"/>
            <a:ext cx="3251200" cy="2159000"/>
          </a:xfrm>
          <a:prstGeom prst="rect">
            <a:avLst/>
          </a:prstGeom>
        </p:spPr>
      </p:pic>
      <p:graphicFrame>
        <p:nvGraphicFramePr>
          <p:cNvPr id="94210" name="Object 2"/>
          <p:cNvGraphicFramePr>
            <a:graphicFrameLocks noChangeAspect="1"/>
          </p:cNvGraphicFramePr>
          <p:nvPr>
            <p:extLst>
              <p:ext uri="{D42A27DB-BD31-4B8C-83A1-F6EECF244321}">
                <p14:modId xmlns:p14="http://schemas.microsoft.com/office/powerpoint/2010/main" val="2048125301"/>
              </p:ext>
            </p:extLst>
          </p:nvPr>
        </p:nvGraphicFramePr>
        <p:xfrm>
          <a:off x="3178175" y="1889125"/>
          <a:ext cx="1882775" cy="722313"/>
        </p:xfrm>
        <a:graphic>
          <a:graphicData uri="http://schemas.openxmlformats.org/presentationml/2006/ole">
            <mc:AlternateContent xmlns:mc="http://schemas.openxmlformats.org/markup-compatibility/2006">
              <mc:Choice xmlns:v="urn:schemas-microsoft-com:vml" Requires="v">
                <p:oleObj name="Equation" r:id="rId3" imgW="1028700" imgH="393700" progId="Equation.3">
                  <p:embed/>
                </p:oleObj>
              </mc:Choice>
              <mc:Fallback>
                <p:oleObj name="Equation" r:id="rId3" imgW="1028700" imgH="393700" progId="Equation.3">
                  <p:embed/>
                  <p:pic>
                    <p:nvPicPr>
                      <p:cNvPr id="0" name=""/>
                      <p:cNvPicPr>
                        <a:picLocks noChangeAspect="1" noChangeArrowheads="1"/>
                      </p:cNvPicPr>
                      <p:nvPr/>
                    </p:nvPicPr>
                    <p:blipFill>
                      <a:blip r:embed="rId4"/>
                      <a:srcRect/>
                      <a:stretch>
                        <a:fillRect/>
                      </a:stretch>
                    </p:blipFill>
                    <p:spPr bwMode="auto">
                      <a:xfrm>
                        <a:off x="3178175" y="1889125"/>
                        <a:ext cx="1882775" cy="7223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431972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sz="quarter" idx="1"/>
          </p:nvPr>
        </p:nvSpPr>
        <p:spPr>
          <a:xfrm>
            <a:off x="612648" y="1600200"/>
            <a:ext cx="8153400" cy="1024467"/>
          </a:xfrm>
        </p:spPr>
        <p:txBody>
          <a:bodyPr>
            <a:normAutofit/>
          </a:bodyPr>
          <a:lstStyle/>
          <a:p>
            <a:pPr marL="0" indent="0">
              <a:buNone/>
            </a:pPr>
            <a:r>
              <a:rPr lang="en-US" dirty="0"/>
              <a:t>Find the best fit of the data based on a logistic</a:t>
            </a:r>
          </a:p>
        </p:txBody>
      </p:sp>
      <p:pic>
        <p:nvPicPr>
          <p:cNvPr id="4" name="Picture 3"/>
          <p:cNvPicPr>
            <a:picLocks noChangeAspect="1"/>
          </p:cNvPicPr>
          <p:nvPr/>
        </p:nvPicPr>
        <p:blipFill>
          <a:blip r:embed="rId2"/>
          <a:stretch>
            <a:fillRect/>
          </a:stretch>
        </p:blipFill>
        <p:spPr>
          <a:xfrm>
            <a:off x="612648" y="3856710"/>
            <a:ext cx="3479800" cy="2336800"/>
          </a:xfrm>
          <a:prstGeom prst="rect">
            <a:avLst/>
          </a:prstGeom>
        </p:spPr>
      </p:pic>
      <p:pic>
        <p:nvPicPr>
          <p:cNvPr id="5" name="Picture 4"/>
          <p:cNvPicPr>
            <a:picLocks noChangeAspect="1"/>
          </p:cNvPicPr>
          <p:nvPr/>
        </p:nvPicPr>
        <p:blipFill>
          <a:blip r:embed="rId3"/>
          <a:stretch>
            <a:fillRect/>
          </a:stretch>
        </p:blipFill>
        <p:spPr>
          <a:xfrm>
            <a:off x="4763709" y="3374567"/>
            <a:ext cx="3763434" cy="2818943"/>
          </a:xfrm>
          <a:prstGeom prst="rect">
            <a:avLst/>
          </a:prstGeom>
        </p:spPr>
      </p:pic>
    </p:spTree>
    <p:extLst>
      <p:ext uri="{BB962C8B-B14F-4D97-AF65-F5344CB8AC3E}">
        <p14:creationId xmlns:p14="http://schemas.microsoft.com/office/powerpoint/2010/main" val="28332343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76200"/>
            <a:ext cx="8153400" cy="990600"/>
          </a:xfrm>
        </p:spPr>
        <p:txBody>
          <a:bodyPr>
            <a:normAutofit fontScale="90000"/>
          </a:bodyPr>
          <a:lstStyle/>
          <a:p>
            <a:r>
              <a:rPr lang="en-US" dirty="0"/>
              <a:t>Basic steps for probabilistic modeling</a:t>
            </a:r>
          </a:p>
        </p:txBody>
      </p:sp>
      <p:sp>
        <p:nvSpPr>
          <p:cNvPr id="12" name="Content Placeholder 11"/>
          <p:cNvSpPr>
            <a:spLocks noGrp="1"/>
          </p:cNvSpPr>
          <p:nvPr>
            <p:ph sz="quarter" idx="1"/>
          </p:nvPr>
        </p:nvSpPr>
        <p:spPr>
          <a:xfrm>
            <a:off x="5281221" y="2514600"/>
            <a:ext cx="3461611" cy="4114800"/>
          </a:xfrm>
        </p:spPr>
        <p:txBody>
          <a:bodyPr>
            <a:normAutofit fontScale="85000" lnSpcReduction="20000"/>
          </a:bodyPr>
          <a:lstStyle/>
          <a:p>
            <a:pPr marL="0" indent="0">
              <a:buNone/>
            </a:pPr>
            <a:r>
              <a:rPr lang="en-US" dirty="0"/>
              <a:t>Which model do we use, i.e. how do we calculate p(</a:t>
            </a:r>
            <a:r>
              <a:rPr lang="en-US" i="1" dirty="0"/>
              <a:t>feature, label</a:t>
            </a:r>
            <a:r>
              <a:rPr lang="en-US" dirty="0"/>
              <a:t>)?</a:t>
            </a:r>
          </a:p>
          <a:p>
            <a:pPr marL="0" indent="0">
              <a:buNone/>
            </a:pPr>
            <a:endParaRPr lang="en-US" dirty="0"/>
          </a:p>
          <a:p>
            <a:pPr marL="0" indent="0">
              <a:buNone/>
            </a:pPr>
            <a:r>
              <a:rPr lang="en-US" dirty="0"/>
              <a:t>How do train the model, i.e. how to we we </a:t>
            </a:r>
            <a:r>
              <a:rPr lang="en-US" dirty="0">
                <a:solidFill>
                  <a:srgbClr val="FF6600"/>
                </a:solidFill>
              </a:rPr>
              <a:t>estimate the probabilities</a:t>
            </a:r>
            <a:r>
              <a:rPr lang="en-US" dirty="0"/>
              <a:t> for the model?</a:t>
            </a:r>
          </a:p>
          <a:p>
            <a:pPr marL="0" indent="0">
              <a:buNone/>
            </a:pPr>
            <a:endParaRPr lang="en-US" dirty="0"/>
          </a:p>
          <a:p>
            <a:pPr marL="0" indent="0">
              <a:buNone/>
            </a:pPr>
            <a:r>
              <a:rPr lang="en-US" dirty="0"/>
              <a:t>How do we deal with </a:t>
            </a:r>
            <a:r>
              <a:rPr lang="en-US" dirty="0" err="1"/>
              <a:t>overfitting</a:t>
            </a:r>
            <a:r>
              <a:rPr lang="en-US" dirty="0"/>
              <a:t>?</a:t>
            </a:r>
          </a:p>
          <a:p>
            <a:pPr marL="0" indent="0">
              <a:buNone/>
            </a:pPr>
            <a:endParaRPr lang="en-US" dirty="0"/>
          </a:p>
        </p:txBody>
      </p:sp>
      <p:sp>
        <p:nvSpPr>
          <p:cNvPr id="13" name="TextBox 12"/>
          <p:cNvSpPr txBox="1"/>
          <p:nvPr/>
        </p:nvSpPr>
        <p:spPr>
          <a:xfrm>
            <a:off x="5313464" y="1738595"/>
            <a:ext cx="3014467" cy="523220"/>
          </a:xfrm>
          <a:prstGeom prst="rect">
            <a:avLst/>
          </a:prstGeom>
          <a:noFill/>
        </p:spPr>
        <p:txBody>
          <a:bodyPr wrap="none" rtlCol="0">
            <a:spAutoFit/>
          </a:bodyPr>
          <a:lstStyle/>
          <a:p>
            <a:r>
              <a:rPr lang="en-US" sz="2800" dirty="0">
                <a:solidFill>
                  <a:srgbClr val="0000FF"/>
                </a:solidFill>
              </a:rPr>
              <a:t>Probabilistic models</a:t>
            </a:r>
          </a:p>
        </p:txBody>
      </p:sp>
      <p:cxnSp>
        <p:nvCxnSpPr>
          <p:cNvPr id="16" name="Straight Connector 15"/>
          <p:cNvCxnSpPr/>
          <p:nvPr/>
        </p:nvCxnSpPr>
        <p:spPr>
          <a:xfrm>
            <a:off x="4572000" y="1738595"/>
            <a:ext cx="0" cy="5119405"/>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80387" y="2536521"/>
            <a:ext cx="3933955" cy="3785652"/>
          </a:xfrm>
          <a:prstGeom prst="rect">
            <a:avLst/>
          </a:prstGeom>
          <a:noFill/>
        </p:spPr>
        <p:txBody>
          <a:bodyPr wrap="square" rtlCol="0">
            <a:spAutoFit/>
          </a:bodyPr>
          <a:lstStyle/>
          <a:p>
            <a:r>
              <a:rPr lang="en-US" sz="2400" dirty="0"/>
              <a:t>Step 1: pick a model</a:t>
            </a:r>
          </a:p>
          <a:p>
            <a:endParaRPr lang="en-US" sz="2400" dirty="0"/>
          </a:p>
          <a:p>
            <a:endParaRPr lang="en-US" sz="2400" dirty="0"/>
          </a:p>
          <a:p>
            <a:r>
              <a:rPr lang="en-US" sz="2400" dirty="0"/>
              <a:t>Step 2: figure out how to estimate the probabilities for the model</a:t>
            </a:r>
          </a:p>
          <a:p>
            <a:endParaRPr lang="en-US" sz="2400" dirty="0"/>
          </a:p>
          <a:p>
            <a:endParaRPr lang="en-US" sz="2400" dirty="0"/>
          </a:p>
          <a:p>
            <a:r>
              <a:rPr lang="en-US" sz="2400" dirty="0"/>
              <a:t>Step 3 (optional): deal with </a:t>
            </a:r>
            <a:r>
              <a:rPr lang="en-US" sz="2400" dirty="0" err="1"/>
              <a:t>overfitting</a:t>
            </a:r>
            <a:endParaRPr lang="en-US" sz="2400" dirty="0"/>
          </a:p>
        </p:txBody>
      </p:sp>
    </p:spTree>
    <p:extLst>
      <p:ext uri="{BB962C8B-B14F-4D97-AF65-F5344CB8AC3E}">
        <p14:creationId xmlns:p14="http://schemas.microsoft.com/office/powerpoint/2010/main" val="3672777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25FA0-C4A9-0589-E05F-DF89C05E9BB4}"/>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60CC41AB-9CDD-4643-47C8-390C9B394C60}"/>
              </a:ext>
            </a:extLst>
          </p:cNvPr>
          <p:cNvSpPr>
            <a:spLocks noGrp="1"/>
          </p:cNvSpPr>
          <p:nvPr>
            <p:ph sz="quarter" idx="1"/>
          </p:nvPr>
        </p:nvSpPr>
        <p:spPr/>
        <p:txBody>
          <a:bodyPr/>
          <a:lstStyle/>
          <a:p>
            <a:pPr marL="0" indent="0" algn="l">
              <a:buNone/>
            </a:pPr>
            <a:r>
              <a:rPr lang="en-US" b="0" dirty="0">
                <a:solidFill>
                  <a:srgbClr val="202124"/>
                </a:solidFill>
                <a:effectLst/>
                <a:latin typeface="Roboto" panose="02000000000000000000" pitchFamily="2" charset="0"/>
              </a:rPr>
              <a:t>Give the big picture - how everything we are leading connects? the life cycle of ML project maybe?</a:t>
            </a:r>
          </a:p>
          <a:p>
            <a:pPr marL="0" indent="0" algn="l">
              <a:buNone/>
            </a:pPr>
            <a:endParaRPr lang="en-US" dirty="0">
              <a:solidFill>
                <a:srgbClr val="202124"/>
              </a:solidFill>
              <a:latin typeface="Roboto" panose="02000000000000000000" pitchFamily="2" charset="0"/>
            </a:endParaRPr>
          </a:p>
          <a:p>
            <a:pPr marL="0" indent="0" algn="l">
              <a:buNone/>
            </a:pPr>
            <a:r>
              <a:rPr lang="en-US" b="0" i="0" dirty="0">
                <a:solidFill>
                  <a:srgbClr val="202124"/>
                </a:solidFill>
                <a:effectLst/>
                <a:latin typeface="Roboto" panose="02000000000000000000" pitchFamily="2" charset="0"/>
              </a:rPr>
              <a:t>I wished we went deeper in the math side of things. I think implementing ML algorithms is fun and cool, so don't change that!</a:t>
            </a:r>
          </a:p>
          <a:p>
            <a:pPr marL="0" indent="0" algn="l">
              <a:buNone/>
            </a:pPr>
            <a:endParaRPr lang="en-US" dirty="0">
              <a:solidFill>
                <a:srgbClr val="202124"/>
              </a:solidFill>
              <a:latin typeface="Roboto" panose="02000000000000000000" pitchFamily="2" charset="0"/>
            </a:endParaRPr>
          </a:p>
          <a:p>
            <a:pPr marL="0" indent="0" algn="l">
              <a:buNone/>
            </a:pPr>
            <a:endParaRPr lang="en-US" dirty="0"/>
          </a:p>
        </p:txBody>
      </p:sp>
    </p:spTree>
    <p:extLst>
      <p:ext uri="{BB962C8B-B14F-4D97-AF65-F5344CB8AC3E}">
        <p14:creationId xmlns:p14="http://schemas.microsoft.com/office/powerpoint/2010/main" val="13119391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models summarized</a:t>
            </a:r>
          </a:p>
        </p:txBody>
      </p:sp>
      <p:sp>
        <p:nvSpPr>
          <p:cNvPr id="3" name="Content Placeholder 2"/>
          <p:cNvSpPr>
            <a:spLocks noGrp="1"/>
          </p:cNvSpPr>
          <p:nvPr>
            <p:ph sz="quarter" idx="1"/>
          </p:nvPr>
        </p:nvSpPr>
        <p:spPr>
          <a:xfrm>
            <a:off x="612648" y="1600200"/>
            <a:ext cx="8153400" cy="4876800"/>
          </a:xfrm>
        </p:spPr>
        <p:txBody>
          <a:bodyPr>
            <a:normAutofit lnSpcReduction="10000"/>
          </a:bodyPr>
          <a:lstStyle/>
          <a:p>
            <a:pPr marL="0" indent="0">
              <a:buNone/>
            </a:pPr>
            <a:r>
              <a:rPr lang="en-US" dirty="0"/>
              <a:t>Two classification models:</a:t>
            </a:r>
          </a:p>
          <a:p>
            <a:pPr lvl="1"/>
            <a:r>
              <a:rPr lang="en-US" dirty="0"/>
              <a:t>Naïve Bayes (models </a:t>
            </a:r>
            <a:r>
              <a:rPr lang="en-US" dirty="0">
                <a:solidFill>
                  <a:srgbClr val="FF6600"/>
                </a:solidFill>
              </a:rPr>
              <a:t>joint</a:t>
            </a:r>
            <a:r>
              <a:rPr lang="en-US" dirty="0"/>
              <a:t> distribution)</a:t>
            </a:r>
          </a:p>
          <a:p>
            <a:pPr lvl="1"/>
            <a:r>
              <a:rPr lang="en-US" dirty="0"/>
              <a:t>Logistic Regression (models </a:t>
            </a:r>
            <a:r>
              <a:rPr lang="en-US" dirty="0">
                <a:solidFill>
                  <a:srgbClr val="FF6600"/>
                </a:solidFill>
              </a:rPr>
              <a:t>conditional</a:t>
            </a:r>
            <a:r>
              <a:rPr lang="en-US" dirty="0"/>
              <a:t> distribution)</a:t>
            </a:r>
          </a:p>
          <a:p>
            <a:pPr lvl="2"/>
            <a:r>
              <a:rPr lang="en-US" dirty="0"/>
              <a:t>In practice this tends to work better if all you want to do is classify</a:t>
            </a:r>
          </a:p>
          <a:p>
            <a:pPr lvl="1"/>
            <a:endParaRPr lang="en-US" dirty="0"/>
          </a:p>
          <a:p>
            <a:pPr marL="45720" indent="0">
              <a:buNone/>
            </a:pPr>
            <a:r>
              <a:rPr lang="en-US" dirty="0"/>
              <a:t>Priors/smoothing/regularization</a:t>
            </a:r>
          </a:p>
          <a:p>
            <a:pPr marL="822960" lvl="1" indent="-457200"/>
            <a:r>
              <a:rPr lang="en-US" dirty="0"/>
              <a:t>Important for both models</a:t>
            </a:r>
          </a:p>
          <a:p>
            <a:pPr marL="822960" lvl="1" indent="-457200"/>
            <a:r>
              <a:rPr lang="en-US" dirty="0"/>
              <a:t>In theory: allow us to impart some prior knowledge</a:t>
            </a:r>
          </a:p>
          <a:p>
            <a:pPr marL="822960" lvl="1" indent="-457200"/>
            <a:r>
              <a:rPr lang="en-US" dirty="0"/>
              <a:t>In practice: avoids </a:t>
            </a:r>
            <a:r>
              <a:rPr lang="en-US" dirty="0" err="1"/>
              <a:t>overfitting</a:t>
            </a:r>
            <a:r>
              <a:rPr lang="en-US" dirty="0"/>
              <a:t> and often tune on development data</a:t>
            </a:r>
          </a:p>
        </p:txBody>
      </p:sp>
    </p:spTree>
    <p:extLst>
      <p:ext uri="{BB962C8B-B14F-4D97-AF65-F5344CB8AC3E}">
        <p14:creationId xmlns:p14="http://schemas.microsoft.com/office/powerpoint/2010/main" val="228535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FEB6-093B-AE02-090C-0A941362C0D2}"/>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C05B79E9-D177-D005-6ED4-06C33AD4BC52}"/>
              </a:ext>
            </a:extLst>
          </p:cNvPr>
          <p:cNvSpPr>
            <a:spLocks noGrp="1"/>
          </p:cNvSpPr>
          <p:nvPr>
            <p:ph sz="quarter" idx="1"/>
          </p:nvPr>
        </p:nvSpPr>
        <p:spPr/>
        <p:txBody>
          <a:bodyPr/>
          <a:lstStyle/>
          <a:p>
            <a:pPr marL="0" indent="0" algn="l">
              <a:buNone/>
            </a:pPr>
            <a:r>
              <a:rPr lang="en-US" b="0" dirty="0">
                <a:solidFill>
                  <a:srgbClr val="202124"/>
                </a:solidFill>
                <a:effectLst/>
                <a:latin typeface="Roboto" panose="02000000000000000000" pitchFamily="2" charset="0"/>
              </a:rPr>
              <a:t>Post the </a:t>
            </a:r>
            <a:r>
              <a:rPr lang="en-US" b="0" dirty="0" err="1">
                <a:solidFill>
                  <a:srgbClr val="202124"/>
                </a:solidFill>
                <a:effectLst/>
                <a:latin typeface="Roboto" panose="02000000000000000000" pitchFamily="2" charset="0"/>
              </a:rPr>
              <a:t>autograder</a:t>
            </a:r>
            <a:r>
              <a:rPr lang="en-US" b="0" dirty="0">
                <a:solidFill>
                  <a:srgbClr val="202124"/>
                </a:solidFill>
                <a:effectLst/>
                <a:latin typeface="Roboto" panose="02000000000000000000" pitchFamily="2" charset="0"/>
              </a:rPr>
              <a:t> score before we are done with the assignment. For several of these, we see our results, and they look good, but we don't know for sure if it's correct or not, so in a lot of cases we lose points on edge cases that we could've solved had we known they were problematic.</a:t>
            </a:r>
          </a:p>
          <a:p>
            <a:pPr marL="0" indent="0">
              <a:buNone/>
            </a:pPr>
            <a:br>
              <a:rPr lang="en-US" dirty="0"/>
            </a:br>
            <a:endParaRPr lang="en-US" dirty="0"/>
          </a:p>
        </p:txBody>
      </p:sp>
    </p:spTree>
    <p:extLst>
      <p:ext uri="{BB962C8B-B14F-4D97-AF65-F5344CB8AC3E}">
        <p14:creationId xmlns:p14="http://schemas.microsoft.com/office/powerpoint/2010/main" val="30568212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11101</TotalTime>
  <Words>3019</Words>
  <Application>Microsoft Macintosh PowerPoint</Application>
  <PresentationFormat>On-screen Show (4:3)</PresentationFormat>
  <Paragraphs>700</Paragraphs>
  <Slides>80</Slides>
  <Notes>14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89" baseType="lpstr">
      <vt:lpstr>Arial</vt:lpstr>
      <vt:lpstr>Calibri</vt:lpstr>
      <vt:lpstr>Cambria Math</vt:lpstr>
      <vt:lpstr>Roboto</vt:lpstr>
      <vt:lpstr>Tw Cen MT</vt:lpstr>
      <vt:lpstr>Wingdings</vt:lpstr>
      <vt:lpstr>Wingdings 2</vt:lpstr>
      <vt:lpstr>Median</vt:lpstr>
      <vt:lpstr>Equation</vt:lpstr>
      <vt:lpstr>Logistic regression</vt:lpstr>
      <vt:lpstr>Admin</vt:lpstr>
      <vt:lpstr>Course feedback</vt:lpstr>
      <vt:lpstr>Course feedback</vt:lpstr>
      <vt:lpstr>Course feedback</vt:lpstr>
      <vt:lpstr>Favorite thing</vt:lpstr>
      <vt:lpstr>Improvements</vt:lpstr>
      <vt:lpstr>Improvements</vt:lpstr>
      <vt:lpstr>Improvements</vt:lpstr>
      <vt:lpstr>Other comments</vt:lpstr>
      <vt:lpstr>MLE estimation for NB</vt:lpstr>
      <vt:lpstr>Maximum likelihood estimates</vt:lpstr>
      <vt:lpstr>Maximum likelihood estimates</vt:lpstr>
      <vt:lpstr>Maximum likelihood estimates</vt:lpstr>
      <vt:lpstr>Maximum likelihood estimates</vt:lpstr>
      <vt:lpstr>Maximum likelihood estimates</vt:lpstr>
      <vt:lpstr>Maximum likelihood estimates</vt:lpstr>
      <vt:lpstr>Maximum likelihood estimates</vt:lpstr>
      <vt:lpstr>Maximum likelihood estimates</vt:lpstr>
      <vt:lpstr>Maximum likelihood estimates</vt:lpstr>
      <vt:lpstr>Maximum likelihood estimates</vt:lpstr>
      <vt:lpstr>Priors</vt:lpstr>
      <vt:lpstr>Basic steps for probabilistic modeling</vt:lpstr>
      <vt:lpstr>Training revisited</vt:lpstr>
      <vt:lpstr>Estimating revisited</vt:lpstr>
      <vt:lpstr>Estimating revisited</vt:lpstr>
      <vt:lpstr>Priors</vt:lpstr>
      <vt:lpstr>Priors</vt:lpstr>
      <vt:lpstr>Priors</vt:lpstr>
      <vt:lpstr>Priors</vt:lpstr>
      <vt:lpstr>A better approach</vt:lpstr>
      <vt:lpstr>Another view on the prior</vt:lpstr>
      <vt:lpstr>Regularization vs prior</vt:lpstr>
      <vt:lpstr>Prior for NB</vt:lpstr>
      <vt:lpstr>Prior: another view</vt:lpstr>
      <vt:lpstr>Prior: another view</vt:lpstr>
      <vt:lpstr>Smoothing</vt:lpstr>
      <vt:lpstr>Priors</vt:lpstr>
      <vt:lpstr>Maximum likelihood estimates</vt:lpstr>
      <vt:lpstr>Maximum likelihood estimates</vt:lpstr>
      <vt:lpstr>Avoids zero probability events!</vt:lpstr>
      <vt:lpstr>Basic steps for probabilistic modeling</vt:lpstr>
      <vt:lpstr>Joint models vs conditional models</vt:lpstr>
      <vt:lpstr>A first try: linear</vt:lpstr>
      <vt:lpstr>The challenge</vt:lpstr>
      <vt:lpstr>Odds ratio</vt:lpstr>
      <vt:lpstr>Odds ratio</vt:lpstr>
      <vt:lpstr>Odds ratio</vt:lpstr>
      <vt:lpstr>PowerPoint Presentation</vt:lpstr>
      <vt:lpstr>Log odds (logit function)</vt:lpstr>
      <vt:lpstr>Log odds (logit function)</vt:lpstr>
      <vt:lpstr>Logistic function</vt:lpstr>
      <vt:lpstr>Logistic regression</vt:lpstr>
      <vt:lpstr>Training logistic regression models</vt:lpstr>
      <vt:lpstr>MLE logistic regression</vt:lpstr>
      <vt:lpstr>MLE logistic regression</vt:lpstr>
      <vt:lpstr>MLE logistic regression</vt:lpstr>
      <vt:lpstr>logistic regression: three views</vt:lpstr>
      <vt:lpstr>Overfitting</vt:lpstr>
      <vt:lpstr>Regularization/prior</vt:lpstr>
      <vt:lpstr>Regularization/prior</vt:lpstr>
      <vt:lpstr>Regularization/prior</vt:lpstr>
      <vt:lpstr>Regularization/prior</vt:lpstr>
      <vt:lpstr>Regularization/prior</vt:lpstr>
      <vt:lpstr>Regularization/prior</vt:lpstr>
      <vt:lpstr>L1 vs. L2</vt:lpstr>
      <vt:lpstr>Logistic regression</vt:lpstr>
      <vt:lpstr>A digression:  regression vs. classification</vt:lpstr>
      <vt:lpstr>linear regression</vt:lpstr>
      <vt:lpstr>Linear regression</vt:lpstr>
      <vt:lpstr>Error minimization</vt:lpstr>
      <vt:lpstr>Linear regression</vt:lpstr>
      <vt:lpstr>Linear regression</vt:lpstr>
      <vt:lpstr>Linear regression</vt:lpstr>
      <vt:lpstr>Multiple linear regression</vt:lpstr>
      <vt:lpstr>Multiple linear regression</vt:lpstr>
      <vt:lpstr>Logistic function</vt:lpstr>
      <vt:lpstr>Logistic regression</vt:lpstr>
      <vt:lpstr>Basic steps for probabilistic modeling</vt:lpstr>
      <vt:lpstr>Probabilistic models summarized</vt:lpstr>
    </vt:vector>
  </TitlesOfParts>
  <Company>Pomona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CORpus analysis</dc:title>
  <dc:creator>Dave Kauchak</dc:creator>
  <cp:lastModifiedBy>David Robert Kauchak</cp:lastModifiedBy>
  <cp:revision>782</cp:revision>
  <cp:lastPrinted>2023-10-19T20:15:52Z</cp:lastPrinted>
  <dcterms:created xsi:type="dcterms:W3CDTF">2011-01-25T19:35:23Z</dcterms:created>
  <dcterms:modified xsi:type="dcterms:W3CDTF">2023-10-20T21:35:39Z</dcterms:modified>
</cp:coreProperties>
</file>