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305" r:id="rId3"/>
    <p:sldId id="308" r:id="rId4"/>
    <p:sldId id="310" r:id="rId5"/>
    <p:sldId id="309" r:id="rId6"/>
    <p:sldId id="312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9144000" cy="5143500" type="screen16x9"/>
  <p:notesSz cx="6858000" cy="9144000"/>
  <p:embeddedFontLst>
    <p:embeddedFont>
      <p:font typeface="Figtree Black" pitchFamily="2" charset="0"/>
      <p:bold r:id="rId17"/>
      <p:italic r:id="rId18"/>
      <p:boldItalic r:id="rId19"/>
    </p:embeddedFont>
    <p:embeddedFont>
      <p:font typeface="Hanken Grotesk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E37F9-4FCF-48B9-ADF8-1239A2737CA9}">
  <a:tblStyle styleId="{0A2E37F9-4FCF-48B9-ADF8-1239A2737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41"/>
  </p:normalViewPr>
  <p:slideViewPr>
    <p:cSldViewPr snapToGrid="0">
      <p:cViewPr varScale="1">
        <p:scale>
          <a:sx n="137" d="100"/>
          <a:sy n="137" d="100"/>
        </p:scale>
        <p:origin x="61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5DCB6-DDFF-0240-B3AA-846B902E817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0B1FD-DE9B-1E4C-83D9-45D9A0B35CD6}">
      <dgm:prSet/>
      <dgm:spPr/>
      <dgm:t>
        <a:bodyPr/>
        <a:lstStyle/>
        <a:p>
          <a:r>
            <a:rPr lang="en-US" b="0" i="0" dirty="0"/>
            <a:t>Global warming</a:t>
          </a:r>
          <a:endParaRPr lang="en-US" dirty="0"/>
        </a:p>
      </dgm:t>
    </dgm:pt>
    <dgm:pt modelId="{B437E78F-00EC-3843-9044-8F0DB9E15A89}" type="parTrans" cxnId="{55B41ECF-E7AD-5849-9A61-0BA633B8DBBF}">
      <dgm:prSet/>
      <dgm:spPr/>
      <dgm:t>
        <a:bodyPr/>
        <a:lstStyle/>
        <a:p>
          <a:endParaRPr lang="en-US"/>
        </a:p>
      </dgm:t>
    </dgm:pt>
    <dgm:pt modelId="{71509964-14BE-3C45-B6F1-65679FAFCBC9}" type="sibTrans" cxnId="{55B41ECF-E7AD-5849-9A61-0BA633B8DBBF}">
      <dgm:prSet/>
      <dgm:spPr/>
      <dgm:t>
        <a:bodyPr/>
        <a:lstStyle/>
        <a:p>
          <a:endParaRPr lang="en-US"/>
        </a:p>
      </dgm:t>
    </dgm:pt>
    <dgm:pt modelId="{58A77839-73A3-EC4B-9584-CBFF273DF512}">
      <dgm:prSet/>
      <dgm:spPr/>
      <dgm:t>
        <a:bodyPr/>
        <a:lstStyle/>
        <a:p>
          <a:r>
            <a:rPr lang="en-US" dirty="0"/>
            <a:t>More emissions and heat dumped outside</a:t>
          </a:r>
        </a:p>
      </dgm:t>
    </dgm:pt>
    <dgm:pt modelId="{16B7BBBB-07E5-D64D-AFD6-698208E57C25}" type="parTrans" cxnId="{37FB4B38-7213-1C47-8F52-303D246F56F4}">
      <dgm:prSet/>
      <dgm:spPr/>
      <dgm:t>
        <a:bodyPr/>
        <a:lstStyle/>
        <a:p>
          <a:endParaRPr lang="en-US"/>
        </a:p>
      </dgm:t>
    </dgm:pt>
    <dgm:pt modelId="{1D5E395C-78B2-D643-B98A-B84599832C3C}" type="sibTrans" cxnId="{37FB4B38-7213-1C47-8F52-303D246F56F4}">
      <dgm:prSet/>
      <dgm:spPr/>
      <dgm:t>
        <a:bodyPr/>
        <a:lstStyle/>
        <a:p>
          <a:endParaRPr lang="en-US"/>
        </a:p>
      </dgm:t>
    </dgm:pt>
    <dgm:pt modelId="{C5AC7BCF-681F-6D45-B2D0-7370AF2A7FAB}">
      <dgm:prSet/>
      <dgm:spPr/>
      <dgm:t>
        <a:bodyPr/>
        <a:lstStyle/>
        <a:p>
          <a:r>
            <a:rPr lang="en-US" dirty="0"/>
            <a:t>More AC use</a:t>
          </a:r>
        </a:p>
      </dgm:t>
    </dgm:pt>
    <dgm:pt modelId="{3906D159-0CCA-B64A-9AA7-E83068A6BDE2}" type="parTrans" cxnId="{82C95924-683F-464A-8B4E-0D8605A8450D}">
      <dgm:prSet/>
      <dgm:spPr/>
      <dgm:t>
        <a:bodyPr/>
        <a:lstStyle/>
        <a:p>
          <a:endParaRPr lang="en-US"/>
        </a:p>
      </dgm:t>
    </dgm:pt>
    <dgm:pt modelId="{05AE6AC2-3D70-754B-B70A-7977CEBCD3DE}" type="sibTrans" cxnId="{82C95924-683F-464A-8B4E-0D8605A8450D}">
      <dgm:prSet/>
      <dgm:spPr/>
      <dgm:t>
        <a:bodyPr/>
        <a:lstStyle/>
        <a:p>
          <a:endParaRPr lang="en-US"/>
        </a:p>
      </dgm:t>
    </dgm:pt>
    <dgm:pt modelId="{45AE32C0-8A47-4641-8C79-EABC836D79F3}" type="pres">
      <dgm:prSet presAssocID="{23B5DCB6-DDFF-0240-B3AA-846B902E817C}" presName="cycle" presStyleCnt="0">
        <dgm:presLayoutVars>
          <dgm:dir/>
          <dgm:resizeHandles val="exact"/>
        </dgm:presLayoutVars>
      </dgm:prSet>
      <dgm:spPr/>
    </dgm:pt>
    <dgm:pt modelId="{55F2C41A-DEC3-0A40-91EF-09C22E07BA88}" type="pres">
      <dgm:prSet presAssocID="{9E30B1FD-DE9B-1E4C-83D9-45D9A0B35CD6}" presName="node" presStyleLbl="node1" presStyleIdx="0" presStyleCnt="3">
        <dgm:presLayoutVars>
          <dgm:bulletEnabled val="1"/>
        </dgm:presLayoutVars>
      </dgm:prSet>
      <dgm:spPr/>
    </dgm:pt>
    <dgm:pt modelId="{9AA5C468-946F-254A-9BE8-9F29358839A6}" type="pres">
      <dgm:prSet presAssocID="{71509964-14BE-3C45-B6F1-65679FAFCBC9}" presName="sibTrans" presStyleLbl="sibTrans2D1" presStyleIdx="0" presStyleCnt="3" custAng="10438741"/>
      <dgm:spPr/>
    </dgm:pt>
    <dgm:pt modelId="{43B4818C-242B-944F-B8D5-79E00AA9AF07}" type="pres">
      <dgm:prSet presAssocID="{71509964-14BE-3C45-B6F1-65679FAFCBC9}" presName="connectorText" presStyleLbl="sibTrans2D1" presStyleIdx="0" presStyleCnt="3"/>
      <dgm:spPr/>
    </dgm:pt>
    <dgm:pt modelId="{50051784-0782-9E4E-9D9D-A803F24E5AE5}" type="pres">
      <dgm:prSet presAssocID="{58A77839-73A3-EC4B-9584-CBFF273DF512}" presName="node" presStyleLbl="node1" presStyleIdx="1" presStyleCnt="3">
        <dgm:presLayoutVars>
          <dgm:bulletEnabled val="1"/>
        </dgm:presLayoutVars>
      </dgm:prSet>
      <dgm:spPr/>
    </dgm:pt>
    <dgm:pt modelId="{40AA0305-33CD-B04F-9ADD-074FF48E5140}" type="pres">
      <dgm:prSet presAssocID="{1D5E395C-78B2-D643-B98A-B84599832C3C}" presName="sibTrans" presStyleLbl="sibTrans2D1" presStyleIdx="1" presStyleCnt="3" custAng="10800000"/>
      <dgm:spPr/>
    </dgm:pt>
    <dgm:pt modelId="{29D87FD6-29D8-9E47-83EC-4799A5E0F843}" type="pres">
      <dgm:prSet presAssocID="{1D5E395C-78B2-D643-B98A-B84599832C3C}" presName="connectorText" presStyleLbl="sibTrans2D1" presStyleIdx="1" presStyleCnt="3"/>
      <dgm:spPr/>
    </dgm:pt>
    <dgm:pt modelId="{A05BE693-5164-6A4E-A07F-BC9C67B82C13}" type="pres">
      <dgm:prSet presAssocID="{C5AC7BCF-681F-6D45-B2D0-7370AF2A7FAB}" presName="node" presStyleLbl="node1" presStyleIdx="2" presStyleCnt="3">
        <dgm:presLayoutVars>
          <dgm:bulletEnabled val="1"/>
        </dgm:presLayoutVars>
      </dgm:prSet>
      <dgm:spPr/>
    </dgm:pt>
    <dgm:pt modelId="{8FF4CE9C-1803-AA42-8CDB-1EDB1E82932C}" type="pres">
      <dgm:prSet presAssocID="{05AE6AC2-3D70-754B-B70A-7977CEBCD3DE}" presName="sibTrans" presStyleLbl="sibTrans2D1" presStyleIdx="2" presStyleCnt="3" custAng="10750056"/>
      <dgm:spPr/>
    </dgm:pt>
    <dgm:pt modelId="{6171915E-DD84-F34B-A5D0-53869177AF12}" type="pres">
      <dgm:prSet presAssocID="{05AE6AC2-3D70-754B-B70A-7977CEBCD3DE}" presName="connectorText" presStyleLbl="sibTrans2D1" presStyleIdx="2" presStyleCnt="3"/>
      <dgm:spPr/>
    </dgm:pt>
  </dgm:ptLst>
  <dgm:cxnLst>
    <dgm:cxn modelId="{504F1D05-5299-3445-BD16-FC04661D21A6}" type="presOf" srcId="{23B5DCB6-DDFF-0240-B3AA-846B902E817C}" destId="{45AE32C0-8A47-4641-8C79-EABC836D79F3}" srcOrd="0" destOrd="0" presId="urn:microsoft.com/office/officeart/2005/8/layout/cycle2"/>
    <dgm:cxn modelId="{B602B721-0E1C-184A-AAC4-DD4E43B51A0E}" type="presOf" srcId="{9E30B1FD-DE9B-1E4C-83D9-45D9A0B35CD6}" destId="{55F2C41A-DEC3-0A40-91EF-09C22E07BA88}" srcOrd="0" destOrd="0" presId="urn:microsoft.com/office/officeart/2005/8/layout/cycle2"/>
    <dgm:cxn modelId="{82C95924-683F-464A-8B4E-0D8605A8450D}" srcId="{23B5DCB6-DDFF-0240-B3AA-846B902E817C}" destId="{C5AC7BCF-681F-6D45-B2D0-7370AF2A7FAB}" srcOrd="2" destOrd="0" parTransId="{3906D159-0CCA-B64A-9AA7-E83068A6BDE2}" sibTransId="{05AE6AC2-3D70-754B-B70A-7977CEBCD3DE}"/>
    <dgm:cxn modelId="{37FB4B38-7213-1C47-8F52-303D246F56F4}" srcId="{23B5DCB6-DDFF-0240-B3AA-846B902E817C}" destId="{58A77839-73A3-EC4B-9584-CBFF273DF512}" srcOrd="1" destOrd="0" parTransId="{16B7BBBB-07E5-D64D-AFD6-698208E57C25}" sibTransId="{1D5E395C-78B2-D643-B98A-B84599832C3C}"/>
    <dgm:cxn modelId="{91FD7452-1A19-E240-8B55-995314078643}" type="presOf" srcId="{05AE6AC2-3D70-754B-B70A-7977CEBCD3DE}" destId="{6171915E-DD84-F34B-A5D0-53869177AF12}" srcOrd="1" destOrd="0" presId="urn:microsoft.com/office/officeart/2005/8/layout/cycle2"/>
    <dgm:cxn modelId="{313DE060-477E-D24E-849B-F98BC686DA87}" type="presOf" srcId="{C5AC7BCF-681F-6D45-B2D0-7370AF2A7FAB}" destId="{A05BE693-5164-6A4E-A07F-BC9C67B82C13}" srcOrd="0" destOrd="0" presId="urn:microsoft.com/office/officeart/2005/8/layout/cycle2"/>
    <dgm:cxn modelId="{341CAA99-96BC-3549-A8BD-EE04FC444971}" type="presOf" srcId="{71509964-14BE-3C45-B6F1-65679FAFCBC9}" destId="{43B4818C-242B-944F-B8D5-79E00AA9AF07}" srcOrd="1" destOrd="0" presId="urn:microsoft.com/office/officeart/2005/8/layout/cycle2"/>
    <dgm:cxn modelId="{969D1DA7-AD52-B149-9670-974653AB5E28}" type="presOf" srcId="{1D5E395C-78B2-D643-B98A-B84599832C3C}" destId="{29D87FD6-29D8-9E47-83EC-4799A5E0F843}" srcOrd="1" destOrd="0" presId="urn:microsoft.com/office/officeart/2005/8/layout/cycle2"/>
    <dgm:cxn modelId="{B423FBB7-89A7-5548-AA2A-78BD2468AC56}" type="presOf" srcId="{05AE6AC2-3D70-754B-B70A-7977CEBCD3DE}" destId="{8FF4CE9C-1803-AA42-8CDB-1EDB1E82932C}" srcOrd="0" destOrd="0" presId="urn:microsoft.com/office/officeart/2005/8/layout/cycle2"/>
    <dgm:cxn modelId="{D5C733B8-6E0A-A447-AEF3-28A97505D786}" type="presOf" srcId="{71509964-14BE-3C45-B6F1-65679FAFCBC9}" destId="{9AA5C468-946F-254A-9BE8-9F29358839A6}" srcOrd="0" destOrd="0" presId="urn:microsoft.com/office/officeart/2005/8/layout/cycle2"/>
    <dgm:cxn modelId="{AE32E7C6-7ED0-1E48-B720-C86F71F67F2C}" type="presOf" srcId="{58A77839-73A3-EC4B-9584-CBFF273DF512}" destId="{50051784-0782-9E4E-9D9D-A803F24E5AE5}" srcOrd="0" destOrd="0" presId="urn:microsoft.com/office/officeart/2005/8/layout/cycle2"/>
    <dgm:cxn modelId="{55B41ECF-E7AD-5849-9A61-0BA633B8DBBF}" srcId="{23B5DCB6-DDFF-0240-B3AA-846B902E817C}" destId="{9E30B1FD-DE9B-1E4C-83D9-45D9A0B35CD6}" srcOrd="0" destOrd="0" parTransId="{B437E78F-00EC-3843-9044-8F0DB9E15A89}" sibTransId="{71509964-14BE-3C45-B6F1-65679FAFCBC9}"/>
    <dgm:cxn modelId="{126104F5-0198-A840-A109-2824507C0896}" type="presOf" srcId="{1D5E395C-78B2-D643-B98A-B84599832C3C}" destId="{40AA0305-33CD-B04F-9ADD-074FF48E5140}" srcOrd="0" destOrd="0" presId="urn:microsoft.com/office/officeart/2005/8/layout/cycle2"/>
    <dgm:cxn modelId="{10CBCC97-4105-AC4C-87DB-AA2072F9A491}" type="presParOf" srcId="{45AE32C0-8A47-4641-8C79-EABC836D79F3}" destId="{55F2C41A-DEC3-0A40-91EF-09C22E07BA88}" srcOrd="0" destOrd="0" presId="urn:microsoft.com/office/officeart/2005/8/layout/cycle2"/>
    <dgm:cxn modelId="{A4799BAA-ADC3-744A-8447-2746E2C0307E}" type="presParOf" srcId="{45AE32C0-8A47-4641-8C79-EABC836D79F3}" destId="{9AA5C468-946F-254A-9BE8-9F29358839A6}" srcOrd="1" destOrd="0" presId="urn:microsoft.com/office/officeart/2005/8/layout/cycle2"/>
    <dgm:cxn modelId="{69AAEE56-FCE4-3344-8A0B-A2CDDD479DA3}" type="presParOf" srcId="{9AA5C468-946F-254A-9BE8-9F29358839A6}" destId="{43B4818C-242B-944F-B8D5-79E00AA9AF07}" srcOrd="0" destOrd="0" presId="urn:microsoft.com/office/officeart/2005/8/layout/cycle2"/>
    <dgm:cxn modelId="{A8D5DB59-3328-604C-9E71-555C6916D9B9}" type="presParOf" srcId="{45AE32C0-8A47-4641-8C79-EABC836D79F3}" destId="{50051784-0782-9E4E-9D9D-A803F24E5AE5}" srcOrd="2" destOrd="0" presId="urn:microsoft.com/office/officeart/2005/8/layout/cycle2"/>
    <dgm:cxn modelId="{EB553907-B189-5B45-A327-6737F8B698B0}" type="presParOf" srcId="{45AE32C0-8A47-4641-8C79-EABC836D79F3}" destId="{40AA0305-33CD-B04F-9ADD-074FF48E5140}" srcOrd="3" destOrd="0" presId="urn:microsoft.com/office/officeart/2005/8/layout/cycle2"/>
    <dgm:cxn modelId="{CE5AEC35-001C-5643-A504-8A7578640F85}" type="presParOf" srcId="{40AA0305-33CD-B04F-9ADD-074FF48E5140}" destId="{29D87FD6-29D8-9E47-83EC-4799A5E0F843}" srcOrd="0" destOrd="0" presId="urn:microsoft.com/office/officeart/2005/8/layout/cycle2"/>
    <dgm:cxn modelId="{14E36B6E-CD89-B146-95F6-EF37B76F7FD4}" type="presParOf" srcId="{45AE32C0-8A47-4641-8C79-EABC836D79F3}" destId="{A05BE693-5164-6A4E-A07F-BC9C67B82C13}" srcOrd="4" destOrd="0" presId="urn:microsoft.com/office/officeart/2005/8/layout/cycle2"/>
    <dgm:cxn modelId="{3DEB4FAA-CC81-1348-BBCB-8E2698A6F8C4}" type="presParOf" srcId="{45AE32C0-8A47-4641-8C79-EABC836D79F3}" destId="{8FF4CE9C-1803-AA42-8CDB-1EDB1E82932C}" srcOrd="5" destOrd="0" presId="urn:microsoft.com/office/officeart/2005/8/layout/cycle2"/>
    <dgm:cxn modelId="{9DD4E262-A6C3-5B49-A0A2-5BCB1F7C28FB}" type="presParOf" srcId="{8FF4CE9C-1803-AA42-8CDB-1EDB1E82932C}" destId="{6171915E-DD84-F34B-A5D0-53869177AF1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2C41A-DEC3-0A40-91EF-09C22E07BA88}">
      <dsp:nvSpPr>
        <dsp:cNvPr id="0" name=""/>
        <dsp:cNvSpPr/>
      </dsp:nvSpPr>
      <dsp:spPr>
        <a:xfrm>
          <a:off x="1022523" y="321"/>
          <a:ext cx="1036819" cy="103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Global warming</a:t>
          </a:r>
          <a:endParaRPr lang="en-US" sz="1000" kern="1200" dirty="0"/>
        </a:p>
      </dsp:txBody>
      <dsp:txXfrm>
        <a:off x="1174362" y="152160"/>
        <a:ext cx="733141" cy="733141"/>
      </dsp:txXfrm>
    </dsp:sp>
    <dsp:sp modelId="{9AA5C468-946F-254A-9BE8-9F29358839A6}">
      <dsp:nvSpPr>
        <dsp:cNvPr id="0" name=""/>
        <dsp:cNvSpPr/>
      </dsp:nvSpPr>
      <dsp:spPr>
        <a:xfrm rot="14038741">
          <a:off x="1788446" y="1010991"/>
          <a:ext cx="275418" cy="349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54054" y="1114390"/>
        <a:ext cx="192793" cy="209956"/>
      </dsp:txXfrm>
    </dsp:sp>
    <dsp:sp modelId="{50051784-0782-9E4E-9D9D-A803F24E5AE5}">
      <dsp:nvSpPr>
        <dsp:cNvPr id="0" name=""/>
        <dsp:cNvSpPr/>
      </dsp:nvSpPr>
      <dsp:spPr>
        <a:xfrm>
          <a:off x="1800761" y="1348269"/>
          <a:ext cx="1036819" cy="103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More emissions and heat dumped outside</a:t>
          </a:r>
        </a:p>
      </dsp:txBody>
      <dsp:txXfrm>
        <a:off x="1952600" y="1500108"/>
        <a:ext cx="733141" cy="733141"/>
      </dsp:txXfrm>
    </dsp:sp>
    <dsp:sp modelId="{40AA0305-33CD-B04F-9ADD-074FF48E5140}">
      <dsp:nvSpPr>
        <dsp:cNvPr id="0" name=""/>
        <dsp:cNvSpPr/>
      </dsp:nvSpPr>
      <dsp:spPr>
        <a:xfrm>
          <a:off x="1411019" y="1691716"/>
          <a:ext cx="275418" cy="349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1019" y="1761701"/>
        <a:ext cx="192793" cy="209956"/>
      </dsp:txXfrm>
    </dsp:sp>
    <dsp:sp modelId="{A05BE693-5164-6A4E-A07F-BC9C67B82C13}">
      <dsp:nvSpPr>
        <dsp:cNvPr id="0" name=""/>
        <dsp:cNvSpPr/>
      </dsp:nvSpPr>
      <dsp:spPr>
        <a:xfrm>
          <a:off x="244285" y="1348269"/>
          <a:ext cx="1036819" cy="103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More AC use</a:t>
          </a:r>
        </a:p>
      </dsp:txBody>
      <dsp:txXfrm>
        <a:off x="396124" y="1500108"/>
        <a:ext cx="733141" cy="733141"/>
      </dsp:txXfrm>
    </dsp:sp>
    <dsp:sp modelId="{8FF4CE9C-1803-AA42-8CDB-1EDB1E82932C}">
      <dsp:nvSpPr>
        <dsp:cNvPr id="0" name=""/>
        <dsp:cNvSpPr/>
      </dsp:nvSpPr>
      <dsp:spPr>
        <a:xfrm rot="7150056">
          <a:off x="1010208" y="1024492"/>
          <a:ext cx="275418" cy="349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071655" y="1058403"/>
        <a:ext cx="192793" cy="20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6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590161"/>
            <a:ext cx="5897400" cy="312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Modeling Passive Daytime Radiative Cooling Devices (PDRCs) using COMSOL Multiphysics™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3893227"/>
            <a:ext cx="3484875" cy="66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Hanken Grotesk"/>
                <a:ea typeface="Hanken Grotesk"/>
                <a:cs typeface="Hanken Grotesk"/>
                <a:sym typeface="Hanken Grotesk"/>
              </a:rPr>
              <a:t>Student</a:t>
            </a:r>
            <a:r>
              <a:rPr lang="en-US" sz="1600" dirty="0">
                <a:latin typeface="Hanken Grotesk"/>
                <a:ea typeface="Hanken Grotesk"/>
                <a:cs typeface="Hanken Grotesk"/>
                <a:sym typeface="Hanken Grotesk"/>
              </a:rPr>
              <a:t>: Collins Munene Kariuki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Hanken Grotesk"/>
                <a:ea typeface="Hanken Grotesk"/>
                <a:cs typeface="Hanken Grotesk"/>
                <a:sym typeface="Hanken Grotesk"/>
              </a:rPr>
              <a:t>Advisor</a:t>
            </a:r>
            <a:r>
              <a:rPr lang="en-US" sz="1600" dirty="0">
                <a:latin typeface="Hanken Grotesk"/>
                <a:ea typeface="Hanken Grotesk"/>
                <a:cs typeface="Hanken Grotesk"/>
                <a:sym typeface="Hanken Grotesk"/>
              </a:rPr>
              <a:t>: Professor Janice Hudgings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1269A-5AC7-FBF9-6532-406469BD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88" y="262466"/>
            <a:ext cx="5108701" cy="46185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6E67BB-DA65-C368-C858-7A20563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3" y="262467"/>
            <a:ext cx="2290234" cy="2794000"/>
          </a:xfrm>
        </p:spPr>
        <p:txBody>
          <a:bodyPr/>
          <a:lstStyle/>
          <a:p>
            <a:r>
              <a:rPr lang="en-US" sz="2400" dirty="0"/>
              <a:t>Validation of Anti-Reflectance Coatings Against Established Literature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69D3D-C430-4DFE-3C97-F7D7BFE4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27" y="554141"/>
            <a:ext cx="1408240" cy="8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C5486-5442-29CB-14F9-92ACED992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527" y="2618104"/>
            <a:ext cx="1255007" cy="876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5B53D-A925-1161-91F4-140FDF3A5FD3}"/>
              </a:ext>
            </a:extLst>
          </p:cNvPr>
          <p:cNvSpPr txBox="1"/>
          <p:nvPr/>
        </p:nvSpPr>
        <p:spPr>
          <a:xfrm>
            <a:off x="2038350" y="2140756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48040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509C-70B0-F48A-1155-7707F0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26" y="385758"/>
            <a:ext cx="7704000" cy="572700"/>
          </a:xfrm>
        </p:spPr>
        <p:txBody>
          <a:bodyPr/>
          <a:lstStyle/>
          <a:p>
            <a:r>
              <a:rPr lang="en-US" dirty="0"/>
              <a:t>PDRC Device Modeling (Silicon Only)</a:t>
            </a:r>
          </a:p>
        </p:txBody>
      </p:sp>
      <p:pic>
        <p:nvPicPr>
          <p:cNvPr id="4" name="Picture 3" descr="A diagram of a chemical compound&#10;&#10;Description automatically generated with medium confidence">
            <a:extLst>
              <a:ext uri="{FF2B5EF4-FFF2-40B4-BE49-F238E27FC236}">
                <a16:creationId xmlns:a16="http://schemas.microsoft.com/office/drawing/2014/main" id="{71039EA1-45E9-120C-60B4-8F4236EF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27" y="261815"/>
            <a:ext cx="1748307" cy="696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283B4-45A7-6937-337B-4A5935A5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6" y="958458"/>
            <a:ext cx="6350000" cy="35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509C-70B0-F48A-1155-7707F0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80" y="261815"/>
            <a:ext cx="7704000" cy="572700"/>
          </a:xfrm>
        </p:spPr>
        <p:txBody>
          <a:bodyPr/>
          <a:lstStyle/>
          <a:p>
            <a:r>
              <a:rPr lang="en-US" dirty="0"/>
              <a:t>PDRC Device Modeling (Si + Ag)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3C105-4AAE-5C6C-3534-B9C1E4B9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9" y="834515"/>
            <a:ext cx="6968623" cy="3898352"/>
          </a:xfrm>
          <a:prstGeom prst="rect">
            <a:avLst/>
          </a:prstGeom>
        </p:spPr>
      </p:pic>
      <p:pic>
        <p:nvPicPr>
          <p:cNvPr id="4" name="Picture 3" descr="A diagram of a chemical compound&#10;&#10;Description automatically generated with medium confidence">
            <a:extLst>
              <a:ext uri="{FF2B5EF4-FFF2-40B4-BE49-F238E27FC236}">
                <a16:creationId xmlns:a16="http://schemas.microsoft.com/office/drawing/2014/main" id="{71039EA1-45E9-120C-60B4-8F4236EF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27" y="261815"/>
            <a:ext cx="1748307" cy="6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4E29-30A7-CEC7-93E8-0309D985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00" y="326491"/>
            <a:ext cx="7704000" cy="572700"/>
          </a:xfrm>
        </p:spPr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CB404-4B8D-8F5C-0ECF-F3065035CBA3}"/>
              </a:ext>
            </a:extLst>
          </p:cNvPr>
          <p:cNvSpPr txBox="1"/>
          <p:nvPr/>
        </p:nvSpPr>
        <p:spPr>
          <a:xfrm>
            <a:off x="437091" y="947595"/>
            <a:ext cx="21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COMSOL is a powerful tool when it comes to simulating various phenomena across different fields of physics.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8E797-AB6B-687B-5AB6-B1A410720DC3}"/>
              </a:ext>
            </a:extLst>
          </p:cNvPr>
          <p:cNvSpPr txBox="1"/>
          <p:nvPr/>
        </p:nvSpPr>
        <p:spPr>
          <a:xfrm>
            <a:off x="3106562" y="906216"/>
            <a:ext cx="2760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reassuring to know that we can confirm our simulations</a:t>
            </a:r>
          </a:p>
          <a:p>
            <a:r>
              <a:rPr lang="en-US" dirty="0"/>
              <a:t>against established optics theoretical literature.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D49F9-96FE-2BFF-B347-AD59DA386F34}"/>
              </a:ext>
            </a:extLst>
          </p:cNvPr>
          <p:cNvCxnSpPr/>
          <p:nvPr/>
        </p:nvCxnSpPr>
        <p:spPr>
          <a:xfrm>
            <a:off x="330200" y="2506133"/>
            <a:ext cx="83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6B7931-C0D9-64AE-82BB-F286726309C7}"/>
              </a:ext>
            </a:extLst>
          </p:cNvPr>
          <p:cNvSpPr txBox="1"/>
          <p:nvPr/>
        </p:nvSpPr>
        <p:spPr>
          <a:xfrm>
            <a:off x="437091" y="2637367"/>
            <a:ext cx="25209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Adding more materials</a:t>
            </a:r>
            <a:r>
              <a:rPr lang="en-US" b="1" dirty="0"/>
              <a:t> </a:t>
            </a:r>
            <a:r>
              <a:rPr lang="en-US" dirty="0"/>
              <a:t>on top of the PDMS layer to fulfill PDRC design criteria more effectively, experimenting with various thicknesses and refractive indices to exploit constructive interference across multiple interfaces more efficiently.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66FBF-76AE-811A-1818-DFE4A0460581}"/>
              </a:ext>
            </a:extLst>
          </p:cNvPr>
          <p:cNvSpPr txBox="1"/>
          <p:nvPr/>
        </p:nvSpPr>
        <p:spPr>
          <a:xfrm>
            <a:off x="3106562" y="2656546"/>
            <a:ext cx="226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translation of computational models into physical prototypes for </a:t>
            </a:r>
            <a:r>
              <a:rPr lang="en-US" b="1" dirty="0">
                <a:solidFill>
                  <a:srgbClr val="FF0000"/>
                </a:solidFill>
              </a:rPr>
              <a:t>empirical validation</a:t>
            </a:r>
            <a:r>
              <a:rPr lang="en-US" dirty="0"/>
              <a:t> in lab settings, comparing simulated reflectance with real-world performance.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BF4D0-809C-1332-959E-D49D546C94CF}"/>
              </a:ext>
            </a:extLst>
          </p:cNvPr>
          <p:cNvSpPr txBox="1"/>
          <p:nvPr/>
        </p:nvSpPr>
        <p:spPr>
          <a:xfrm>
            <a:off x="5515683" y="2592808"/>
            <a:ext cx="3202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Development of reflectance versus </a:t>
            </a:r>
            <a:r>
              <a:rPr lang="en-US" b="1" dirty="0">
                <a:solidFill>
                  <a:srgbClr val="FF0000"/>
                </a:solidFill>
              </a:rPr>
              <a:t>angle of incidence </a:t>
            </a:r>
            <a:r>
              <a:rPr lang="en-US" dirty="0"/>
              <a:t>models to aid in the characterization of PDRC behavior throughout the 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7E79F-C1E5-5596-404B-2E1C53E297F3}"/>
              </a:ext>
            </a:extLst>
          </p:cNvPr>
          <p:cNvSpPr txBox="1"/>
          <p:nvPr/>
        </p:nvSpPr>
        <p:spPr>
          <a:xfrm>
            <a:off x="5958067" y="906216"/>
            <a:ext cx="2760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Successfully modeled (anti)-reflectance coating, (multi)-layer high-reflectance coatings, Fresnel equations etc.</a:t>
            </a:r>
          </a:p>
        </p:txBody>
      </p:sp>
    </p:spTree>
    <p:extLst>
      <p:ext uri="{BB962C8B-B14F-4D97-AF65-F5344CB8AC3E}">
        <p14:creationId xmlns:p14="http://schemas.microsoft.com/office/powerpoint/2010/main" val="36010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09E0-134C-356F-BC33-EAA4A93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E366F-BD6B-7EE0-000A-B93C006E8CF0}"/>
              </a:ext>
            </a:extLst>
          </p:cNvPr>
          <p:cNvSpPr txBox="1"/>
          <p:nvPr/>
        </p:nvSpPr>
        <p:spPr>
          <a:xfrm>
            <a:off x="720000" y="1422400"/>
            <a:ext cx="7441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WILL INCLUDE ACKNOWLEDGEMENTS IN TIME FOR MY THESIS PRESENTATION, I PROMISE</a:t>
            </a:r>
          </a:p>
        </p:txBody>
      </p:sp>
    </p:spTree>
    <p:extLst>
      <p:ext uri="{BB962C8B-B14F-4D97-AF65-F5344CB8AC3E}">
        <p14:creationId xmlns:p14="http://schemas.microsoft.com/office/powerpoint/2010/main" val="272215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FB65-C576-5BD1-92DE-B2F37E7F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332945"/>
            <a:ext cx="7704000" cy="572700"/>
          </a:xfrm>
        </p:spPr>
        <p:txBody>
          <a:bodyPr/>
          <a:lstStyle/>
          <a:p>
            <a:r>
              <a:rPr lang="en-US" dirty="0"/>
              <a:t>Motivation.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6AD404B-CE6E-7A9D-8B62-1DC67AB18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00295"/>
              </p:ext>
            </p:extLst>
          </p:nvPr>
        </p:nvGraphicFramePr>
        <p:xfrm>
          <a:off x="177281" y="931022"/>
          <a:ext cx="3081867" cy="238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0961AA4-7D2C-3190-FF5A-A92408331FDC}"/>
              </a:ext>
            </a:extLst>
          </p:cNvPr>
          <p:cNvSpPr txBox="1"/>
          <p:nvPr/>
        </p:nvSpPr>
        <p:spPr>
          <a:xfrm>
            <a:off x="237861" y="3879690"/>
            <a:ext cx="433413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350" dirty="0"/>
              <a:t>The </a:t>
            </a:r>
            <a:r>
              <a:rPr lang="en-US" sz="1350" b="1" dirty="0">
                <a:solidFill>
                  <a:srgbClr val="FF0000"/>
                </a:solidFill>
              </a:rPr>
              <a:t>heat island effect </a:t>
            </a:r>
            <a:r>
              <a:rPr lang="en-US" sz="1350" dirty="0"/>
              <a:t>describes how urban areas are significantly warmer than their rural counterparts, largely because of human activities.</a:t>
            </a:r>
          </a:p>
        </p:txBody>
      </p:sp>
      <p:pic>
        <p:nvPicPr>
          <p:cNvPr id="1028" name="Picture 4" descr="Event: Livestream: IEA 7th Annual Global Conference on Energy Efficiency">
            <a:extLst>
              <a:ext uri="{FF2B5EF4-FFF2-40B4-BE49-F238E27FC236}">
                <a16:creationId xmlns:a16="http://schemas.microsoft.com/office/drawing/2014/main" id="{74502661-4FEA-E883-609F-2AAC9CC6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2" y="190020"/>
            <a:ext cx="9887406" cy="38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D18766-7152-22E0-F4A3-71E5F5C72019}"/>
              </a:ext>
            </a:extLst>
          </p:cNvPr>
          <p:cNvSpPr txBox="1"/>
          <p:nvPr/>
        </p:nvSpPr>
        <p:spPr>
          <a:xfrm>
            <a:off x="4907218" y="3863389"/>
            <a:ext cx="388619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By 2050, around 2/3 of the world’s households could have an AC. China, India and Indonesia will together account for half of the total number.</a:t>
            </a:r>
          </a:p>
        </p:txBody>
      </p:sp>
    </p:spTree>
    <p:extLst>
      <p:ext uri="{BB962C8B-B14F-4D97-AF65-F5344CB8AC3E}">
        <p14:creationId xmlns:p14="http://schemas.microsoft.com/office/powerpoint/2010/main" val="36728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window&#10;&#10;Description automatically generated">
            <a:extLst>
              <a:ext uri="{FF2B5EF4-FFF2-40B4-BE49-F238E27FC236}">
                <a16:creationId xmlns:a16="http://schemas.microsoft.com/office/drawing/2014/main" id="{68F59577-90EB-11D2-8DE3-4592DDE5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6" y="1603539"/>
            <a:ext cx="4700633" cy="1946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896C4-8674-D23D-2BFC-CAB9B932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37" y="212434"/>
            <a:ext cx="7704000" cy="572700"/>
          </a:xfrm>
        </p:spPr>
        <p:txBody>
          <a:bodyPr/>
          <a:lstStyle/>
          <a:p>
            <a:r>
              <a:rPr lang="en-US" dirty="0"/>
              <a:t>So, What are PDRCs?</a:t>
            </a:r>
          </a:p>
        </p:txBody>
      </p:sp>
      <p:pic>
        <p:nvPicPr>
          <p:cNvPr id="11" name="Picture 10" descr="Diagram of the sun and the moon&#10;&#10;Description automatically generated">
            <a:extLst>
              <a:ext uri="{FF2B5EF4-FFF2-40B4-BE49-F238E27FC236}">
                <a16:creationId xmlns:a16="http://schemas.microsoft.com/office/drawing/2014/main" id="{A13AEA9B-AD7A-DCC6-B9B7-3708A7DF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457" y="498784"/>
            <a:ext cx="2878550" cy="21189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5C154-62B1-97FE-7ED9-10CFB2991CC1}"/>
              </a:ext>
            </a:extLst>
          </p:cNvPr>
          <p:cNvSpPr/>
          <p:nvPr/>
        </p:nvSpPr>
        <p:spPr>
          <a:xfrm>
            <a:off x="3002624" y="1651708"/>
            <a:ext cx="869795" cy="1642880"/>
          </a:xfrm>
          <a:prstGeom prst="rect">
            <a:avLst/>
          </a:prstGeom>
          <a:solidFill>
            <a:schemeClr val="accent1">
              <a:alpha val="5294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8B761-A803-B00B-1C13-E18C497049BA}"/>
              </a:ext>
            </a:extLst>
          </p:cNvPr>
          <p:cNvSpPr/>
          <p:nvPr/>
        </p:nvSpPr>
        <p:spPr>
          <a:xfrm>
            <a:off x="881929" y="1651708"/>
            <a:ext cx="989916" cy="1642880"/>
          </a:xfrm>
          <a:prstGeom prst="rect">
            <a:avLst/>
          </a:prstGeom>
          <a:solidFill>
            <a:schemeClr val="accent1">
              <a:alpha val="5294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0C64E-2EE8-BA9A-7ECF-0864DCEA2D0A}"/>
              </a:ext>
            </a:extLst>
          </p:cNvPr>
          <p:cNvSpPr txBox="1"/>
          <p:nvPr/>
        </p:nvSpPr>
        <p:spPr>
          <a:xfrm>
            <a:off x="2734350" y="3886982"/>
            <a:ext cx="3049040" cy="84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Emittance of 1 in the </a:t>
            </a:r>
            <a:r>
              <a:rPr lang="el-GR" sz="1200" dirty="0"/>
              <a:t>λ = 8–13 μ</a:t>
            </a:r>
            <a:r>
              <a:rPr lang="en-US" sz="1200" dirty="0"/>
              <a:t>m window of the atmosphere, where it is partially transparent, since there is limited infrared absorption by gas molecules.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603AE-5139-FBC5-1730-CDA21D7A6130}"/>
              </a:ext>
            </a:extLst>
          </p:cNvPr>
          <p:cNvSpPr txBox="1"/>
          <p:nvPr/>
        </p:nvSpPr>
        <p:spPr>
          <a:xfrm>
            <a:off x="373537" y="3817808"/>
            <a:ext cx="2152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0% absorptivity </a:t>
            </a:r>
            <a:r>
              <a:rPr lang="el-GR" sz="1200" dirty="0"/>
              <a:t>(100% </a:t>
            </a:r>
            <a:r>
              <a:rPr lang="en-US" sz="1200" dirty="0"/>
              <a:t>reflectance) in the solar spectrum (0.3–2.5 </a:t>
            </a:r>
            <a:r>
              <a:rPr lang="el-GR" sz="1200" dirty="0"/>
              <a:t>μ</a:t>
            </a:r>
            <a:r>
              <a:rPr lang="en-US" sz="1200" dirty="0"/>
              <a:t>m), so the surface is not heated by sunlight in daytime at all.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5579D7-8605-2875-17AD-A508E551EC44}"/>
              </a:ext>
            </a:extLst>
          </p:cNvPr>
          <p:cNvSpPr txBox="1"/>
          <p:nvPr/>
        </p:nvSpPr>
        <p:spPr>
          <a:xfrm>
            <a:off x="368431" y="760174"/>
            <a:ext cx="5292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Radiative passive cooling </a:t>
            </a:r>
            <a:r>
              <a:rPr lang="en-US" sz="1200" dirty="0"/>
              <a:t>occurs when objects emit more radiation than the combined radiation they absorb. Thus, radiative passive cooling is an </a:t>
            </a:r>
            <a:r>
              <a:rPr lang="en-US" sz="1200" b="1" dirty="0"/>
              <a:t>electricity-free method </a:t>
            </a:r>
            <a:r>
              <a:rPr lang="en-US" sz="1200" dirty="0"/>
              <a:t>for cooling terrestrial entities </a:t>
            </a:r>
          </a:p>
        </p:txBody>
      </p:sp>
      <p:pic>
        <p:nvPicPr>
          <p:cNvPr id="29" name="Picture 28" descr="A diagram of a chemical compound&#10;&#10;Description automatically generated with medium confidence">
            <a:extLst>
              <a:ext uri="{FF2B5EF4-FFF2-40B4-BE49-F238E27FC236}">
                <a16:creationId xmlns:a16="http://schemas.microsoft.com/office/drawing/2014/main" id="{9B36F2DB-C356-7388-4C26-3642180AE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60" y="3134935"/>
            <a:ext cx="2581247" cy="1028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E3583-6D7E-2D3D-6113-777FA0D0384A}"/>
              </a:ext>
            </a:extLst>
          </p:cNvPr>
          <p:cNvSpPr txBox="1"/>
          <p:nvPr/>
        </p:nvSpPr>
        <p:spPr>
          <a:xfrm>
            <a:off x="744157" y="3485285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Passive Daytime Radiative Cooling: Principle, Application, and Economic Analysis (Yang &amp; Zhang, 2020)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3A4FF0E-B867-EF00-7558-AACB69C4B9A3}"/>
              </a:ext>
            </a:extLst>
          </p:cNvPr>
          <p:cNvCxnSpPr>
            <a:cxnSpLocks/>
          </p:cNvCxnSpPr>
          <p:nvPr/>
        </p:nvCxnSpPr>
        <p:spPr>
          <a:xfrm rot="5400000">
            <a:off x="1101408" y="3536985"/>
            <a:ext cx="497744" cy="2244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C64BAF6-7594-6023-FAAB-4337024BA55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193175" y="3538935"/>
            <a:ext cx="592394" cy="103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4B833F-F8BF-760D-ABF0-85A1BF8185C8}"/>
              </a:ext>
            </a:extLst>
          </p:cNvPr>
          <p:cNvSpPr txBox="1"/>
          <p:nvPr/>
        </p:nvSpPr>
        <p:spPr>
          <a:xfrm>
            <a:off x="5213022" y="2637113"/>
            <a:ext cx="470063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Passive Daytime Radiative Cooling: Principle, Application, and Economic Analysis (Yang &amp; Zhang,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77879-36C5-C14F-0191-83CB12C2DB84}"/>
              </a:ext>
            </a:extLst>
          </p:cNvPr>
          <p:cNvSpPr txBox="1"/>
          <p:nvPr/>
        </p:nvSpPr>
        <p:spPr>
          <a:xfrm>
            <a:off x="5959450" y="4071145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 and Testing Passive Daytime Radiative Cooling Devices (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iBari</a:t>
            </a:r>
            <a:r>
              <a:rPr lang="en-US" sz="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2023)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2" grpId="0"/>
      <p:bldP spid="24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497094" y="34511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Thesis Goals.</a:t>
            </a: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700239" y="1639023"/>
            <a:ext cx="6613200" cy="724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Plotting the reflectance (R) vs wavelength for the basic Si + Ag + PDMS structure.</a:t>
            </a: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700238" y="2365094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how to use COMSOL Multiphysics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xfrm>
            <a:off x="1700238" y="1234063"/>
            <a:ext cx="697013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COMSOL to model PDRCs but COMSOL is… hard</a:t>
            </a:r>
            <a:endParaRPr dirty="0"/>
          </a:p>
        </p:txBody>
      </p:sp>
      <p:grpSp>
        <p:nvGrpSpPr>
          <p:cNvPr id="352" name="Google Shape;352;p37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53" name="Google Shape;353;p37"/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/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719DE59-16B4-C8C7-E5E7-44868123B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38" y="2777669"/>
            <a:ext cx="6613200" cy="530400"/>
          </a:xfrm>
        </p:spPr>
        <p:txBody>
          <a:bodyPr/>
          <a:lstStyle/>
          <a:p>
            <a:r>
              <a:rPr lang="en-US" dirty="0"/>
              <a:t>To do this I verify simulations on (anti)-reflectivity by benchmarking them against established optics literature.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DFD51C-B2ED-9F08-D7DA-268C9EE62425}"/>
              </a:ext>
            </a:extLst>
          </p:cNvPr>
          <p:cNvSpPr txBox="1">
            <a:spLocks/>
          </p:cNvSpPr>
          <p:nvPr/>
        </p:nvSpPr>
        <p:spPr>
          <a:xfrm>
            <a:off x="1731653" y="3498825"/>
            <a:ext cx="4004129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dirty="0"/>
              <a:t>-  Modeling anti-reflectance coatings.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808C695-3FA9-41AD-ECC9-61236DB47639}"/>
              </a:ext>
            </a:extLst>
          </p:cNvPr>
          <p:cNvSpPr txBox="1">
            <a:spLocks/>
          </p:cNvSpPr>
          <p:nvPr/>
        </p:nvSpPr>
        <p:spPr>
          <a:xfrm>
            <a:off x="1731652" y="3909437"/>
            <a:ext cx="4918529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dirty="0"/>
              <a:t>-  Modeling (multi-layer) high reflectance coatings.</a:t>
            </a:r>
          </a:p>
        </p:txBody>
      </p:sp>
    </p:spTree>
    <p:extLst>
      <p:ext uri="{BB962C8B-B14F-4D97-AF65-F5344CB8AC3E}">
        <p14:creationId xmlns:p14="http://schemas.microsoft.com/office/powerpoint/2010/main" val="34707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D18-0335-62F0-49CF-067CED5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33" y="218809"/>
            <a:ext cx="8059933" cy="572700"/>
          </a:xfrm>
        </p:spPr>
        <p:txBody>
          <a:bodyPr/>
          <a:lstStyle/>
          <a:p>
            <a:r>
              <a:rPr lang="en-US" dirty="0"/>
              <a:t>Theory (Single Interfaces &amp; Fresnel Equations)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E5E6AA3E-5DB7-B6C4-700B-3AB7B4323F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733" y="743396"/>
            <a:ext cx="4080600" cy="248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070223F6-1CC2-989D-217E-585ED24B02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50" y="903081"/>
            <a:ext cx="3827275" cy="7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3A818D31-6579-F6DB-18CF-A41189600B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340" y="2000917"/>
            <a:ext cx="3827285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AE2A7C-B6F8-62AD-E5D0-192C8EBFD1BE}"/>
              </a:ext>
            </a:extLst>
          </p:cNvPr>
          <p:cNvSpPr txBox="1"/>
          <p:nvPr/>
        </p:nvSpPr>
        <p:spPr>
          <a:xfrm>
            <a:off x="322067" y="3310810"/>
            <a:ext cx="5067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FF0000"/>
                </a:solidFill>
              </a:rPr>
              <a:t>Fresnel equations </a:t>
            </a:r>
            <a:r>
              <a:rPr lang="en-US" sz="1400" dirty="0"/>
              <a:t>describe how light behaves when it encounters the boundary between two different media, such as glass and air.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8258B-3290-EEAB-B022-C55B97FC7AF0}"/>
              </a:ext>
            </a:extLst>
          </p:cNvPr>
          <p:cNvSpPr txBox="1"/>
          <p:nvPr/>
        </p:nvSpPr>
        <p:spPr>
          <a:xfrm>
            <a:off x="322067" y="4103745"/>
            <a:ext cx="5067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They determine the proportion of light that is </a:t>
            </a:r>
            <a:r>
              <a:rPr lang="en-US" sz="1400" b="1" dirty="0">
                <a:solidFill>
                  <a:srgbClr val="FF0000"/>
                </a:solidFill>
              </a:rPr>
              <a:t>reflected or transmitted</a:t>
            </a:r>
            <a:r>
              <a:rPr lang="en-US" sz="1400" dirty="0"/>
              <a:t> at the interface, based on the incident angle and the polarization of the light.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39C69-76E0-4E40-5FC1-DF5F7081B4B2}"/>
              </a:ext>
            </a:extLst>
          </p:cNvPr>
          <p:cNvSpPr txBox="1"/>
          <p:nvPr/>
        </p:nvSpPr>
        <p:spPr>
          <a:xfrm>
            <a:off x="211666" y="3140655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62844-0DFC-390F-6F07-519224B5C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016" y="3027279"/>
            <a:ext cx="1194707" cy="3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D18-0335-62F0-49CF-067CED5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1091"/>
            <a:ext cx="8519435" cy="572700"/>
          </a:xfrm>
        </p:spPr>
        <p:txBody>
          <a:bodyPr/>
          <a:lstStyle/>
          <a:p>
            <a:r>
              <a:rPr lang="en-US" dirty="0"/>
              <a:t>Theory (Multiple Interfaces &amp; the Transfer Matrix)</a:t>
            </a:r>
          </a:p>
        </p:txBody>
      </p:sp>
      <p:pic>
        <p:nvPicPr>
          <p:cNvPr id="7" name="Picture 6" descr="A diagram of a film&#10;&#10;Description automatically generated">
            <a:extLst>
              <a:ext uri="{FF2B5EF4-FFF2-40B4-BE49-F238E27FC236}">
                <a16:creationId xmlns:a16="http://schemas.microsoft.com/office/drawing/2014/main" id="{71629FC0-1026-F9B5-6335-570F152B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" y="1051591"/>
            <a:ext cx="3803556" cy="2320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16234-6E6C-C6AE-C3D0-9565D9DC8F08}"/>
              </a:ext>
            </a:extLst>
          </p:cNvPr>
          <p:cNvSpPr txBox="1"/>
          <p:nvPr/>
        </p:nvSpPr>
        <p:spPr>
          <a:xfrm>
            <a:off x="4090639" y="1173929"/>
            <a:ext cx="45707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When light encounters multiple interfaces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/>
              <a:t> of reflection and transmission calculations </a:t>
            </a:r>
            <a:r>
              <a:rPr lang="en-US" b="1" dirty="0">
                <a:solidFill>
                  <a:srgbClr val="FF0000"/>
                </a:solidFill>
              </a:rPr>
              <a:t>increases significantly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6E64A-C1D5-A08F-66A6-DF1E9FCE76EE}"/>
              </a:ext>
            </a:extLst>
          </p:cNvPr>
          <p:cNvSpPr txBox="1"/>
          <p:nvPr/>
        </p:nvSpPr>
        <p:spPr>
          <a:xfrm>
            <a:off x="4078722" y="2140619"/>
            <a:ext cx="47781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transfer matrix approach allows for the systematic calculation of light behavior through multiple layers with varying refractive indices and thicknesses.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CDDD80-CB6F-3CAE-E4C0-C582C452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3" y="3907759"/>
            <a:ext cx="3416300" cy="72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D95E49-2C5D-DBCA-25CC-D53886BC7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970" y="3884868"/>
            <a:ext cx="3187700" cy="698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766B63-3783-5331-E466-083946DAB20C}"/>
              </a:ext>
            </a:extLst>
          </p:cNvPr>
          <p:cNvSpPr txBox="1"/>
          <p:nvPr/>
        </p:nvSpPr>
        <p:spPr>
          <a:xfrm>
            <a:off x="4174522" y="3183058"/>
            <a:ext cx="3803556" cy="523220"/>
          </a:xfrm>
          <a:prstGeom prst="rect">
            <a:avLst/>
          </a:prstGeom>
          <a:solidFill>
            <a:srgbClr val="FF0000">
              <a:alpha val="71708"/>
            </a:srgbClr>
          </a:solidFill>
        </p:spPr>
        <p:txBody>
          <a:bodyPr wrap="square">
            <a:spAutoFit/>
          </a:bodyPr>
          <a:lstStyle/>
          <a:p>
            <a:r>
              <a:rPr lang="en-US" dirty="0"/>
              <a:t>n is a function of the wavelength (</a:t>
            </a:r>
            <a:r>
              <a:rPr lang="el-GR" dirty="0"/>
              <a:t>λ) </a:t>
            </a:r>
            <a:r>
              <a:rPr lang="en-US" dirty="0"/>
              <a:t>of light… we need COMSOL!!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19153-FD17-DF05-6A7F-0EE7C0CA8EE8}"/>
              </a:ext>
            </a:extLst>
          </p:cNvPr>
          <p:cNvSpPr txBox="1"/>
          <p:nvPr/>
        </p:nvSpPr>
        <p:spPr>
          <a:xfrm>
            <a:off x="203200" y="3343022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08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D18-0335-62F0-49CF-067CED5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33" y="351891"/>
            <a:ext cx="7704000" cy="572700"/>
          </a:xfrm>
        </p:spPr>
        <p:txBody>
          <a:bodyPr/>
          <a:lstStyle/>
          <a:p>
            <a:r>
              <a:rPr lang="en-US" dirty="0"/>
              <a:t>COMSOL Multiphysics </a:t>
            </a:r>
            <a:r>
              <a:rPr lang="en" dirty="0"/>
              <a:t>™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591465-B406-40BB-001B-E2F7C78276A8}"/>
              </a:ext>
            </a:extLst>
          </p:cNvPr>
          <p:cNvSpPr/>
          <p:nvPr/>
        </p:nvSpPr>
        <p:spPr>
          <a:xfrm>
            <a:off x="330533" y="1534876"/>
            <a:ext cx="1407112" cy="809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modelling environment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5D2A2E-616E-07BD-B95F-110290BA3D6A}"/>
              </a:ext>
            </a:extLst>
          </p:cNvPr>
          <p:cNvSpPr/>
          <p:nvPr/>
        </p:nvSpPr>
        <p:spPr>
          <a:xfrm>
            <a:off x="2434795" y="1508069"/>
            <a:ext cx="1472119" cy="892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construction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BDA6AF-68AC-180A-6621-35FFDE1C85AD}"/>
              </a:ext>
            </a:extLst>
          </p:cNvPr>
          <p:cNvSpPr/>
          <p:nvPr/>
        </p:nvSpPr>
        <p:spPr>
          <a:xfrm>
            <a:off x="4604066" y="1534876"/>
            <a:ext cx="1472118" cy="82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property specification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08A7CF-1BA2-96F7-FCBC-EE61380C3507}"/>
              </a:ext>
            </a:extLst>
          </p:cNvPr>
          <p:cNvSpPr/>
          <p:nvPr/>
        </p:nvSpPr>
        <p:spPr>
          <a:xfrm>
            <a:off x="6692268" y="1534877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 boundary conditions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91E11C-D595-A521-E08C-4FC17575C50E}"/>
              </a:ext>
            </a:extLst>
          </p:cNvPr>
          <p:cNvSpPr/>
          <p:nvPr/>
        </p:nvSpPr>
        <p:spPr>
          <a:xfrm>
            <a:off x="1617671" y="3651228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generation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51B46F-94C8-A208-9ED8-8E213669CA22}"/>
              </a:ext>
            </a:extLst>
          </p:cNvPr>
          <p:cNvSpPr/>
          <p:nvPr/>
        </p:nvSpPr>
        <p:spPr>
          <a:xfrm>
            <a:off x="3855032" y="3651228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execution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1BFBB9-974E-DD24-08CC-2900FF263091}"/>
              </a:ext>
            </a:extLst>
          </p:cNvPr>
          <p:cNvSpPr/>
          <p:nvPr/>
        </p:nvSpPr>
        <p:spPr>
          <a:xfrm>
            <a:off x="5956208" y="3651228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post-processing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6FA72C-5072-B08A-C2B1-A3C083427743}"/>
              </a:ext>
            </a:extLst>
          </p:cNvPr>
          <p:cNvCxnSpPr>
            <a:cxnSpLocks/>
          </p:cNvCxnSpPr>
          <p:nvPr/>
        </p:nvCxnSpPr>
        <p:spPr>
          <a:xfrm>
            <a:off x="1737645" y="1954562"/>
            <a:ext cx="697150" cy="1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833BB-A289-EF08-0A29-0777FB1A81E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06914" y="1947565"/>
            <a:ext cx="697152" cy="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3DFFBD-B35A-9BD1-13A6-8362EFB33E2D}"/>
              </a:ext>
            </a:extLst>
          </p:cNvPr>
          <p:cNvCxnSpPr>
            <a:cxnSpLocks/>
          </p:cNvCxnSpPr>
          <p:nvPr/>
        </p:nvCxnSpPr>
        <p:spPr>
          <a:xfrm>
            <a:off x="6076183" y="1868860"/>
            <a:ext cx="632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D01FE-32CB-1276-DB66-EEFF4B6C23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9790" y="3985211"/>
            <a:ext cx="765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0226F-88CE-5E8C-65EC-8393547A070E}"/>
              </a:ext>
            </a:extLst>
          </p:cNvPr>
          <p:cNvCxnSpPr>
            <a:cxnSpLocks/>
          </p:cNvCxnSpPr>
          <p:nvPr/>
        </p:nvCxnSpPr>
        <p:spPr>
          <a:xfrm>
            <a:off x="5338654" y="3985211"/>
            <a:ext cx="632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EEFEF38-2A0C-2A8B-E1F0-95258FDDBF6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1617671" y="1868860"/>
            <a:ext cx="6546716" cy="2116351"/>
          </a:xfrm>
          <a:prstGeom prst="bentConnector5">
            <a:avLst>
              <a:gd name="adj1" fmla="val -3492"/>
              <a:gd name="adj2" fmla="val 50000"/>
              <a:gd name="adj3" fmla="val 1103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3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47680-3E11-B8B8-D129-2358C6D7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0" y="293907"/>
            <a:ext cx="8356750" cy="45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68F1-E334-7DC9-5FC4-D6E778B2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58758"/>
            <a:ext cx="8610601" cy="572700"/>
          </a:xfrm>
        </p:spPr>
        <p:txBody>
          <a:bodyPr/>
          <a:lstStyle/>
          <a:p>
            <a:r>
              <a:rPr lang="en-US" dirty="0"/>
              <a:t>Validation of Models Against Established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B406A-DAAC-5F75-8364-D89CBF63A111}"/>
              </a:ext>
            </a:extLst>
          </p:cNvPr>
          <p:cNvSpPr txBox="1"/>
          <p:nvPr/>
        </p:nvSpPr>
        <p:spPr>
          <a:xfrm>
            <a:off x="266699" y="972635"/>
            <a:ext cx="4567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Anti-reflectance coatings are designed to minimize reflection and maximize transmission of light through strategic manipulation of refractive indices across different layers.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862B7-2774-7ADC-EFE3-47627C32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2209800"/>
            <a:ext cx="2209800" cy="7239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C942808-F87A-3D29-643B-F03D60D4B4F9}"/>
              </a:ext>
            </a:extLst>
          </p:cNvPr>
          <p:cNvSpPr/>
          <p:nvPr/>
        </p:nvSpPr>
        <p:spPr>
          <a:xfrm>
            <a:off x="2550582" y="2571749"/>
            <a:ext cx="684000" cy="14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F4F4E-A534-2F18-857A-54B59624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665" y="2254249"/>
            <a:ext cx="1206500" cy="63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95768-D15A-A6B5-9875-32C5652BC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300" y="2035054"/>
            <a:ext cx="3177397" cy="1978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04F14-598A-BA6C-58ED-62DEBA66AA8B}"/>
              </a:ext>
            </a:extLst>
          </p:cNvPr>
          <p:cNvSpPr txBox="1"/>
          <p:nvPr/>
        </p:nvSpPr>
        <p:spPr>
          <a:xfrm>
            <a:off x="5624300" y="4013200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8636116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756</Words>
  <Application>Microsoft Macintosh PowerPoint</Application>
  <PresentationFormat>On-screen Show (16:9)</PresentationFormat>
  <Paragraphs>57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Hanken Grotesk</vt:lpstr>
      <vt:lpstr>Arial</vt:lpstr>
      <vt:lpstr>Figtree Black</vt:lpstr>
      <vt:lpstr>Elegant Black &amp; White Thesis Defense by Slidesgo</vt:lpstr>
      <vt:lpstr>Modeling Passive Daytime Radiative Cooling Devices (PDRCs) using COMSOL Multiphysics™</vt:lpstr>
      <vt:lpstr>Motivation.</vt:lpstr>
      <vt:lpstr>So, What are PDRCs?</vt:lpstr>
      <vt:lpstr>Thesis Goals.</vt:lpstr>
      <vt:lpstr>Theory (Single Interfaces &amp; Fresnel Equations)</vt:lpstr>
      <vt:lpstr>Theory (Multiple Interfaces &amp; the Transfer Matrix)</vt:lpstr>
      <vt:lpstr>COMSOL Multiphysics ™</vt:lpstr>
      <vt:lpstr>PowerPoint Presentation</vt:lpstr>
      <vt:lpstr>Validation of Models Against Established Literature</vt:lpstr>
      <vt:lpstr>Validation of Anti-Reflectance Coatings Against Established Literature</vt:lpstr>
      <vt:lpstr>PDRC Device Modeling (Silicon Only)</vt:lpstr>
      <vt:lpstr>PDRC Device Modeling (Si + Ag)</vt:lpstr>
      <vt:lpstr>Conclusions and 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Passive Daytime Radiative Cooling Devices (PDRCs) using COMSOL Multiphysics™.</dc:title>
  <cp:lastModifiedBy>Collins Munene Kariuki</cp:lastModifiedBy>
  <cp:revision>192</cp:revision>
  <dcterms:modified xsi:type="dcterms:W3CDTF">2024-04-24T03:45:25Z</dcterms:modified>
</cp:coreProperties>
</file>