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85259"/>
  </p:normalViewPr>
  <p:slideViewPr>
    <p:cSldViewPr snapToGrid="0">
      <p:cViewPr varScale="1">
        <p:scale>
          <a:sx n="131" d="100"/>
          <a:sy n="13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EA98-8477-194B-8967-49C01E1CEE95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2527-7E3C-F641-833E-7E42A729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beam undergoes external reflection at the interface (a) and internal reflection at the interface (b).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Er</a:t>
            </a:r>
            <a:r>
              <a:rPr lang="en-US" sz="1800" dirty="0">
                <a:effectLst/>
                <a:latin typeface="TimesTen"/>
              </a:rPr>
              <a:t>1 represents the sum of all the multiply reflected beams at the interface (a) in the process of emerging from the film.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Ei</a:t>
            </a:r>
            <a:r>
              <a:rPr lang="en-US" sz="1800" dirty="0">
                <a:effectLst/>
                <a:latin typeface="TimesTen"/>
              </a:rPr>
              <a:t>2 represents the sum of all the multiple beams incident at the interface (b) and directed toward the substrate.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Ten"/>
              </a:rPr>
              <a:t>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context of materials or media: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**Homogeneous:** The material is uniform, meaning its properties are identical at every point in space. There are no variations or irregularities.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**Isotropic:** The material has the same properties in all directions. The physical characteristics (such as optical, thermal, or mechanical properties) do not depend on the orientation of the material.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226433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Multilayer films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DE6FDC-C503-74EE-D644-A0CDC6BC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70BC-1C43-E23E-BB0F-37BE531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762000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5E33-7AA7-E594-F3DA-DF90141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15404"/>
            <a:ext cx="4916499" cy="119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AD28-9FB2-6859-03A6-EB17FD1EE15D}"/>
              </a:ext>
            </a:extLst>
          </p:cNvPr>
          <p:cNvSpPr txBox="1"/>
          <p:nvPr/>
        </p:nvSpPr>
        <p:spPr>
          <a:xfrm>
            <a:off x="5286375" y="1172579"/>
            <a:ext cx="12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Recall: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1878-5C70-F942-D2DC-76C26D3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3" y="915404"/>
            <a:ext cx="3962245" cy="104036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8E8389-5210-FA0F-4D42-A1BF829AB725}"/>
              </a:ext>
            </a:extLst>
          </p:cNvPr>
          <p:cNvSpPr/>
          <p:nvPr/>
        </p:nvSpPr>
        <p:spPr>
          <a:xfrm rot="5400000">
            <a:off x="1515573" y="2696647"/>
            <a:ext cx="1389648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DF693-D236-E50A-1173-40613182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3839582"/>
            <a:ext cx="4597204" cy="176111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385BF03-6C79-5545-676B-C127F93A386D}"/>
              </a:ext>
            </a:extLst>
          </p:cNvPr>
          <p:cNvSpPr/>
          <p:nvPr/>
        </p:nvSpPr>
        <p:spPr>
          <a:xfrm>
            <a:off x="4897043" y="4454009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BDE65-2E15-A1FB-AEDA-ABAD8C6B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3839582"/>
            <a:ext cx="3962245" cy="17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4A5-D1D7-8BF6-B1BB-79764AB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55634"/>
            <a:ext cx="9905999" cy="1360898"/>
          </a:xfrm>
        </p:spPr>
        <p:txBody>
          <a:bodyPr/>
          <a:lstStyle/>
          <a:p>
            <a:r>
              <a:rPr lang="en-US" dirty="0"/>
              <a:t>Reflection at Normal Incidence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A7035-81F1-504B-8F82-52293C21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1" y="1636447"/>
            <a:ext cx="4236258" cy="148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7144-C5AD-312A-F812-50027E1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" y="3429000"/>
            <a:ext cx="4090903" cy="7902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97AD8B8-42F8-6274-B91E-39210B3A9808}"/>
              </a:ext>
            </a:extLst>
          </p:cNvPr>
          <p:cNvSpPr/>
          <p:nvPr/>
        </p:nvSpPr>
        <p:spPr>
          <a:xfrm>
            <a:off x="4808836" y="182152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3AB34-3989-28EB-51BA-99D35BDB3525}"/>
              </a:ext>
            </a:extLst>
          </p:cNvPr>
          <p:cNvSpPr txBox="1"/>
          <p:nvPr/>
        </p:nvSpPr>
        <p:spPr>
          <a:xfrm>
            <a:off x="183256" y="914399"/>
            <a:ext cx="11780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beam remains normal at all interfaces so that all angles of incidence, reflection, and refraction are ZERO!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D1A00-5BA9-8752-85C2-C990EB96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68" y="4614333"/>
            <a:ext cx="1775831" cy="1214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0B032-F578-3169-106D-4FB4185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29" y="1622285"/>
            <a:ext cx="3759731" cy="736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6518-61C1-B977-184F-024E893D4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8" y="3209342"/>
            <a:ext cx="4279947" cy="73313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A90115D-D251-437D-70EB-0B79D615192A}"/>
              </a:ext>
            </a:extLst>
          </p:cNvPr>
          <p:cNvSpPr/>
          <p:nvPr/>
        </p:nvSpPr>
        <p:spPr>
          <a:xfrm rot="5400000">
            <a:off x="7988992" y="2529075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60A49E-E1EC-33D2-2EEF-1470C47F53A4}"/>
              </a:ext>
            </a:extLst>
          </p:cNvPr>
          <p:cNvSpPr/>
          <p:nvPr/>
        </p:nvSpPr>
        <p:spPr>
          <a:xfrm rot="5400000">
            <a:off x="7988991" y="4113239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579DFD-4798-E48C-3EB0-F619CB1C2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35" y="4879502"/>
            <a:ext cx="4772503" cy="848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C3A04-BA23-66AC-68A3-057D12C0C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56" y="4745940"/>
            <a:ext cx="2825361" cy="7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A31-25BD-DAC3-D4CA-D2919E7D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8407"/>
            <a:ext cx="9905999" cy="1360898"/>
          </a:xfrm>
        </p:spPr>
        <p:txBody>
          <a:bodyPr/>
          <a:lstStyle/>
          <a:p>
            <a:r>
              <a:rPr lang="en-US" dirty="0"/>
              <a:t>Reflectance from a Single Film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0A8BF-7918-55AE-AD5C-ECE813E2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31925"/>
            <a:ext cx="5953125" cy="4682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373A-D85E-9115-37FB-C1AEF0C9B025}"/>
              </a:ext>
            </a:extLst>
          </p:cNvPr>
          <p:cNvSpPr txBox="1"/>
          <p:nvPr/>
        </p:nvSpPr>
        <p:spPr>
          <a:xfrm>
            <a:off x="7000875" y="1639305"/>
            <a:ext cx="2657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film has a higher refractive index than the substrate (here, glass), the reflectance is better than if it was just the substrate.</a:t>
            </a:r>
          </a:p>
          <a:p>
            <a:endParaRPr lang="en-US" sz="2000" dirty="0"/>
          </a:p>
          <a:p>
            <a:r>
              <a:rPr lang="en-US" sz="2000" dirty="0"/>
              <a:t>How can we increase the reflectance though?</a:t>
            </a:r>
          </a:p>
        </p:txBody>
      </p:sp>
    </p:spTree>
    <p:extLst>
      <p:ext uri="{BB962C8B-B14F-4D97-AF65-F5344CB8AC3E}">
        <p14:creationId xmlns:p14="http://schemas.microsoft.com/office/powerpoint/2010/main" val="11180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66F-AABE-6319-3716-981643B3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129985"/>
            <a:ext cx="8058150" cy="828871"/>
          </a:xfrm>
        </p:spPr>
        <p:txBody>
          <a:bodyPr/>
          <a:lstStyle/>
          <a:p>
            <a:r>
              <a:rPr lang="en-US" dirty="0"/>
              <a:t>Anti-reflectance (Two Layers).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9E5C-C4CA-8DB5-AC86-0CCDD3D8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95187"/>
            <a:ext cx="4236258" cy="148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14C0C-BD48-CD85-81B4-AB618C46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81" y="1095187"/>
            <a:ext cx="2234782" cy="97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01BC-2043-8D96-4EC9-CE70E71384E1}"/>
              </a:ext>
            </a:extLst>
          </p:cNvPr>
          <p:cNvSpPr txBox="1"/>
          <p:nvPr/>
        </p:nvSpPr>
        <p:spPr>
          <a:xfrm>
            <a:off x="119064" y="2643809"/>
            <a:ext cx="5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normal incidence for quarter-wave thickness: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CBF1-26C5-216E-FC91-40679933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4" y="4490619"/>
            <a:ext cx="4939621" cy="127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D7970-F1C7-63C5-0881-4EDED7EF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6" y="3142775"/>
            <a:ext cx="18796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052C-0E29-A70D-40FB-F13B9077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813" y="3205426"/>
            <a:ext cx="4235469" cy="6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CB416-24E6-8C5B-5ACF-DB059D4F3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868" y="3168347"/>
            <a:ext cx="2825361" cy="71347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92AF60F-5A68-A19F-9145-5BF4E49E60BE}"/>
              </a:ext>
            </a:extLst>
          </p:cNvPr>
          <p:cNvSpPr/>
          <p:nvPr/>
        </p:nvSpPr>
        <p:spPr>
          <a:xfrm>
            <a:off x="5316580" y="3295747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235BB2-EC45-3508-9604-F909A0B98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229" y="4490619"/>
            <a:ext cx="3049437" cy="11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0B35D2-83E5-B511-ADF9-B4CDE6BA4A43}"/>
              </a:ext>
            </a:extLst>
          </p:cNvPr>
          <p:cNvSpPr txBox="1"/>
          <p:nvPr/>
        </p:nvSpPr>
        <p:spPr>
          <a:xfrm>
            <a:off x="8469210" y="4082575"/>
            <a:ext cx="3417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Zero reflectance is predicted when the 2 terms in the numerator are equal.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69F8B2-9ABC-D630-DA09-60D703164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505" y="5098238"/>
            <a:ext cx="1663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2365-5CA0-1816-AF39-532BFBF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0"/>
            <a:ext cx="9905999" cy="1241616"/>
          </a:xfrm>
        </p:spPr>
        <p:txBody>
          <a:bodyPr>
            <a:normAutofit/>
          </a:bodyPr>
          <a:lstStyle/>
          <a:p>
            <a:r>
              <a:rPr lang="en-US" dirty="0"/>
              <a:t>High-Reflectance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DCD43-9283-ACC4-7163-EFE71374818D}"/>
              </a:ext>
            </a:extLst>
          </p:cNvPr>
          <p:cNvSpPr txBox="1"/>
          <p:nvPr/>
        </p:nvSpPr>
        <p:spPr>
          <a:xfrm>
            <a:off x="342900" y="1241616"/>
            <a:ext cx="4200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At a quarter-wave thickness, we can arrange layers of double-layer films optimized for antireflection in a specific order: AIR-LOW INDEX-HIGH INDEX-SUBSTRATE.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9B4-E9EB-9DD1-89EE-C861854652A9}"/>
              </a:ext>
            </a:extLst>
          </p:cNvPr>
          <p:cNvSpPr txBox="1"/>
          <p:nvPr/>
        </p:nvSpPr>
        <p:spPr>
          <a:xfrm>
            <a:off x="342900" y="3180608"/>
            <a:ext cx="420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Conversely, we can optimize for high reflectivity by ordering the quarter-wave thick layers as AIR-HIGH INDEX-LOW INDEX-SUBSTRATE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79D1-15E8-E192-B873-CE03A12216E0}"/>
              </a:ext>
            </a:extLst>
          </p:cNvPr>
          <p:cNvSpPr txBox="1"/>
          <p:nvPr/>
        </p:nvSpPr>
        <p:spPr>
          <a:xfrm>
            <a:off x="342900" y="4646888"/>
            <a:ext cx="358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series of such double layers increases the reflectance further, and the structure is called a high-reflectance stack, or dielectric mirror.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3592A-8C7A-9DC5-6A7D-EBC4B0B4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1090447"/>
            <a:ext cx="68453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D919B-9EAB-A2FF-427B-B28C541B718E}"/>
              </a:ext>
            </a:extLst>
          </p:cNvPr>
          <p:cNvSpPr txBox="1"/>
          <p:nvPr/>
        </p:nvSpPr>
        <p:spPr>
          <a:xfrm>
            <a:off x="4672013" y="342900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similar layers: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FD9FD-1282-D90F-A82C-7AD265B6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3842327"/>
            <a:ext cx="6807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96B-87C9-3B74-0387-3DD5725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340"/>
            <a:ext cx="9905999" cy="1360898"/>
          </a:xfrm>
        </p:spPr>
        <p:txBody>
          <a:bodyPr/>
          <a:lstStyle/>
          <a:p>
            <a:r>
              <a:rPr lang="en-US" dirty="0"/>
              <a:t>High-Reflectance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1E97-BF94-E529-B097-7DF6F42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1310128"/>
            <a:ext cx="5545073" cy="1509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25FE7-15A2-45AB-6E1D-24B20C613F6A}"/>
              </a:ext>
            </a:extLst>
          </p:cNvPr>
          <p:cNvSpPr txBox="1"/>
          <p:nvPr/>
        </p:nvSpPr>
        <p:spPr>
          <a:xfrm>
            <a:off x="295274" y="3429000"/>
            <a:ext cx="386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Predicts 100% reflectance when:</a:t>
            </a:r>
          </a:p>
          <a:p>
            <a:r>
              <a:rPr lang="en-US" sz="2000" dirty="0"/>
              <a:t>- N approaches infinity.</a:t>
            </a:r>
          </a:p>
          <a:p>
            <a:r>
              <a:rPr lang="en-US" sz="2000" dirty="0"/>
              <a:t>- When low/high approaches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827B9-82C5-CFC0-C0D3-778ECA1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09" y="1252489"/>
            <a:ext cx="6221291" cy="34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F61-C312-8D7D-8072-642E589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38083" cy="782484"/>
          </a:xfrm>
        </p:spPr>
        <p:txBody>
          <a:bodyPr/>
          <a:lstStyle/>
          <a:p>
            <a:r>
              <a:rPr lang="en-US" dirty="0"/>
              <a:t>Additional Stuff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7E1A6-3057-AB66-457C-237857B4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945292"/>
            <a:ext cx="6314853" cy="496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DDCCE-F493-43BD-53D0-76C10A6E2384}"/>
              </a:ext>
            </a:extLst>
          </p:cNvPr>
          <p:cNvSpPr txBox="1"/>
          <p:nvPr/>
        </p:nvSpPr>
        <p:spPr>
          <a:xfrm>
            <a:off x="6581130" y="2899237"/>
            <a:ext cx="311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magnitude of the film index determines whether the reflectance is enhanced or reduced from that of uncoated glass.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F64E-1E5B-818E-EC91-4A3CA40EED1A}"/>
              </a:ext>
            </a:extLst>
          </p:cNvPr>
          <p:cNvSpPr txBox="1"/>
          <p:nvPr/>
        </p:nvSpPr>
        <p:spPr>
          <a:xfrm>
            <a:off x="6581131" y="4695511"/>
            <a:ext cx="311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Quarter-wave thicknesses of odd multiples thereof lead to either optimum enhancement or maximum reduction in reflectance.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78D49-CC6E-4011-5EE3-FBC6C3563ED7}"/>
              </a:ext>
            </a:extLst>
          </p:cNvPr>
          <p:cNvSpPr txBox="1"/>
          <p:nvPr/>
        </p:nvSpPr>
        <p:spPr>
          <a:xfrm>
            <a:off x="6581130" y="391241"/>
            <a:ext cx="226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path difference (n_1*t)/(lambda) where lambda=lambda_0/n_1 being the wavelength in the film.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A15-7B95-C196-7EB6-A75D2C8C5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882" y="290997"/>
            <a:ext cx="2649756" cy="491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0A668-BE4B-43F4-3120-2ACE320596DD}"/>
              </a:ext>
            </a:extLst>
          </p:cNvPr>
          <p:cNvSpPr txBox="1"/>
          <p:nvPr/>
        </p:nvSpPr>
        <p:spPr>
          <a:xfrm>
            <a:off x="8979243" y="1180290"/>
            <a:ext cx="3113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minima can be made to occur at different wavelengths by changing delta_1.</a:t>
            </a:r>
          </a:p>
        </p:txBody>
      </p:sp>
    </p:spTree>
    <p:extLst>
      <p:ext uri="{BB962C8B-B14F-4D97-AF65-F5344CB8AC3E}">
        <p14:creationId xmlns:p14="http://schemas.microsoft.com/office/powerpoint/2010/main" val="25756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32271"/>
            <a:ext cx="5623560" cy="617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D4C83997-C25D-87F6-216A-01453055D1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16" y="749808"/>
            <a:ext cx="4374742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6BB86-75A1-CDDE-21FC-5ED77DA06A27}"/>
              </a:ext>
            </a:extLst>
          </p:cNvPr>
          <p:cNvSpPr txBox="1"/>
          <p:nvPr/>
        </p:nvSpPr>
        <p:spPr>
          <a:xfrm>
            <a:off x="4928616" y="661216"/>
            <a:ext cx="3465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Question</a:t>
            </a:r>
            <a:r>
              <a:rPr lang="en-US" sz="2000" dirty="0"/>
              <a:t>: </a:t>
            </a:r>
            <a:r>
              <a:rPr lang="en-US" sz="2000" b="0" i="0" u="none" strike="noStrike" dirty="0">
                <a:solidFill>
                  <a:srgbClr val="ECECF1"/>
                </a:solidFill>
                <a:effectLst/>
                <a:latin typeface="Söhne"/>
              </a:rPr>
              <a:t>In a basic linearly polarized electromagnetic wave model, can we derive equations to quantify the reflection and transmission of the incident wave in terms of irradiance?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EF9-FF7A-FC16-B1BC-879CEC04A71E}"/>
              </a:ext>
            </a:extLst>
          </p:cNvPr>
          <p:cNvSpPr txBox="1"/>
          <p:nvPr/>
        </p:nvSpPr>
        <p:spPr>
          <a:xfrm>
            <a:off x="4928616" y="317715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Answer: </a:t>
            </a:r>
            <a:r>
              <a:rPr lang="en-US" dirty="0"/>
              <a:t>The Fresnel Equations.</a:t>
            </a:r>
          </a:p>
        </p:txBody>
      </p:sp>
      <p:pic>
        <p:nvPicPr>
          <p:cNvPr id="7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5CF10F2E-5419-9602-B4C7-6EAB91181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6" y="4442028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8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A6963755-7A2F-6A91-FF12-A3EE3327E2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16" y="5287904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9" name="Google Shape;165;p25" title="[102,102,102,&quot;https://www.codecogs.com/eqnedit.php?latex=%5Ctext%7BReflectance%7D%3DR%3D%5Cfrac%7BP_r%7D%7BP_i%7D%3Dr%5E2%3D(%5Cfrac%7BE_r%7D%7BE%7D)%5E2#0&quot;]">
            <a:extLst>
              <a:ext uri="{FF2B5EF4-FFF2-40B4-BE49-F238E27FC236}">
                <a16:creationId xmlns:a16="http://schemas.microsoft.com/office/drawing/2014/main" id="{EF9A2338-EA03-2C50-53FA-D875015722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052" y="4184988"/>
            <a:ext cx="5094700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Google Shape;166;p25" title="[0,0,0,&quot;https://www.codecogs.com/eqnedit.php?latex=%5Ctext%7BTransmittance%7D%3DT%3D%5Cfrac%7BP_t%7D%7BP_i%7D%3Dnt%5E2(%5Cfrac%7Bcos(%5Ctheta_t)%7D%7Bcos(%5Ctheta)%7D)#0&quot;]">
            <a:extLst>
              <a:ext uri="{FF2B5EF4-FFF2-40B4-BE49-F238E27FC236}">
                <a16:creationId xmlns:a16="http://schemas.microsoft.com/office/drawing/2014/main" id="{1950BF0A-EABA-43FD-3884-3610ADB5FC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876" y="4955179"/>
            <a:ext cx="5263065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5529379"/>
            <a:ext cx="7934323" cy="785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Transfer Matrix – Set-Up.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A1AF-85A0-5591-146C-1364B87E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7060"/>
            <a:ext cx="7366586" cy="462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A8EEC-5D72-4551-C221-2E5FBCD94D93}"/>
              </a:ext>
            </a:extLst>
          </p:cNvPr>
          <p:cNvSpPr txBox="1"/>
          <p:nvPr/>
        </p:nvSpPr>
        <p:spPr>
          <a:xfrm>
            <a:off x="7854266" y="1164023"/>
            <a:ext cx="3438573" cy="31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Assumptions: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material is homogeneous and isotropic.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thickness of the film is of the order of wavelength of light.</a:t>
            </a:r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50504"/>
            <a:ext cx="5888182" cy="1360898"/>
          </a:xfrm>
        </p:spPr>
        <p:txBody>
          <a:bodyPr>
            <a:normAutofit/>
          </a:bodyPr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709595"/>
            <a:ext cx="3921791" cy="380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boundary conditions for the electric and magnetic fields of the incident plane waves on both interfaces are derived from Maxwell's equations, ensuring equal magnitudes on either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B07E-18A0-B165-74D7-3400D625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6" y="268342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8A6FD-2A32-BEA9-1031-BEF582CE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08" y="1955925"/>
            <a:ext cx="5912782" cy="110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C8ECE-C957-036C-58C3-BCB5FD09154C}"/>
              </a:ext>
            </a:extLst>
          </p:cNvPr>
          <p:cNvSpPr txBox="1"/>
          <p:nvPr/>
        </p:nvSpPr>
        <p:spPr>
          <a:xfrm>
            <a:off x="4521239" y="356471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DCC6-8D3D-CA97-2125-B7102E05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66" y="3486904"/>
            <a:ext cx="26670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4C907-B807-114F-0C78-BDCC5DEB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356" y="4388241"/>
            <a:ext cx="3921790" cy="100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2A08B-E2A9-F2BC-D49E-09DA129EA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317" y="4392032"/>
            <a:ext cx="2578128" cy="1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DD3-FAA9-CF88-D006-0DC8BB1A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00986"/>
            <a:ext cx="9785445" cy="71451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C8-350C-0262-4FB6-10F7524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" y="830605"/>
            <a:ext cx="7833815" cy="506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optical path length associated with 2 traversals of the thin film 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47A91-0516-B0D7-12FB-126875C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48" y="830605"/>
            <a:ext cx="2649756" cy="49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A73F6-CBB7-AB3F-3483-52BB7C98543D}"/>
              </a:ext>
            </a:extLst>
          </p:cNvPr>
          <p:cNvSpPr txBox="1"/>
          <p:nvPr/>
        </p:nvSpPr>
        <p:spPr>
          <a:xfrm>
            <a:off x="95533" y="1549405"/>
            <a:ext cx="104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E_i2 differs from E_t1 only because of a phase difference that develops due to ONE traversal of the film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2CE01-10F3-4610-AA40-E0485BDA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0" y="2237861"/>
            <a:ext cx="2825361" cy="71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F063-69D3-7968-1D40-B37B61266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0" y="3270460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C8C04-A6F0-423B-1FE0-38ECC25D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30" y="4680814"/>
            <a:ext cx="2435989" cy="87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3B7A3-B025-68C1-6825-A1EE16934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523" y="2130829"/>
            <a:ext cx="6423638" cy="4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1F7-04AC-7A91-375F-04F89D1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" y="128283"/>
            <a:ext cx="10239233" cy="79976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CDC-DE2D-5B1F-1A48-F83DDCB9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8" y="928049"/>
            <a:ext cx="10939250" cy="532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what we have, we can replace E_i2 and E_r2 in the boundary condition equations.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1025-92FE-0618-5689-9588024A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6" y="3203654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D740-0184-AE75-E128-D42402A0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6" y="4847032"/>
            <a:ext cx="4234700" cy="1082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7A518F1-2D62-DD9C-EFA6-F184070D5694}"/>
              </a:ext>
            </a:extLst>
          </p:cNvPr>
          <p:cNvSpPr/>
          <p:nvPr/>
        </p:nvSpPr>
        <p:spPr>
          <a:xfrm>
            <a:off x="4491801" y="4483714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D383B-5B77-E4C9-55D9-A218B296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27" y="3868978"/>
            <a:ext cx="5455102" cy="16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6A1F2-A512-9F86-9ADC-E7B08E43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6" y="1513583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B0A11-8A12-015C-5F71-AB7F6A4DA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045" y="1495321"/>
            <a:ext cx="2435989" cy="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8CF-224E-1A77-8375-DE1EDF2A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" y="109182"/>
            <a:ext cx="8983640" cy="832514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BF4-581A-9934-6B4D-15473959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8" y="941696"/>
            <a:ext cx="9625086" cy="1254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PAUSE: Our objective is to establish a method for determining the electric and magnetic field components at one interface based on the components from the preceding interface using a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53D6-FBEA-7372-A404-EBC4F3C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8" y="2184231"/>
            <a:ext cx="4575413" cy="1378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0FDDA-0203-3743-7FAA-B00917B8BA88}"/>
              </a:ext>
            </a:extLst>
          </p:cNvPr>
          <p:cNvSpPr txBox="1"/>
          <p:nvPr/>
        </p:nvSpPr>
        <p:spPr>
          <a:xfrm>
            <a:off x="4794915" y="2184231"/>
            <a:ext cx="354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solve for E_t1 and E_i1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F6A0A-32FA-1362-1D1C-FFE1E940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75" y="2047164"/>
            <a:ext cx="2557250" cy="155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E8893-05D1-E1A6-0A99-7CDA5E6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" y="3850383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4107-23EB-2EDD-79F8-061AAA33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8" y="5486960"/>
            <a:ext cx="3921790" cy="10029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A76C24-AF35-5BBE-0890-AA41B47A19F6}"/>
              </a:ext>
            </a:extLst>
          </p:cNvPr>
          <p:cNvSpPr/>
          <p:nvPr/>
        </p:nvSpPr>
        <p:spPr>
          <a:xfrm>
            <a:off x="4665829" y="4805133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B5D9A-B759-37B5-CFD1-BA85F098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494" y="3850383"/>
            <a:ext cx="3708575" cy="148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FEF9C-9544-E2F4-C14F-ED9D4C37E8BC}"/>
              </a:ext>
            </a:extLst>
          </p:cNvPr>
          <p:cNvSpPr txBox="1"/>
          <p:nvPr/>
        </p:nvSpPr>
        <p:spPr>
          <a:xfrm>
            <a:off x="6484494" y="5486960"/>
            <a:ext cx="485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Related the fields at one boundary with those at the other.</a:t>
            </a:r>
          </a:p>
        </p:txBody>
      </p:sp>
    </p:spTree>
    <p:extLst>
      <p:ext uri="{BB962C8B-B14F-4D97-AF65-F5344CB8AC3E}">
        <p14:creationId xmlns:p14="http://schemas.microsoft.com/office/powerpoint/2010/main" val="22959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4F4-28A7-1121-88B1-201825AF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" y="163251"/>
            <a:ext cx="7100247" cy="819388"/>
          </a:xfrm>
        </p:spPr>
        <p:txBody>
          <a:bodyPr/>
          <a:lstStyle/>
          <a:p>
            <a:r>
              <a:rPr lang="en-US" dirty="0"/>
              <a:t>THE TRANSFER MATRIX!!!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D5B6A-1D13-9AD4-D648-F8A5993E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3" y="1117487"/>
            <a:ext cx="3708575" cy="148701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C688289-9C17-7BAF-49F8-D48A524EFFFA}"/>
              </a:ext>
            </a:extLst>
          </p:cNvPr>
          <p:cNvSpPr/>
          <p:nvPr/>
        </p:nvSpPr>
        <p:spPr>
          <a:xfrm>
            <a:off x="4354118" y="159486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98FE-A839-97B3-DF74-456717E6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53" y="982639"/>
            <a:ext cx="4236258" cy="1487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E9C81-4F03-085B-A1B5-A2665788BBCD}"/>
              </a:ext>
            </a:extLst>
          </p:cNvPr>
          <p:cNvSpPr txBox="1"/>
          <p:nvPr/>
        </p:nvSpPr>
        <p:spPr>
          <a:xfrm>
            <a:off x="187658" y="2862779"/>
            <a:ext cx="4856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boundary (b) is the interface of another film layer, rather than the substrate, we can still use the transfer matrix. Now fields at b will be related to the fields at c at the back boundary of the second film layer by a second transfer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433D0-8D3F-0EA7-8C44-3E8E477C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85" y="4950432"/>
            <a:ext cx="4954225" cy="117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607D9-7AE9-AFD2-5B8F-57A2F098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2582200"/>
            <a:ext cx="2234782" cy="9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D0C-5CF3-AD8B-12BF-79EA3B1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9" y="87034"/>
            <a:ext cx="9415148" cy="1082919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C83A6-A92E-64B0-9839-FBC05ACD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" y="955630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38E6B-DBB4-1414-8DCA-C290C518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75" y="959947"/>
            <a:ext cx="4234700" cy="1082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F5877-8E50-58DC-C143-7C7CC7A23A8B}"/>
              </a:ext>
            </a:extLst>
          </p:cNvPr>
          <p:cNvSpPr txBox="1"/>
          <p:nvPr/>
        </p:nvSpPr>
        <p:spPr>
          <a:xfrm>
            <a:off x="4847275" y="2081414"/>
            <a:ext cx="48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 to the terms we neglected.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04206-2826-C083-16C4-9651AB54B595}"/>
              </a:ext>
            </a:extLst>
          </p:cNvPr>
          <p:cNvSpPr/>
          <p:nvPr/>
        </p:nvSpPr>
        <p:spPr>
          <a:xfrm>
            <a:off x="986501" y="1084988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F422C-0942-BE82-AF36-0B2D6EC35470}"/>
              </a:ext>
            </a:extLst>
          </p:cNvPr>
          <p:cNvSpPr/>
          <p:nvPr/>
        </p:nvSpPr>
        <p:spPr>
          <a:xfrm>
            <a:off x="2841972" y="1835102"/>
            <a:ext cx="814799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D579-CB44-F08D-E719-91C587F4247A}"/>
              </a:ext>
            </a:extLst>
          </p:cNvPr>
          <p:cNvSpPr/>
          <p:nvPr/>
        </p:nvSpPr>
        <p:spPr>
          <a:xfrm>
            <a:off x="5517110" y="959947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1BCC4-BF40-2979-D9C0-A1277E3617B2}"/>
              </a:ext>
            </a:extLst>
          </p:cNvPr>
          <p:cNvSpPr/>
          <p:nvPr/>
        </p:nvSpPr>
        <p:spPr>
          <a:xfrm>
            <a:off x="7306177" y="1526853"/>
            <a:ext cx="874564" cy="5160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F5E30-DCE3-CEDF-82C6-D2CD9A0F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" y="3671851"/>
            <a:ext cx="4236258" cy="148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ADF6B-AC0D-B135-EC8B-7F59884EB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523" y="3712166"/>
            <a:ext cx="6197600" cy="9144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67055EB-B3DF-C363-AF32-1A52EDB8F50D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5400000" flipH="1" flipV="1">
            <a:off x="3430286" y="2976627"/>
            <a:ext cx="989498" cy="3374975"/>
          </a:xfrm>
          <a:prstGeom prst="curvedConnector4">
            <a:avLst>
              <a:gd name="adj1" fmla="val -23103"/>
              <a:gd name="adj2" fmla="val 81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734</Words>
  <Application>Microsoft Macintosh PowerPoint</Application>
  <PresentationFormat>Widescreen</PresentationFormat>
  <Paragraphs>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CoreTTI2k</vt:lpstr>
      <vt:lpstr>Söhne</vt:lpstr>
      <vt:lpstr>TimesTen</vt:lpstr>
      <vt:lpstr>Walbaum Display</vt:lpstr>
      <vt:lpstr>RegattaVTI</vt:lpstr>
      <vt:lpstr>Multilayer films</vt:lpstr>
      <vt:lpstr>Recap</vt:lpstr>
      <vt:lpstr>The Transfer Matrix – Set-Up.</vt:lpstr>
      <vt:lpstr>Transfer Matrix – Boundary Conditions.</vt:lpstr>
      <vt:lpstr>Transfer Matrix – Boundary Conditions.</vt:lpstr>
      <vt:lpstr>Transfer Matrix – Boundary Conditions.</vt:lpstr>
      <vt:lpstr>Transfer Matrix – Boundary Conditions.</vt:lpstr>
      <vt:lpstr>THE TRANSFER MATRIX!!!</vt:lpstr>
      <vt:lpstr>Transfer Matrix and Reflection</vt:lpstr>
      <vt:lpstr>Transfer Matrix and Reflection</vt:lpstr>
      <vt:lpstr>Reflection at Normal Incidence</vt:lpstr>
      <vt:lpstr>Reflectance from a Single Film</vt:lpstr>
      <vt:lpstr>Anti-reflectance (Two Layers).</vt:lpstr>
      <vt:lpstr>High-Reflectance Layers</vt:lpstr>
      <vt:lpstr>High-Reflectance Layers.</vt:lpstr>
      <vt:lpstr>Additional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117</cp:revision>
  <dcterms:created xsi:type="dcterms:W3CDTF">2023-11-19T17:15:33Z</dcterms:created>
  <dcterms:modified xsi:type="dcterms:W3CDTF">2023-11-30T20:22:30Z</dcterms:modified>
</cp:coreProperties>
</file>