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4"/>
    <p:restoredTop sz="85322"/>
  </p:normalViewPr>
  <p:slideViewPr>
    <p:cSldViewPr snapToGrid="0">
      <p:cViewPr varScale="1">
        <p:scale>
          <a:sx n="103" d="100"/>
          <a:sy n="103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3EA98-8477-194B-8967-49C01E1CEE95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82527-7E3C-F641-833E-7E42A729E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9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82527-7E3C-F641-833E-7E42A729E9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2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beam undergoes external reflection at the interface (a) and internal reflection at the interface (b).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oreTTI2k"/>
              </a:rPr>
              <a:t>Er</a:t>
            </a:r>
            <a:r>
              <a:rPr lang="en-US" sz="1800" dirty="0">
                <a:effectLst/>
                <a:latin typeface="TimesTen"/>
              </a:rPr>
              <a:t>1 represents the sum of all the multiply reflected beams at the interface (a) in the process of emerging from the film.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oreTTI2k"/>
              </a:rPr>
              <a:t>Ei</a:t>
            </a:r>
            <a:r>
              <a:rPr lang="en-US" sz="1800" dirty="0">
                <a:effectLst/>
                <a:latin typeface="TimesTen"/>
              </a:rPr>
              <a:t>2 represents the sum of all the multiple beams incident at the interface (b) and directed toward the substrate.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TimesTe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Ten"/>
              </a:rPr>
              <a:t>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TimesTe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context of materials or media: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**Homogeneous:** The material is uniform, meaning its properties are identical at every point in space. There are no variations or irregularities.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**Isotropic:** The material has the same properties in all directions. The physical characteristics (such as optical, thermal, or mechanical properties) do not depend on the orientation of the material.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82527-7E3C-F641-833E-7E42A729E9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38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82527-7E3C-F641-833E-7E42A729E9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1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7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7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6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6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1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4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5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5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5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4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700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11/27/23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51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2.png"/><Relationship Id="rId7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D505C3-540C-4E1B-AFF5-74A9D9BD3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Connected sticks shaping polygons background">
            <a:extLst>
              <a:ext uri="{FF2B5EF4-FFF2-40B4-BE49-F238E27FC236}">
                <a16:creationId xmlns:a16="http://schemas.microsoft.com/office/drawing/2014/main" id="{42112CEC-8218-E2EE-9F0B-1EFCBB317B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16" b="5715"/>
          <a:stretch/>
        </p:blipFill>
        <p:spPr>
          <a:xfrm>
            <a:off x="20" y="226433"/>
            <a:ext cx="12191980" cy="6857990"/>
          </a:xfrm>
          <a:prstGeom prst="rect">
            <a:avLst/>
          </a:prstGeom>
        </p:spPr>
      </p:pic>
      <p:sp>
        <p:nvSpPr>
          <p:cNvPr id="26" name="Freeform: Shape 10">
            <a:extLst>
              <a:ext uri="{FF2B5EF4-FFF2-40B4-BE49-F238E27FC236}">
                <a16:creationId xmlns:a16="http://schemas.microsoft.com/office/drawing/2014/main" id="{C5C14909-AFB2-4E07-A65C-63395490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12">
            <a:extLst>
              <a:ext uri="{FF2B5EF4-FFF2-40B4-BE49-F238E27FC236}">
                <a16:creationId xmlns:a16="http://schemas.microsoft.com/office/drawing/2014/main" id="{5BC4B016-0848-4634-83F9-FBC4C80CA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6EBE6-15DD-2D6E-5B86-EE13B083E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247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Multilayer films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1DE6FDC-C503-74EE-D644-A0CDC6BCD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64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70BC-1C43-E23E-BB0F-37BE53178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43837" cy="762000"/>
          </a:xfrm>
        </p:spPr>
        <p:txBody>
          <a:bodyPr/>
          <a:lstStyle/>
          <a:p>
            <a:r>
              <a:rPr lang="en-US" dirty="0"/>
              <a:t>Transfer Matrix and Reflection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9C5E33-7AA7-E594-F3DA-DF90141AC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915404"/>
            <a:ext cx="4916499" cy="11991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BCAD28-9FB2-6859-03A6-EB17FD1EE15D}"/>
              </a:ext>
            </a:extLst>
          </p:cNvPr>
          <p:cNvSpPr txBox="1"/>
          <p:nvPr/>
        </p:nvSpPr>
        <p:spPr>
          <a:xfrm>
            <a:off x="5286375" y="1172579"/>
            <a:ext cx="124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Recall: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801878-5C70-F942-D2DC-76C26D362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3" y="915404"/>
            <a:ext cx="3962245" cy="1040366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5D8E8389-5210-FA0F-4D42-A1BF829AB725}"/>
              </a:ext>
            </a:extLst>
          </p:cNvPr>
          <p:cNvSpPr/>
          <p:nvPr/>
        </p:nvSpPr>
        <p:spPr>
          <a:xfrm rot="5400000">
            <a:off x="1515573" y="2696647"/>
            <a:ext cx="1389648" cy="532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8DF693-D236-E50A-1173-406131822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7" y="3839582"/>
            <a:ext cx="4597204" cy="1761118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1385BF03-6C79-5545-676B-C127F93A386D}"/>
              </a:ext>
            </a:extLst>
          </p:cNvPr>
          <p:cNvSpPr/>
          <p:nvPr/>
        </p:nvSpPr>
        <p:spPr>
          <a:xfrm>
            <a:off x="4897043" y="4454009"/>
            <a:ext cx="1741882" cy="532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0BDE65-2E15-A1FB-AEDA-ABAD8C6BB9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4350" y="3839582"/>
            <a:ext cx="3962245" cy="172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0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F4A5-D1D7-8BF6-B1BB-79764ABE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155634"/>
            <a:ext cx="9905999" cy="1360898"/>
          </a:xfrm>
        </p:spPr>
        <p:txBody>
          <a:bodyPr/>
          <a:lstStyle/>
          <a:p>
            <a:r>
              <a:rPr lang="en-US" dirty="0"/>
              <a:t>Reflection at Normal Incidence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A7035-81F1-504B-8F82-52293C213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1" y="1636447"/>
            <a:ext cx="4236258" cy="1487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F7144-C5AD-312A-F812-50027E161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56" y="3429000"/>
            <a:ext cx="4090903" cy="790288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897AD8B8-42F8-6274-B91E-39210B3A9808}"/>
              </a:ext>
            </a:extLst>
          </p:cNvPr>
          <p:cNvSpPr/>
          <p:nvPr/>
        </p:nvSpPr>
        <p:spPr>
          <a:xfrm>
            <a:off x="4808836" y="1821521"/>
            <a:ext cx="1741882" cy="532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3AB34-3989-28EB-51BA-99D35BDB3525}"/>
              </a:ext>
            </a:extLst>
          </p:cNvPr>
          <p:cNvSpPr txBox="1"/>
          <p:nvPr/>
        </p:nvSpPr>
        <p:spPr>
          <a:xfrm>
            <a:off x="183256" y="914399"/>
            <a:ext cx="11780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beam remains normal at all interfaces so that all angles of incidence, reflection, and refraction are ZERO!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2D1A00-5BA9-8752-85C2-C990EB960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768" y="4614333"/>
            <a:ext cx="1775831" cy="12144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50B032-F578-3169-106D-4FB4185FA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1829" y="1622285"/>
            <a:ext cx="3759731" cy="7360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B6518-61C1-B977-184F-024E893D4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1828" y="3209342"/>
            <a:ext cx="4279947" cy="733139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1A90115D-D251-437D-70EB-0B79D615192A}"/>
              </a:ext>
            </a:extLst>
          </p:cNvPr>
          <p:cNvSpPr/>
          <p:nvPr/>
        </p:nvSpPr>
        <p:spPr>
          <a:xfrm rot="5400000">
            <a:off x="7988992" y="2529075"/>
            <a:ext cx="733139" cy="532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860A49E-E1EC-33D2-2EEF-1470C47F53A4}"/>
              </a:ext>
            </a:extLst>
          </p:cNvPr>
          <p:cNvSpPr/>
          <p:nvPr/>
        </p:nvSpPr>
        <p:spPr>
          <a:xfrm rot="5400000">
            <a:off x="7988991" y="4113239"/>
            <a:ext cx="733139" cy="532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579DFD-4798-E48C-3EB0-F619CB1C22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0535" y="4879502"/>
            <a:ext cx="4772503" cy="8489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CC3A04-BA23-66AC-68A3-057D12C0C4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256" y="4745940"/>
            <a:ext cx="2825361" cy="71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9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4A31-25BD-DAC3-D4CA-D2919E7D2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278407"/>
            <a:ext cx="9905999" cy="1360898"/>
          </a:xfrm>
        </p:spPr>
        <p:txBody>
          <a:bodyPr/>
          <a:lstStyle/>
          <a:p>
            <a:r>
              <a:rPr lang="en-US" dirty="0"/>
              <a:t>Reflectance from a Single Film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0A8BF-7918-55AE-AD5C-ECE813E2C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431925"/>
            <a:ext cx="5953125" cy="46828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2A373A-D85E-9115-37FB-C1AEF0C9B025}"/>
              </a:ext>
            </a:extLst>
          </p:cNvPr>
          <p:cNvSpPr txBox="1"/>
          <p:nvPr/>
        </p:nvSpPr>
        <p:spPr>
          <a:xfrm>
            <a:off x="7000875" y="1639305"/>
            <a:ext cx="26574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 the film has a higher refractive index than the substrate (here, glass), the reflectance is better than if it was just the substrate.</a:t>
            </a:r>
          </a:p>
          <a:p>
            <a:endParaRPr lang="en-US" sz="2000" dirty="0"/>
          </a:p>
          <a:p>
            <a:r>
              <a:rPr lang="en-US" sz="2000" dirty="0"/>
              <a:t>How can we increase the reflectance though?</a:t>
            </a:r>
          </a:p>
        </p:txBody>
      </p:sp>
    </p:spTree>
    <p:extLst>
      <p:ext uri="{BB962C8B-B14F-4D97-AF65-F5344CB8AC3E}">
        <p14:creationId xmlns:p14="http://schemas.microsoft.com/office/powerpoint/2010/main" val="1118071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766F-AABE-6319-3716-981643B38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" y="129985"/>
            <a:ext cx="8058150" cy="828871"/>
          </a:xfrm>
        </p:spPr>
        <p:txBody>
          <a:bodyPr/>
          <a:lstStyle/>
          <a:p>
            <a:r>
              <a:rPr lang="en-US" dirty="0"/>
              <a:t>Anti-reflectance (Two Layers).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C9E5C-C4CA-8DB5-AC86-0CCDD3D8F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6" y="1095187"/>
            <a:ext cx="4236258" cy="1487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414C0C-BD48-CD85-81B4-AB618C46C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581" y="1095187"/>
            <a:ext cx="2234782" cy="9798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C801BC-2043-8D96-4EC9-CE70E71384E1}"/>
              </a:ext>
            </a:extLst>
          </p:cNvPr>
          <p:cNvSpPr txBox="1"/>
          <p:nvPr/>
        </p:nvSpPr>
        <p:spPr>
          <a:xfrm>
            <a:off x="119064" y="2643809"/>
            <a:ext cx="5953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 normal incidence for quarter-wave thickness: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C2CBF1-26C5-216E-FC91-406799337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4" y="4490619"/>
            <a:ext cx="4939621" cy="12721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4D7970-F1C7-63C5-0881-4EDED7EF82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6" y="3142775"/>
            <a:ext cx="1879600" cy="939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D9052C-0E29-A70D-40FB-F13B90778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5813" y="3205426"/>
            <a:ext cx="4235469" cy="639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9CB416-24E6-8C5B-5ACF-DB059D4F32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3868" y="3168347"/>
            <a:ext cx="2825361" cy="713475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092AF60F-5A68-A19F-9145-5BF4E49E60BE}"/>
              </a:ext>
            </a:extLst>
          </p:cNvPr>
          <p:cNvSpPr/>
          <p:nvPr/>
        </p:nvSpPr>
        <p:spPr>
          <a:xfrm>
            <a:off x="5316580" y="3295747"/>
            <a:ext cx="1741882" cy="532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235BB2-EC45-3508-9604-F909A0B980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9229" y="4490619"/>
            <a:ext cx="3049437" cy="11029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0B35D2-83E5-B511-ADF9-B4CDE6BA4A43}"/>
              </a:ext>
            </a:extLst>
          </p:cNvPr>
          <p:cNvSpPr txBox="1"/>
          <p:nvPr/>
        </p:nvSpPr>
        <p:spPr>
          <a:xfrm>
            <a:off x="8469210" y="4082575"/>
            <a:ext cx="3417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Zero reflectance is predicted when the 2 terms in the numerator are equal.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69F8B2-9ABC-D630-DA09-60D703164C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14505" y="5098238"/>
            <a:ext cx="16637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18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92365-5CA0-1816-AF39-532BFBF9E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2" y="0"/>
            <a:ext cx="9905999" cy="1241616"/>
          </a:xfrm>
        </p:spPr>
        <p:txBody>
          <a:bodyPr>
            <a:normAutofit/>
          </a:bodyPr>
          <a:lstStyle/>
          <a:p>
            <a:r>
              <a:rPr lang="en-US" dirty="0"/>
              <a:t>High-Reflectance Layers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DCD43-9283-ACC4-7163-EFE71374818D}"/>
              </a:ext>
            </a:extLst>
          </p:cNvPr>
          <p:cNvSpPr txBox="1"/>
          <p:nvPr/>
        </p:nvSpPr>
        <p:spPr>
          <a:xfrm>
            <a:off x="342900" y="1241616"/>
            <a:ext cx="4200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Context: At a quarter-wave thickness, we can arrange layers of double-layer films optimized for antireflection in a specific order: AIR-LOW INDEX-HIGH INDEX-SUBSTRATE.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0C9B4-E9EB-9DD1-89EE-C861854652A9}"/>
              </a:ext>
            </a:extLst>
          </p:cNvPr>
          <p:cNvSpPr txBox="1"/>
          <p:nvPr/>
        </p:nvSpPr>
        <p:spPr>
          <a:xfrm>
            <a:off x="342900" y="3180608"/>
            <a:ext cx="42005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Conversely, we can optimize for high reflectivity by ordering the quarter-wave thick layers as AIR-HIGH INDEX-LOW INDEX-SUBSTRATE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D479D1-15E8-E192-B873-CE03A12216E0}"/>
              </a:ext>
            </a:extLst>
          </p:cNvPr>
          <p:cNvSpPr txBox="1"/>
          <p:nvPr/>
        </p:nvSpPr>
        <p:spPr>
          <a:xfrm>
            <a:off x="342900" y="4646888"/>
            <a:ext cx="3586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series of such double layers increases the reflectance further, and the structure is called a high-reflectance stack, or dielectric mirror. 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F3592A-8C7A-9DC5-6A7D-EBC4B0B48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013" y="1090447"/>
            <a:ext cx="6845300" cy="203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6D919B-9EAB-A2FF-427B-B28C541B718E}"/>
              </a:ext>
            </a:extLst>
          </p:cNvPr>
          <p:cNvSpPr txBox="1"/>
          <p:nvPr/>
        </p:nvSpPr>
        <p:spPr>
          <a:xfrm>
            <a:off x="4672013" y="3429000"/>
            <a:ext cx="248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N similar layers: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7FD9FD-1282-D90F-A82C-7AD265B6C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113" y="3842327"/>
            <a:ext cx="68072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76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896B-87C9-3B74-0387-3DD5725F3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4340"/>
            <a:ext cx="9905999" cy="1360898"/>
          </a:xfrm>
        </p:spPr>
        <p:txBody>
          <a:bodyPr/>
          <a:lstStyle/>
          <a:p>
            <a:r>
              <a:rPr lang="en-US" dirty="0"/>
              <a:t>High-Reflectance Layers.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91E97-BF94-E529-B097-7DF6F4270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7" y="1310128"/>
            <a:ext cx="5545073" cy="15094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125FE7-15A2-45AB-6E1D-24B20C613F6A}"/>
              </a:ext>
            </a:extLst>
          </p:cNvPr>
          <p:cNvSpPr txBox="1"/>
          <p:nvPr/>
        </p:nvSpPr>
        <p:spPr>
          <a:xfrm>
            <a:off x="295274" y="3429000"/>
            <a:ext cx="38623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Predicts 100% reflectance when:</a:t>
            </a:r>
          </a:p>
          <a:p>
            <a:r>
              <a:rPr lang="en-US" sz="2000" dirty="0"/>
              <a:t>- N approaches infinity.</a:t>
            </a:r>
          </a:p>
          <a:p>
            <a:r>
              <a:rPr lang="en-US" sz="2000" dirty="0"/>
              <a:t>- When low/high approaches zero.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6827B9-82C5-CFC0-C0D3-778ECA1E0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709" y="1252489"/>
            <a:ext cx="6221291" cy="346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79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2F61-C312-8D7D-8072-642E5890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38083" cy="782484"/>
          </a:xfrm>
        </p:spPr>
        <p:txBody>
          <a:bodyPr/>
          <a:lstStyle/>
          <a:p>
            <a:r>
              <a:rPr lang="en-US" dirty="0"/>
              <a:t>Additional Stuff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7E1A6-3057-AB66-457C-237857B4E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4" y="945292"/>
            <a:ext cx="6314853" cy="4967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0DDCCE-F493-43BD-53D0-76C10A6E2384}"/>
              </a:ext>
            </a:extLst>
          </p:cNvPr>
          <p:cNvSpPr txBox="1"/>
          <p:nvPr/>
        </p:nvSpPr>
        <p:spPr>
          <a:xfrm>
            <a:off x="6581130" y="3097371"/>
            <a:ext cx="31139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magnitude of the film index determines whether the reflectance is enhanced or reduced from that of uncoated glass.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0F64E-1E5B-818E-EC91-4A3CA40EED1A}"/>
              </a:ext>
            </a:extLst>
          </p:cNvPr>
          <p:cNvSpPr txBox="1"/>
          <p:nvPr/>
        </p:nvSpPr>
        <p:spPr>
          <a:xfrm>
            <a:off x="6581131" y="4695511"/>
            <a:ext cx="31139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Quarter-wave thicknesses of odd multiples thereof lead to either optimum enhancement or maximum reduction in reflectance.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78D49-CC6E-4011-5EE3-FBC6C3563ED7}"/>
              </a:ext>
            </a:extLst>
          </p:cNvPr>
          <p:cNvSpPr txBox="1"/>
          <p:nvPr/>
        </p:nvSpPr>
        <p:spPr>
          <a:xfrm>
            <a:off x="6581130" y="391241"/>
            <a:ext cx="22663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X-axis: path difference (n_1*t)/(lambda) where lambda=lambda_0/n_1 being the wavelength in the film.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895A15-7B95-C196-7EB6-A75D2C8C5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882" y="290997"/>
            <a:ext cx="2649756" cy="4914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00A668-BE4B-43F4-3120-2ACE320596DD}"/>
              </a:ext>
            </a:extLst>
          </p:cNvPr>
          <p:cNvSpPr txBox="1"/>
          <p:nvPr/>
        </p:nvSpPr>
        <p:spPr>
          <a:xfrm>
            <a:off x="8979243" y="1180290"/>
            <a:ext cx="3113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minima can be made to occur at different wavelengths by changing delta_1.</a:t>
            </a:r>
          </a:p>
        </p:txBody>
      </p:sp>
    </p:spTree>
    <p:extLst>
      <p:ext uri="{BB962C8B-B14F-4D97-AF65-F5344CB8AC3E}">
        <p14:creationId xmlns:p14="http://schemas.microsoft.com/office/powerpoint/2010/main" val="257561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57CD5-3759-8117-DD64-6CFE82CD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3" y="132271"/>
            <a:ext cx="5623560" cy="617537"/>
          </a:xfrm>
        </p:spPr>
        <p:txBody>
          <a:bodyPr>
            <a:normAutofit fontScale="90000"/>
          </a:bodyPr>
          <a:lstStyle/>
          <a:p>
            <a:r>
              <a:rPr lang="en-US" dirty="0"/>
              <a:t>Recap</a:t>
            </a:r>
          </a:p>
        </p:txBody>
      </p:sp>
      <p:pic>
        <p:nvPicPr>
          <p:cNvPr id="4" name="Google Shape;73;p15">
            <a:extLst>
              <a:ext uri="{FF2B5EF4-FFF2-40B4-BE49-F238E27FC236}">
                <a16:creationId xmlns:a16="http://schemas.microsoft.com/office/drawing/2014/main" id="{D4C83997-C25D-87F6-216A-01453055D19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8016" y="749808"/>
            <a:ext cx="4374742" cy="286914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06BB86-75A1-CDDE-21FC-5ED77DA06A27}"/>
              </a:ext>
            </a:extLst>
          </p:cNvPr>
          <p:cNvSpPr txBox="1"/>
          <p:nvPr/>
        </p:nvSpPr>
        <p:spPr>
          <a:xfrm>
            <a:off x="4928616" y="661216"/>
            <a:ext cx="34655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Question</a:t>
            </a:r>
            <a:r>
              <a:rPr lang="en-US" sz="2000" dirty="0"/>
              <a:t>: </a:t>
            </a:r>
            <a:r>
              <a:rPr lang="en-US" sz="2000" b="0" i="0" u="none" strike="noStrike" dirty="0">
                <a:solidFill>
                  <a:srgbClr val="ECECF1"/>
                </a:solidFill>
                <a:effectLst/>
                <a:latin typeface="Söhne"/>
              </a:rPr>
              <a:t>In a basic linearly polarized electromagnetic wave model, can we derive equations to quantify the reflection and transmission of the incident wave in terms of irradiance?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60EF9-FF7A-FC16-B1BC-879CEC04A71E}"/>
              </a:ext>
            </a:extLst>
          </p:cNvPr>
          <p:cNvSpPr txBox="1"/>
          <p:nvPr/>
        </p:nvSpPr>
        <p:spPr>
          <a:xfrm>
            <a:off x="4928616" y="3177154"/>
            <a:ext cx="346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Answer: </a:t>
            </a:r>
            <a:r>
              <a:rPr lang="en-US" dirty="0"/>
              <a:t>The Fresnel Equations.</a:t>
            </a:r>
          </a:p>
        </p:txBody>
      </p:sp>
      <p:pic>
        <p:nvPicPr>
          <p:cNvPr id="7" name="Google Shape;184;p27" title="[102,102,102,&quot;https://www.codecogs.com/eqnedit.php?latex=t_%7BTE%7D%3D%5Cfrac%7B2cos(%5Ctheta)%7D%7Bcos(%5Ctheta)%2B%5Csqrt%7Bn%5E2-sin%5E%7B2%7D(%5Ctheta)%7D%7D#0&quot;]">
            <a:extLst>
              <a:ext uri="{FF2B5EF4-FFF2-40B4-BE49-F238E27FC236}">
                <a16:creationId xmlns:a16="http://schemas.microsoft.com/office/drawing/2014/main" id="{5CF10F2E-5419-9602-B4C7-6EAB9118169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26" y="4442028"/>
            <a:ext cx="3827275" cy="7590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pic>
        <p:nvPicPr>
          <p:cNvPr id="8" name="Google Shape;185;p27" title="[102,102,102,&quot;https://www.codecogs.com/eqnedit.php?latex=r_%7BTE%7D%3D%5Cfrac%7Bcos(%5Ctheta)-%5Csqrt%7Bn%5E2-sin%5E%7B2%7D(%5Ctheta)%7D%7D%7Bcos(%5Ctheta)%2B%5Csqrt%7Bn%5E2-sin%5E%7B2%7D(%5Ctheta)%7D%7D#0&quot;]">
            <a:extLst>
              <a:ext uri="{FF2B5EF4-FFF2-40B4-BE49-F238E27FC236}">
                <a16:creationId xmlns:a16="http://schemas.microsoft.com/office/drawing/2014/main" id="{A6963755-7A2F-6A91-FF12-A3EE3327E2C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416" y="5287904"/>
            <a:ext cx="3827285" cy="801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pic>
        <p:nvPicPr>
          <p:cNvPr id="9" name="Google Shape;165;p25" title="[102,102,102,&quot;https://www.codecogs.com/eqnedit.php?latex=%5Ctext%7BReflectance%7D%3DR%3D%5Cfrac%7BP_r%7D%7BP_i%7D%3Dr%5E2%3D(%5Cfrac%7BE_r%7D%7BE%7D)%5E2#0&quot;]">
            <a:extLst>
              <a:ext uri="{FF2B5EF4-FFF2-40B4-BE49-F238E27FC236}">
                <a16:creationId xmlns:a16="http://schemas.microsoft.com/office/drawing/2014/main" id="{EF9A2338-EA03-2C50-53FA-D8750157227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3052" y="4184988"/>
            <a:ext cx="5094700" cy="7332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pic>
        <p:nvPicPr>
          <p:cNvPr id="10" name="Google Shape;166;p25" title="[0,0,0,&quot;https://www.codecogs.com/eqnedit.php?latex=%5Ctext%7BTransmittance%7D%3DT%3D%5Cfrac%7BP_t%7D%7BP_i%7D%3Dnt%5E2(%5Cfrac%7Bcos(%5Ctheta_t)%7D%7Bcos(%5Ctheta)%7D)#0&quot;]">
            <a:extLst>
              <a:ext uri="{FF2B5EF4-FFF2-40B4-BE49-F238E27FC236}">
                <a16:creationId xmlns:a16="http://schemas.microsoft.com/office/drawing/2014/main" id="{1950BF0A-EABA-43FD-3884-3610ADB5FCF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4876" y="4955179"/>
            <a:ext cx="5263065" cy="7332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103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AD2284B-B8B7-4BE1-A9DE-32E5FCF7B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11CE3-BE54-4C1B-57E0-1E0647B8E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325" y="5529379"/>
            <a:ext cx="7934323" cy="7858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Transfer Matrix – Set-Up.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85A1AF-85A0-5591-146C-1364B87E9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" y="177060"/>
            <a:ext cx="7366586" cy="46225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DA8EEC-5D72-4551-C221-2E5FBCD94D93}"/>
              </a:ext>
            </a:extLst>
          </p:cNvPr>
          <p:cNvSpPr txBox="1"/>
          <p:nvPr/>
        </p:nvSpPr>
        <p:spPr>
          <a:xfrm>
            <a:off x="7854266" y="1164023"/>
            <a:ext cx="3438573" cy="312234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>
              <a:lnSpc>
                <a:spcPct val="120000"/>
              </a:lnSpc>
              <a:spcAft>
                <a:spcPts val="600"/>
              </a:spcAft>
            </a:pPr>
            <a:r>
              <a:rPr lang="en-US" sz="2000" dirty="0"/>
              <a:t>Assumptions:</a:t>
            </a:r>
          </a:p>
          <a:p>
            <a:pPr algn="r">
              <a:lnSpc>
                <a:spcPct val="120000"/>
              </a:lnSpc>
              <a:spcAft>
                <a:spcPts val="600"/>
              </a:spcAft>
            </a:pPr>
            <a:endParaRPr lang="en-US" sz="2000" dirty="0"/>
          </a:p>
          <a:p>
            <a:pPr algn="r">
              <a:lnSpc>
                <a:spcPct val="120000"/>
              </a:lnSpc>
              <a:spcAft>
                <a:spcPts val="600"/>
              </a:spcAft>
            </a:pPr>
            <a:r>
              <a:rPr lang="en-US" sz="2000" dirty="0"/>
              <a:t>- The material is homogeneous and isotropic.</a:t>
            </a:r>
          </a:p>
          <a:p>
            <a:pPr algn="r">
              <a:lnSpc>
                <a:spcPct val="120000"/>
              </a:lnSpc>
              <a:spcAft>
                <a:spcPts val="600"/>
              </a:spcAft>
            </a:pPr>
            <a:endParaRPr lang="en-US" sz="2000" dirty="0"/>
          </a:p>
          <a:p>
            <a:pPr algn="r">
              <a:lnSpc>
                <a:spcPct val="120000"/>
              </a:lnSpc>
              <a:spcAft>
                <a:spcPts val="600"/>
              </a:spcAft>
            </a:pPr>
            <a:r>
              <a:rPr lang="en-US" sz="2000" dirty="0"/>
              <a:t>- The thickness of the film is of the order of wavelength of light.</a:t>
            </a:r>
          </a:p>
        </p:txBody>
      </p:sp>
    </p:spTree>
    <p:extLst>
      <p:ext uri="{BB962C8B-B14F-4D97-AF65-F5344CB8AC3E}">
        <p14:creationId xmlns:p14="http://schemas.microsoft.com/office/powerpoint/2010/main" val="344025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27AB1-4120-4BF5-B9C9-8DFDE905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" y="250504"/>
            <a:ext cx="5888182" cy="1360898"/>
          </a:xfrm>
        </p:spPr>
        <p:txBody>
          <a:bodyPr>
            <a:normAutofit/>
          </a:bodyPr>
          <a:lstStyle/>
          <a:p>
            <a:r>
              <a:rPr lang="en-US" dirty="0"/>
              <a:t>Transfer Matrix – Boundary Conditions.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6F7B-BE5D-3948-2500-9D0C6991C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18" y="1709595"/>
            <a:ext cx="3921791" cy="3804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boundary conditions for the electric and magnetic fields of the incident plane waves on both interfaces are derived from Maxwell's equations, ensuring equal magnitudes on either side.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4B07E-18A0-B165-74D7-3400D625A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956" y="268342"/>
            <a:ext cx="4202431" cy="1487013"/>
          </a:xfrm>
          <a:prstGeom prst="rect">
            <a:avLst/>
          </a:prstGeom>
          <a:pattFill prst="pct20">
            <a:fgClr>
              <a:schemeClr val="accent6"/>
            </a:fgClr>
            <a:bgClr>
              <a:schemeClr val="bg1"/>
            </a:bgClr>
          </a:pattFill>
          <a:effectLst>
            <a:softEdge rad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B8A6FD-2A32-BEA9-1031-BEF582CE3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808" y="1955925"/>
            <a:ext cx="5912782" cy="11086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5C8ECE-C957-036C-58C3-BCB5FD09154C}"/>
              </a:ext>
            </a:extLst>
          </p:cNvPr>
          <p:cNvSpPr txBox="1"/>
          <p:nvPr/>
        </p:nvSpPr>
        <p:spPr>
          <a:xfrm>
            <a:off x="4521239" y="3564715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the help of: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DEDCC6-8D3D-CA97-2125-B7102E058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266" y="3486904"/>
            <a:ext cx="2667000" cy="685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24C907-B807-114F-0C78-BDCC5DEB2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4356" y="4388241"/>
            <a:ext cx="3921790" cy="1002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C2A08B-E2A9-F2BC-D49E-09DA129EAD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1317" y="4392032"/>
            <a:ext cx="2578128" cy="176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8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6DD3-FAA9-CF88-D006-0DC8BB1AA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34" y="100986"/>
            <a:ext cx="9785445" cy="714516"/>
          </a:xfrm>
        </p:spPr>
        <p:txBody>
          <a:bodyPr/>
          <a:lstStyle/>
          <a:p>
            <a:r>
              <a:rPr lang="en-US" dirty="0"/>
              <a:t>Transfer Matrix – Boundary Conditions.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D02C8-350C-0262-4FB6-10F75243E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33" y="830605"/>
            <a:ext cx="7833815" cy="5067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optical path length associated with 2 traversals of the thin film 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947A91-0516-B0D7-12FB-126875C58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348" y="830605"/>
            <a:ext cx="2649756" cy="4914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1A73F6-CBB7-AB3F-3483-52BB7C98543D}"/>
              </a:ext>
            </a:extLst>
          </p:cNvPr>
          <p:cNvSpPr txBox="1"/>
          <p:nvPr/>
        </p:nvSpPr>
        <p:spPr>
          <a:xfrm>
            <a:off x="95533" y="1549405"/>
            <a:ext cx="1048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E_i2 differs from E_t1 only because of a phase difference that develops due to ONE traversal of the film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E2CE01-10F3-4610-AA40-E0485BDA0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30" y="2237861"/>
            <a:ext cx="2825361" cy="713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12F063-69D3-7968-1D40-B37B61266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30" y="3270460"/>
            <a:ext cx="2435992" cy="8789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6C8C04-A6F0-423B-1FE0-38ECC25D0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30" y="4680814"/>
            <a:ext cx="2435989" cy="8789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63B7A3-B025-68C1-6825-A1EE169346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6523" y="2130829"/>
            <a:ext cx="6423638" cy="403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8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71F7-04AC-7A91-375F-04F89D13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18" y="128283"/>
            <a:ext cx="10239233" cy="799766"/>
          </a:xfrm>
        </p:spPr>
        <p:txBody>
          <a:bodyPr/>
          <a:lstStyle/>
          <a:p>
            <a:r>
              <a:rPr lang="en-US" dirty="0"/>
              <a:t>Transfer Matrix – Boundary Conditions.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7BCDC-DE2D-5B1F-1A48-F83DDCB9E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18" y="928049"/>
            <a:ext cx="10939250" cy="532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what we have, we can replace E_i2 and E_r2 in the boundary condition equations.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D1025-92FE-0618-5689-9588024A8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26" y="3203654"/>
            <a:ext cx="4202431" cy="1487013"/>
          </a:xfrm>
          <a:prstGeom prst="rect">
            <a:avLst/>
          </a:prstGeom>
          <a:pattFill prst="pct20">
            <a:fgClr>
              <a:schemeClr val="accent6"/>
            </a:fgClr>
            <a:bgClr>
              <a:schemeClr val="bg1"/>
            </a:bgClr>
          </a:pattFill>
          <a:effectLst>
            <a:softEdge rad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82D740-0184-AE75-E128-D42402A0C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26" y="4847032"/>
            <a:ext cx="4234700" cy="1082919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77A518F1-2D62-DD9C-EFA6-F184070D5694}"/>
              </a:ext>
            </a:extLst>
          </p:cNvPr>
          <p:cNvSpPr/>
          <p:nvPr/>
        </p:nvSpPr>
        <p:spPr>
          <a:xfrm>
            <a:off x="4491801" y="4483714"/>
            <a:ext cx="1741882" cy="532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D383B-5B77-E4C9-55D9-A218B296B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927" y="3868978"/>
            <a:ext cx="5455102" cy="1643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B6A1F2-A512-9F86-9ADC-E7B08E43A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126" y="1513583"/>
            <a:ext cx="2435992" cy="8789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7B0A11-8A12-015C-5F71-AB7F6A4DA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3045" y="1495321"/>
            <a:ext cx="2435989" cy="87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1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F8CF-224E-1A77-8375-DE1EDF2A0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09" y="109182"/>
            <a:ext cx="8983640" cy="832514"/>
          </a:xfrm>
        </p:spPr>
        <p:txBody>
          <a:bodyPr/>
          <a:lstStyle/>
          <a:p>
            <a:r>
              <a:rPr lang="en-US" dirty="0"/>
              <a:t>Transfer Matrix – Boundary Conditions.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2BF4-581A-9934-6B4D-154739596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08" y="941696"/>
            <a:ext cx="9625086" cy="12540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PAUSE: Our objective is to establish a method for determining the electric and magnetic field components at one interface based on the components from the preceding interface using a matrix.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753D6-FBEA-7372-A404-EBC4F3CAC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08" y="2184231"/>
            <a:ext cx="4575413" cy="13783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F0FDDA-0203-3743-7FAA-B00917B8BA88}"/>
              </a:ext>
            </a:extLst>
          </p:cNvPr>
          <p:cNvSpPr txBox="1"/>
          <p:nvPr/>
        </p:nvSpPr>
        <p:spPr>
          <a:xfrm>
            <a:off x="4794915" y="2184231"/>
            <a:ext cx="3543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solve for E_t1 and E_i1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8F6A0A-32FA-1362-1D1C-FFE1E940F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675" y="2047164"/>
            <a:ext cx="2557250" cy="1557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AE8893-05D1-E1A6-0A99-7CDA5E6BE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08" y="3850383"/>
            <a:ext cx="4202431" cy="1487013"/>
          </a:xfrm>
          <a:prstGeom prst="rect">
            <a:avLst/>
          </a:prstGeom>
          <a:pattFill prst="pct20">
            <a:fgClr>
              <a:schemeClr val="accent6"/>
            </a:fgClr>
            <a:bgClr>
              <a:schemeClr val="bg1"/>
            </a:bgClr>
          </a:pattFill>
          <a:effectLst>
            <a:softEdge rad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4D4107-23EB-2EDD-79F8-061AAA339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008" y="5486960"/>
            <a:ext cx="3921790" cy="1002900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CCA76C24-AF35-5BBE-0890-AA41B47A19F6}"/>
              </a:ext>
            </a:extLst>
          </p:cNvPr>
          <p:cNvSpPr/>
          <p:nvPr/>
        </p:nvSpPr>
        <p:spPr>
          <a:xfrm>
            <a:off x="4665829" y="4805133"/>
            <a:ext cx="1741882" cy="532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6B5D9A-B759-37B5-CFD1-BA85F0984B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4494" y="3850383"/>
            <a:ext cx="3708575" cy="14870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4FEF9C-9544-E2F4-C14F-ED9D4C37E8BC}"/>
              </a:ext>
            </a:extLst>
          </p:cNvPr>
          <p:cNvSpPr txBox="1"/>
          <p:nvPr/>
        </p:nvSpPr>
        <p:spPr>
          <a:xfrm>
            <a:off x="6484494" y="5486960"/>
            <a:ext cx="4856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Related the fields at one boundary with those at the other.</a:t>
            </a:r>
          </a:p>
        </p:txBody>
      </p:sp>
    </p:spTree>
    <p:extLst>
      <p:ext uri="{BB962C8B-B14F-4D97-AF65-F5344CB8AC3E}">
        <p14:creationId xmlns:p14="http://schemas.microsoft.com/office/powerpoint/2010/main" val="229593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9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24F4-28A7-1121-88B1-201825AFF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71" y="163251"/>
            <a:ext cx="7100247" cy="819388"/>
          </a:xfrm>
        </p:spPr>
        <p:txBody>
          <a:bodyPr/>
          <a:lstStyle/>
          <a:p>
            <a:r>
              <a:rPr lang="en-US" dirty="0"/>
              <a:t>THE TRANSFER MATRIX!!!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D5B6A-1D13-9AD4-D648-F8A5993E3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83" y="1117487"/>
            <a:ext cx="3708575" cy="1487013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BC688289-9C17-7BAF-49F8-D48A524EFFFA}"/>
              </a:ext>
            </a:extLst>
          </p:cNvPr>
          <p:cNvSpPr/>
          <p:nvPr/>
        </p:nvSpPr>
        <p:spPr>
          <a:xfrm>
            <a:off x="4354118" y="1594861"/>
            <a:ext cx="1741882" cy="532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7298FE-A839-97B3-DF74-456717E61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253" y="982639"/>
            <a:ext cx="4236258" cy="14870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9E9C81-4F03-085B-A1B5-A2665788BBCD}"/>
              </a:ext>
            </a:extLst>
          </p:cNvPr>
          <p:cNvSpPr txBox="1"/>
          <p:nvPr/>
        </p:nvSpPr>
        <p:spPr>
          <a:xfrm>
            <a:off x="187658" y="2862779"/>
            <a:ext cx="48567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boundary (b) is the interface of another film layer, rather than the substrate, we can still use the transfer matrix. Now fields at b will be related to the fields at c at the back boundary of the second film layer by a second transfer matrix.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3433D0-8D3F-0EA7-8C44-3E8E477C5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385" y="4950432"/>
            <a:ext cx="4954225" cy="11739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5607D9-7AE9-AFD2-5B8F-57A2F0984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5944" y="2582200"/>
            <a:ext cx="2234782" cy="97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8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7D0C-5CF3-AD8B-12BF-79EA3B112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19" y="87034"/>
            <a:ext cx="9415148" cy="1082919"/>
          </a:xfrm>
        </p:spPr>
        <p:txBody>
          <a:bodyPr/>
          <a:lstStyle/>
          <a:p>
            <a:r>
              <a:rPr lang="en-US" dirty="0"/>
              <a:t>Transfer Matrix and Reflection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C83A6-A92E-64B0-9839-FBC05ACD6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31" y="955630"/>
            <a:ext cx="4202431" cy="1487013"/>
          </a:xfrm>
          <a:prstGeom prst="rect">
            <a:avLst/>
          </a:prstGeom>
          <a:pattFill prst="pct20">
            <a:fgClr>
              <a:schemeClr val="accent6"/>
            </a:fgClr>
            <a:bgClr>
              <a:schemeClr val="bg1"/>
            </a:bgClr>
          </a:pattFill>
          <a:effectLst>
            <a:softEdge rad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838E6B-DBB4-1414-8DCA-C290C518B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275" y="959947"/>
            <a:ext cx="4234700" cy="1082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F5877-8E50-58DC-C143-7C7CC7A23A8B}"/>
              </a:ext>
            </a:extLst>
          </p:cNvPr>
          <p:cNvSpPr txBox="1"/>
          <p:nvPr/>
        </p:nvSpPr>
        <p:spPr>
          <a:xfrm>
            <a:off x="4847275" y="2081414"/>
            <a:ext cx="4856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Back to the terms we neglected.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E04206-2826-C083-16C4-9651AB54B595}"/>
              </a:ext>
            </a:extLst>
          </p:cNvPr>
          <p:cNvSpPr/>
          <p:nvPr/>
        </p:nvSpPr>
        <p:spPr>
          <a:xfrm>
            <a:off x="986501" y="1084988"/>
            <a:ext cx="1496790" cy="56274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F422C-0942-BE82-AF36-0B2D6EC35470}"/>
              </a:ext>
            </a:extLst>
          </p:cNvPr>
          <p:cNvSpPr/>
          <p:nvPr/>
        </p:nvSpPr>
        <p:spPr>
          <a:xfrm>
            <a:off x="2841972" y="1835102"/>
            <a:ext cx="814799" cy="56274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A0D579-CB44-F08D-E719-91C587F4247A}"/>
              </a:ext>
            </a:extLst>
          </p:cNvPr>
          <p:cNvSpPr/>
          <p:nvPr/>
        </p:nvSpPr>
        <p:spPr>
          <a:xfrm>
            <a:off x="5517110" y="959947"/>
            <a:ext cx="1496790" cy="56274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F1BCC4-BF40-2979-D9C0-A1277E3617B2}"/>
              </a:ext>
            </a:extLst>
          </p:cNvPr>
          <p:cNvSpPr/>
          <p:nvPr/>
        </p:nvSpPr>
        <p:spPr>
          <a:xfrm>
            <a:off x="7306177" y="1526853"/>
            <a:ext cx="874564" cy="51601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BF5E30-DCE3-CEDF-82C6-D2CD9A0F6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19" y="3671851"/>
            <a:ext cx="4236258" cy="14870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8ADF6B-AC0D-B135-EC8B-7F59884EB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2523" y="3712166"/>
            <a:ext cx="6197600" cy="914400"/>
          </a:xfrm>
          <a:prstGeom prst="rect">
            <a:avLst/>
          </a:prstGeom>
        </p:spPr>
      </p:pic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167055EB-B3DF-C363-AF32-1A52EDB8F50D}"/>
              </a:ext>
            </a:extLst>
          </p:cNvPr>
          <p:cNvCxnSpPr>
            <a:cxnSpLocks/>
            <a:stCxn id="11" idx="2"/>
            <a:endCxn id="14" idx="1"/>
          </p:cNvCxnSpPr>
          <p:nvPr/>
        </p:nvCxnSpPr>
        <p:spPr>
          <a:xfrm rot="5400000" flipH="1" flipV="1">
            <a:off x="3430286" y="2976627"/>
            <a:ext cx="989498" cy="3374975"/>
          </a:xfrm>
          <a:prstGeom prst="curvedConnector4">
            <a:avLst>
              <a:gd name="adj1" fmla="val -23103"/>
              <a:gd name="adj2" fmla="val 81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154670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733</Words>
  <Application>Microsoft Macintosh PowerPoint</Application>
  <PresentationFormat>Widescreen</PresentationFormat>
  <Paragraphs>63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CoreTTI2k</vt:lpstr>
      <vt:lpstr>Söhne</vt:lpstr>
      <vt:lpstr>TimesTen</vt:lpstr>
      <vt:lpstr>Walbaum Display</vt:lpstr>
      <vt:lpstr>RegattaVTI</vt:lpstr>
      <vt:lpstr>Multilayer films</vt:lpstr>
      <vt:lpstr>Recap</vt:lpstr>
      <vt:lpstr>The Transfer Matrix – Set-Up.</vt:lpstr>
      <vt:lpstr>Transfer Matrix – Boundary Conditions.</vt:lpstr>
      <vt:lpstr>Transfer Matrix – Boundary Conditions.</vt:lpstr>
      <vt:lpstr>Transfer Matrix – Boundary Conditions.</vt:lpstr>
      <vt:lpstr>Transfer Matrix – Boundary Conditions.</vt:lpstr>
      <vt:lpstr>THE TRANSFER MATRIX!!!</vt:lpstr>
      <vt:lpstr>Transfer Matrix and Reflection</vt:lpstr>
      <vt:lpstr>Transfer Matrix and Reflection</vt:lpstr>
      <vt:lpstr>Reflection at Normal Incidence</vt:lpstr>
      <vt:lpstr>Reflectance from a Single Film</vt:lpstr>
      <vt:lpstr>Anti-reflectance (Two Layers).</vt:lpstr>
      <vt:lpstr>High-Reflectance Layers</vt:lpstr>
      <vt:lpstr>High-Reflectance Layers.</vt:lpstr>
      <vt:lpstr>Additional Stuff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Collins Munene Kariuki</dc:creator>
  <cp:lastModifiedBy>Collins Munene Kariuki</cp:lastModifiedBy>
  <cp:revision>115</cp:revision>
  <dcterms:created xsi:type="dcterms:W3CDTF">2023-11-19T17:15:33Z</dcterms:created>
  <dcterms:modified xsi:type="dcterms:W3CDTF">2023-11-27T21:43:20Z</dcterms:modified>
</cp:coreProperties>
</file>