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305" r:id="rId3"/>
    <p:sldId id="308" r:id="rId4"/>
    <p:sldId id="310" r:id="rId5"/>
    <p:sldId id="309" r:id="rId6"/>
    <p:sldId id="312" r:id="rId7"/>
    <p:sldId id="311" r:id="rId8"/>
    <p:sldId id="313" r:id="rId9"/>
    <p:sldId id="314" r:id="rId10"/>
    <p:sldId id="315" r:id="rId11"/>
    <p:sldId id="316" r:id="rId12"/>
    <p:sldId id="317" r:id="rId13"/>
    <p:sldId id="318" r:id="rId14"/>
    <p:sldId id="319" r:id="rId15"/>
  </p:sldIdLst>
  <p:sldSz cx="9144000" cy="5143500" type="screen16x9"/>
  <p:notesSz cx="6858000" cy="9144000"/>
  <p:embeddedFontLst>
    <p:embeddedFont>
      <p:font typeface="Figtree Black" pitchFamily="2" charset="0"/>
      <p:bold r:id="rId17"/>
      <p:italic r:id="rId18"/>
      <p:boldItalic r:id="rId19"/>
    </p:embeddedFont>
    <p:embeddedFont>
      <p:font typeface="Hanken Grotesk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2E37F9-4FCF-48B9-ADF8-1239A2737CA9}">
  <a:tblStyle styleId="{0A2E37F9-4FCF-48B9-ADF8-1239A2737C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741"/>
  </p:normalViewPr>
  <p:slideViewPr>
    <p:cSldViewPr snapToGrid="0">
      <p:cViewPr varScale="1">
        <p:scale>
          <a:sx n="137" d="100"/>
          <a:sy n="137" d="100"/>
        </p:scale>
        <p:origin x="61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B5DCB6-DDFF-0240-B3AA-846B902E817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0B1FD-DE9B-1E4C-83D9-45D9A0B35CD6}">
      <dgm:prSet/>
      <dgm:spPr/>
      <dgm:t>
        <a:bodyPr/>
        <a:lstStyle/>
        <a:p>
          <a:r>
            <a:rPr lang="en-US" b="0" i="0" dirty="0"/>
            <a:t>Global warming</a:t>
          </a:r>
          <a:endParaRPr lang="en-US" dirty="0"/>
        </a:p>
      </dgm:t>
    </dgm:pt>
    <dgm:pt modelId="{B437E78F-00EC-3843-9044-8F0DB9E15A89}" type="parTrans" cxnId="{55B41ECF-E7AD-5849-9A61-0BA633B8DBBF}">
      <dgm:prSet/>
      <dgm:spPr/>
      <dgm:t>
        <a:bodyPr/>
        <a:lstStyle/>
        <a:p>
          <a:endParaRPr lang="en-US"/>
        </a:p>
      </dgm:t>
    </dgm:pt>
    <dgm:pt modelId="{71509964-14BE-3C45-B6F1-65679FAFCBC9}" type="sibTrans" cxnId="{55B41ECF-E7AD-5849-9A61-0BA633B8DBBF}">
      <dgm:prSet/>
      <dgm:spPr/>
      <dgm:t>
        <a:bodyPr/>
        <a:lstStyle/>
        <a:p>
          <a:endParaRPr lang="en-US"/>
        </a:p>
      </dgm:t>
    </dgm:pt>
    <dgm:pt modelId="{58A77839-73A3-EC4B-9584-CBFF273DF512}">
      <dgm:prSet/>
      <dgm:spPr/>
      <dgm:t>
        <a:bodyPr/>
        <a:lstStyle/>
        <a:p>
          <a:r>
            <a:rPr lang="en-US" dirty="0"/>
            <a:t>More emissions and heat dumped outside</a:t>
          </a:r>
        </a:p>
      </dgm:t>
    </dgm:pt>
    <dgm:pt modelId="{16B7BBBB-07E5-D64D-AFD6-698208E57C25}" type="parTrans" cxnId="{37FB4B38-7213-1C47-8F52-303D246F56F4}">
      <dgm:prSet/>
      <dgm:spPr/>
      <dgm:t>
        <a:bodyPr/>
        <a:lstStyle/>
        <a:p>
          <a:endParaRPr lang="en-US"/>
        </a:p>
      </dgm:t>
    </dgm:pt>
    <dgm:pt modelId="{1D5E395C-78B2-D643-B98A-B84599832C3C}" type="sibTrans" cxnId="{37FB4B38-7213-1C47-8F52-303D246F56F4}">
      <dgm:prSet/>
      <dgm:spPr/>
      <dgm:t>
        <a:bodyPr/>
        <a:lstStyle/>
        <a:p>
          <a:endParaRPr lang="en-US"/>
        </a:p>
      </dgm:t>
    </dgm:pt>
    <dgm:pt modelId="{C5AC7BCF-681F-6D45-B2D0-7370AF2A7FAB}">
      <dgm:prSet/>
      <dgm:spPr/>
      <dgm:t>
        <a:bodyPr/>
        <a:lstStyle/>
        <a:p>
          <a:r>
            <a:rPr lang="en-US" dirty="0"/>
            <a:t>More AC use</a:t>
          </a:r>
        </a:p>
      </dgm:t>
    </dgm:pt>
    <dgm:pt modelId="{3906D159-0CCA-B64A-9AA7-E83068A6BDE2}" type="parTrans" cxnId="{82C95924-683F-464A-8B4E-0D8605A8450D}">
      <dgm:prSet/>
      <dgm:spPr/>
      <dgm:t>
        <a:bodyPr/>
        <a:lstStyle/>
        <a:p>
          <a:endParaRPr lang="en-US"/>
        </a:p>
      </dgm:t>
    </dgm:pt>
    <dgm:pt modelId="{05AE6AC2-3D70-754B-B70A-7977CEBCD3DE}" type="sibTrans" cxnId="{82C95924-683F-464A-8B4E-0D8605A8450D}">
      <dgm:prSet/>
      <dgm:spPr/>
      <dgm:t>
        <a:bodyPr/>
        <a:lstStyle/>
        <a:p>
          <a:endParaRPr lang="en-US"/>
        </a:p>
      </dgm:t>
    </dgm:pt>
    <dgm:pt modelId="{45AE32C0-8A47-4641-8C79-EABC836D79F3}" type="pres">
      <dgm:prSet presAssocID="{23B5DCB6-DDFF-0240-B3AA-846B902E817C}" presName="cycle" presStyleCnt="0">
        <dgm:presLayoutVars>
          <dgm:dir/>
          <dgm:resizeHandles val="exact"/>
        </dgm:presLayoutVars>
      </dgm:prSet>
      <dgm:spPr/>
    </dgm:pt>
    <dgm:pt modelId="{55F2C41A-DEC3-0A40-91EF-09C22E07BA88}" type="pres">
      <dgm:prSet presAssocID="{9E30B1FD-DE9B-1E4C-83D9-45D9A0B35CD6}" presName="node" presStyleLbl="node1" presStyleIdx="0" presStyleCnt="3">
        <dgm:presLayoutVars>
          <dgm:bulletEnabled val="1"/>
        </dgm:presLayoutVars>
      </dgm:prSet>
      <dgm:spPr/>
    </dgm:pt>
    <dgm:pt modelId="{9AA5C468-946F-254A-9BE8-9F29358839A6}" type="pres">
      <dgm:prSet presAssocID="{71509964-14BE-3C45-B6F1-65679FAFCBC9}" presName="sibTrans" presStyleLbl="sibTrans2D1" presStyleIdx="0" presStyleCnt="3" custAng="10438741"/>
      <dgm:spPr/>
    </dgm:pt>
    <dgm:pt modelId="{43B4818C-242B-944F-B8D5-79E00AA9AF07}" type="pres">
      <dgm:prSet presAssocID="{71509964-14BE-3C45-B6F1-65679FAFCBC9}" presName="connectorText" presStyleLbl="sibTrans2D1" presStyleIdx="0" presStyleCnt="3"/>
      <dgm:spPr/>
    </dgm:pt>
    <dgm:pt modelId="{50051784-0782-9E4E-9D9D-A803F24E5AE5}" type="pres">
      <dgm:prSet presAssocID="{58A77839-73A3-EC4B-9584-CBFF273DF512}" presName="node" presStyleLbl="node1" presStyleIdx="1" presStyleCnt="3">
        <dgm:presLayoutVars>
          <dgm:bulletEnabled val="1"/>
        </dgm:presLayoutVars>
      </dgm:prSet>
      <dgm:spPr/>
    </dgm:pt>
    <dgm:pt modelId="{40AA0305-33CD-B04F-9ADD-074FF48E5140}" type="pres">
      <dgm:prSet presAssocID="{1D5E395C-78B2-D643-B98A-B84599832C3C}" presName="sibTrans" presStyleLbl="sibTrans2D1" presStyleIdx="1" presStyleCnt="3" custAng="10800000"/>
      <dgm:spPr/>
    </dgm:pt>
    <dgm:pt modelId="{29D87FD6-29D8-9E47-83EC-4799A5E0F843}" type="pres">
      <dgm:prSet presAssocID="{1D5E395C-78B2-D643-B98A-B84599832C3C}" presName="connectorText" presStyleLbl="sibTrans2D1" presStyleIdx="1" presStyleCnt="3"/>
      <dgm:spPr/>
    </dgm:pt>
    <dgm:pt modelId="{A05BE693-5164-6A4E-A07F-BC9C67B82C13}" type="pres">
      <dgm:prSet presAssocID="{C5AC7BCF-681F-6D45-B2D0-7370AF2A7FAB}" presName="node" presStyleLbl="node1" presStyleIdx="2" presStyleCnt="3">
        <dgm:presLayoutVars>
          <dgm:bulletEnabled val="1"/>
        </dgm:presLayoutVars>
      </dgm:prSet>
      <dgm:spPr/>
    </dgm:pt>
    <dgm:pt modelId="{8FF4CE9C-1803-AA42-8CDB-1EDB1E82932C}" type="pres">
      <dgm:prSet presAssocID="{05AE6AC2-3D70-754B-B70A-7977CEBCD3DE}" presName="sibTrans" presStyleLbl="sibTrans2D1" presStyleIdx="2" presStyleCnt="3" custAng="10750056"/>
      <dgm:spPr/>
    </dgm:pt>
    <dgm:pt modelId="{6171915E-DD84-F34B-A5D0-53869177AF12}" type="pres">
      <dgm:prSet presAssocID="{05AE6AC2-3D70-754B-B70A-7977CEBCD3DE}" presName="connectorText" presStyleLbl="sibTrans2D1" presStyleIdx="2" presStyleCnt="3"/>
      <dgm:spPr/>
    </dgm:pt>
  </dgm:ptLst>
  <dgm:cxnLst>
    <dgm:cxn modelId="{504F1D05-5299-3445-BD16-FC04661D21A6}" type="presOf" srcId="{23B5DCB6-DDFF-0240-B3AA-846B902E817C}" destId="{45AE32C0-8A47-4641-8C79-EABC836D79F3}" srcOrd="0" destOrd="0" presId="urn:microsoft.com/office/officeart/2005/8/layout/cycle2"/>
    <dgm:cxn modelId="{B602B721-0E1C-184A-AAC4-DD4E43B51A0E}" type="presOf" srcId="{9E30B1FD-DE9B-1E4C-83D9-45D9A0B35CD6}" destId="{55F2C41A-DEC3-0A40-91EF-09C22E07BA88}" srcOrd="0" destOrd="0" presId="urn:microsoft.com/office/officeart/2005/8/layout/cycle2"/>
    <dgm:cxn modelId="{82C95924-683F-464A-8B4E-0D8605A8450D}" srcId="{23B5DCB6-DDFF-0240-B3AA-846B902E817C}" destId="{C5AC7BCF-681F-6D45-B2D0-7370AF2A7FAB}" srcOrd="2" destOrd="0" parTransId="{3906D159-0CCA-B64A-9AA7-E83068A6BDE2}" sibTransId="{05AE6AC2-3D70-754B-B70A-7977CEBCD3DE}"/>
    <dgm:cxn modelId="{37FB4B38-7213-1C47-8F52-303D246F56F4}" srcId="{23B5DCB6-DDFF-0240-B3AA-846B902E817C}" destId="{58A77839-73A3-EC4B-9584-CBFF273DF512}" srcOrd="1" destOrd="0" parTransId="{16B7BBBB-07E5-D64D-AFD6-698208E57C25}" sibTransId="{1D5E395C-78B2-D643-B98A-B84599832C3C}"/>
    <dgm:cxn modelId="{91FD7452-1A19-E240-8B55-995314078643}" type="presOf" srcId="{05AE6AC2-3D70-754B-B70A-7977CEBCD3DE}" destId="{6171915E-DD84-F34B-A5D0-53869177AF12}" srcOrd="1" destOrd="0" presId="urn:microsoft.com/office/officeart/2005/8/layout/cycle2"/>
    <dgm:cxn modelId="{313DE060-477E-D24E-849B-F98BC686DA87}" type="presOf" srcId="{C5AC7BCF-681F-6D45-B2D0-7370AF2A7FAB}" destId="{A05BE693-5164-6A4E-A07F-BC9C67B82C13}" srcOrd="0" destOrd="0" presId="urn:microsoft.com/office/officeart/2005/8/layout/cycle2"/>
    <dgm:cxn modelId="{341CAA99-96BC-3549-A8BD-EE04FC444971}" type="presOf" srcId="{71509964-14BE-3C45-B6F1-65679FAFCBC9}" destId="{43B4818C-242B-944F-B8D5-79E00AA9AF07}" srcOrd="1" destOrd="0" presId="urn:microsoft.com/office/officeart/2005/8/layout/cycle2"/>
    <dgm:cxn modelId="{969D1DA7-AD52-B149-9670-974653AB5E28}" type="presOf" srcId="{1D5E395C-78B2-D643-B98A-B84599832C3C}" destId="{29D87FD6-29D8-9E47-83EC-4799A5E0F843}" srcOrd="1" destOrd="0" presId="urn:microsoft.com/office/officeart/2005/8/layout/cycle2"/>
    <dgm:cxn modelId="{B423FBB7-89A7-5548-AA2A-78BD2468AC56}" type="presOf" srcId="{05AE6AC2-3D70-754B-B70A-7977CEBCD3DE}" destId="{8FF4CE9C-1803-AA42-8CDB-1EDB1E82932C}" srcOrd="0" destOrd="0" presId="urn:microsoft.com/office/officeart/2005/8/layout/cycle2"/>
    <dgm:cxn modelId="{D5C733B8-6E0A-A447-AEF3-28A97505D786}" type="presOf" srcId="{71509964-14BE-3C45-B6F1-65679FAFCBC9}" destId="{9AA5C468-946F-254A-9BE8-9F29358839A6}" srcOrd="0" destOrd="0" presId="urn:microsoft.com/office/officeart/2005/8/layout/cycle2"/>
    <dgm:cxn modelId="{AE32E7C6-7ED0-1E48-B720-C86F71F67F2C}" type="presOf" srcId="{58A77839-73A3-EC4B-9584-CBFF273DF512}" destId="{50051784-0782-9E4E-9D9D-A803F24E5AE5}" srcOrd="0" destOrd="0" presId="urn:microsoft.com/office/officeart/2005/8/layout/cycle2"/>
    <dgm:cxn modelId="{55B41ECF-E7AD-5849-9A61-0BA633B8DBBF}" srcId="{23B5DCB6-DDFF-0240-B3AA-846B902E817C}" destId="{9E30B1FD-DE9B-1E4C-83D9-45D9A0B35CD6}" srcOrd="0" destOrd="0" parTransId="{B437E78F-00EC-3843-9044-8F0DB9E15A89}" sibTransId="{71509964-14BE-3C45-B6F1-65679FAFCBC9}"/>
    <dgm:cxn modelId="{126104F5-0198-A840-A109-2824507C0896}" type="presOf" srcId="{1D5E395C-78B2-D643-B98A-B84599832C3C}" destId="{40AA0305-33CD-B04F-9ADD-074FF48E5140}" srcOrd="0" destOrd="0" presId="urn:microsoft.com/office/officeart/2005/8/layout/cycle2"/>
    <dgm:cxn modelId="{10CBCC97-4105-AC4C-87DB-AA2072F9A491}" type="presParOf" srcId="{45AE32C0-8A47-4641-8C79-EABC836D79F3}" destId="{55F2C41A-DEC3-0A40-91EF-09C22E07BA88}" srcOrd="0" destOrd="0" presId="urn:microsoft.com/office/officeart/2005/8/layout/cycle2"/>
    <dgm:cxn modelId="{A4799BAA-ADC3-744A-8447-2746E2C0307E}" type="presParOf" srcId="{45AE32C0-8A47-4641-8C79-EABC836D79F3}" destId="{9AA5C468-946F-254A-9BE8-9F29358839A6}" srcOrd="1" destOrd="0" presId="urn:microsoft.com/office/officeart/2005/8/layout/cycle2"/>
    <dgm:cxn modelId="{69AAEE56-FCE4-3344-8A0B-A2CDDD479DA3}" type="presParOf" srcId="{9AA5C468-946F-254A-9BE8-9F29358839A6}" destId="{43B4818C-242B-944F-B8D5-79E00AA9AF07}" srcOrd="0" destOrd="0" presId="urn:microsoft.com/office/officeart/2005/8/layout/cycle2"/>
    <dgm:cxn modelId="{A8D5DB59-3328-604C-9E71-555C6916D9B9}" type="presParOf" srcId="{45AE32C0-8A47-4641-8C79-EABC836D79F3}" destId="{50051784-0782-9E4E-9D9D-A803F24E5AE5}" srcOrd="2" destOrd="0" presId="urn:microsoft.com/office/officeart/2005/8/layout/cycle2"/>
    <dgm:cxn modelId="{EB553907-B189-5B45-A327-6737F8B698B0}" type="presParOf" srcId="{45AE32C0-8A47-4641-8C79-EABC836D79F3}" destId="{40AA0305-33CD-B04F-9ADD-074FF48E5140}" srcOrd="3" destOrd="0" presId="urn:microsoft.com/office/officeart/2005/8/layout/cycle2"/>
    <dgm:cxn modelId="{CE5AEC35-001C-5643-A504-8A7578640F85}" type="presParOf" srcId="{40AA0305-33CD-B04F-9ADD-074FF48E5140}" destId="{29D87FD6-29D8-9E47-83EC-4799A5E0F843}" srcOrd="0" destOrd="0" presId="urn:microsoft.com/office/officeart/2005/8/layout/cycle2"/>
    <dgm:cxn modelId="{14E36B6E-CD89-B146-95F6-EF37B76F7FD4}" type="presParOf" srcId="{45AE32C0-8A47-4641-8C79-EABC836D79F3}" destId="{A05BE693-5164-6A4E-A07F-BC9C67B82C13}" srcOrd="4" destOrd="0" presId="urn:microsoft.com/office/officeart/2005/8/layout/cycle2"/>
    <dgm:cxn modelId="{3DEB4FAA-CC81-1348-BBCB-8E2698A6F8C4}" type="presParOf" srcId="{45AE32C0-8A47-4641-8C79-EABC836D79F3}" destId="{8FF4CE9C-1803-AA42-8CDB-1EDB1E82932C}" srcOrd="5" destOrd="0" presId="urn:microsoft.com/office/officeart/2005/8/layout/cycle2"/>
    <dgm:cxn modelId="{9DD4E262-A6C3-5B49-A0A2-5BCB1F7C28FB}" type="presParOf" srcId="{8FF4CE9C-1803-AA42-8CDB-1EDB1E82932C}" destId="{6171915E-DD84-F34B-A5D0-53869177AF1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2C41A-DEC3-0A40-91EF-09C22E07BA88}">
      <dsp:nvSpPr>
        <dsp:cNvPr id="0" name=""/>
        <dsp:cNvSpPr/>
      </dsp:nvSpPr>
      <dsp:spPr>
        <a:xfrm>
          <a:off x="1022523" y="321"/>
          <a:ext cx="1036819" cy="103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Global warming</a:t>
          </a:r>
          <a:endParaRPr lang="en-US" sz="1000" kern="1200" dirty="0"/>
        </a:p>
      </dsp:txBody>
      <dsp:txXfrm>
        <a:off x="1174362" y="152160"/>
        <a:ext cx="733141" cy="733141"/>
      </dsp:txXfrm>
    </dsp:sp>
    <dsp:sp modelId="{9AA5C468-946F-254A-9BE8-9F29358839A6}">
      <dsp:nvSpPr>
        <dsp:cNvPr id="0" name=""/>
        <dsp:cNvSpPr/>
      </dsp:nvSpPr>
      <dsp:spPr>
        <a:xfrm rot="14038741">
          <a:off x="1788446" y="1010991"/>
          <a:ext cx="275418" cy="3499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54054" y="1114390"/>
        <a:ext cx="192793" cy="209956"/>
      </dsp:txXfrm>
    </dsp:sp>
    <dsp:sp modelId="{50051784-0782-9E4E-9D9D-A803F24E5AE5}">
      <dsp:nvSpPr>
        <dsp:cNvPr id="0" name=""/>
        <dsp:cNvSpPr/>
      </dsp:nvSpPr>
      <dsp:spPr>
        <a:xfrm>
          <a:off x="1800761" y="1348269"/>
          <a:ext cx="1036819" cy="103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More emissions and heat dumped outside</a:t>
          </a:r>
        </a:p>
      </dsp:txBody>
      <dsp:txXfrm>
        <a:off x="1952600" y="1500108"/>
        <a:ext cx="733141" cy="733141"/>
      </dsp:txXfrm>
    </dsp:sp>
    <dsp:sp modelId="{40AA0305-33CD-B04F-9ADD-074FF48E5140}">
      <dsp:nvSpPr>
        <dsp:cNvPr id="0" name=""/>
        <dsp:cNvSpPr/>
      </dsp:nvSpPr>
      <dsp:spPr>
        <a:xfrm>
          <a:off x="1411019" y="1691716"/>
          <a:ext cx="275418" cy="3499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411019" y="1761701"/>
        <a:ext cx="192793" cy="209956"/>
      </dsp:txXfrm>
    </dsp:sp>
    <dsp:sp modelId="{A05BE693-5164-6A4E-A07F-BC9C67B82C13}">
      <dsp:nvSpPr>
        <dsp:cNvPr id="0" name=""/>
        <dsp:cNvSpPr/>
      </dsp:nvSpPr>
      <dsp:spPr>
        <a:xfrm>
          <a:off x="244285" y="1348269"/>
          <a:ext cx="1036819" cy="10368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More AC use</a:t>
          </a:r>
        </a:p>
      </dsp:txBody>
      <dsp:txXfrm>
        <a:off x="396124" y="1500108"/>
        <a:ext cx="733141" cy="733141"/>
      </dsp:txXfrm>
    </dsp:sp>
    <dsp:sp modelId="{8FF4CE9C-1803-AA42-8CDB-1EDB1E82932C}">
      <dsp:nvSpPr>
        <dsp:cNvPr id="0" name=""/>
        <dsp:cNvSpPr/>
      </dsp:nvSpPr>
      <dsp:spPr>
        <a:xfrm rot="7150056">
          <a:off x="1010208" y="1024492"/>
          <a:ext cx="275418" cy="3499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071655" y="1058403"/>
        <a:ext cx="192793" cy="209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7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3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6" r:id="rId5"/>
    <p:sldLayoutId id="2147483674" r:id="rId6"/>
    <p:sldLayoutId id="214748367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590161"/>
            <a:ext cx="5897400" cy="3125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Modeling Passive Daytime Radiative Cooling Devices (PDRCs) using COMSOL Multiphysics™</a:t>
            </a:r>
            <a:endParaRPr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3893227"/>
            <a:ext cx="3484875" cy="660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Hanken Grotesk"/>
                <a:ea typeface="Hanken Grotesk"/>
                <a:cs typeface="Hanken Grotesk"/>
                <a:sym typeface="Hanken Grotesk"/>
              </a:rPr>
              <a:t>Student</a:t>
            </a:r>
            <a:r>
              <a:rPr lang="en-US" sz="1600" dirty="0">
                <a:latin typeface="Hanken Grotesk"/>
                <a:ea typeface="Hanken Grotesk"/>
                <a:cs typeface="Hanken Grotesk"/>
                <a:sym typeface="Hanken Grotesk"/>
              </a:rPr>
              <a:t>: Collins Munene Kariuki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Hanken Grotesk"/>
                <a:ea typeface="Hanken Grotesk"/>
                <a:cs typeface="Hanken Grotesk"/>
                <a:sym typeface="Hanken Grotesk"/>
              </a:rPr>
              <a:t>Advisor</a:t>
            </a:r>
            <a:r>
              <a:rPr lang="en-US" sz="1600" dirty="0">
                <a:latin typeface="Hanken Grotesk"/>
                <a:ea typeface="Hanken Grotesk"/>
                <a:cs typeface="Hanken Grotesk"/>
                <a:sym typeface="Hanken Grotesk"/>
              </a:rPr>
              <a:t>: Professor Janice Hudgings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1269A-5AC7-FBF9-6532-406469BDD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88" y="262466"/>
            <a:ext cx="5108701" cy="46185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6E67BB-DA65-C368-C858-7A20563D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33" y="262467"/>
            <a:ext cx="2290234" cy="2794000"/>
          </a:xfrm>
        </p:spPr>
        <p:txBody>
          <a:bodyPr/>
          <a:lstStyle/>
          <a:p>
            <a:r>
              <a:rPr lang="en-US" sz="2400" dirty="0"/>
              <a:t>Validation of Anti-Reflectance Coatings Against Established Literature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69D3D-C430-4DFE-3C97-F7D7BFE4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527" y="554141"/>
            <a:ext cx="1408240" cy="87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C5486-5442-29CB-14F9-92ACED992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527" y="2618104"/>
            <a:ext cx="1255007" cy="8767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25B53D-A925-1161-91F4-140FDF3A5FD3}"/>
              </a:ext>
            </a:extLst>
          </p:cNvPr>
          <p:cNvSpPr txBox="1"/>
          <p:nvPr/>
        </p:nvSpPr>
        <p:spPr>
          <a:xfrm>
            <a:off x="2038350" y="2140756"/>
            <a:ext cx="50673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effectLst/>
              </a:rPr>
              <a:t>F. L. Pedrotti, L. M. Pedrotti, and L. S. Pedrotti, </a:t>
            </a:r>
            <a:r>
              <a:rPr lang="en-US" sz="600" i="1" dirty="0">
                <a:effectLst/>
              </a:rPr>
              <a:t>Introduction to optics</a:t>
            </a:r>
            <a:r>
              <a:rPr lang="en-US" sz="600" dirty="0">
                <a:effectLst/>
              </a:rPr>
              <a:t>, 3rd ed. 2007.</a:t>
            </a:r>
          </a:p>
        </p:txBody>
      </p:sp>
    </p:spTree>
    <p:extLst>
      <p:ext uri="{BB962C8B-B14F-4D97-AF65-F5344CB8AC3E}">
        <p14:creationId xmlns:p14="http://schemas.microsoft.com/office/powerpoint/2010/main" val="248040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509C-70B0-F48A-1155-7707F038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26" y="385758"/>
            <a:ext cx="7704000" cy="572700"/>
          </a:xfrm>
        </p:spPr>
        <p:txBody>
          <a:bodyPr/>
          <a:lstStyle/>
          <a:p>
            <a:r>
              <a:rPr lang="en-US" dirty="0"/>
              <a:t>PDRC Device Modeling (Silicon Only)</a:t>
            </a:r>
          </a:p>
        </p:txBody>
      </p:sp>
      <p:pic>
        <p:nvPicPr>
          <p:cNvPr id="4" name="Picture 3" descr="A diagram of a chemical compound&#10;&#10;Description automatically generated with medium confidence">
            <a:extLst>
              <a:ext uri="{FF2B5EF4-FFF2-40B4-BE49-F238E27FC236}">
                <a16:creationId xmlns:a16="http://schemas.microsoft.com/office/drawing/2014/main" id="{71039EA1-45E9-120C-60B4-8F4236EFE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227" y="261815"/>
            <a:ext cx="1748307" cy="696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C283B4-45A7-6937-337B-4A5935A56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26" y="958458"/>
            <a:ext cx="6350000" cy="353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7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509C-70B0-F48A-1155-7707F038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80" y="261815"/>
            <a:ext cx="7704000" cy="572700"/>
          </a:xfrm>
        </p:spPr>
        <p:txBody>
          <a:bodyPr/>
          <a:lstStyle/>
          <a:p>
            <a:r>
              <a:rPr lang="en-US" dirty="0"/>
              <a:t>PDRC Device Modeling (Si + Ag)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3C105-4AAE-5C6C-3534-B9C1E4B9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9" y="834515"/>
            <a:ext cx="6968623" cy="3898352"/>
          </a:xfrm>
          <a:prstGeom prst="rect">
            <a:avLst/>
          </a:prstGeom>
        </p:spPr>
      </p:pic>
      <p:pic>
        <p:nvPicPr>
          <p:cNvPr id="4" name="Picture 3" descr="A diagram of a chemical compound&#10;&#10;Description automatically generated with medium confidence">
            <a:extLst>
              <a:ext uri="{FF2B5EF4-FFF2-40B4-BE49-F238E27FC236}">
                <a16:creationId xmlns:a16="http://schemas.microsoft.com/office/drawing/2014/main" id="{71039EA1-45E9-120C-60B4-8F4236EFE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227" y="261815"/>
            <a:ext cx="1748307" cy="69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6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4E29-30A7-CEC7-93E8-0309D985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00" y="326491"/>
            <a:ext cx="7704000" cy="572700"/>
          </a:xfrm>
        </p:spPr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CB404-4B8D-8F5C-0ECF-F3065035CBA3}"/>
              </a:ext>
            </a:extLst>
          </p:cNvPr>
          <p:cNvSpPr txBox="1"/>
          <p:nvPr/>
        </p:nvSpPr>
        <p:spPr>
          <a:xfrm>
            <a:off x="609599" y="999068"/>
            <a:ext cx="2175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COMSOL is a powerful tool when it comes to simulating various phenomena across different fields of physics.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8E797-AB6B-687B-5AB6-B1A410720DC3}"/>
              </a:ext>
            </a:extLst>
          </p:cNvPr>
          <p:cNvSpPr txBox="1"/>
          <p:nvPr/>
        </p:nvSpPr>
        <p:spPr>
          <a:xfrm>
            <a:off x="4150608" y="1097454"/>
            <a:ext cx="2760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reassuring to know that we can confirm our simulations</a:t>
            </a:r>
          </a:p>
          <a:p>
            <a:r>
              <a:rPr lang="en-US" dirty="0"/>
              <a:t>against established optics theoretical literature.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7D49F9-96FE-2BFF-B347-AD59DA386F34}"/>
              </a:ext>
            </a:extLst>
          </p:cNvPr>
          <p:cNvCxnSpPr/>
          <p:nvPr/>
        </p:nvCxnSpPr>
        <p:spPr>
          <a:xfrm>
            <a:off x="330200" y="2506133"/>
            <a:ext cx="83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6B7931-C0D9-64AE-82BB-F286726309C7}"/>
              </a:ext>
            </a:extLst>
          </p:cNvPr>
          <p:cNvSpPr txBox="1"/>
          <p:nvPr/>
        </p:nvSpPr>
        <p:spPr>
          <a:xfrm>
            <a:off x="437091" y="2637367"/>
            <a:ext cx="25209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Adding more materials</a:t>
            </a:r>
            <a:r>
              <a:rPr lang="en-US" b="1" dirty="0"/>
              <a:t> </a:t>
            </a:r>
            <a:r>
              <a:rPr lang="en-US" dirty="0"/>
              <a:t>on top of the PDMS layer to fulfill PDRC design criteria more effectively, experimenting with various thicknesses and refractive indices to exploit constructive interference across multiple interfaces more efficiently.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766FBF-76AE-811A-1818-DFE4A0460581}"/>
              </a:ext>
            </a:extLst>
          </p:cNvPr>
          <p:cNvSpPr txBox="1"/>
          <p:nvPr/>
        </p:nvSpPr>
        <p:spPr>
          <a:xfrm>
            <a:off x="3106562" y="2656546"/>
            <a:ext cx="22606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translation of computational models into physical prototypes for </a:t>
            </a:r>
            <a:r>
              <a:rPr lang="en-US" b="1" dirty="0">
                <a:solidFill>
                  <a:srgbClr val="FF0000"/>
                </a:solidFill>
              </a:rPr>
              <a:t>empirical validation</a:t>
            </a:r>
            <a:r>
              <a:rPr lang="en-US" dirty="0"/>
              <a:t> in lab settings, comparing simulated reflectance with real-world performance.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7BF4D0-809C-1332-959E-D49D546C94CF}"/>
              </a:ext>
            </a:extLst>
          </p:cNvPr>
          <p:cNvSpPr txBox="1"/>
          <p:nvPr/>
        </p:nvSpPr>
        <p:spPr>
          <a:xfrm>
            <a:off x="5515683" y="2592808"/>
            <a:ext cx="320251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Development of reflectance versus </a:t>
            </a:r>
            <a:r>
              <a:rPr lang="en-US" b="1" dirty="0">
                <a:solidFill>
                  <a:srgbClr val="FF0000"/>
                </a:solidFill>
              </a:rPr>
              <a:t>angle of incidence </a:t>
            </a:r>
            <a:r>
              <a:rPr lang="en-US" dirty="0"/>
              <a:t>models to aid in the characterization of PDRC behavior throughout the day, providing a benchmark for experimental testing on rooftop installations.</a:t>
            </a:r>
          </a:p>
        </p:txBody>
      </p:sp>
    </p:spTree>
    <p:extLst>
      <p:ext uri="{BB962C8B-B14F-4D97-AF65-F5344CB8AC3E}">
        <p14:creationId xmlns:p14="http://schemas.microsoft.com/office/powerpoint/2010/main" val="360102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09E0-134C-356F-BC33-EAA4A931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E366F-BD6B-7EE0-000A-B93C006E8CF0}"/>
              </a:ext>
            </a:extLst>
          </p:cNvPr>
          <p:cNvSpPr txBox="1"/>
          <p:nvPr/>
        </p:nvSpPr>
        <p:spPr>
          <a:xfrm>
            <a:off x="720000" y="1422400"/>
            <a:ext cx="74418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WILL INCLUDE ACKNOWLEDGEMENTS IN TIME FOR MY THESIS PRESENTATION, I PROMISE</a:t>
            </a:r>
          </a:p>
        </p:txBody>
      </p:sp>
    </p:spTree>
    <p:extLst>
      <p:ext uri="{BB962C8B-B14F-4D97-AF65-F5344CB8AC3E}">
        <p14:creationId xmlns:p14="http://schemas.microsoft.com/office/powerpoint/2010/main" val="272215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FB65-C576-5BD1-92DE-B2F37E7F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332945"/>
            <a:ext cx="7704000" cy="572700"/>
          </a:xfrm>
        </p:spPr>
        <p:txBody>
          <a:bodyPr/>
          <a:lstStyle/>
          <a:p>
            <a:r>
              <a:rPr lang="en-US" dirty="0"/>
              <a:t>Motivation.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6AD404B-CE6E-7A9D-8B62-1DC67AB18C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556649"/>
              </p:ext>
            </p:extLst>
          </p:nvPr>
        </p:nvGraphicFramePr>
        <p:xfrm>
          <a:off x="0" y="905645"/>
          <a:ext cx="3081867" cy="2385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0961AA4-7D2C-3190-FF5A-A92408331FDC}"/>
              </a:ext>
            </a:extLst>
          </p:cNvPr>
          <p:cNvSpPr txBox="1"/>
          <p:nvPr/>
        </p:nvSpPr>
        <p:spPr>
          <a:xfrm>
            <a:off x="350583" y="3863389"/>
            <a:ext cx="433413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350" dirty="0"/>
              <a:t>The </a:t>
            </a:r>
            <a:r>
              <a:rPr lang="en-US" sz="1350" b="1" dirty="0">
                <a:solidFill>
                  <a:srgbClr val="FF0000"/>
                </a:solidFill>
              </a:rPr>
              <a:t>heat island effect </a:t>
            </a:r>
            <a:r>
              <a:rPr lang="en-US" sz="1350" dirty="0"/>
              <a:t>describes how urban areas are significantly warmer than their rural counterparts, largely because of human activities.</a:t>
            </a:r>
          </a:p>
        </p:txBody>
      </p:sp>
      <p:pic>
        <p:nvPicPr>
          <p:cNvPr id="1028" name="Picture 4" descr="Event: Livestream: IEA 7th Annual Global Conference on Energy Efficiency">
            <a:extLst>
              <a:ext uri="{FF2B5EF4-FFF2-40B4-BE49-F238E27FC236}">
                <a16:creationId xmlns:a16="http://schemas.microsoft.com/office/drawing/2014/main" id="{74502661-4FEA-E883-609F-2AAC9CC64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32" y="190020"/>
            <a:ext cx="9887406" cy="386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D18766-7152-22E0-F4A3-71E5F5C72019}"/>
              </a:ext>
            </a:extLst>
          </p:cNvPr>
          <p:cNvSpPr txBox="1"/>
          <p:nvPr/>
        </p:nvSpPr>
        <p:spPr>
          <a:xfrm>
            <a:off x="4907218" y="3863389"/>
            <a:ext cx="388619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/>
              <a:t>By 2050, around 2/3 of the world’s households could have an AC. China, India and Indonesia will together account for half of the total number.</a:t>
            </a:r>
          </a:p>
        </p:txBody>
      </p:sp>
    </p:spTree>
    <p:extLst>
      <p:ext uri="{BB962C8B-B14F-4D97-AF65-F5344CB8AC3E}">
        <p14:creationId xmlns:p14="http://schemas.microsoft.com/office/powerpoint/2010/main" val="367282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96C4-8674-D23D-2BFC-CAB9B932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37" y="212434"/>
            <a:ext cx="7704000" cy="572700"/>
          </a:xfrm>
        </p:spPr>
        <p:txBody>
          <a:bodyPr/>
          <a:lstStyle/>
          <a:p>
            <a:r>
              <a:rPr lang="en-US" dirty="0"/>
              <a:t>So, What are PDRCs?</a:t>
            </a:r>
          </a:p>
        </p:txBody>
      </p:sp>
      <p:pic>
        <p:nvPicPr>
          <p:cNvPr id="11" name="Picture 10" descr="Diagram of the sun and the moon&#10;&#10;Description automatically generated">
            <a:extLst>
              <a:ext uri="{FF2B5EF4-FFF2-40B4-BE49-F238E27FC236}">
                <a16:creationId xmlns:a16="http://schemas.microsoft.com/office/drawing/2014/main" id="{A13AEA9B-AD7A-DCC6-B9B7-3708A7DF8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457" y="498784"/>
            <a:ext cx="2878550" cy="2118933"/>
          </a:xfrm>
          <a:prstGeom prst="rect">
            <a:avLst/>
          </a:prstGeom>
        </p:spPr>
      </p:pic>
      <p:pic>
        <p:nvPicPr>
          <p:cNvPr id="13" name="Picture 12" descr="A graph showing the length of a window&#10;&#10;Description automatically generated">
            <a:extLst>
              <a:ext uri="{FF2B5EF4-FFF2-40B4-BE49-F238E27FC236}">
                <a16:creationId xmlns:a16="http://schemas.microsoft.com/office/drawing/2014/main" id="{DA7A8998-51B4-B16E-9919-DBBD4E4C1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93" y="1651707"/>
            <a:ext cx="4560715" cy="18887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75C154-62B1-97FE-7ED9-10CFB2991CC1}"/>
              </a:ext>
            </a:extLst>
          </p:cNvPr>
          <p:cNvSpPr/>
          <p:nvPr/>
        </p:nvSpPr>
        <p:spPr>
          <a:xfrm>
            <a:off x="3002624" y="1651708"/>
            <a:ext cx="869795" cy="1642880"/>
          </a:xfrm>
          <a:prstGeom prst="rect">
            <a:avLst/>
          </a:prstGeom>
          <a:solidFill>
            <a:schemeClr val="accent1">
              <a:alpha val="5294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8B761-A803-B00B-1C13-E18C497049BA}"/>
              </a:ext>
            </a:extLst>
          </p:cNvPr>
          <p:cNvSpPr/>
          <p:nvPr/>
        </p:nvSpPr>
        <p:spPr>
          <a:xfrm>
            <a:off x="944110" y="1729831"/>
            <a:ext cx="1161146" cy="1642880"/>
          </a:xfrm>
          <a:prstGeom prst="rect">
            <a:avLst/>
          </a:prstGeom>
          <a:solidFill>
            <a:schemeClr val="accent1">
              <a:alpha val="5294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40C64E-2EE8-BA9A-7ECF-0864DCEA2D0A}"/>
              </a:ext>
            </a:extLst>
          </p:cNvPr>
          <p:cNvSpPr txBox="1"/>
          <p:nvPr/>
        </p:nvSpPr>
        <p:spPr>
          <a:xfrm>
            <a:off x="2734350" y="3886982"/>
            <a:ext cx="3049040" cy="84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Emittance of 1 in the </a:t>
            </a:r>
            <a:r>
              <a:rPr lang="el-GR" sz="1200" dirty="0"/>
              <a:t>λ = 8–13 μ</a:t>
            </a:r>
            <a:r>
              <a:rPr lang="en-US" sz="1200" dirty="0"/>
              <a:t>m window of the atmosphere, where it is partially transparent, since there is limited infrared absorption by gas molecules.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603AE-5139-FBC5-1730-CDA21D7A6130}"/>
              </a:ext>
            </a:extLst>
          </p:cNvPr>
          <p:cNvSpPr txBox="1"/>
          <p:nvPr/>
        </p:nvSpPr>
        <p:spPr>
          <a:xfrm>
            <a:off x="373537" y="3817808"/>
            <a:ext cx="21529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0% absorptivity </a:t>
            </a:r>
            <a:r>
              <a:rPr lang="el-GR" sz="1200" dirty="0"/>
              <a:t>(100% </a:t>
            </a:r>
            <a:r>
              <a:rPr lang="en-US" sz="1200" dirty="0"/>
              <a:t>reflectance) in the solar spectrum (0.3–2.5 </a:t>
            </a:r>
            <a:r>
              <a:rPr lang="el-GR" sz="1200" dirty="0"/>
              <a:t>μ</a:t>
            </a:r>
            <a:r>
              <a:rPr lang="en-US" sz="1200" dirty="0"/>
              <a:t>m), so the surface is not heated by sunlight in daytime at all.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5579D7-8605-2875-17AD-A508E551EC44}"/>
              </a:ext>
            </a:extLst>
          </p:cNvPr>
          <p:cNvSpPr txBox="1"/>
          <p:nvPr/>
        </p:nvSpPr>
        <p:spPr>
          <a:xfrm>
            <a:off x="368431" y="760174"/>
            <a:ext cx="52925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Radiative passive cooling </a:t>
            </a:r>
            <a:r>
              <a:rPr lang="en-US" sz="1200" dirty="0"/>
              <a:t>occurs when objects emit more radiation than the combined radiation they absorb. Thus, radiative passive cooling is an </a:t>
            </a:r>
            <a:r>
              <a:rPr lang="en-US" sz="1200" b="1" dirty="0"/>
              <a:t>electricity-free method </a:t>
            </a:r>
            <a:r>
              <a:rPr lang="en-US" sz="1200" dirty="0"/>
              <a:t>for cooling terrestrial entities </a:t>
            </a:r>
          </a:p>
        </p:txBody>
      </p:sp>
      <p:pic>
        <p:nvPicPr>
          <p:cNvPr id="29" name="Picture 28" descr="A diagram of a chemical compound&#10;&#10;Description automatically generated with medium confidence">
            <a:extLst>
              <a:ext uri="{FF2B5EF4-FFF2-40B4-BE49-F238E27FC236}">
                <a16:creationId xmlns:a16="http://schemas.microsoft.com/office/drawing/2014/main" id="{9B36F2DB-C356-7388-4C26-3642180AE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760" y="3134935"/>
            <a:ext cx="2581247" cy="1028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3E3583-6D7E-2D3D-6113-777FA0D0384A}"/>
              </a:ext>
            </a:extLst>
          </p:cNvPr>
          <p:cNvSpPr txBox="1"/>
          <p:nvPr/>
        </p:nvSpPr>
        <p:spPr>
          <a:xfrm>
            <a:off x="744157" y="3428696"/>
            <a:ext cx="50673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Passive Daytime Radiative Cooling: Principle, Application, and Economic Analysis (Yang &amp; Zhang, 2020)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3A4FF0E-B867-EF00-7558-AACB69C4B9A3}"/>
              </a:ext>
            </a:extLst>
          </p:cNvPr>
          <p:cNvCxnSpPr>
            <a:cxnSpLocks/>
          </p:cNvCxnSpPr>
          <p:nvPr/>
        </p:nvCxnSpPr>
        <p:spPr>
          <a:xfrm rot="5400000">
            <a:off x="1101408" y="3536985"/>
            <a:ext cx="497744" cy="22444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C64BAF6-7594-6023-FAAB-4337024BA550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3193175" y="3538935"/>
            <a:ext cx="592394" cy="103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4B833F-F8BF-760D-ABF0-85A1BF8185C8}"/>
              </a:ext>
            </a:extLst>
          </p:cNvPr>
          <p:cNvSpPr txBox="1"/>
          <p:nvPr/>
        </p:nvSpPr>
        <p:spPr>
          <a:xfrm>
            <a:off x="5213022" y="2637113"/>
            <a:ext cx="470063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Passive Daytime Radiative Cooling: Principle, Application, and Economic Analysis (Yang &amp; Zhang, 2020)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77879-36C5-C14F-0191-83CB12C2DB84}"/>
              </a:ext>
            </a:extLst>
          </p:cNvPr>
          <p:cNvSpPr txBox="1"/>
          <p:nvPr/>
        </p:nvSpPr>
        <p:spPr>
          <a:xfrm>
            <a:off x="5959450" y="4071145"/>
            <a:ext cx="50673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Modeling and Testing Passive Daytime Radiative Cooling Devices (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iBari</a:t>
            </a:r>
            <a:r>
              <a:rPr lang="en-US" sz="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2023)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1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497094" y="345116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Thesis Goals.</a:t>
            </a:r>
            <a:endParaRPr dirty="0"/>
          </a:p>
        </p:txBody>
      </p:sp>
      <p:sp>
        <p:nvSpPr>
          <p:cNvPr id="338" name="Google Shape;338;p37"/>
          <p:cNvSpPr txBox="1">
            <a:spLocks noGrp="1"/>
          </p:cNvSpPr>
          <p:nvPr>
            <p:ph type="subTitle" idx="2"/>
          </p:nvPr>
        </p:nvSpPr>
        <p:spPr>
          <a:xfrm>
            <a:off x="1700239" y="1639023"/>
            <a:ext cx="6613200" cy="724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Plotting the reflectance (R) vs wavelength for the basic Si + Ag + PDMS structure.</a:t>
            </a:r>
            <a:endParaRPr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4"/>
          </p:nvPr>
        </p:nvSpPr>
        <p:spPr>
          <a:xfrm>
            <a:off x="1700238" y="2365094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how to use COMSOL Multiphysics</a:t>
            </a:r>
            <a:endParaRPr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ubTitle" idx="5"/>
          </p:nvPr>
        </p:nvSpPr>
        <p:spPr>
          <a:xfrm>
            <a:off x="1700238" y="1234063"/>
            <a:ext cx="6970137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COMSOL to model PDRCs but COMSOL is… hard</a:t>
            </a:r>
            <a:endParaRPr dirty="0"/>
          </a:p>
        </p:txBody>
      </p:sp>
      <p:grpSp>
        <p:nvGrpSpPr>
          <p:cNvPr id="352" name="Google Shape;352;p37"/>
          <p:cNvGrpSpPr/>
          <p:nvPr/>
        </p:nvGrpSpPr>
        <p:grpSpPr>
          <a:xfrm>
            <a:off x="1129588" y="2479569"/>
            <a:ext cx="293750" cy="345000"/>
            <a:chOff x="5596113" y="2520150"/>
            <a:chExt cx="293750" cy="345000"/>
          </a:xfrm>
        </p:grpSpPr>
        <p:sp>
          <p:nvSpPr>
            <p:cNvPr id="353" name="Google Shape;353;p37"/>
            <p:cNvSpPr/>
            <p:nvPr/>
          </p:nvSpPr>
          <p:spPr>
            <a:xfrm>
              <a:off x="5768088" y="2747750"/>
              <a:ext cx="70500" cy="70500"/>
            </a:xfrm>
            <a:custGeom>
              <a:avLst/>
              <a:gdLst/>
              <a:ahLst/>
              <a:cxnLst/>
              <a:rect l="l" t="t" r="r" b="b"/>
              <a:pathLst>
                <a:path w="2820" h="2820" extrusionOk="0">
                  <a:moveTo>
                    <a:pt x="2389" y="0"/>
                  </a:moveTo>
                  <a:lnTo>
                    <a:pt x="1" y="2389"/>
                  </a:lnTo>
                  <a:lnTo>
                    <a:pt x="421" y="2819"/>
                  </a:lnTo>
                  <a:lnTo>
                    <a:pt x="2820" y="431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5596113" y="2565000"/>
              <a:ext cx="244525" cy="300150"/>
            </a:xfrm>
            <a:custGeom>
              <a:avLst/>
              <a:gdLst/>
              <a:ahLst/>
              <a:cxnLst/>
              <a:rect l="l" t="t" r="r" b="b"/>
              <a:pathLst>
                <a:path w="9781" h="12006" extrusionOk="0">
                  <a:moveTo>
                    <a:pt x="9186" y="10211"/>
                  </a:moveTo>
                  <a:lnTo>
                    <a:pt x="9186" y="10816"/>
                  </a:lnTo>
                  <a:lnTo>
                    <a:pt x="9186" y="11411"/>
                  </a:lnTo>
                  <a:lnTo>
                    <a:pt x="1241" y="11411"/>
                  </a:lnTo>
                  <a:cubicBezTo>
                    <a:pt x="893" y="11411"/>
                    <a:pt x="637" y="11154"/>
                    <a:pt x="637" y="10857"/>
                  </a:cubicBezTo>
                  <a:cubicBezTo>
                    <a:pt x="596" y="10509"/>
                    <a:pt x="893" y="10211"/>
                    <a:pt x="1190" y="10211"/>
                  </a:cubicBezTo>
                  <a:close/>
                  <a:moveTo>
                    <a:pt x="1149" y="1"/>
                  </a:moveTo>
                  <a:cubicBezTo>
                    <a:pt x="514" y="1"/>
                    <a:pt x="1" y="514"/>
                    <a:pt x="1" y="1200"/>
                  </a:cubicBezTo>
                  <a:lnTo>
                    <a:pt x="1" y="10816"/>
                  </a:lnTo>
                  <a:cubicBezTo>
                    <a:pt x="1" y="11452"/>
                    <a:pt x="555" y="12005"/>
                    <a:pt x="1190" y="12005"/>
                  </a:cubicBezTo>
                  <a:lnTo>
                    <a:pt x="9484" y="12005"/>
                  </a:lnTo>
                  <a:cubicBezTo>
                    <a:pt x="9648" y="12005"/>
                    <a:pt x="9781" y="11882"/>
                    <a:pt x="9781" y="11708"/>
                  </a:cubicBezTo>
                  <a:lnTo>
                    <a:pt x="9781" y="10816"/>
                  </a:lnTo>
                  <a:lnTo>
                    <a:pt x="9781" y="9914"/>
                  </a:lnTo>
                  <a:lnTo>
                    <a:pt x="9781" y="3804"/>
                  </a:lnTo>
                  <a:lnTo>
                    <a:pt x="9186" y="3804"/>
                  </a:lnTo>
                  <a:lnTo>
                    <a:pt x="9186" y="9658"/>
                  </a:lnTo>
                  <a:lnTo>
                    <a:pt x="1190" y="9658"/>
                  </a:lnTo>
                  <a:cubicBezTo>
                    <a:pt x="985" y="9658"/>
                    <a:pt x="770" y="9699"/>
                    <a:pt x="596" y="9791"/>
                  </a:cubicBezTo>
                  <a:lnTo>
                    <a:pt x="596" y="1200"/>
                  </a:lnTo>
                  <a:cubicBezTo>
                    <a:pt x="596" y="862"/>
                    <a:pt x="852" y="606"/>
                    <a:pt x="1149" y="606"/>
                  </a:cubicBezTo>
                  <a:lnTo>
                    <a:pt x="6275" y="606"/>
                  </a:lnTo>
                  <a:lnTo>
                    <a:pt x="627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5661213" y="2619600"/>
              <a:ext cx="100500" cy="14900"/>
            </a:xfrm>
            <a:custGeom>
              <a:avLst/>
              <a:gdLst/>
              <a:ahLst/>
              <a:cxnLst/>
              <a:rect l="l" t="t" r="r" b="b"/>
              <a:pathLst>
                <a:path w="4020" h="596" extrusionOk="0">
                  <a:moveTo>
                    <a:pt x="339" y="0"/>
                  </a:moveTo>
                  <a:cubicBezTo>
                    <a:pt x="175" y="0"/>
                    <a:pt x="1" y="175"/>
                    <a:pt x="42" y="339"/>
                  </a:cubicBezTo>
                  <a:cubicBezTo>
                    <a:pt x="42" y="513"/>
                    <a:pt x="216" y="595"/>
                    <a:pt x="339" y="595"/>
                  </a:cubicBezTo>
                  <a:lnTo>
                    <a:pt x="3712" y="595"/>
                  </a:lnTo>
                  <a:cubicBezTo>
                    <a:pt x="3886" y="595"/>
                    <a:pt x="4019" y="431"/>
                    <a:pt x="3968" y="257"/>
                  </a:cubicBezTo>
                  <a:cubicBezTo>
                    <a:pt x="3968" y="124"/>
                    <a:pt x="3845" y="0"/>
                    <a:pt x="367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5688888" y="2663425"/>
              <a:ext cx="60000" cy="14900"/>
            </a:xfrm>
            <a:custGeom>
              <a:avLst/>
              <a:gdLst/>
              <a:ahLst/>
              <a:cxnLst/>
              <a:rect l="l" t="t" r="r" b="b"/>
              <a:pathLst>
                <a:path w="2400" h="596" extrusionOk="0">
                  <a:moveTo>
                    <a:pt x="298" y="0"/>
                  </a:moveTo>
                  <a:cubicBezTo>
                    <a:pt x="134" y="0"/>
                    <a:pt x="1" y="165"/>
                    <a:pt x="42" y="339"/>
                  </a:cubicBezTo>
                  <a:cubicBezTo>
                    <a:pt x="42" y="472"/>
                    <a:pt x="175" y="595"/>
                    <a:pt x="350" y="595"/>
                  </a:cubicBezTo>
                  <a:lnTo>
                    <a:pt x="2051" y="595"/>
                  </a:lnTo>
                  <a:cubicBezTo>
                    <a:pt x="2267" y="595"/>
                    <a:pt x="2400" y="421"/>
                    <a:pt x="2349" y="257"/>
                  </a:cubicBezTo>
                  <a:cubicBezTo>
                    <a:pt x="2349" y="82"/>
                    <a:pt x="2226" y="0"/>
                    <a:pt x="205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5732713" y="2520150"/>
              <a:ext cx="157150" cy="158175"/>
            </a:xfrm>
            <a:custGeom>
              <a:avLst/>
              <a:gdLst/>
              <a:ahLst/>
              <a:cxnLst/>
              <a:rect l="l" t="t" r="r" b="b"/>
              <a:pathLst>
                <a:path w="6286" h="6327" extrusionOk="0">
                  <a:moveTo>
                    <a:pt x="3158" y="606"/>
                  </a:moveTo>
                  <a:cubicBezTo>
                    <a:pt x="3507" y="606"/>
                    <a:pt x="3722" y="821"/>
                    <a:pt x="3845" y="1026"/>
                  </a:cubicBezTo>
                  <a:cubicBezTo>
                    <a:pt x="3907" y="1127"/>
                    <a:pt x="3998" y="1175"/>
                    <a:pt x="4092" y="1175"/>
                  </a:cubicBezTo>
                  <a:cubicBezTo>
                    <a:pt x="4122" y="1175"/>
                    <a:pt x="4153" y="1169"/>
                    <a:pt x="4184" y="1159"/>
                  </a:cubicBezTo>
                  <a:cubicBezTo>
                    <a:pt x="4252" y="1150"/>
                    <a:pt x="4318" y="1145"/>
                    <a:pt x="4381" y="1145"/>
                  </a:cubicBezTo>
                  <a:cubicBezTo>
                    <a:pt x="4603" y="1145"/>
                    <a:pt x="4793" y="1207"/>
                    <a:pt x="4952" y="1375"/>
                  </a:cubicBezTo>
                  <a:cubicBezTo>
                    <a:pt x="5168" y="1590"/>
                    <a:pt x="5260" y="1887"/>
                    <a:pt x="5168" y="2143"/>
                  </a:cubicBezTo>
                  <a:cubicBezTo>
                    <a:pt x="5127" y="2266"/>
                    <a:pt x="5168" y="2441"/>
                    <a:pt x="5301" y="2482"/>
                  </a:cubicBezTo>
                  <a:cubicBezTo>
                    <a:pt x="5557" y="2656"/>
                    <a:pt x="5721" y="2912"/>
                    <a:pt x="5721" y="3169"/>
                  </a:cubicBezTo>
                  <a:cubicBezTo>
                    <a:pt x="5721" y="3466"/>
                    <a:pt x="5557" y="3722"/>
                    <a:pt x="5301" y="3896"/>
                  </a:cubicBezTo>
                  <a:cubicBezTo>
                    <a:pt x="5168" y="3937"/>
                    <a:pt x="5127" y="4060"/>
                    <a:pt x="5168" y="4194"/>
                  </a:cubicBezTo>
                  <a:cubicBezTo>
                    <a:pt x="5260" y="4491"/>
                    <a:pt x="5168" y="4788"/>
                    <a:pt x="4952" y="5004"/>
                  </a:cubicBezTo>
                  <a:cubicBezTo>
                    <a:pt x="4802" y="5132"/>
                    <a:pt x="4596" y="5210"/>
                    <a:pt x="4396" y="5210"/>
                  </a:cubicBezTo>
                  <a:cubicBezTo>
                    <a:pt x="4323" y="5210"/>
                    <a:pt x="4252" y="5200"/>
                    <a:pt x="4184" y="5178"/>
                  </a:cubicBezTo>
                  <a:cubicBezTo>
                    <a:pt x="4061" y="5178"/>
                    <a:pt x="3927" y="5219"/>
                    <a:pt x="3845" y="5342"/>
                  </a:cubicBezTo>
                  <a:cubicBezTo>
                    <a:pt x="3722" y="5598"/>
                    <a:pt x="3466" y="5731"/>
                    <a:pt x="3158" y="5731"/>
                  </a:cubicBezTo>
                  <a:cubicBezTo>
                    <a:pt x="2861" y="5731"/>
                    <a:pt x="2605" y="5598"/>
                    <a:pt x="2482" y="5342"/>
                  </a:cubicBezTo>
                  <a:cubicBezTo>
                    <a:pt x="2390" y="5219"/>
                    <a:pt x="2308" y="5178"/>
                    <a:pt x="2226" y="5178"/>
                  </a:cubicBezTo>
                  <a:lnTo>
                    <a:pt x="2133" y="5178"/>
                  </a:lnTo>
                  <a:cubicBezTo>
                    <a:pt x="2054" y="5200"/>
                    <a:pt x="1978" y="5210"/>
                    <a:pt x="1905" y="5210"/>
                  </a:cubicBezTo>
                  <a:cubicBezTo>
                    <a:pt x="1703" y="5210"/>
                    <a:pt x="1523" y="5132"/>
                    <a:pt x="1364" y="5004"/>
                  </a:cubicBezTo>
                  <a:cubicBezTo>
                    <a:pt x="1159" y="4788"/>
                    <a:pt x="1067" y="4491"/>
                    <a:pt x="1159" y="4194"/>
                  </a:cubicBezTo>
                  <a:cubicBezTo>
                    <a:pt x="1200" y="4060"/>
                    <a:pt x="1108" y="3937"/>
                    <a:pt x="1026" y="3896"/>
                  </a:cubicBezTo>
                  <a:cubicBezTo>
                    <a:pt x="770" y="3722"/>
                    <a:pt x="596" y="3466"/>
                    <a:pt x="596" y="3169"/>
                  </a:cubicBezTo>
                  <a:cubicBezTo>
                    <a:pt x="596" y="2912"/>
                    <a:pt x="770" y="2656"/>
                    <a:pt x="1026" y="2482"/>
                  </a:cubicBezTo>
                  <a:cubicBezTo>
                    <a:pt x="1108" y="2441"/>
                    <a:pt x="1200" y="2266"/>
                    <a:pt x="1159" y="2143"/>
                  </a:cubicBezTo>
                  <a:cubicBezTo>
                    <a:pt x="1067" y="1887"/>
                    <a:pt x="1159" y="1590"/>
                    <a:pt x="1364" y="1375"/>
                  </a:cubicBezTo>
                  <a:cubicBezTo>
                    <a:pt x="1532" y="1207"/>
                    <a:pt x="1724" y="1145"/>
                    <a:pt x="1941" y="1145"/>
                  </a:cubicBezTo>
                  <a:cubicBezTo>
                    <a:pt x="2003" y="1145"/>
                    <a:pt x="2067" y="1150"/>
                    <a:pt x="2133" y="1159"/>
                  </a:cubicBezTo>
                  <a:cubicBezTo>
                    <a:pt x="2166" y="1169"/>
                    <a:pt x="2198" y="1175"/>
                    <a:pt x="2230" y="1175"/>
                  </a:cubicBezTo>
                  <a:cubicBezTo>
                    <a:pt x="2325" y="1175"/>
                    <a:pt x="2412" y="1127"/>
                    <a:pt x="2482" y="1026"/>
                  </a:cubicBezTo>
                  <a:cubicBezTo>
                    <a:pt x="2605" y="770"/>
                    <a:pt x="2902" y="606"/>
                    <a:pt x="3158" y="606"/>
                  </a:cubicBezTo>
                  <a:close/>
                  <a:moveTo>
                    <a:pt x="3210" y="1"/>
                  </a:moveTo>
                  <a:cubicBezTo>
                    <a:pt x="2779" y="1"/>
                    <a:pt x="2349" y="216"/>
                    <a:pt x="2051" y="565"/>
                  </a:cubicBezTo>
                  <a:cubicBezTo>
                    <a:pt x="1998" y="558"/>
                    <a:pt x="1944" y="554"/>
                    <a:pt x="1889" y="554"/>
                  </a:cubicBezTo>
                  <a:cubicBezTo>
                    <a:pt x="1554" y="554"/>
                    <a:pt x="1200" y="688"/>
                    <a:pt x="944" y="944"/>
                  </a:cubicBezTo>
                  <a:cubicBezTo>
                    <a:pt x="647" y="1282"/>
                    <a:pt x="473" y="1672"/>
                    <a:pt x="555" y="2102"/>
                  </a:cubicBezTo>
                  <a:cubicBezTo>
                    <a:pt x="216" y="2359"/>
                    <a:pt x="1" y="2738"/>
                    <a:pt x="1" y="3169"/>
                  </a:cubicBezTo>
                  <a:cubicBezTo>
                    <a:pt x="1" y="3589"/>
                    <a:pt x="216" y="4019"/>
                    <a:pt x="555" y="4276"/>
                  </a:cubicBezTo>
                  <a:cubicBezTo>
                    <a:pt x="473" y="4706"/>
                    <a:pt x="647" y="5086"/>
                    <a:pt x="944" y="5383"/>
                  </a:cubicBezTo>
                  <a:cubicBezTo>
                    <a:pt x="1211" y="5659"/>
                    <a:pt x="1586" y="5820"/>
                    <a:pt x="1964" y="5820"/>
                  </a:cubicBezTo>
                  <a:cubicBezTo>
                    <a:pt x="2007" y="5820"/>
                    <a:pt x="2050" y="5818"/>
                    <a:pt x="2092" y="5813"/>
                  </a:cubicBezTo>
                  <a:cubicBezTo>
                    <a:pt x="2349" y="6111"/>
                    <a:pt x="2738" y="6326"/>
                    <a:pt x="3158" y="6326"/>
                  </a:cubicBezTo>
                  <a:cubicBezTo>
                    <a:pt x="3589" y="6326"/>
                    <a:pt x="3979" y="6111"/>
                    <a:pt x="4235" y="5813"/>
                  </a:cubicBezTo>
                  <a:cubicBezTo>
                    <a:pt x="4278" y="5818"/>
                    <a:pt x="4320" y="5820"/>
                    <a:pt x="4363" y="5820"/>
                  </a:cubicBezTo>
                  <a:cubicBezTo>
                    <a:pt x="4741" y="5820"/>
                    <a:pt x="5116" y="5659"/>
                    <a:pt x="5383" y="5383"/>
                  </a:cubicBezTo>
                  <a:cubicBezTo>
                    <a:pt x="5680" y="5086"/>
                    <a:pt x="5814" y="4706"/>
                    <a:pt x="5773" y="4276"/>
                  </a:cubicBezTo>
                  <a:cubicBezTo>
                    <a:pt x="6111" y="4019"/>
                    <a:pt x="6285" y="3589"/>
                    <a:pt x="6285" y="3169"/>
                  </a:cubicBezTo>
                  <a:cubicBezTo>
                    <a:pt x="6285" y="2738"/>
                    <a:pt x="6111" y="2359"/>
                    <a:pt x="5773" y="2102"/>
                  </a:cubicBezTo>
                  <a:cubicBezTo>
                    <a:pt x="5814" y="1672"/>
                    <a:pt x="5680" y="1282"/>
                    <a:pt x="5383" y="944"/>
                  </a:cubicBezTo>
                  <a:cubicBezTo>
                    <a:pt x="5127" y="688"/>
                    <a:pt x="4773" y="554"/>
                    <a:pt x="4412" y="554"/>
                  </a:cubicBezTo>
                  <a:cubicBezTo>
                    <a:pt x="4353" y="554"/>
                    <a:pt x="4294" y="558"/>
                    <a:pt x="4235" y="565"/>
                  </a:cubicBezTo>
                  <a:cubicBezTo>
                    <a:pt x="3979" y="216"/>
                    <a:pt x="3589" y="1"/>
                    <a:pt x="321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5787313" y="2575525"/>
              <a:ext cx="48975" cy="48450"/>
            </a:xfrm>
            <a:custGeom>
              <a:avLst/>
              <a:gdLst/>
              <a:ahLst/>
              <a:cxnLst/>
              <a:rect l="l" t="t" r="r" b="b"/>
              <a:pathLst>
                <a:path w="1959" h="1938" extrusionOk="0">
                  <a:moveTo>
                    <a:pt x="1620" y="0"/>
                  </a:moveTo>
                  <a:cubicBezTo>
                    <a:pt x="1546" y="0"/>
                    <a:pt x="1472" y="31"/>
                    <a:pt x="1405" y="93"/>
                  </a:cubicBezTo>
                  <a:lnTo>
                    <a:pt x="124" y="1425"/>
                  </a:lnTo>
                  <a:cubicBezTo>
                    <a:pt x="1" y="1548"/>
                    <a:pt x="1" y="1722"/>
                    <a:pt x="124" y="1845"/>
                  </a:cubicBezTo>
                  <a:cubicBezTo>
                    <a:pt x="165" y="1887"/>
                    <a:pt x="257" y="1938"/>
                    <a:pt x="339" y="1938"/>
                  </a:cubicBezTo>
                  <a:cubicBezTo>
                    <a:pt x="380" y="1938"/>
                    <a:pt x="462" y="1887"/>
                    <a:pt x="513" y="1845"/>
                  </a:cubicBezTo>
                  <a:lnTo>
                    <a:pt x="1836" y="523"/>
                  </a:lnTo>
                  <a:cubicBezTo>
                    <a:pt x="1959" y="400"/>
                    <a:pt x="1959" y="226"/>
                    <a:pt x="1836" y="93"/>
                  </a:cubicBezTo>
                  <a:cubicBezTo>
                    <a:pt x="1769" y="31"/>
                    <a:pt x="1695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5780913" y="2570400"/>
              <a:ext cx="17950" cy="15150"/>
            </a:xfrm>
            <a:custGeom>
              <a:avLst/>
              <a:gdLst/>
              <a:ahLst/>
              <a:cxnLst/>
              <a:rect l="l" t="t" r="r" b="b"/>
              <a:pathLst>
                <a:path w="718" h="606" extrusionOk="0">
                  <a:moveTo>
                    <a:pt x="339" y="0"/>
                  </a:moveTo>
                  <a:cubicBezTo>
                    <a:pt x="257" y="0"/>
                    <a:pt x="164" y="41"/>
                    <a:pt x="123" y="133"/>
                  </a:cubicBezTo>
                  <a:cubicBezTo>
                    <a:pt x="0" y="390"/>
                    <a:pt x="123" y="605"/>
                    <a:pt x="339" y="605"/>
                  </a:cubicBezTo>
                  <a:cubicBezTo>
                    <a:pt x="554" y="605"/>
                    <a:pt x="718" y="390"/>
                    <a:pt x="636" y="174"/>
                  </a:cubicBezTo>
                  <a:cubicBezTo>
                    <a:pt x="595" y="92"/>
                    <a:pt x="462" y="0"/>
                    <a:pt x="38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5824488" y="2614225"/>
              <a:ext cx="18200" cy="14875"/>
            </a:xfrm>
            <a:custGeom>
              <a:avLst/>
              <a:gdLst/>
              <a:ahLst/>
              <a:cxnLst/>
              <a:rect l="l" t="t" r="r" b="b"/>
              <a:pathLst>
                <a:path w="728" h="595" extrusionOk="0">
                  <a:moveTo>
                    <a:pt x="349" y="0"/>
                  </a:moveTo>
                  <a:cubicBezTo>
                    <a:pt x="256" y="0"/>
                    <a:pt x="174" y="41"/>
                    <a:pt x="92" y="133"/>
                  </a:cubicBezTo>
                  <a:cubicBezTo>
                    <a:pt x="0" y="390"/>
                    <a:pt x="133" y="595"/>
                    <a:pt x="349" y="595"/>
                  </a:cubicBezTo>
                  <a:cubicBezTo>
                    <a:pt x="564" y="595"/>
                    <a:pt x="728" y="390"/>
                    <a:pt x="646" y="174"/>
                  </a:cubicBezTo>
                  <a:cubicBezTo>
                    <a:pt x="605" y="41"/>
                    <a:pt x="472" y="0"/>
                    <a:pt x="39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7"/>
          <p:cNvGrpSpPr/>
          <p:nvPr/>
        </p:nvGrpSpPr>
        <p:grpSpPr>
          <a:xfrm>
            <a:off x="1104613" y="1334613"/>
            <a:ext cx="343700" cy="343725"/>
            <a:chOff x="5493613" y="1976825"/>
            <a:chExt cx="343700" cy="343725"/>
          </a:xfrm>
        </p:grpSpPr>
        <p:sp>
          <p:nvSpPr>
            <p:cNvPr id="362" name="Google Shape;362;p37"/>
            <p:cNvSpPr/>
            <p:nvPr/>
          </p:nvSpPr>
          <p:spPr>
            <a:xfrm>
              <a:off x="5493613" y="1976825"/>
              <a:ext cx="343700" cy="255050"/>
            </a:xfrm>
            <a:custGeom>
              <a:avLst/>
              <a:gdLst/>
              <a:ahLst/>
              <a:cxnLst/>
              <a:rect l="l" t="t" r="r" b="b"/>
              <a:pathLst>
                <a:path w="13748" h="10202" extrusionOk="0">
                  <a:moveTo>
                    <a:pt x="298" y="1"/>
                  </a:moveTo>
                  <a:cubicBezTo>
                    <a:pt x="123" y="1"/>
                    <a:pt x="0" y="124"/>
                    <a:pt x="0" y="257"/>
                  </a:cubicBezTo>
                  <a:lnTo>
                    <a:pt x="0" y="8202"/>
                  </a:lnTo>
                  <a:lnTo>
                    <a:pt x="0" y="9945"/>
                  </a:lnTo>
                  <a:cubicBezTo>
                    <a:pt x="0" y="10078"/>
                    <a:pt x="123" y="10201"/>
                    <a:pt x="298" y="10201"/>
                  </a:cubicBezTo>
                  <a:lnTo>
                    <a:pt x="4265" y="10201"/>
                  </a:lnTo>
                  <a:lnTo>
                    <a:pt x="4265" y="9647"/>
                  </a:lnTo>
                  <a:lnTo>
                    <a:pt x="595" y="9647"/>
                  </a:lnTo>
                  <a:lnTo>
                    <a:pt x="595" y="8499"/>
                  </a:lnTo>
                  <a:lnTo>
                    <a:pt x="4614" y="8499"/>
                  </a:lnTo>
                  <a:lnTo>
                    <a:pt x="4614" y="7894"/>
                  </a:lnTo>
                  <a:lnTo>
                    <a:pt x="595" y="7894"/>
                  </a:lnTo>
                  <a:lnTo>
                    <a:pt x="595" y="554"/>
                  </a:lnTo>
                  <a:lnTo>
                    <a:pt x="5126" y="554"/>
                  </a:lnTo>
                  <a:cubicBezTo>
                    <a:pt x="5680" y="554"/>
                    <a:pt x="6233" y="811"/>
                    <a:pt x="6572" y="1231"/>
                  </a:cubicBezTo>
                  <a:lnTo>
                    <a:pt x="6572" y="6869"/>
                  </a:lnTo>
                  <a:lnTo>
                    <a:pt x="7176" y="6869"/>
                  </a:lnTo>
                  <a:lnTo>
                    <a:pt x="7176" y="1231"/>
                  </a:lnTo>
                  <a:cubicBezTo>
                    <a:pt x="7515" y="811"/>
                    <a:pt x="8068" y="554"/>
                    <a:pt x="8622" y="554"/>
                  </a:cubicBezTo>
                  <a:lnTo>
                    <a:pt x="13153" y="554"/>
                  </a:lnTo>
                  <a:lnTo>
                    <a:pt x="13153" y="7894"/>
                  </a:lnTo>
                  <a:lnTo>
                    <a:pt x="9134" y="7894"/>
                  </a:lnTo>
                  <a:lnTo>
                    <a:pt x="9134" y="8499"/>
                  </a:lnTo>
                  <a:lnTo>
                    <a:pt x="13153" y="8499"/>
                  </a:lnTo>
                  <a:lnTo>
                    <a:pt x="13153" y="9647"/>
                  </a:lnTo>
                  <a:lnTo>
                    <a:pt x="9442" y="9647"/>
                  </a:lnTo>
                  <a:lnTo>
                    <a:pt x="9442" y="10201"/>
                  </a:lnTo>
                  <a:lnTo>
                    <a:pt x="13450" y="10201"/>
                  </a:lnTo>
                  <a:cubicBezTo>
                    <a:pt x="13625" y="10201"/>
                    <a:pt x="13748" y="10078"/>
                    <a:pt x="13748" y="9945"/>
                  </a:cubicBezTo>
                  <a:lnTo>
                    <a:pt x="13748" y="8202"/>
                  </a:lnTo>
                  <a:lnTo>
                    <a:pt x="13748" y="257"/>
                  </a:lnTo>
                  <a:cubicBezTo>
                    <a:pt x="13748" y="124"/>
                    <a:pt x="13625" y="1"/>
                    <a:pt x="13450" y="1"/>
                  </a:cubicBezTo>
                  <a:lnTo>
                    <a:pt x="8622" y="1"/>
                  </a:lnTo>
                  <a:cubicBezTo>
                    <a:pt x="7986" y="1"/>
                    <a:pt x="7340" y="257"/>
                    <a:pt x="6879" y="677"/>
                  </a:cubicBezTo>
                  <a:cubicBezTo>
                    <a:pt x="6408" y="257"/>
                    <a:pt x="5762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5701713" y="2026800"/>
              <a:ext cx="92025" cy="15150"/>
            </a:xfrm>
            <a:custGeom>
              <a:avLst/>
              <a:gdLst/>
              <a:ahLst/>
              <a:cxnLst/>
              <a:rect l="l" t="t" r="r" b="b"/>
              <a:pathLst>
                <a:path w="3681" h="606" extrusionOk="0">
                  <a:moveTo>
                    <a:pt x="29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42" y="513"/>
                    <a:pt x="175" y="606"/>
                    <a:pt x="298" y="606"/>
                  </a:cubicBezTo>
                  <a:lnTo>
                    <a:pt x="3373" y="606"/>
                  </a:lnTo>
                  <a:cubicBezTo>
                    <a:pt x="3548" y="606"/>
                    <a:pt x="3681" y="472"/>
                    <a:pt x="3681" y="257"/>
                  </a:cubicBezTo>
                  <a:cubicBezTo>
                    <a:pt x="3630" y="134"/>
                    <a:pt x="350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5537438" y="2026800"/>
              <a:ext cx="92800" cy="15150"/>
            </a:xfrm>
            <a:custGeom>
              <a:avLst/>
              <a:gdLst/>
              <a:ahLst/>
              <a:cxnLst/>
              <a:rect l="l" t="t" r="r" b="b"/>
              <a:pathLst>
                <a:path w="3712" h="606" extrusionOk="0">
                  <a:moveTo>
                    <a:pt x="29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513"/>
                    <a:pt x="164" y="606"/>
                    <a:pt x="339" y="606"/>
                  </a:cubicBezTo>
                  <a:lnTo>
                    <a:pt x="3373" y="606"/>
                  </a:lnTo>
                  <a:cubicBezTo>
                    <a:pt x="3537" y="606"/>
                    <a:pt x="3711" y="472"/>
                    <a:pt x="3670" y="257"/>
                  </a:cubicBezTo>
                  <a:cubicBezTo>
                    <a:pt x="3629" y="134"/>
                    <a:pt x="3496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5537438" y="2076025"/>
              <a:ext cx="92800" cy="14875"/>
            </a:xfrm>
            <a:custGeom>
              <a:avLst/>
              <a:gdLst/>
              <a:ahLst/>
              <a:cxnLst/>
              <a:rect l="l" t="t" r="r" b="b"/>
              <a:pathLst>
                <a:path w="3712" h="595" extrusionOk="0">
                  <a:moveTo>
                    <a:pt x="298" y="0"/>
                  </a:moveTo>
                  <a:cubicBezTo>
                    <a:pt x="123" y="0"/>
                    <a:pt x="0" y="174"/>
                    <a:pt x="41" y="338"/>
                  </a:cubicBezTo>
                  <a:cubicBezTo>
                    <a:pt x="41" y="513"/>
                    <a:pt x="164" y="595"/>
                    <a:pt x="339" y="595"/>
                  </a:cubicBezTo>
                  <a:lnTo>
                    <a:pt x="3373" y="595"/>
                  </a:lnTo>
                  <a:cubicBezTo>
                    <a:pt x="3537" y="595"/>
                    <a:pt x="3711" y="431"/>
                    <a:pt x="3670" y="256"/>
                  </a:cubicBezTo>
                  <a:cubicBezTo>
                    <a:pt x="3629" y="133"/>
                    <a:pt x="3496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5537438" y="2125225"/>
              <a:ext cx="48975" cy="14900"/>
            </a:xfrm>
            <a:custGeom>
              <a:avLst/>
              <a:gdLst/>
              <a:ahLst/>
              <a:cxnLst/>
              <a:rect l="l" t="t" r="r" b="b"/>
              <a:pathLst>
                <a:path w="1959" h="596" extrusionOk="0">
                  <a:moveTo>
                    <a:pt x="298" y="0"/>
                  </a:moveTo>
                  <a:cubicBezTo>
                    <a:pt x="123" y="0"/>
                    <a:pt x="0" y="123"/>
                    <a:pt x="41" y="339"/>
                  </a:cubicBezTo>
                  <a:cubicBezTo>
                    <a:pt x="41" y="472"/>
                    <a:pt x="164" y="595"/>
                    <a:pt x="339" y="595"/>
                  </a:cubicBezTo>
                  <a:lnTo>
                    <a:pt x="1620" y="595"/>
                  </a:lnTo>
                  <a:cubicBezTo>
                    <a:pt x="1794" y="595"/>
                    <a:pt x="1958" y="421"/>
                    <a:pt x="1917" y="216"/>
                  </a:cubicBezTo>
                  <a:cubicBezTo>
                    <a:pt x="1876" y="82"/>
                    <a:pt x="1743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5701713" y="2076025"/>
              <a:ext cx="92025" cy="14875"/>
            </a:xfrm>
            <a:custGeom>
              <a:avLst/>
              <a:gdLst/>
              <a:ahLst/>
              <a:cxnLst/>
              <a:rect l="l" t="t" r="r" b="b"/>
              <a:pathLst>
                <a:path w="3681" h="595" extrusionOk="0">
                  <a:moveTo>
                    <a:pt x="298" y="0"/>
                  </a:moveTo>
                  <a:cubicBezTo>
                    <a:pt x="134" y="0"/>
                    <a:pt x="1" y="174"/>
                    <a:pt x="1" y="338"/>
                  </a:cubicBezTo>
                  <a:cubicBezTo>
                    <a:pt x="42" y="513"/>
                    <a:pt x="175" y="595"/>
                    <a:pt x="298" y="595"/>
                  </a:cubicBezTo>
                  <a:lnTo>
                    <a:pt x="3373" y="595"/>
                  </a:lnTo>
                  <a:cubicBezTo>
                    <a:pt x="3548" y="595"/>
                    <a:pt x="3681" y="431"/>
                    <a:pt x="3681" y="256"/>
                  </a:cubicBezTo>
                  <a:cubicBezTo>
                    <a:pt x="3630" y="133"/>
                    <a:pt x="3507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745538" y="2125225"/>
              <a:ext cx="48200" cy="14900"/>
            </a:xfrm>
            <a:custGeom>
              <a:avLst/>
              <a:gdLst/>
              <a:ahLst/>
              <a:cxnLst/>
              <a:rect l="l" t="t" r="r" b="b"/>
              <a:pathLst>
                <a:path w="1928" h="596" extrusionOk="0">
                  <a:moveTo>
                    <a:pt x="298" y="0"/>
                  </a:moveTo>
                  <a:cubicBezTo>
                    <a:pt x="134" y="0"/>
                    <a:pt x="1" y="123"/>
                    <a:pt x="1" y="339"/>
                  </a:cubicBezTo>
                  <a:cubicBezTo>
                    <a:pt x="42" y="472"/>
                    <a:pt x="175" y="595"/>
                    <a:pt x="298" y="595"/>
                  </a:cubicBezTo>
                  <a:lnTo>
                    <a:pt x="1620" y="595"/>
                  </a:lnTo>
                  <a:cubicBezTo>
                    <a:pt x="1795" y="595"/>
                    <a:pt x="1928" y="421"/>
                    <a:pt x="1928" y="216"/>
                  </a:cubicBezTo>
                  <a:cubicBezTo>
                    <a:pt x="1877" y="82"/>
                    <a:pt x="1754" y="0"/>
                    <a:pt x="162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5592788" y="2141125"/>
              <a:ext cx="180450" cy="179425"/>
            </a:xfrm>
            <a:custGeom>
              <a:avLst/>
              <a:gdLst/>
              <a:ahLst/>
              <a:cxnLst/>
              <a:rect l="l" t="t" r="r" b="b"/>
              <a:pathLst>
                <a:path w="7218" h="7177" extrusionOk="0">
                  <a:moveTo>
                    <a:pt x="2912" y="605"/>
                  </a:moveTo>
                  <a:cubicBezTo>
                    <a:pt x="4194" y="605"/>
                    <a:pt x="5260" y="1630"/>
                    <a:pt x="5260" y="2952"/>
                  </a:cubicBezTo>
                  <a:cubicBezTo>
                    <a:pt x="5260" y="4234"/>
                    <a:pt x="4194" y="5259"/>
                    <a:pt x="2912" y="5259"/>
                  </a:cubicBezTo>
                  <a:cubicBezTo>
                    <a:pt x="1631" y="5259"/>
                    <a:pt x="606" y="4234"/>
                    <a:pt x="606" y="2952"/>
                  </a:cubicBezTo>
                  <a:cubicBezTo>
                    <a:pt x="606" y="1630"/>
                    <a:pt x="1631" y="605"/>
                    <a:pt x="2912" y="605"/>
                  </a:cubicBezTo>
                  <a:close/>
                  <a:moveTo>
                    <a:pt x="2912" y="0"/>
                  </a:moveTo>
                  <a:cubicBezTo>
                    <a:pt x="1282" y="0"/>
                    <a:pt x="1" y="1322"/>
                    <a:pt x="1" y="2952"/>
                  </a:cubicBezTo>
                  <a:cubicBezTo>
                    <a:pt x="1" y="4531"/>
                    <a:pt x="1282" y="5854"/>
                    <a:pt x="2912" y="5854"/>
                  </a:cubicBezTo>
                  <a:cubicBezTo>
                    <a:pt x="3589" y="5854"/>
                    <a:pt x="4276" y="5597"/>
                    <a:pt x="4747" y="5167"/>
                  </a:cubicBezTo>
                  <a:lnTo>
                    <a:pt x="6664" y="7094"/>
                  </a:lnTo>
                  <a:cubicBezTo>
                    <a:pt x="6705" y="7176"/>
                    <a:pt x="6797" y="7176"/>
                    <a:pt x="6879" y="7176"/>
                  </a:cubicBezTo>
                  <a:cubicBezTo>
                    <a:pt x="6961" y="7176"/>
                    <a:pt x="7013" y="7176"/>
                    <a:pt x="7095" y="7094"/>
                  </a:cubicBezTo>
                  <a:cubicBezTo>
                    <a:pt x="7218" y="7012"/>
                    <a:pt x="7218" y="6797"/>
                    <a:pt x="7095" y="6663"/>
                  </a:cubicBezTo>
                  <a:lnTo>
                    <a:pt x="5167" y="4787"/>
                  </a:lnTo>
                  <a:cubicBezTo>
                    <a:pt x="5598" y="4275"/>
                    <a:pt x="5813" y="3629"/>
                    <a:pt x="5813" y="2952"/>
                  </a:cubicBezTo>
                  <a:cubicBezTo>
                    <a:pt x="5813" y="1322"/>
                    <a:pt x="4532" y="0"/>
                    <a:pt x="2912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719DE59-16B4-C8C7-E5E7-44868123B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38" y="2777669"/>
            <a:ext cx="6613200" cy="530400"/>
          </a:xfrm>
        </p:spPr>
        <p:txBody>
          <a:bodyPr/>
          <a:lstStyle/>
          <a:p>
            <a:r>
              <a:rPr lang="en-US" dirty="0"/>
              <a:t>To do this I verify simulations on (anti)-reflectivity by benchmarking them against established optics literature.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DFD51C-B2ED-9F08-D7DA-268C9EE62425}"/>
              </a:ext>
            </a:extLst>
          </p:cNvPr>
          <p:cNvSpPr txBox="1">
            <a:spLocks/>
          </p:cNvSpPr>
          <p:nvPr/>
        </p:nvSpPr>
        <p:spPr>
          <a:xfrm>
            <a:off x="1731653" y="3498825"/>
            <a:ext cx="4004129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r>
              <a:rPr lang="en-US" dirty="0"/>
              <a:t>-  Modeling anti-reflectance coatings.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808C695-3FA9-41AD-ECC9-61236DB47639}"/>
              </a:ext>
            </a:extLst>
          </p:cNvPr>
          <p:cNvSpPr txBox="1">
            <a:spLocks/>
          </p:cNvSpPr>
          <p:nvPr/>
        </p:nvSpPr>
        <p:spPr>
          <a:xfrm>
            <a:off x="1731652" y="3909437"/>
            <a:ext cx="4918529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r>
              <a:rPr lang="en-US" dirty="0"/>
              <a:t>-  Modeling (multi-layer) high reflectance coatings.</a:t>
            </a:r>
          </a:p>
        </p:txBody>
      </p:sp>
    </p:spTree>
    <p:extLst>
      <p:ext uri="{BB962C8B-B14F-4D97-AF65-F5344CB8AC3E}">
        <p14:creationId xmlns:p14="http://schemas.microsoft.com/office/powerpoint/2010/main" val="347070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9D18-0335-62F0-49CF-067CED57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33" y="218809"/>
            <a:ext cx="8059933" cy="572700"/>
          </a:xfrm>
        </p:spPr>
        <p:txBody>
          <a:bodyPr/>
          <a:lstStyle/>
          <a:p>
            <a:r>
              <a:rPr lang="en-US" dirty="0"/>
              <a:t>Theory (Single Interfaces &amp; Fresnel Equations)</a:t>
            </a:r>
          </a:p>
        </p:txBody>
      </p:sp>
      <p:pic>
        <p:nvPicPr>
          <p:cNvPr id="4" name="Google Shape;73;p15">
            <a:extLst>
              <a:ext uri="{FF2B5EF4-FFF2-40B4-BE49-F238E27FC236}">
                <a16:creationId xmlns:a16="http://schemas.microsoft.com/office/drawing/2014/main" id="{E5E6AA3E-5DB7-B6C4-700B-3AB7B4323F3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0733" y="743396"/>
            <a:ext cx="4080600" cy="2489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84;p27" title="[102,102,102,&quot;https://www.codecogs.com/eqnedit.php?latex=t_%7BTE%7D%3D%5Cfrac%7B2cos(%5Ctheta)%7D%7Bcos(%5Ctheta)%2B%5Csqrt%7Bn%5E2-sin%5E%7B2%7D(%5Ctheta)%7D%7D#0&quot;]">
            <a:extLst>
              <a:ext uri="{FF2B5EF4-FFF2-40B4-BE49-F238E27FC236}">
                <a16:creationId xmlns:a16="http://schemas.microsoft.com/office/drawing/2014/main" id="{070223F6-1CC2-989D-217E-585ED24B02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350" y="903081"/>
            <a:ext cx="3827275" cy="75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5;p27" title="[102,102,102,&quot;https://www.codecogs.com/eqnedit.php?latex=r_%7BTE%7D%3D%5Cfrac%7Bcos(%5Ctheta)-%5Csqrt%7Bn%5E2-sin%5E%7B2%7D(%5Ctheta)%7D%7D%7Bcos(%5Ctheta)%2B%5Csqrt%7Bn%5E2-sin%5E%7B2%7D(%5Ctheta)%7D%7D#0&quot;]">
            <a:extLst>
              <a:ext uri="{FF2B5EF4-FFF2-40B4-BE49-F238E27FC236}">
                <a16:creationId xmlns:a16="http://schemas.microsoft.com/office/drawing/2014/main" id="{3A818D31-6579-F6DB-18CF-A41189600B3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350" y="2081962"/>
            <a:ext cx="3827285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AE2A7C-B6F8-62AD-E5D0-192C8EBFD1BE}"/>
              </a:ext>
            </a:extLst>
          </p:cNvPr>
          <p:cNvSpPr txBox="1"/>
          <p:nvPr/>
        </p:nvSpPr>
        <p:spPr>
          <a:xfrm>
            <a:off x="322067" y="3310810"/>
            <a:ext cx="50673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</a:t>
            </a:r>
            <a:r>
              <a:rPr lang="en-US" sz="1400" b="1" dirty="0">
                <a:solidFill>
                  <a:srgbClr val="FF0000"/>
                </a:solidFill>
              </a:rPr>
              <a:t>Fresnel equations </a:t>
            </a:r>
            <a:r>
              <a:rPr lang="en-US" sz="1400" dirty="0"/>
              <a:t>describe how light behaves when it encounters the boundary between two different media, such as glass and air.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98258B-3290-EEAB-B022-C55B97FC7AF0}"/>
              </a:ext>
            </a:extLst>
          </p:cNvPr>
          <p:cNvSpPr txBox="1"/>
          <p:nvPr/>
        </p:nvSpPr>
        <p:spPr>
          <a:xfrm>
            <a:off x="322067" y="4103745"/>
            <a:ext cx="50673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They determine the proportion of light that is </a:t>
            </a:r>
            <a:r>
              <a:rPr lang="en-US" sz="1400" b="1" dirty="0">
                <a:solidFill>
                  <a:srgbClr val="FF0000"/>
                </a:solidFill>
              </a:rPr>
              <a:t>reflected or transmitted</a:t>
            </a:r>
            <a:r>
              <a:rPr lang="en-US" sz="1400" dirty="0"/>
              <a:t> at the interface, based on the incident angle and the polarization of the light.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39C69-76E0-4E40-5FC1-DF5F7081B4B2}"/>
              </a:ext>
            </a:extLst>
          </p:cNvPr>
          <p:cNvSpPr txBox="1"/>
          <p:nvPr/>
        </p:nvSpPr>
        <p:spPr>
          <a:xfrm>
            <a:off x="211666" y="3140655"/>
            <a:ext cx="50673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effectLst/>
              </a:rPr>
              <a:t>F. L. Pedrotti, L. M. Pedrotti, and L. S. Pedrotti, </a:t>
            </a:r>
            <a:r>
              <a:rPr lang="en-US" sz="600" i="1" dirty="0">
                <a:effectLst/>
              </a:rPr>
              <a:t>Introduction to optics</a:t>
            </a:r>
            <a:r>
              <a:rPr lang="en-US" sz="600" dirty="0">
                <a:effectLst/>
              </a:rPr>
              <a:t>, 3rd ed. 2007.</a:t>
            </a:r>
          </a:p>
        </p:txBody>
      </p:sp>
    </p:spTree>
    <p:extLst>
      <p:ext uri="{BB962C8B-B14F-4D97-AF65-F5344CB8AC3E}">
        <p14:creationId xmlns:p14="http://schemas.microsoft.com/office/powerpoint/2010/main" val="265317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9D18-0335-62F0-49CF-067CED57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01091"/>
            <a:ext cx="8519435" cy="572700"/>
          </a:xfrm>
        </p:spPr>
        <p:txBody>
          <a:bodyPr/>
          <a:lstStyle/>
          <a:p>
            <a:r>
              <a:rPr lang="en-US" dirty="0"/>
              <a:t>Theory (Multiple Interfaces &amp; the Transfer Matrix)</a:t>
            </a:r>
          </a:p>
        </p:txBody>
      </p:sp>
      <p:pic>
        <p:nvPicPr>
          <p:cNvPr id="7" name="Picture 6" descr="A diagram of a film&#10;&#10;Description automatically generated">
            <a:extLst>
              <a:ext uri="{FF2B5EF4-FFF2-40B4-BE49-F238E27FC236}">
                <a16:creationId xmlns:a16="http://schemas.microsoft.com/office/drawing/2014/main" id="{71629FC0-1026-F9B5-6335-570F152B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83" y="1051591"/>
            <a:ext cx="3803556" cy="23206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916234-6E6C-C6AE-C3D0-9565D9DC8F08}"/>
              </a:ext>
            </a:extLst>
          </p:cNvPr>
          <p:cNvSpPr txBox="1"/>
          <p:nvPr/>
        </p:nvSpPr>
        <p:spPr>
          <a:xfrm>
            <a:off x="4090639" y="1173929"/>
            <a:ext cx="45707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When light encounters multiple interfaces the </a:t>
            </a:r>
            <a:r>
              <a:rPr lang="en-US" b="1" dirty="0">
                <a:solidFill>
                  <a:srgbClr val="FF0000"/>
                </a:solidFill>
              </a:rPr>
              <a:t>complexity</a:t>
            </a:r>
            <a:r>
              <a:rPr lang="en-US" dirty="0"/>
              <a:t> of reflection and transmission calculations </a:t>
            </a:r>
            <a:r>
              <a:rPr lang="en-US" b="1" dirty="0">
                <a:solidFill>
                  <a:srgbClr val="FF0000"/>
                </a:solidFill>
              </a:rPr>
              <a:t>increases significantly</a:t>
            </a:r>
            <a:r>
              <a:rPr lang="en-US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6E64A-C1D5-A08F-66A6-DF1E9FCE76EE}"/>
              </a:ext>
            </a:extLst>
          </p:cNvPr>
          <p:cNvSpPr txBox="1"/>
          <p:nvPr/>
        </p:nvSpPr>
        <p:spPr>
          <a:xfrm>
            <a:off x="4078722" y="2140619"/>
            <a:ext cx="47781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transfer matrix approach allows for the systematic calculation of light behavior through multiple layers with varying refractive indices and thicknesses.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CDDD80-CB6F-3CAE-E4C0-C582C452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83" y="3907759"/>
            <a:ext cx="3416300" cy="723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D95E49-2C5D-DBCA-25CC-D53886BC7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970" y="3884868"/>
            <a:ext cx="3187700" cy="698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766B63-3783-5331-E466-083946DAB20C}"/>
              </a:ext>
            </a:extLst>
          </p:cNvPr>
          <p:cNvSpPr txBox="1"/>
          <p:nvPr/>
        </p:nvSpPr>
        <p:spPr>
          <a:xfrm>
            <a:off x="4174522" y="3183058"/>
            <a:ext cx="3803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 is a function of the wavelength (</a:t>
            </a:r>
            <a:r>
              <a:rPr lang="el-GR" dirty="0"/>
              <a:t>λ) </a:t>
            </a:r>
            <a:r>
              <a:rPr lang="en-US" dirty="0"/>
              <a:t>of light… we need COMSOL.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19153-FD17-DF05-6A7F-0EE7C0CA8EE8}"/>
              </a:ext>
            </a:extLst>
          </p:cNvPr>
          <p:cNvSpPr txBox="1"/>
          <p:nvPr/>
        </p:nvSpPr>
        <p:spPr>
          <a:xfrm>
            <a:off x="203200" y="3343022"/>
            <a:ext cx="50673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effectLst/>
              </a:rPr>
              <a:t>F. L. Pedrotti, L. M. Pedrotti, and L. S. Pedrotti, </a:t>
            </a:r>
            <a:r>
              <a:rPr lang="en-US" sz="600" i="1" dirty="0">
                <a:effectLst/>
              </a:rPr>
              <a:t>Introduction to optics</a:t>
            </a:r>
            <a:r>
              <a:rPr lang="en-US" sz="600" dirty="0">
                <a:effectLst/>
              </a:rPr>
              <a:t>, 3rd ed. 2007.</a:t>
            </a:r>
          </a:p>
        </p:txBody>
      </p:sp>
    </p:spTree>
    <p:extLst>
      <p:ext uri="{BB962C8B-B14F-4D97-AF65-F5344CB8AC3E}">
        <p14:creationId xmlns:p14="http://schemas.microsoft.com/office/powerpoint/2010/main" val="2085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9D18-0335-62F0-49CF-067CED57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33" y="351891"/>
            <a:ext cx="7704000" cy="572700"/>
          </a:xfrm>
        </p:spPr>
        <p:txBody>
          <a:bodyPr/>
          <a:lstStyle/>
          <a:p>
            <a:r>
              <a:rPr lang="en-US" dirty="0"/>
              <a:t>COMSOL Multiphysics </a:t>
            </a:r>
            <a:r>
              <a:rPr lang="en" dirty="0"/>
              <a:t>™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591465-B406-40BB-001B-E2F7C78276A8}"/>
              </a:ext>
            </a:extLst>
          </p:cNvPr>
          <p:cNvSpPr/>
          <p:nvPr/>
        </p:nvSpPr>
        <p:spPr>
          <a:xfrm>
            <a:off x="330533" y="1060314"/>
            <a:ext cx="1407112" cy="809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 of the modelling environment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5D2A2E-616E-07BD-B95F-110290BA3D6A}"/>
              </a:ext>
            </a:extLst>
          </p:cNvPr>
          <p:cNvSpPr/>
          <p:nvPr/>
        </p:nvSpPr>
        <p:spPr>
          <a:xfrm>
            <a:off x="2434795" y="1033507"/>
            <a:ext cx="1472119" cy="8929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Geometry construction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EBDA6AF-68AC-180A-6621-35FFDE1C85AD}"/>
              </a:ext>
            </a:extLst>
          </p:cNvPr>
          <p:cNvSpPr/>
          <p:nvPr/>
        </p:nvSpPr>
        <p:spPr>
          <a:xfrm>
            <a:off x="4604066" y="1060314"/>
            <a:ext cx="1472118" cy="825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 property specification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08A7CF-1BA2-96F7-FCBC-EE61380C3507}"/>
              </a:ext>
            </a:extLst>
          </p:cNvPr>
          <p:cNvSpPr/>
          <p:nvPr/>
        </p:nvSpPr>
        <p:spPr>
          <a:xfrm>
            <a:off x="6692268" y="1060315"/>
            <a:ext cx="1472119" cy="6679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Physics boundary conditions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D91E11C-D595-A521-E08C-4FC17575C50E}"/>
              </a:ext>
            </a:extLst>
          </p:cNvPr>
          <p:cNvSpPr/>
          <p:nvPr/>
        </p:nvSpPr>
        <p:spPr>
          <a:xfrm>
            <a:off x="1617671" y="3176666"/>
            <a:ext cx="1472119" cy="6679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 generation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451B46F-94C8-A208-9ED8-8E213669CA22}"/>
              </a:ext>
            </a:extLst>
          </p:cNvPr>
          <p:cNvSpPr/>
          <p:nvPr/>
        </p:nvSpPr>
        <p:spPr>
          <a:xfrm>
            <a:off x="3855032" y="3176666"/>
            <a:ext cx="1472119" cy="6679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execution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1BFBB9-974E-DD24-08CC-2900FF263091}"/>
              </a:ext>
            </a:extLst>
          </p:cNvPr>
          <p:cNvSpPr/>
          <p:nvPr/>
        </p:nvSpPr>
        <p:spPr>
          <a:xfrm>
            <a:off x="5956208" y="3176666"/>
            <a:ext cx="1472119" cy="6679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post-processing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6FA72C-5072-B08A-C2B1-A3C083427743}"/>
              </a:ext>
            </a:extLst>
          </p:cNvPr>
          <p:cNvCxnSpPr>
            <a:cxnSpLocks/>
          </p:cNvCxnSpPr>
          <p:nvPr/>
        </p:nvCxnSpPr>
        <p:spPr>
          <a:xfrm>
            <a:off x="1737645" y="1433683"/>
            <a:ext cx="697150" cy="15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4833BB-A289-EF08-0A29-0777FB1A81E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906914" y="1473003"/>
            <a:ext cx="697152" cy="6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3DFFBD-B35A-9BD1-13A6-8362EFB33E2D}"/>
              </a:ext>
            </a:extLst>
          </p:cNvPr>
          <p:cNvCxnSpPr>
            <a:cxnSpLocks/>
          </p:cNvCxnSpPr>
          <p:nvPr/>
        </p:nvCxnSpPr>
        <p:spPr>
          <a:xfrm>
            <a:off x="6076183" y="1394298"/>
            <a:ext cx="6321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D01FE-32CB-1276-DB66-EEFF4B6C23B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089790" y="3510649"/>
            <a:ext cx="7652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D0226F-88CE-5E8C-65EC-8393547A070E}"/>
              </a:ext>
            </a:extLst>
          </p:cNvPr>
          <p:cNvCxnSpPr>
            <a:cxnSpLocks/>
          </p:cNvCxnSpPr>
          <p:nvPr/>
        </p:nvCxnSpPr>
        <p:spPr>
          <a:xfrm>
            <a:off x="5338654" y="3510649"/>
            <a:ext cx="6321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EEFEF38-2A0C-2A8B-E1F0-95258FDDBF6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H="1">
            <a:off x="1617671" y="1394298"/>
            <a:ext cx="6546716" cy="2116351"/>
          </a:xfrm>
          <a:prstGeom prst="bentConnector5">
            <a:avLst>
              <a:gd name="adj1" fmla="val -3492"/>
              <a:gd name="adj2" fmla="val 50000"/>
              <a:gd name="adj3" fmla="val 1034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43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347680-3E11-B8B8-D129-2358C6D72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0" y="293907"/>
            <a:ext cx="8356750" cy="45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9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68F1-E334-7DC9-5FC4-D6E778B2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58758"/>
            <a:ext cx="8610601" cy="572700"/>
          </a:xfrm>
        </p:spPr>
        <p:txBody>
          <a:bodyPr/>
          <a:lstStyle/>
          <a:p>
            <a:r>
              <a:rPr lang="en-US" dirty="0"/>
              <a:t>Validation of Models Against Established Literature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B406A-DAAC-5F75-8364-D89CBF63A111}"/>
              </a:ext>
            </a:extLst>
          </p:cNvPr>
          <p:cNvSpPr txBox="1"/>
          <p:nvPr/>
        </p:nvSpPr>
        <p:spPr>
          <a:xfrm>
            <a:off x="266699" y="972635"/>
            <a:ext cx="45677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Anti-reflectance coatings are designed to minimize reflection and maximize transmission of light through strategic manipulation of refractive indices across different layers.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4862B7-2774-7ADC-EFE3-47627C32A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" y="2209800"/>
            <a:ext cx="2209800" cy="7239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3C942808-F87A-3D29-643B-F03D60D4B4F9}"/>
              </a:ext>
            </a:extLst>
          </p:cNvPr>
          <p:cNvSpPr/>
          <p:nvPr/>
        </p:nvSpPr>
        <p:spPr>
          <a:xfrm>
            <a:off x="2550582" y="2571749"/>
            <a:ext cx="684000" cy="14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1F4F4E-A534-2F18-857A-54B59624D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665" y="2254249"/>
            <a:ext cx="1206500" cy="63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995768-D15A-A6B5-9875-32C5652BC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300" y="2035054"/>
            <a:ext cx="3177397" cy="19781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704F14-598A-BA6C-58ED-62DEBA66AA8B}"/>
              </a:ext>
            </a:extLst>
          </p:cNvPr>
          <p:cNvSpPr txBox="1"/>
          <p:nvPr/>
        </p:nvSpPr>
        <p:spPr>
          <a:xfrm>
            <a:off x="5624300" y="4013200"/>
            <a:ext cx="50673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effectLst/>
              </a:rPr>
              <a:t>F. L. Pedrotti, L. M. Pedrotti, and L. S. Pedrotti, </a:t>
            </a:r>
            <a:r>
              <a:rPr lang="en-US" sz="600" i="1" dirty="0">
                <a:effectLst/>
              </a:rPr>
              <a:t>Introduction to optics</a:t>
            </a:r>
            <a:r>
              <a:rPr lang="en-US" sz="600" dirty="0">
                <a:effectLst/>
              </a:rPr>
              <a:t>, 3rd ed. 2007.</a:t>
            </a:r>
          </a:p>
        </p:txBody>
      </p:sp>
    </p:spTree>
    <p:extLst>
      <p:ext uri="{BB962C8B-B14F-4D97-AF65-F5344CB8AC3E}">
        <p14:creationId xmlns:p14="http://schemas.microsoft.com/office/powerpoint/2010/main" val="286361164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747</Words>
  <Application>Microsoft Macintosh PowerPoint</Application>
  <PresentationFormat>On-screen Show (16:9)</PresentationFormat>
  <Paragraphs>56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Hanken Grotesk</vt:lpstr>
      <vt:lpstr>Arial</vt:lpstr>
      <vt:lpstr>Figtree Black</vt:lpstr>
      <vt:lpstr>Elegant Black &amp; White Thesis Defense by Slidesgo</vt:lpstr>
      <vt:lpstr>Modeling Passive Daytime Radiative Cooling Devices (PDRCs) using COMSOL Multiphysics™</vt:lpstr>
      <vt:lpstr>Motivation.</vt:lpstr>
      <vt:lpstr>So, What are PDRCs?</vt:lpstr>
      <vt:lpstr>Thesis Goals.</vt:lpstr>
      <vt:lpstr>Theory (Single Interfaces &amp; Fresnel Equations)</vt:lpstr>
      <vt:lpstr>Theory (Multiple Interfaces &amp; the Transfer Matrix)</vt:lpstr>
      <vt:lpstr>COMSOL Multiphysics ™</vt:lpstr>
      <vt:lpstr>PowerPoint Presentation</vt:lpstr>
      <vt:lpstr>Validation of Models Against Established Literature</vt:lpstr>
      <vt:lpstr>Validation of Anti-Reflectance Coatings Against Established Literature</vt:lpstr>
      <vt:lpstr>PDRC Device Modeling (Silicon Only)</vt:lpstr>
      <vt:lpstr>PDRC Device Modeling (Si + Ag)</vt:lpstr>
      <vt:lpstr>Conclusions and Future Work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Passive Daytime Radiative Cooling Devices (PDRCs) using COMSOL Multiphysics™.</dc:title>
  <cp:lastModifiedBy>Collins Munene Kariuki</cp:lastModifiedBy>
  <cp:revision>170</cp:revision>
  <dcterms:modified xsi:type="dcterms:W3CDTF">2024-04-24T02:24:59Z</dcterms:modified>
</cp:coreProperties>
</file>