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609"/>
  </p:normalViewPr>
  <p:slideViewPr>
    <p:cSldViewPr snapToGrid="0">
      <p:cViewPr varScale="1">
        <p:scale>
          <a:sx n="147" d="100"/>
          <a:sy n="147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8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90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i="0" kern="1200" spc="13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F95C2A-DC97-4FC5-B4D7-ECA8B8A6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80BBA-334D-47E7-984F-354D2ADEE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65439" y="231439"/>
            <a:ext cx="6858000" cy="639512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90B6BE-4608-41D2-B075-FF612C55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EB12EA-C9EA-45BE-A22A-01D12F1BD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162BCC-A310-4FED-9E20-7E50DE98CD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EAC428-76D3-48E0-92FE-525A3B1ED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04A83B-3D40-4647-96E0-5B28DD1E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D6817F-6A01-BB07-0C68-0CF4C8E20491}"/>
              </a:ext>
            </a:extLst>
          </p:cNvPr>
          <p:cNvSpPr txBox="1"/>
          <p:nvPr/>
        </p:nvSpPr>
        <p:spPr>
          <a:xfrm>
            <a:off x="3239857" y="153584"/>
            <a:ext cx="285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ACs ON THE RISE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D1338-3BB5-E164-2D49-0CFA25CCB243}"/>
              </a:ext>
            </a:extLst>
          </p:cNvPr>
          <p:cNvSpPr txBox="1"/>
          <p:nvPr/>
        </p:nvSpPr>
        <p:spPr>
          <a:xfrm>
            <a:off x="42296" y="518361"/>
            <a:ext cx="2986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Cooling has become more critical to humans due to global warming, rapid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population growth and industrial development.</a:t>
            </a:r>
          </a:p>
        </p:txBody>
      </p:sp>
      <p:pic>
        <p:nvPicPr>
          <p:cNvPr id="10" name="Picture 9" descr="A group of children playing in a water fountain&#10;&#10;Description automatically generated">
            <a:extLst>
              <a:ext uri="{FF2B5EF4-FFF2-40B4-BE49-F238E27FC236}">
                <a16:creationId xmlns:a16="http://schemas.microsoft.com/office/drawing/2014/main" id="{797D3417-C753-A4F7-A0A4-3626D81E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" y="2272687"/>
            <a:ext cx="3359410" cy="2230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39701-7653-CFD5-DF1B-F5C6E4B65CC3}"/>
              </a:ext>
            </a:extLst>
          </p:cNvPr>
          <p:cNvSpPr txBox="1"/>
          <p:nvPr/>
        </p:nvSpPr>
        <p:spPr>
          <a:xfrm>
            <a:off x="42296" y="207559"/>
            <a:ext cx="306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COOLING IS CRITICAL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6B142-F2A8-113B-2AD3-07354F4FDC66}"/>
              </a:ext>
            </a:extLst>
          </p:cNvPr>
          <p:cNvSpPr txBox="1"/>
          <p:nvPr/>
        </p:nvSpPr>
        <p:spPr>
          <a:xfrm>
            <a:off x="3250880" y="439547"/>
            <a:ext cx="29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1990 to 2016, annual AC sales experienced a nearly fourfold increase,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reaching 135 million units.</a:t>
            </a:r>
          </a:p>
        </p:txBody>
      </p:sp>
      <p:pic>
        <p:nvPicPr>
          <p:cNvPr id="21" name="Picture 20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ED03D5B1-51C2-96B1-D5C0-1BC2DBD3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49" y="4724309"/>
            <a:ext cx="5479779" cy="20828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115AB3-5FAA-C555-503C-6A198C9996BA}"/>
              </a:ext>
            </a:extLst>
          </p:cNvPr>
          <p:cNvSpPr txBox="1"/>
          <p:nvPr/>
        </p:nvSpPr>
        <p:spPr>
          <a:xfrm>
            <a:off x="6107023" y="108135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THE COOLING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E3E7BB-88ED-83C5-F72B-6F78065AC7C6}"/>
              </a:ext>
            </a:extLst>
          </p:cNvPr>
          <p:cNvSpPr txBox="1"/>
          <p:nvPr/>
        </p:nvSpPr>
        <p:spPr>
          <a:xfrm>
            <a:off x="6107023" y="409433"/>
            <a:ext cx="2986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Emission of greenhouse gases from ACs through refrigerant leakages since ACs use HFCs as a coolant.</a:t>
            </a:r>
          </a:p>
          <a:p>
            <a:r>
              <a:rPr lang="en-US" dirty="0">
                <a:solidFill>
                  <a:schemeClr val="bg1"/>
                </a:solidFill>
              </a:rPr>
              <a:t>- ACs are quite energy intensive.</a:t>
            </a:r>
          </a:p>
          <a:p>
            <a:r>
              <a:rPr lang="en-US" dirty="0">
                <a:solidFill>
                  <a:schemeClr val="bg1"/>
                </a:solidFill>
              </a:rPr>
              <a:t>- ACs don’t dissipate heat creating urban heat islands.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65B9E-0EE3-F6ED-3836-EAF2D3029C46}"/>
              </a:ext>
            </a:extLst>
          </p:cNvPr>
          <p:cNvSpPr txBox="1"/>
          <p:nvPr/>
        </p:nvSpPr>
        <p:spPr>
          <a:xfrm>
            <a:off x="5732950" y="3014618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RADIATIVE COOLING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48A1D-77F0-CDE0-FCD9-F53021E75BAF}"/>
              </a:ext>
            </a:extLst>
          </p:cNvPr>
          <p:cNvSpPr txBox="1"/>
          <p:nvPr/>
        </p:nvSpPr>
        <p:spPr>
          <a:xfrm>
            <a:off x="5732950" y="3370050"/>
            <a:ext cx="2986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Occurs when objects emit more blackbody radiation than they absorb, resulting in a temperature reduction below the ambient level.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Efficiently exchanges heat with the infinite cold reservoir of space without energy consumption.</a:t>
            </a:r>
          </a:p>
        </p:txBody>
      </p:sp>
      <p:pic>
        <p:nvPicPr>
          <p:cNvPr id="28" name="Picture 27" descr="Diagram of the sun and the moon&#10;&#10;Description automatically generated">
            <a:extLst>
              <a:ext uri="{FF2B5EF4-FFF2-40B4-BE49-F238E27FC236}">
                <a16:creationId xmlns:a16="http://schemas.microsoft.com/office/drawing/2014/main" id="{8D124D0D-E0EB-BD32-69D8-B582F974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096" y="2823611"/>
            <a:ext cx="2185881" cy="16090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986277-489C-24DA-8CC7-8362CFCD9798}"/>
              </a:ext>
            </a:extLst>
          </p:cNvPr>
          <p:cNvSpPr txBox="1"/>
          <p:nvPr/>
        </p:nvSpPr>
        <p:spPr>
          <a:xfrm>
            <a:off x="8719725" y="3000718"/>
            <a:ext cx="319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2 IMPORTANT CRITERIA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E2CA6-7136-9D36-29B1-9FDF87D4CF05}"/>
              </a:ext>
            </a:extLst>
          </p:cNvPr>
          <p:cNvSpPr txBox="1"/>
          <p:nvPr/>
        </p:nvSpPr>
        <p:spPr>
          <a:xfrm>
            <a:off x="8719725" y="3295724"/>
            <a:ext cx="2986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100% reflectance in the solar spectrum so the surface is not heated by sunlight in the daytime.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Emittance of 1 in the LWIR transmission window where the atmosphere is partially transparent (limited absorption by gas molecules).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Picture 31" descr="A graph showing the length of a window&#10;&#10;Description automatically generated">
            <a:extLst>
              <a:ext uri="{FF2B5EF4-FFF2-40B4-BE49-F238E27FC236}">
                <a16:creationId xmlns:a16="http://schemas.microsoft.com/office/drawing/2014/main" id="{DBB2C13F-3183-E4C7-C90D-07C953A54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804" y="576891"/>
            <a:ext cx="3136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4" grpId="0"/>
      <p:bldP spid="22" grpId="0"/>
      <p:bldP spid="23" grpId="0"/>
      <p:bldP spid="24" grpId="0"/>
      <p:bldP spid="26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Street">
      <a:majorFont>
        <a:latin typeface="Yu Gothic"/>
        <a:ea typeface=""/>
        <a:cs typeface=""/>
      </a:majorFont>
      <a:minorFont>
        <a:latin typeface="Yu Minch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Yu Mincho</vt:lpstr>
      <vt:lpstr>Arial</vt:lpstr>
      <vt:lpstr>Consolas</vt:lpstr>
      <vt:lpstr>StreetscapeVTI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Collins Munene Kariuki</dc:creator>
  <cp:lastModifiedBy>Collins Munene Kariuki</cp:lastModifiedBy>
  <cp:revision>5</cp:revision>
  <dcterms:created xsi:type="dcterms:W3CDTF">2023-11-13T17:22:56Z</dcterms:created>
  <dcterms:modified xsi:type="dcterms:W3CDTF">2024-03-06T23:34:34Z</dcterms:modified>
</cp:coreProperties>
</file>