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Amatic SC" pitchFamily="2" charset="-79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588"/>
  </p:normalViewPr>
  <p:slideViewPr>
    <p:cSldViewPr snapToGrid="0">
      <p:cViewPr varScale="1">
        <p:scale>
          <a:sx n="137" d="100"/>
          <a:sy n="137" d="100"/>
        </p:scale>
        <p:origin x="4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c707e0b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c707e0b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707e0b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707e0b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707e0b8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c707e0b8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7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707e0b8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c707e0b8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707e0b8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707e0b8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7489e1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7489e1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c7489e1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c7489e1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9cae9526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9cae9526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9da66c0d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9da66c0d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da66c0d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da66c0d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Boundary conditions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are derived from Maxwell's equations and ensure that the behavior of electromagnetic fields (electric and magnetic) remains consistent on both sides of the boundary.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Conservation principles dictate that the total amount of electric charge and energy remains constant, even as the wave interacts with the interface.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electric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This ensures that the electric field component parallel to the boundary is continuous, preventing abrupt changes in the field.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-GB" sz="1200" b="1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Continuity of the magnetic field parallel to the interface</a:t>
            </a:r>
            <a:r>
              <a:rPr lang="en-GB" sz="12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Similarly, the magnetic field component parallel to the boundary is required to be continuous to maintain the integrity of magnetic field lines.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e1c3bd0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e1c3bd0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e1c3bd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9e1c3bd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e1c3bd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9e1c3bd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8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1c3bd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1c3bd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707e0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707e0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Fresnel Equations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74525" y="3745125"/>
            <a:ext cx="63894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 glimpse into what Fresnel Equations are and what we can learn from them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38625" y="661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066000"/>
            <a:ext cx="8520601" cy="39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 title="[33,33,33,&quot;https://www.codecogs.com/eqnedit.php?latex=r_%7BT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400" y="291125"/>
            <a:ext cx="917725" cy="3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38625" y="719950"/>
            <a:ext cx="6154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Eliminate every mention of E_t.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97100" y="50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law of refraction states that: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We can use it to simplify our    , since: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4775" y="-1086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-GB" sz="3780"/>
              <a:t>FIGURING OUT </a:t>
            </a:r>
            <a:endParaRPr sz="37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 title="[33,33,33,&quot;https://www.codecogs.com/eqnedit.php?latex=r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29" y="143824"/>
            <a:ext cx="917725" cy="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[102,102,102,&quot;https://www.codecogs.com/eqnedit.php?latex=n_rsin(%5Ctheta_r)%3Dn_tsin(%5Ctheta_t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400" y="654100"/>
            <a:ext cx="2530099" cy="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 title="[102,102,102,&quot;https://www.codecogs.com/eqnedit.php?latex=r_%7BTE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124" y="1112300"/>
            <a:ext cx="50564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00" y="1455100"/>
            <a:ext cx="8199799" cy="36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FIGURING OUT </a:t>
            </a:r>
            <a:endParaRPr sz="3780"/>
          </a:p>
        </p:txBody>
      </p:sp>
      <p:pic>
        <p:nvPicPr>
          <p:cNvPr id="149" name="Google Shape;149;p23" title="[33,33,33,&quot;https://www.codecogs.com/eqnedit.php?latex=t_%7BT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25" y="396700"/>
            <a:ext cx="976150" cy="5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8625399" cy="40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31591" y="13352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JOINING THE COEFFICIENTS TOGETHER.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61178-A407-B698-AC41-F181FB856557}"/>
              </a:ext>
            </a:extLst>
          </p:cNvPr>
          <p:cNvSpPr txBox="1"/>
          <p:nvPr/>
        </p:nvSpPr>
        <p:spPr>
          <a:xfrm>
            <a:off x="249381" y="934522"/>
            <a:ext cx="49114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look at what we have so far:</a:t>
            </a:r>
          </a:p>
          <a:p>
            <a:endParaRPr lang="en-US" dirty="0"/>
          </a:p>
        </p:txBody>
      </p:sp>
      <p:pic>
        <p:nvPicPr>
          <p:cNvPr id="3" name="Google Shape;157;p24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F95DC639-E8EB-8550-694B-43B366D276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06" y="1335022"/>
            <a:ext cx="3827285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58;p24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343C6435-A6E0-022C-2039-3C415FEDCB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56" y="1355972"/>
            <a:ext cx="3827275" cy="7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43F9-41B9-D90F-4162-A829EDCEC9D4}"/>
              </a:ext>
            </a:extLst>
          </p:cNvPr>
          <p:cNvSpPr txBox="1"/>
          <p:nvPr/>
        </p:nvSpPr>
        <p:spPr>
          <a:xfrm>
            <a:off x="131591" y="2382982"/>
            <a:ext cx="8846154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Let’s gaze at both of these equations. Can you note any similarities between them?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30E58-2410-9EE2-D37A-A88D03F64520}"/>
              </a:ext>
            </a:extLst>
          </p:cNvPr>
          <p:cNvSpPr txBox="1"/>
          <p:nvPr/>
        </p:nvSpPr>
        <p:spPr>
          <a:xfrm>
            <a:off x="131591" y="3165764"/>
            <a:ext cx="7426037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We can express both in terms of each other to get</a:t>
            </a:r>
          </a:p>
          <a:p>
            <a:endParaRPr lang="en-US" dirty="0"/>
          </a:p>
        </p:txBody>
      </p:sp>
      <p:pic>
        <p:nvPicPr>
          <p:cNvPr id="7" name="Google Shape;159;p24" title="[102,102,102,&quot;https://www.codecogs.com/eqnedit.php?latex=1%2Br_%7BTE%7D%3Dt_%7BTE%7D#0&quot;]">
            <a:extLst>
              <a:ext uri="{FF2B5EF4-FFF2-40B4-BE49-F238E27FC236}">
                <a16:creationId xmlns:a16="http://schemas.microsoft.com/office/drawing/2014/main" id="{175B3100-722F-5DA1-F215-7B2D357A5D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56" y="3610326"/>
            <a:ext cx="2637800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9F703-00D2-1CF6-93E2-F44204CB3FBD}"/>
              </a:ext>
            </a:extLst>
          </p:cNvPr>
          <p:cNvSpPr txBox="1"/>
          <p:nvPr/>
        </p:nvSpPr>
        <p:spPr>
          <a:xfrm>
            <a:off x="221356" y="4170218"/>
            <a:ext cx="875638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Note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: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and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r_TE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are only one-half of the Fresnel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THE REFLECTANCE AND TRANSMITTANCE.</a:t>
            </a:r>
            <a:endParaRPr/>
          </a:p>
        </p:txBody>
      </p:sp>
      <p:pic>
        <p:nvPicPr>
          <p:cNvPr id="165" name="Google Shape;165;p25" title="[102,102,102,&quot;https://www.codecogs.com/eqnedit.php?latex=%5Ctext%7BReflectance%7D%3DR%3D%5Cfrac%7BP_r%7D%7BP_i%7D%3Dr%5E2%3D(%5Cfrac%7BE_r%7D%7BE%7D)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1133125"/>
            <a:ext cx="5094700" cy="7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[0,0,0,&quot;https://www.codecogs.com/eqnedit.php?latex=%5Ctext%7BTransmittance%7D%3DT%3D%5Cfrac%7BP_t%7D%7BP_i%7D%3Dnt%5E2(%5Cfrac%7Bcos(%5Ctheta_t)%7D%7Bcos(%5Ctheta)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50" y="2101475"/>
            <a:ext cx="5263065" cy="7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26150" y="3380025"/>
            <a:ext cx="50259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From the conservation of energy, trust me.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1700" y="644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97100" y="68870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External reflection (think air-to-glass) occurs when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Internal reflection (think glass-to-air) occurs when 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</a:t>
            </a:r>
            <a:endParaRPr dirty="0"/>
          </a:p>
        </p:txBody>
      </p:sp>
      <p:pic>
        <p:nvPicPr>
          <p:cNvPr id="174" name="Google Shape;174;p26" title="[102,102,102,&quot;https://www.codecogs.com/eqnedit.php?latex=n_1%3Cn_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875" y="829800"/>
            <a:ext cx="1071375" cy="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[102,102,102,&quot;https://www.codecogs.com/eqnedit.php?latex=n_1%3En_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875" y="1270401"/>
            <a:ext cx="1071375" cy="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45550" y="70800"/>
            <a:ext cx="76146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5550" y="685350"/>
            <a:ext cx="33297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Red = </a:t>
            </a:r>
            <a:r>
              <a:rPr lang="en-GB" dirty="0" err="1"/>
              <a:t>t_TE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Blue = </a:t>
            </a:r>
            <a:r>
              <a:rPr lang="en-GB" dirty="0" err="1"/>
              <a:t>r_TE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normal incidence (when the angle of incidence is zero) {external reflection}</a:t>
            </a:r>
            <a:endParaRPr dirty="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25" y="236950"/>
            <a:ext cx="4786950" cy="47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[102,102,102,&quot;https://www.codecogs.com/eqnedit.php?latex=t_%7BTE%7D%3D%5Cfrac%7B2cos(%5Ctheta)%7D%7Bcos(%5Ctheta)%2B%5Csqrt%7Bn%5E2-sin%5E%7B2%7D(%5Ctheta)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0" y="2378025"/>
            <a:ext cx="3827275" cy="7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[102,102,102,&quot;https://www.codecogs.com/eqnedit.php?latex=r_%7BTE%7D%3D%5Cfrac%7Bcos(%5Ctheta)-%5Csqrt%7Bn%5E2-sin%5E%7B2%7D(%5Ctheta)%7D%7D%7Bcos(%5Ctheta)%2B%5Csqrt%7Bn%5E2-sin%5E%7B2%7D(%5Ctheta)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50" y="3513150"/>
            <a:ext cx="3827285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66325" y="782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25" y="659313"/>
            <a:ext cx="3911276" cy="39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86900" y="996850"/>
            <a:ext cx="38004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ource Code Pro"/>
                <a:ea typeface="Source Code Pro"/>
                <a:cs typeface="Source Code Pro"/>
                <a:sym typeface="Source Code Pro"/>
              </a:rPr>
              <a:t>Internal reflection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(glass-to-air). Note that r_TE reaches a maximum at 0.73 radians which is the critical angle at which </a:t>
            </a:r>
            <a:r>
              <a:rPr lang="en-GB" i="1">
                <a:latin typeface="Source Code Pro"/>
                <a:ea typeface="Source Code Pro"/>
                <a:cs typeface="Source Code Pro"/>
                <a:sym typeface="Source Code Pro"/>
              </a:rPr>
              <a:t>total internal reflection occurs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14600" y="2450650"/>
            <a:ext cx="3946076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-GB" b="1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otal internal reflection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is the phenomenon in which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waves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arriving at the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(boundary) from one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to another are not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refracted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into the second medium, but completely </a:t>
            </a:r>
            <a:r>
              <a:rPr lang="en-GB" dirty="0">
                <a:solidFill>
                  <a:srgbClr val="20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reflected</a:t>
            </a:r>
            <a:r>
              <a:rPr lang="en-GB" dirty="0">
                <a:solidFill>
                  <a:srgbClr val="2021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back into the first medium.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3250" y="1197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0950" y="799500"/>
            <a:ext cx="8452200" cy="1294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One of the characteristics of a Passive Daytime Radiative Cooling (PDRC) device is that it needs to be highly reflective in the solar wavelengths. </a:t>
            </a:r>
            <a:endParaRPr sz="2400" dirty="0"/>
          </a:p>
        </p:txBody>
      </p:sp>
      <p:pic>
        <p:nvPicPr>
          <p:cNvPr id="64" name="Google Shape;64;p14" title="[102,102,102,&quot;https://www.codecogs.com/eqnedit.php?latex=R%20%2B%20T%20%2B%20A%20%3D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25" y="3893863"/>
            <a:ext cx="152574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50" y="2060737"/>
            <a:ext cx="4198876" cy="20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4600" y="1876025"/>
            <a:ext cx="4073436" cy="256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such, we need a way to quantifiably determine how much light is reflected off of a PDRC’s surface, how much is transmitted through, and how much is absorbed according to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13900" y="8503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Set-UP</a:t>
            </a:r>
            <a:endParaRPr lang="en-GB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65000" y="886032"/>
            <a:ext cx="8618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are going to assume the incident light consists of harmonic wave expressed by: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759366"/>
            <a:ext cx="4374742" cy="286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[102,102,102,&quot;https://www.codecogs.com/eqnedit.php?latex=%5Cvec%7B%5Cbold%7BE%7D%7D%20%3D%20%5Cvec%7B%5Cbold%7BE_0%7D%7D%20e%5E%7Bi(%5Cvec%7B%5Cbold%7Bk%7D%7D%5Ccdot%5Cvec%7B%5Cbold%7Br%7D%7D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845" y="1291166"/>
            <a:ext cx="2464474" cy="4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196" y="3028793"/>
            <a:ext cx="3620204" cy="1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F78D-0C20-4ECD-B918-1CE1948E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100650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Set-UP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C966-ED56-97EB-0BC7-F9DDC4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27" y="523036"/>
            <a:ext cx="8520600" cy="1023477"/>
          </a:xfrm>
        </p:spPr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Depending on the polarization of light as it hits the interface, we can form 2 categories of polarization: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F4954A3E-563F-FD92-2982-685AFE570B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5711" y="1546513"/>
            <a:ext cx="3754581" cy="27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A54F2-55D1-8828-099E-63D20AC49DC1}"/>
              </a:ext>
            </a:extLst>
          </p:cNvPr>
          <p:cNvSpPr txBox="1"/>
          <p:nvPr/>
        </p:nvSpPr>
        <p:spPr>
          <a:xfrm>
            <a:off x="90027" y="1688100"/>
            <a:ext cx="41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Transverse Electric (TE) mode where the electric field is perpendicular to the plane of incidence.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36D1-7212-226F-4837-BF62AB71BB16}"/>
              </a:ext>
            </a:extLst>
          </p:cNvPr>
          <p:cNvSpPr txBox="1"/>
          <p:nvPr/>
        </p:nvSpPr>
        <p:spPr>
          <a:xfrm>
            <a:off x="90027" y="3001361"/>
            <a:ext cx="3754581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Transverse Magnetic (TM) mode where the magnetic field is transverse to the plane of incidence. </a:t>
            </a:r>
          </a:p>
        </p:txBody>
      </p:sp>
    </p:spTree>
    <p:extLst>
      <p:ext uri="{BB962C8B-B14F-4D97-AF65-F5344CB8AC3E}">
        <p14:creationId xmlns:p14="http://schemas.microsoft.com/office/powerpoint/2010/main" val="26918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0864" y="981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00864" y="766675"/>
            <a:ext cx="8520600" cy="820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 write the vector amplitudes of the electric fields for the incident, reflected, and transmitted components as: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associated magnetic fields are: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45" y="1731556"/>
            <a:ext cx="2770909" cy="188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[102,102,102,&quot;https://www.codecogs.com/eqnedit.php?latex=%5Cvec%7B%5Cbold%7BE_0%7D%7D%3DE%5Chat%7By%7D%2C%20%5Cvec%7B%5Cbold%7BE_%7B0r%7D%7D%7D%3DE_%7Br%7D%5Chat%7By%7D%2C%20%5Cvec%7B%5Cbold%7BE_%7B0t%7D%7D%7D%3DE_%7Bt%7D%5Chat%7By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1" y="1567675"/>
            <a:ext cx="4407377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71" y="2571750"/>
            <a:ext cx="5466931" cy="4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[102,102,102,&quot;https://www.codecogs.com/eqnedit.php?latex=%5Cvec%7B%5Cbold%7BB_r%7D%7D%3D(-B_%7Br%7Dcos(%5Ctheta_%7Br%7D)%5Chat%7Bx%7D-B_%7Br%7Dsin(%5Ctheta_%7Br%7D)%5Chat%7Bz%7D)e%5E%7Bi(k_%7Br%7D%20%5Ccdot%20r%20-%20%5Comega%20t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921" y="3431650"/>
            <a:ext cx="5466926" cy="3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[102,102,102,&quot;https://www.codecogs.com/eqnedit.php?latex=%5Cvec%7B%5Cbold%7BB_t%7D%7D%3D(B_%7Bt%7Dcos(%5Ctheta_%7Bt%7D)%5Chat%7Bx%7D-B_%7Bt%7Dsin(%5Ctheta_%7Bt%7D)%5Chat%7Bz%7D)e%5E%7Bi(k_%7Bt%7D%20%5Ccdot%20r%20-%20%5Comega%20t)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21" y="4184675"/>
            <a:ext cx="5321394" cy="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700" y="-97750"/>
            <a:ext cx="8985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how we arrive at the TE magnetic field equations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6" y="1116898"/>
            <a:ext cx="7682481" cy="394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[102,102,102,&quot;https://www.codecogs.com/eqnedit.php?latex=%5Cvec%7B%5Cbold%7BB%7D%7D%20%3D%20(Bcos(%5Ctheta)%5Chat%7Bx%7D-Bsin(%5Ctheta)%5Chat%7Bz%7D)e%5E%7Bi(k%20%5Ccdot%20r-%5Comega%20t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25" y="569425"/>
            <a:ext cx="5976274" cy="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6954" y="93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Boundary conditions for </a:t>
            </a:r>
            <a:r>
              <a:rPr lang="en-GB" dirty="0" err="1"/>
              <a:t>te</a:t>
            </a:r>
            <a:r>
              <a:rPr lang="en-GB" dirty="0"/>
              <a:t> waves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6954" y="901651"/>
            <a:ext cx="8520600" cy="45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Continuity at the interface requires that: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	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														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3" y="1486070"/>
            <a:ext cx="3734471" cy="308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[102,102,102,&quot;https://www.codecogs.com/eqnedit.php?latex=Bcos(%5Ctheta)-B_%7Br%7Dcos(%5Ctheta)%3DB_%7Bt%7Dcos(%5Ctheta_%7Bt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31" y="1774827"/>
            <a:ext cx="46448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[102,102,102,&quot;https://www.codecogs.com/eqnedit.php?latex=%5Ctheta%3D%5Ctheta_%7Br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485" y="3426486"/>
            <a:ext cx="57801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[102,102,102,&quot;https://www.codecogs.com/eqnedit.php?latex=E%2BE_%7Br%7D%3DE_%7B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16" y="2280445"/>
            <a:ext cx="2211750" cy="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FF8F7-DB85-8DE9-E23D-D68BE311DF8B}"/>
              </a:ext>
            </a:extLst>
          </p:cNvPr>
          <p:cNvSpPr txBox="1"/>
          <p:nvPr/>
        </p:nvSpPr>
        <p:spPr>
          <a:xfrm>
            <a:off x="320205" y="3338275"/>
            <a:ext cx="565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               according to the law of reflection.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71475" y="1841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12030-5751-405B-E038-7DAAE0D2B683}"/>
              </a:ext>
            </a:extLst>
          </p:cNvPr>
          <p:cNvSpPr txBox="1"/>
          <p:nvPr/>
        </p:nvSpPr>
        <p:spPr>
          <a:xfrm>
            <a:off x="290945" y="985175"/>
            <a:ext cx="5195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magnetic field amplitude can be expressed in terms of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1C748-2688-7880-3237-51FC0F49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1" y="985175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FAFB5-23A7-31ED-4305-D8384C2D09BD}"/>
              </a:ext>
            </a:extLst>
          </p:cNvPr>
          <p:cNvSpPr txBox="1"/>
          <p:nvPr/>
        </p:nvSpPr>
        <p:spPr>
          <a:xfrm>
            <a:off x="408709" y="1730061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know: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C7420E-B852-C842-A690-60BA372F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1733631"/>
            <a:ext cx="4017819" cy="30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981FD-A79A-2866-560C-FE9CF5E195B4}"/>
              </a:ext>
            </a:extLst>
          </p:cNvPr>
          <p:cNvSpPr txBox="1"/>
          <p:nvPr/>
        </p:nvSpPr>
        <p:spPr>
          <a:xfrm>
            <a:off x="5673438" y="1718504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34C51F-7076-C79E-6F8D-1B7E5E3D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56" y="1751742"/>
            <a:ext cx="1535788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77A54-D915-E423-1628-5F60A037A32C}"/>
              </a:ext>
            </a:extLst>
          </p:cNvPr>
          <p:cNvSpPr txBox="1"/>
          <p:nvPr/>
        </p:nvSpPr>
        <p:spPr>
          <a:xfrm>
            <a:off x="228600" y="2306782"/>
            <a:ext cx="63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B29D12-D995-CA5E-B096-7B0A6881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306782"/>
            <a:ext cx="1461655" cy="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9D892-E478-4801-0788-234226E71A3D}"/>
              </a:ext>
            </a:extLst>
          </p:cNvPr>
          <p:cNvSpPr txBox="1"/>
          <p:nvPr/>
        </p:nvSpPr>
        <p:spPr>
          <a:xfrm>
            <a:off x="2403763" y="2306782"/>
            <a:ext cx="146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express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CF09D8-DA59-4AA3-74F2-A206E8EB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09" y="2383943"/>
            <a:ext cx="2050799" cy="1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6AEC7-7786-C162-52A5-BAC49FDDD4C4}"/>
              </a:ext>
            </a:extLst>
          </p:cNvPr>
          <p:cNvSpPr txBox="1"/>
          <p:nvPr/>
        </p:nvSpPr>
        <p:spPr>
          <a:xfrm>
            <a:off x="5860474" y="2177483"/>
            <a:ext cx="3144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terms of E (recall that for both the incident and reflective case, the refractive index is n_1) 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0E76E69-E54A-AD0A-81C1-F6227F1F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2964232"/>
            <a:ext cx="5243946" cy="3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11195-FD62-8BFD-1827-617A54518D42}"/>
              </a:ext>
            </a:extLst>
          </p:cNvPr>
          <p:cNvSpPr txBox="1"/>
          <p:nvPr/>
        </p:nvSpPr>
        <p:spPr>
          <a:xfrm>
            <a:off x="171475" y="3486380"/>
            <a:ext cx="483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have 2 important equations for our TE case: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27E720F-12D2-5348-CF1B-DDD90B4D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6" y="3965373"/>
            <a:ext cx="1517073" cy="2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F0DDA7-3186-6796-630B-0057060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06113"/>
            <a:ext cx="5202382" cy="31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132002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 AND TRANSMISSION COEFFICIENTS (for </a:t>
            </a:r>
            <a:r>
              <a:rPr lang="en-GB" dirty="0" err="1"/>
              <a:t>te</a:t>
            </a:r>
            <a:r>
              <a:rPr lang="en-GB" dirty="0"/>
              <a:t>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222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definition, the reflection and transmission coefficients are: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0" title="[102,102,102,&quot;https://www.codecogs.com/eqnedit.php?latex=r_%7BTE%7D%3D%5Cfrac%7BE_r%7D%7BE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48" y="2386926"/>
            <a:ext cx="1437174" cy="7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[102,102,102,&quot;https://www.codecogs.com/eqnedit.php?latex=t_%7BTE%7D%3D%5Cfrac%7BE_t%7D%7B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521" y="2456198"/>
            <a:ext cx="1377783" cy="7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661</Words>
  <Application>Microsoft Macintosh PowerPoint</Application>
  <PresentationFormat>On-screen Show (16:9)</PresentationFormat>
  <Paragraphs>65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Amatic SC</vt:lpstr>
      <vt:lpstr>Source Code Pro</vt:lpstr>
      <vt:lpstr>Arial</vt:lpstr>
      <vt:lpstr>Roboto</vt:lpstr>
      <vt:lpstr>Beach Day</vt:lpstr>
      <vt:lpstr>Fresnel Equations</vt:lpstr>
      <vt:lpstr>Motivation</vt:lpstr>
      <vt:lpstr>Set-UP</vt:lpstr>
      <vt:lpstr>Set-UP</vt:lpstr>
      <vt:lpstr>Boundary conditions for te waves</vt:lpstr>
      <vt:lpstr>An example of how we arrive at the TE magnetic field equations</vt:lpstr>
      <vt:lpstr>Boundary conditions for te waves </vt:lpstr>
      <vt:lpstr>REFLECTION AND TRANSMISSION COEFFICIENTS (for te).</vt:lpstr>
      <vt:lpstr>REFLECTION AND TRANSMISSION COEFFICIENTS (for te). </vt:lpstr>
      <vt:lpstr>FIGURING OUT </vt:lpstr>
      <vt:lpstr>FIGURING OUT  </vt:lpstr>
      <vt:lpstr>FIGURING OUT </vt:lpstr>
      <vt:lpstr>JOINING THE COEFFICIENTS TOGETHER.</vt:lpstr>
      <vt:lpstr>FINALLY, THE REFLECTANCE AND TRANSMITTANCE.</vt:lpstr>
      <vt:lpstr>VISUALIZations</vt:lpstr>
      <vt:lpstr>VISUALIZations </vt:lpstr>
      <vt:lpstr>VISUALIZations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Fresnel Equations</dc:title>
  <cp:lastModifiedBy>Collins Munene Kariuki</cp:lastModifiedBy>
  <cp:revision>4</cp:revision>
  <dcterms:modified xsi:type="dcterms:W3CDTF">2023-10-14T18:08:55Z</dcterms:modified>
</cp:coreProperties>
</file>