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3"/>
  </p:notesMasterIdLst>
  <p:sldIdLst>
    <p:sldId id="256" r:id="rId2"/>
    <p:sldId id="316" r:id="rId3"/>
    <p:sldId id="319" r:id="rId4"/>
    <p:sldId id="270" r:id="rId5"/>
    <p:sldId id="312" r:id="rId6"/>
    <p:sldId id="317" r:id="rId7"/>
    <p:sldId id="320" r:id="rId8"/>
    <p:sldId id="286" r:id="rId9"/>
    <p:sldId id="321" r:id="rId10"/>
    <p:sldId id="318" r:id="rId11"/>
    <p:sldId id="266" r:id="rId12"/>
  </p:sldIdLst>
  <p:sldSz cx="9144000" cy="5143500" type="screen16x9"/>
  <p:notesSz cx="6858000" cy="9144000"/>
  <p:embeddedFontLst>
    <p:embeddedFont>
      <p:font typeface="Josefin Sans" pitchFamily="2" charset="77"/>
      <p:regular r:id="rId14"/>
      <p:bold r:id="rId15"/>
    </p:embeddedFont>
    <p:embeddedFont>
      <p:font typeface="Merriweather Light" pitchFamily="2" charset="77"/>
      <p:regular r:id="rId16"/>
      <p:bold r:id="rId17"/>
      <p:italic r:id="rId18"/>
      <p:boldItalic r:id="rId19"/>
    </p:embeddedFont>
    <p:embeddedFont>
      <p:font typeface="Montserrat" pitchFamily="2" charset="77"/>
      <p:regular r:id="rId20"/>
      <p:bold r:id="rId21"/>
      <p:italic r:id="rId22"/>
      <p:boldItalic r:id="rId23"/>
    </p:embeddedFont>
    <p:embeddedFont>
      <p:font typeface="Vidaloka" panose="02000504000000020004" pitchFamily="2"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135F18-F932-4D8F-9526-78B497A0AB5E}">
  <a:tblStyle styleId="{8E135F18-F932-4D8F-9526-78B497A0AB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71"/>
    <p:restoredTop sz="81903"/>
  </p:normalViewPr>
  <p:slideViewPr>
    <p:cSldViewPr snapToGrid="0">
      <p:cViewPr varScale="1">
        <p:scale>
          <a:sx n="167" d="100"/>
          <a:sy n="167" d="100"/>
        </p:scale>
        <p:origin x="1432"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49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370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7575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912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cc7554a049_0_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cc7554a049_0_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effectLst/>
              </a:rPr>
              <a:t>The current process is manual, involving extensive cross-referencing across multiple Excel files and databases.</a:t>
            </a:r>
            <a:endParaRPr dirty="0"/>
          </a:p>
        </p:txBody>
      </p:sp>
    </p:spTree>
    <p:extLst>
      <p:ext uri="{BB962C8B-B14F-4D97-AF65-F5344CB8AC3E}">
        <p14:creationId xmlns:p14="http://schemas.microsoft.com/office/powerpoint/2010/main" val="3977269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cc7554a049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cc7554a049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effectLst/>
                <a:latin typeface="Arial" panose="020B0604020202020204" pitchFamily="34" charset="0"/>
                <a:cs typeface="Arial" panose="020B0604020202020204" pitchFamily="34" charset="0"/>
              </a:rPr>
              <a:t>Manual Updates: </a:t>
            </a:r>
            <a:r>
              <a:rPr lang="en-US" dirty="0">
                <a:latin typeface="Arial" panose="020B0604020202020204" pitchFamily="34" charset="0"/>
                <a:cs typeface="Arial" panose="020B0604020202020204" pitchFamily="34" charset="0"/>
              </a:rPr>
              <a:t>Emphasize that over 200 schools are updated manually, which is extremely time-consuming.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latin typeface="Arial" panose="020B0604020202020204" pitchFamily="34" charset="0"/>
                <a:cs typeface="Arial" panose="020B0604020202020204" pitchFamily="34" charset="0"/>
              </a:rPr>
              <a:t>___________________________________________________________________________________________</a:t>
            </a:r>
          </a:p>
          <a:p>
            <a:pPr marL="0" lvl="0" indent="0" algn="l" rtl="0">
              <a:spcBef>
                <a:spcPts val="0"/>
              </a:spcBef>
              <a:spcAft>
                <a:spcPts val="0"/>
              </a:spcAft>
              <a:buNone/>
            </a:pPr>
            <a:endParaRPr lang="en-US" b="1" dirty="0">
              <a:solidFill>
                <a:srgbClr val="0E0E0E"/>
              </a:solidFill>
              <a:effectLst/>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b="1" dirty="0">
                <a:solidFill>
                  <a:srgbClr val="0E0E0E"/>
                </a:solidFill>
                <a:effectLst/>
                <a:latin typeface="Arial" panose="020B0604020202020204" pitchFamily="34" charset="0"/>
                <a:cs typeface="Arial" panose="020B0604020202020204" pitchFamily="34" charset="0"/>
              </a:rPr>
              <a:t>Key Concepts of Fuzzy Matching.</a:t>
            </a:r>
            <a:br>
              <a:rPr lang="en-US" dirty="0">
                <a:solidFill>
                  <a:srgbClr val="0E0E0E"/>
                </a:solidFill>
                <a:effectLst/>
                <a:latin typeface="Arial" panose="020B0604020202020204" pitchFamily="34" charset="0"/>
                <a:cs typeface="Arial" panose="020B0604020202020204" pitchFamily="34" charset="0"/>
              </a:rPr>
            </a:br>
            <a:endParaRPr lang="en-US" dirty="0">
              <a:solidFill>
                <a:srgbClr val="0E0E0E"/>
              </a:solidFill>
              <a:effectLst/>
              <a:latin typeface="Arial" panose="020B0604020202020204" pitchFamily="34" charset="0"/>
              <a:cs typeface="Arial" panose="020B0604020202020204" pitchFamily="34" charset="0"/>
            </a:endParaRPr>
          </a:p>
          <a:p>
            <a:pPr marL="228600" lvl="0" indent="-228600" algn="l" rtl="0">
              <a:spcBef>
                <a:spcPts val="0"/>
              </a:spcBef>
              <a:spcAft>
                <a:spcPts val="0"/>
              </a:spcAft>
              <a:buAutoNum type="arabicPeriod"/>
            </a:pPr>
            <a:r>
              <a:rPr lang="en-US" b="1" dirty="0">
                <a:solidFill>
                  <a:srgbClr val="0E0E0E"/>
                </a:solidFill>
                <a:effectLst/>
                <a:latin typeface="Arial" panose="020B0604020202020204" pitchFamily="34" charset="0"/>
                <a:cs typeface="Arial" panose="020B0604020202020204" pitchFamily="34" charset="0"/>
              </a:rPr>
              <a:t>Similarity Scoring:</a:t>
            </a:r>
            <a:r>
              <a:rPr lang="en-US" dirty="0">
                <a:solidFill>
                  <a:srgbClr val="0E0E0E"/>
                </a:solidFill>
                <a:effectLst/>
                <a:latin typeface="Arial" panose="020B0604020202020204" pitchFamily="34" charset="0"/>
                <a:cs typeface="Arial" panose="020B0604020202020204" pitchFamily="34" charset="0"/>
              </a:rPr>
              <a:t> Fuzzy matching algorithms assign </a:t>
            </a:r>
            <a:r>
              <a:rPr lang="en-US" i="1" dirty="0">
                <a:solidFill>
                  <a:srgbClr val="FF0000"/>
                </a:solidFill>
                <a:effectLst/>
                <a:latin typeface="Arial" panose="020B0604020202020204" pitchFamily="34" charset="0"/>
                <a:cs typeface="Arial" panose="020B0604020202020204" pitchFamily="34" charset="0"/>
              </a:rPr>
              <a:t>a similarity score to pairs of strings</a:t>
            </a:r>
            <a:r>
              <a:rPr lang="en-US" dirty="0">
                <a:solidFill>
                  <a:srgbClr val="0E0E0E"/>
                </a:solidFill>
                <a:effectLst/>
                <a:latin typeface="Arial" panose="020B0604020202020204" pitchFamily="34" charset="0"/>
                <a:cs typeface="Arial" panose="020B0604020202020204" pitchFamily="34" charset="0"/>
              </a:rPr>
              <a:t>, indicating how closely they match. Scores typically range from 0 (completely different) to 100 (identical). A higher score indicates a closer match.</a:t>
            </a:r>
          </a:p>
          <a:p>
            <a:pPr marL="228600" lvl="0" indent="-228600" algn="l" rtl="0">
              <a:spcBef>
                <a:spcPts val="0"/>
              </a:spcBef>
              <a:spcAft>
                <a:spcPts val="0"/>
              </a:spcAft>
              <a:buAutoNum type="arabicPeriod"/>
            </a:pPr>
            <a:endParaRPr lang="en-US" dirty="0">
              <a:solidFill>
                <a:srgbClr val="0E0E0E"/>
              </a:solidFill>
              <a:effectLst/>
              <a:latin typeface="Arial" panose="020B0604020202020204" pitchFamily="34" charset="0"/>
              <a:cs typeface="Arial" panose="020B0604020202020204" pitchFamily="34" charset="0"/>
            </a:endParaRPr>
          </a:p>
          <a:p>
            <a:pPr marL="228600" lvl="0" indent="-228600" algn="l" rtl="0">
              <a:spcBef>
                <a:spcPts val="0"/>
              </a:spcBef>
              <a:spcAft>
                <a:spcPts val="0"/>
              </a:spcAft>
              <a:buAutoNum type="arabicPeriod"/>
            </a:pPr>
            <a:r>
              <a:rPr lang="en-US" b="1" dirty="0">
                <a:solidFill>
                  <a:srgbClr val="0E0E0E"/>
                </a:solidFill>
                <a:effectLst/>
                <a:latin typeface="Arial" panose="020B0604020202020204" pitchFamily="34" charset="0"/>
                <a:cs typeface="Arial" panose="020B0604020202020204" pitchFamily="34" charset="0"/>
              </a:rPr>
              <a:t>Algorithms Used:</a:t>
            </a:r>
            <a:r>
              <a:rPr lang="en-US" dirty="0">
                <a:solidFill>
                  <a:srgbClr val="0E0E0E"/>
                </a:solidFill>
                <a:effectLst/>
                <a:latin typeface="Arial" panose="020B0604020202020204" pitchFamily="34" charset="0"/>
                <a:cs typeface="Arial" panose="020B0604020202020204" pitchFamily="34" charset="0"/>
              </a:rPr>
              <a:t> Several algorithms can be used for fuzzy matching, including:</a:t>
            </a:r>
          </a:p>
          <a:p>
            <a:pPr marL="158750" indent="0">
              <a:buNone/>
            </a:pPr>
            <a:r>
              <a:rPr lang="en-US" dirty="0">
                <a:solidFill>
                  <a:srgbClr val="0E0E0E"/>
                </a:solidFill>
                <a:effectLst/>
                <a:latin typeface="Arial" panose="020B0604020202020204" pitchFamily="34" charset="0"/>
                <a:cs typeface="Arial" panose="020B0604020202020204" pitchFamily="34" charset="0"/>
              </a:rPr>
              <a:t>• </a:t>
            </a:r>
            <a:r>
              <a:rPr lang="en-US" b="1" dirty="0">
                <a:solidFill>
                  <a:srgbClr val="0E0E0E"/>
                </a:solidFill>
                <a:effectLst/>
                <a:latin typeface="Arial" panose="020B0604020202020204" pitchFamily="34" charset="0"/>
                <a:cs typeface="Arial" panose="020B0604020202020204" pitchFamily="34" charset="0"/>
              </a:rPr>
              <a:t>Levenshtein Distance:</a:t>
            </a:r>
            <a:r>
              <a:rPr lang="en-US" dirty="0">
                <a:solidFill>
                  <a:srgbClr val="0E0E0E"/>
                </a:solidFill>
                <a:effectLst/>
                <a:latin typeface="Arial" panose="020B0604020202020204" pitchFamily="34" charset="0"/>
                <a:cs typeface="Arial" panose="020B0604020202020204" pitchFamily="34" charset="0"/>
              </a:rPr>
              <a:t> Measures the number of single-character edits (insertions, deletions, substitutions) needed to change one string into another.</a:t>
            </a:r>
          </a:p>
          <a:p>
            <a:pPr marL="158750" indent="0">
              <a:buNone/>
            </a:pPr>
            <a:endParaRPr lang="en-US" b="0" dirty="0">
              <a:solidFill>
                <a:srgbClr val="0E0E0E"/>
              </a:solidFill>
              <a:effectLst/>
              <a:latin typeface="Arial" panose="020B0604020202020204" pitchFamily="34" charset="0"/>
              <a:cs typeface="Arial" panose="020B0604020202020204" pitchFamily="34" charset="0"/>
            </a:endParaRPr>
          </a:p>
          <a:p>
            <a:pPr marL="158750" indent="0">
              <a:buNone/>
            </a:pPr>
            <a:r>
              <a:rPr lang="en-US" b="0" dirty="0">
                <a:solidFill>
                  <a:srgbClr val="0E0E0E"/>
                </a:solidFill>
                <a:effectLst/>
                <a:latin typeface="Arial" panose="020B0604020202020204" pitchFamily="34" charset="0"/>
                <a:cs typeface="Arial" panose="020B0604020202020204" pitchFamily="34" charset="0"/>
              </a:rPr>
              <a:t>3. </a:t>
            </a:r>
            <a:r>
              <a:rPr lang="en-US" b="1" dirty="0">
                <a:solidFill>
                  <a:srgbClr val="0E0E0E"/>
                </a:solidFill>
                <a:effectLst/>
                <a:latin typeface="Arial" panose="020B0604020202020204" pitchFamily="34" charset="0"/>
                <a:cs typeface="Arial" panose="020B0604020202020204" pitchFamily="34" charset="0"/>
              </a:rPr>
              <a:t>Applications:</a:t>
            </a:r>
            <a:endParaRPr lang="en-US" dirty="0">
              <a:solidFill>
                <a:srgbClr val="0E0E0E"/>
              </a:solidFill>
              <a:effectLst/>
              <a:latin typeface="Arial" panose="020B0604020202020204" pitchFamily="34" charset="0"/>
              <a:cs typeface="Arial" panose="020B0604020202020204" pitchFamily="34" charset="0"/>
            </a:endParaRPr>
          </a:p>
          <a:p>
            <a:pPr marL="158750" indent="0">
              <a:buNone/>
            </a:pPr>
            <a:r>
              <a:rPr lang="en-US" dirty="0">
                <a:solidFill>
                  <a:srgbClr val="0E0E0E"/>
                </a:solidFill>
                <a:effectLst/>
                <a:latin typeface="Arial" panose="020B0604020202020204" pitchFamily="34" charset="0"/>
                <a:cs typeface="Arial" panose="020B0604020202020204" pitchFamily="34" charset="0"/>
              </a:rPr>
              <a:t>• </a:t>
            </a:r>
            <a:r>
              <a:rPr lang="en-US" b="1" dirty="0">
                <a:solidFill>
                  <a:srgbClr val="0E0E0E"/>
                </a:solidFill>
                <a:effectLst/>
                <a:latin typeface="Arial" panose="020B0604020202020204" pitchFamily="34" charset="0"/>
                <a:cs typeface="Arial" panose="020B0604020202020204" pitchFamily="34" charset="0"/>
              </a:rPr>
              <a:t>Data Cleaning:</a:t>
            </a:r>
            <a:r>
              <a:rPr lang="en-US" dirty="0">
                <a:solidFill>
                  <a:srgbClr val="0E0E0E"/>
                </a:solidFill>
                <a:effectLst/>
                <a:latin typeface="Arial" panose="020B0604020202020204" pitchFamily="34" charset="0"/>
                <a:cs typeface="Arial" panose="020B0604020202020204" pitchFamily="34" charset="0"/>
              </a:rPr>
              <a:t> Identifying &amp; correcting inconsistencies in datasets.</a:t>
            </a:r>
          </a:p>
          <a:p>
            <a:pPr marL="158750" indent="0">
              <a:buNone/>
            </a:pPr>
            <a:r>
              <a:rPr lang="en-US" dirty="0">
                <a:solidFill>
                  <a:srgbClr val="0E0E0E"/>
                </a:solidFill>
                <a:effectLst/>
                <a:latin typeface="Arial" panose="020B0604020202020204" pitchFamily="34" charset="0"/>
                <a:cs typeface="Arial" panose="020B0604020202020204" pitchFamily="34" charset="0"/>
              </a:rPr>
              <a:t>• </a:t>
            </a:r>
            <a:r>
              <a:rPr lang="en-US" b="1" dirty="0">
                <a:solidFill>
                  <a:srgbClr val="0E0E0E"/>
                </a:solidFill>
                <a:effectLst/>
                <a:latin typeface="Arial" panose="020B0604020202020204" pitchFamily="34" charset="0"/>
                <a:cs typeface="Arial" panose="020B0604020202020204" pitchFamily="34" charset="0"/>
              </a:rPr>
              <a:t>Spell Checking:</a:t>
            </a:r>
            <a:r>
              <a:rPr lang="en-US" dirty="0">
                <a:solidFill>
                  <a:srgbClr val="0E0E0E"/>
                </a:solidFill>
                <a:effectLst/>
                <a:latin typeface="Arial" panose="020B0604020202020204" pitchFamily="34" charset="0"/>
                <a:cs typeface="Arial" panose="020B0604020202020204" pitchFamily="34" charset="0"/>
              </a:rPr>
              <a:t> Suggesting corrections for misspelled words.</a:t>
            </a:r>
            <a:endParaRPr lang="en-US"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dirty="0">
                <a:latin typeface="Arial" panose="020B0604020202020204" pitchFamily="34" charset="0"/>
                <a:cs typeface="Arial" panose="020B0604020202020204" pitchFamily="34" charset="0"/>
              </a:rPr>
              <a:t>_______________________________________________________________________________________________</a:t>
            </a: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t>Data Loading and Preparation:</a:t>
            </a:r>
            <a:r>
              <a:rPr lang="en-US" dirty="0"/>
              <a:t> </a:t>
            </a:r>
          </a:p>
          <a:p>
            <a:pPr marL="742950" lvl="1" indent="-285750">
              <a:buFont typeface="Arial" panose="020B0604020202020204" pitchFamily="34" charset="0"/>
              <a:buChar char="•"/>
            </a:pPr>
            <a:r>
              <a:rPr lang="en-US" dirty="0"/>
              <a:t>Loaded master data from ‘24 Reports Zone 1.xlsx’.</a:t>
            </a:r>
          </a:p>
          <a:p>
            <a:pPr marL="742950" lvl="1" indent="-285750">
              <a:buFont typeface="Arial" panose="020B0604020202020204" pitchFamily="34" charset="0"/>
              <a:buChar char="•"/>
            </a:pPr>
            <a:r>
              <a:rPr lang="en-US" dirty="0"/>
              <a:t>Loaded target data from ‘Zone 1 </a:t>
            </a:r>
            <a:r>
              <a:rPr lang="en-US" dirty="0" err="1"/>
              <a:t>Activity.xlsx</a:t>
            </a:r>
            <a:r>
              <a:rPr lang="en-US" dirty="0"/>
              <a:t>’ (specifically the ‘Activity Report’ sheet).</a:t>
            </a:r>
          </a:p>
          <a:p>
            <a:pPr marL="742950" lvl="1" indent="-285750">
              <a:buFont typeface="Arial" panose="020B0604020202020204" pitchFamily="34" charset="0"/>
              <a:buChar char="•"/>
            </a:pPr>
            <a:r>
              <a:rPr lang="en-US" dirty="0"/>
              <a:t>Loaded induction dates from ‘MHS </a:t>
            </a:r>
            <a:r>
              <a:rPr lang="en-US" dirty="0" err="1"/>
              <a:t>Chapters.xlsx</a:t>
            </a:r>
            <a:r>
              <a:rPr lang="en-US" dirty="0"/>
              <a:t>’.</a:t>
            </a:r>
          </a:p>
          <a:p>
            <a:pPr marL="742950" lvl="1" indent="-285750">
              <a:buFont typeface="Arial" panose="020B0604020202020204" pitchFamily="34" charset="0"/>
              <a:buChar char="•"/>
            </a:pPr>
            <a:r>
              <a:rPr lang="en-US" dirty="0"/>
              <a:t>Stripped any leading or trailing spaces in column names of the target and induction </a:t>
            </a:r>
            <a:r>
              <a:rPr lang="en-US" dirty="0" err="1"/>
              <a:t>dataframes</a:t>
            </a:r>
            <a:r>
              <a:rPr lang="en-US" dirty="0"/>
              <a:t>.</a:t>
            </a:r>
          </a:p>
          <a:p>
            <a:pPr marL="457200" lvl="1"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457200" lvl="1" indent="0">
              <a:buFont typeface="Arial" panose="020B0604020202020204" pitchFamily="34" charset="0"/>
              <a:buNone/>
            </a:pPr>
            <a:r>
              <a:rPr lang="en-US" dirty="0">
                <a:latin typeface="Arial" panose="020B0604020202020204" pitchFamily="34" charset="0"/>
                <a:cs typeface="Arial" panose="020B0604020202020204" pitchFamily="34" charset="0"/>
              </a:rPr>
              <a:t>______________________________________________________________________________________</a:t>
            </a: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dirty="0"/>
              <a:t>Used a `</a:t>
            </a:r>
            <a:r>
              <a:rPr lang="en-US" dirty="0">
                <a:solidFill>
                  <a:srgbClr val="EB5757"/>
                </a:solidFill>
                <a:effectLst/>
                <a:latin typeface="SFMono-Regular"/>
              </a:rPr>
              <a:t>manual_overrides`</a:t>
            </a:r>
            <a:r>
              <a:rPr lang="en-US" dirty="0"/>
              <a:t> dictionary to handle specific cases where fuzzy matching might fail. The Harvard-Marlboro problem.</a:t>
            </a: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dirty="0">
                <a:latin typeface="Arial" panose="020B0604020202020204" pitchFamily="34" charset="0"/>
                <a:cs typeface="Arial" panose="020B0604020202020204" pitchFamily="34" charset="0"/>
              </a:rPr>
              <a:t>______________________________________________________________________________________</a:t>
            </a: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t>Updating Records:</a:t>
            </a:r>
            <a:r>
              <a:rPr lang="en-US" dirty="0"/>
              <a:t> </a:t>
            </a:r>
          </a:p>
          <a:p>
            <a:pPr marL="742950" lvl="1" indent="-285750">
              <a:buFont typeface="Arial" panose="020B0604020202020204" pitchFamily="34" charset="0"/>
              <a:buChar char="•"/>
            </a:pPr>
            <a:r>
              <a:rPr lang="en-US" dirty="0"/>
              <a:t>Implemented the </a:t>
            </a:r>
            <a:r>
              <a:rPr lang="en-US" dirty="0" err="1"/>
              <a:t>update_record</a:t>
            </a:r>
            <a:r>
              <a:rPr lang="en-US" dirty="0"/>
              <a:t> function (in addition to the other corresponding chapter report and induction date functions) to update chapter advisor information in the target </a:t>
            </a:r>
            <a:r>
              <a:rPr lang="en-US" dirty="0" err="1"/>
              <a:t>dataframe</a:t>
            </a:r>
            <a:r>
              <a:rPr lang="en-US" dirty="0"/>
              <a:t> based on the master </a:t>
            </a:r>
            <a:r>
              <a:rPr lang="en-US" dirty="0" err="1"/>
              <a:t>dataframe</a:t>
            </a:r>
            <a:r>
              <a:rPr lang="en-US" dirty="0"/>
              <a:t>.</a:t>
            </a:r>
          </a:p>
          <a:p>
            <a:pPr marL="742950" lvl="1" indent="-285750">
              <a:buFont typeface="Arial" panose="020B0604020202020204" pitchFamily="34" charset="0"/>
              <a:buChar char="•"/>
            </a:pPr>
            <a:r>
              <a:rPr lang="en-US" dirty="0"/>
              <a:t>Fields updated include:</a:t>
            </a: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dirty="0">
                <a:latin typeface="Arial" panose="020B0604020202020204" pitchFamily="34" charset="0"/>
                <a:cs typeface="Arial" panose="020B0604020202020204" pitchFamily="34" charset="0"/>
              </a:rPr>
              <a:t>______________________________________________________________________________________</a:t>
            </a: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b="1" dirty="0">
                <a:effectLst/>
              </a:rPr>
              <a:t>Efficiency: </a:t>
            </a:r>
            <a:r>
              <a:rPr lang="en-US" dirty="0"/>
              <a:t>Improved data accuracy and saved significant time by automating the update process for chapter activity reports.</a:t>
            </a:r>
            <a:endParaRPr lang="en-US"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t>Incomplete Automation:</a:t>
            </a:r>
            <a:r>
              <a:rPr lang="en-US" dirty="0"/>
              <a:t> </a:t>
            </a:r>
          </a:p>
          <a:p>
            <a:pPr marL="742950" lvl="1" indent="-285750">
              <a:buFont typeface="Arial" panose="020B0604020202020204" pitchFamily="34" charset="0"/>
              <a:buChar char="•"/>
            </a:pPr>
            <a:r>
              <a:rPr lang="en-US" dirty="0"/>
              <a:t>Some fields like ‘Department Chair Name’ required manual lookups or web scraping.</a:t>
            </a:r>
          </a:p>
          <a:p>
            <a:pPr marL="742950" lvl="1" indent="-285750">
              <a:buFont typeface="Arial" panose="020B0604020202020204" pitchFamily="34" charset="0"/>
              <a:buChar char="•"/>
            </a:pPr>
            <a:r>
              <a:rPr lang="en-US" dirty="0"/>
              <a:t>Due to time constraints, focused on automating easily retrievable fields first.</a:t>
            </a: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94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cc7554a049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cc7554a049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effectLst/>
                <a:latin typeface="Arial" panose="020B0604020202020204" pitchFamily="34" charset="0"/>
                <a:cs typeface="Arial" panose="020B0604020202020204" pitchFamily="34" charset="0"/>
              </a:rPr>
              <a:t>Manual Updates: </a:t>
            </a:r>
            <a:r>
              <a:rPr lang="en-US" dirty="0">
                <a:latin typeface="Arial" panose="020B0604020202020204" pitchFamily="34" charset="0"/>
                <a:cs typeface="Arial" panose="020B0604020202020204" pitchFamily="34" charset="0"/>
              </a:rPr>
              <a:t>Emphasize that over 200 schools are updated manually, which is extremely time-consuming.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latin typeface="Arial" panose="020B0604020202020204" pitchFamily="34" charset="0"/>
                <a:cs typeface="Arial" panose="020B0604020202020204" pitchFamily="34" charset="0"/>
              </a:rPr>
              <a:t>___________________________________________________________________________________________</a:t>
            </a:r>
          </a:p>
          <a:p>
            <a:pPr marL="0" lvl="0" indent="0" algn="l" rtl="0">
              <a:spcBef>
                <a:spcPts val="0"/>
              </a:spcBef>
              <a:spcAft>
                <a:spcPts val="0"/>
              </a:spcAft>
              <a:buNone/>
            </a:pPr>
            <a:endParaRPr lang="en-US" b="1" dirty="0">
              <a:solidFill>
                <a:srgbClr val="0E0E0E"/>
              </a:solidFill>
              <a:effectLst/>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b="1" dirty="0">
                <a:solidFill>
                  <a:srgbClr val="0E0E0E"/>
                </a:solidFill>
                <a:effectLst/>
                <a:latin typeface="Arial" panose="020B0604020202020204" pitchFamily="34" charset="0"/>
                <a:cs typeface="Arial" panose="020B0604020202020204" pitchFamily="34" charset="0"/>
              </a:rPr>
              <a:t>Key Concepts of Fuzzy Matching.</a:t>
            </a:r>
            <a:br>
              <a:rPr lang="en-US" dirty="0">
                <a:solidFill>
                  <a:srgbClr val="0E0E0E"/>
                </a:solidFill>
                <a:effectLst/>
                <a:latin typeface="Arial" panose="020B0604020202020204" pitchFamily="34" charset="0"/>
                <a:cs typeface="Arial" panose="020B0604020202020204" pitchFamily="34" charset="0"/>
              </a:rPr>
            </a:br>
            <a:endParaRPr lang="en-US" dirty="0">
              <a:solidFill>
                <a:srgbClr val="0E0E0E"/>
              </a:solidFill>
              <a:effectLst/>
              <a:latin typeface="Arial" panose="020B0604020202020204" pitchFamily="34" charset="0"/>
              <a:cs typeface="Arial" panose="020B0604020202020204" pitchFamily="34" charset="0"/>
            </a:endParaRPr>
          </a:p>
          <a:p>
            <a:pPr marL="228600" lvl="0" indent="-228600" algn="l" rtl="0">
              <a:spcBef>
                <a:spcPts val="0"/>
              </a:spcBef>
              <a:spcAft>
                <a:spcPts val="0"/>
              </a:spcAft>
              <a:buAutoNum type="arabicPeriod"/>
            </a:pPr>
            <a:r>
              <a:rPr lang="en-US" b="1" dirty="0">
                <a:solidFill>
                  <a:srgbClr val="0E0E0E"/>
                </a:solidFill>
                <a:effectLst/>
                <a:latin typeface="Arial" panose="020B0604020202020204" pitchFamily="34" charset="0"/>
                <a:cs typeface="Arial" panose="020B0604020202020204" pitchFamily="34" charset="0"/>
              </a:rPr>
              <a:t>Similarity Scoring:</a:t>
            </a:r>
            <a:r>
              <a:rPr lang="en-US" dirty="0">
                <a:solidFill>
                  <a:srgbClr val="0E0E0E"/>
                </a:solidFill>
                <a:effectLst/>
                <a:latin typeface="Arial" panose="020B0604020202020204" pitchFamily="34" charset="0"/>
                <a:cs typeface="Arial" panose="020B0604020202020204" pitchFamily="34" charset="0"/>
              </a:rPr>
              <a:t> Fuzzy matching algorithms assign </a:t>
            </a:r>
            <a:r>
              <a:rPr lang="en-US" i="1" dirty="0">
                <a:solidFill>
                  <a:srgbClr val="FF0000"/>
                </a:solidFill>
                <a:effectLst/>
                <a:latin typeface="Arial" panose="020B0604020202020204" pitchFamily="34" charset="0"/>
                <a:cs typeface="Arial" panose="020B0604020202020204" pitchFamily="34" charset="0"/>
              </a:rPr>
              <a:t>a similarity score to pairs of strings</a:t>
            </a:r>
            <a:r>
              <a:rPr lang="en-US" dirty="0">
                <a:solidFill>
                  <a:srgbClr val="0E0E0E"/>
                </a:solidFill>
                <a:effectLst/>
                <a:latin typeface="Arial" panose="020B0604020202020204" pitchFamily="34" charset="0"/>
                <a:cs typeface="Arial" panose="020B0604020202020204" pitchFamily="34" charset="0"/>
              </a:rPr>
              <a:t>, indicating how closely they match. Scores typically range from 0 (completely different) to 100 (identical). A higher score indicates a closer match.</a:t>
            </a:r>
          </a:p>
          <a:p>
            <a:pPr marL="228600" lvl="0" indent="-228600" algn="l" rtl="0">
              <a:spcBef>
                <a:spcPts val="0"/>
              </a:spcBef>
              <a:spcAft>
                <a:spcPts val="0"/>
              </a:spcAft>
              <a:buAutoNum type="arabicPeriod"/>
            </a:pPr>
            <a:endParaRPr lang="en-US" dirty="0">
              <a:solidFill>
                <a:srgbClr val="0E0E0E"/>
              </a:solidFill>
              <a:effectLst/>
              <a:latin typeface="Arial" panose="020B0604020202020204" pitchFamily="34" charset="0"/>
              <a:cs typeface="Arial" panose="020B0604020202020204" pitchFamily="34" charset="0"/>
            </a:endParaRPr>
          </a:p>
          <a:p>
            <a:pPr marL="228600" lvl="0" indent="-228600" algn="l" rtl="0">
              <a:spcBef>
                <a:spcPts val="0"/>
              </a:spcBef>
              <a:spcAft>
                <a:spcPts val="0"/>
              </a:spcAft>
              <a:buAutoNum type="arabicPeriod"/>
            </a:pPr>
            <a:r>
              <a:rPr lang="en-US" b="1" dirty="0">
                <a:solidFill>
                  <a:srgbClr val="0E0E0E"/>
                </a:solidFill>
                <a:effectLst/>
                <a:latin typeface="Arial" panose="020B0604020202020204" pitchFamily="34" charset="0"/>
                <a:cs typeface="Arial" panose="020B0604020202020204" pitchFamily="34" charset="0"/>
              </a:rPr>
              <a:t>Algorithms Used:</a:t>
            </a:r>
            <a:r>
              <a:rPr lang="en-US" dirty="0">
                <a:solidFill>
                  <a:srgbClr val="0E0E0E"/>
                </a:solidFill>
                <a:effectLst/>
                <a:latin typeface="Arial" panose="020B0604020202020204" pitchFamily="34" charset="0"/>
                <a:cs typeface="Arial" panose="020B0604020202020204" pitchFamily="34" charset="0"/>
              </a:rPr>
              <a:t> Several algorithms can be used for fuzzy matching, including:</a:t>
            </a:r>
          </a:p>
          <a:p>
            <a:pPr marL="158750" indent="0">
              <a:buNone/>
            </a:pPr>
            <a:r>
              <a:rPr lang="en-US" dirty="0">
                <a:solidFill>
                  <a:srgbClr val="0E0E0E"/>
                </a:solidFill>
                <a:effectLst/>
                <a:latin typeface="Arial" panose="020B0604020202020204" pitchFamily="34" charset="0"/>
                <a:cs typeface="Arial" panose="020B0604020202020204" pitchFamily="34" charset="0"/>
              </a:rPr>
              <a:t>• </a:t>
            </a:r>
            <a:r>
              <a:rPr lang="en-US" b="1" dirty="0">
                <a:solidFill>
                  <a:srgbClr val="0E0E0E"/>
                </a:solidFill>
                <a:effectLst/>
                <a:latin typeface="Arial" panose="020B0604020202020204" pitchFamily="34" charset="0"/>
                <a:cs typeface="Arial" panose="020B0604020202020204" pitchFamily="34" charset="0"/>
              </a:rPr>
              <a:t>Levenshtein Distance:</a:t>
            </a:r>
            <a:r>
              <a:rPr lang="en-US" dirty="0">
                <a:solidFill>
                  <a:srgbClr val="0E0E0E"/>
                </a:solidFill>
                <a:effectLst/>
                <a:latin typeface="Arial" panose="020B0604020202020204" pitchFamily="34" charset="0"/>
                <a:cs typeface="Arial" panose="020B0604020202020204" pitchFamily="34" charset="0"/>
              </a:rPr>
              <a:t> Measures the number of single-character edits (insertions, deletions, substitutions) needed to change one string into another.</a:t>
            </a:r>
          </a:p>
          <a:p>
            <a:pPr marL="158750" indent="0">
              <a:buNone/>
            </a:pPr>
            <a:endParaRPr lang="en-US" b="0" dirty="0">
              <a:solidFill>
                <a:srgbClr val="0E0E0E"/>
              </a:solidFill>
              <a:effectLst/>
              <a:latin typeface="Arial" panose="020B0604020202020204" pitchFamily="34" charset="0"/>
              <a:cs typeface="Arial" panose="020B0604020202020204" pitchFamily="34" charset="0"/>
            </a:endParaRPr>
          </a:p>
          <a:p>
            <a:pPr marL="158750" indent="0">
              <a:buNone/>
            </a:pPr>
            <a:r>
              <a:rPr lang="en-US" b="0" dirty="0">
                <a:solidFill>
                  <a:srgbClr val="0E0E0E"/>
                </a:solidFill>
                <a:effectLst/>
                <a:latin typeface="Arial" panose="020B0604020202020204" pitchFamily="34" charset="0"/>
                <a:cs typeface="Arial" panose="020B0604020202020204" pitchFamily="34" charset="0"/>
              </a:rPr>
              <a:t>3. </a:t>
            </a:r>
            <a:r>
              <a:rPr lang="en-US" b="1" dirty="0">
                <a:solidFill>
                  <a:srgbClr val="0E0E0E"/>
                </a:solidFill>
                <a:effectLst/>
                <a:latin typeface="Arial" panose="020B0604020202020204" pitchFamily="34" charset="0"/>
                <a:cs typeface="Arial" panose="020B0604020202020204" pitchFamily="34" charset="0"/>
              </a:rPr>
              <a:t>Applications:</a:t>
            </a:r>
            <a:endParaRPr lang="en-US" dirty="0">
              <a:solidFill>
                <a:srgbClr val="0E0E0E"/>
              </a:solidFill>
              <a:effectLst/>
              <a:latin typeface="Arial" panose="020B0604020202020204" pitchFamily="34" charset="0"/>
              <a:cs typeface="Arial" panose="020B0604020202020204" pitchFamily="34" charset="0"/>
            </a:endParaRPr>
          </a:p>
          <a:p>
            <a:pPr marL="158750" indent="0">
              <a:buNone/>
            </a:pPr>
            <a:r>
              <a:rPr lang="en-US" dirty="0">
                <a:solidFill>
                  <a:srgbClr val="0E0E0E"/>
                </a:solidFill>
                <a:effectLst/>
                <a:latin typeface="Arial" panose="020B0604020202020204" pitchFamily="34" charset="0"/>
                <a:cs typeface="Arial" panose="020B0604020202020204" pitchFamily="34" charset="0"/>
              </a:rPr>
              <a:t>• </a:t>
            </a:r>
            <a:r>
              <a:rPr lang="en-US" b="1" dirty="0">
                <a:solidFill>
                  <a:srgbClr val="0E0E0E"/>
                </a:solidFill>
                <a:effectLst/>
                <a:latin typeface="Arial" panose="020B0604020202020204" pitchFamily="34" charset="0"/>
                <a:cs typeface="Arial" panose="020B0604020202020204" pitchFamily="34" charset="0"/>
              </a:rPr>
              <a:t>Data Cleaning:</a:t>
            </a:r>
            <a:r>
              <a:rPr lang="en-US" dirty="0">
                <a:solidFill>
                  <a:srgbClr val="0E0E0E"/>
                </a:solidFill>
                <a:effectLst/>
                <a:latin typeface="Arial" panose="020B0604020202020204" pitchFamily="34" charset="0"/>
                <a:cs typeface="Arial" panose="020B0604020202020204" pitchFamily="34" charset="0"/>
              </a:rPr>
              <a:t> Identifying and correcting inconsistencies in datasets.</a:t>
            </a:r>
          </a:p>
          <a:p>
            <a:pPr marL="158750" indent="0">
              <a:buNone/>
            </a:pPr>
            <a:r>
              <a:rPr lang="en-US" dirty="0">
                <a:solidFill>
                  <a:srgbClr val="0E0E0E"/>
                </a:solidFill>
                <a:effectLst/>
                <a:latin typeface="Arial" panose="020B0604020202020204" pitchFamily="34" charset="0"/>
                <a:cs typeface="Arial" panose="020B0604020202020204" pitchFamily="34" charset="0"/>
              </a:rPr>
              <a:t>• </a:t>
            </a:r>
            <a:r>
              <a:rPr lang="en-US" b="1" dirty="0">
                <a:solidFill>
                  <a:srgbClr val="0E0E0E"/>
                </a:solidFill>
                <a:effectLst/>
                <a:latin typeface="Arial" panose="020B0604020202020204" pitchFamily="34" charset="0"/>
                <a:cs typeface="Arial" panose="020B0604020202020204" pitchFamily="34" charset="0"/>
              </a:rPr>
              <a:t>Spell Checking:</a:t>
            </a:r>
            <a:r>
              <a:rPr lang="en-US" dirty="0">
                <a:solidFill>
                  <a:srgbClr val="0E0E0E"/>
                </a:solidFill>
                <a:effectLst/>
                <a:latin typeface="Arial" panose="020B0604020202020204" pitchFamily="34" charset="0"/>
                <a:cs typeface="Arial" panose="020B0604020202020204" pitchFamily="34" charset="0"/>
              </a:rPr>
              <a:t> Suggesting corrections for misspelled words.</a:t>
            </a:r>
            <a:endParaRPr lang="en-US"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dirty="0">
                <a:latin typeface="Arial" panose="020B0604020202020204" pitchFamily="34" charset="0"/>
                <a:cs typeface="Arial" panose="020B0604020202020204" pitchFamily="34" charset="0"/>
              </a:rPr>
              <a:t>_______________________________________________________________________________________________</a:t>
            </a: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t>Data Loading and Preparation:</a:t>
            </a:r>
            <a:r>
              <a:rPr lang="en-US" dirty="0"/>
              <a:t> </a:t>
            </a:r>
          </a:p>
          <a:p>
            <a:pPr marL="742950" lvl="1" indent="-285750">
              <a:buFont typeface="Arial" panose="020B0604020202020204" pitchFamily="34" charset="0"/>
              <a:buChar char="•"/>
            </a:pPr>
            <a:r>
              <a:rPr lang="en-US" dirty="0"/>
              <a:t>Loaded master data from ‘24 Reports Zone 1.xlsx’.</a:t>
            </a:r>
          </a:p>
          <a:p>
            <a:pPr marL="742950" lvl="1" indent="-285750">
              <a:buFont typeface="Arial" panose="020B0604020202020204" pitchFamily="34" charset="0"/>
              <a:buChar char="•"/>
            </a:pPr>
            <a:r>
              <a:rPr lang="en-US" dirty="0"/>
              <a:t>Loaded target data from ‘Zone 1 </a:t>
            </a:r>
            <a:r>
              <a:rPr lang="en-US" dirty="0" err="1"/>
              <a:t>Activity.xlsx</a:t>
            </a:r>
            <a:r>
              <a:rPr lang="en-US" dirty="0"/>
              <a:t>’ (specifically the ‘Activity Report’ sheet).</a:t>
            </a:r>
          </a:p>
          <a:p>
            <a:pPr marL="742950" lvl="1" indent="-285750">
              <a:buFont typeface="Arial" panose="020B0604020202020204" pitchFamily="34" charset="0"/>
              <a:buChar char="•"/>
            </a:pPr>
            <a:r>
              <a:rPr lang="en-US" dirty="0"/>
              <a:t>Loaded induction dates from ‘MHS </a:t>
            </a:r>
            <a:r>
              <a:rPr lang="en-US" dirty="0" err="1"/>
              <a:t>Chapters.xlsx</a:t>
            </a:r>
            <a:r>
              <a:rPr lang="en-US" dirty="0"/>
              <a:t>’.</a:t>
            </a:r>
          </a:p>
          <a:p>
            <a:pPr marL="742950" lvl="1" indent="-285750">
              <a:buFont typeface="Arial" panose="020B0604020202020204" pitchFamily="34" charset="0"/>
              <a:buChar char="•"/>
            </a:pPr>
            <a:r>
              <a:rPr lang="en-US" dirty="0"/>
              <a:t>Stripped any leading or trailing spaces in column names of the target and induction </a:t>
            </a:r>
            <a:r>
              <a:rPr lang="en-US" dirty="0" err="1"/>
              <a:t>dataframes</a:t>
            </a:r>
            <a:r>
              <a:rPr lang="en-US" dirty="0"/>
              <a:t>.</a:t>
            </a:r>
          </a:p>
          <a:p>
            <a:pPr marL="457200" lvl="1"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457200" lvl="1" indent="0">
              <a:buFont typeface="Arial" panose="020B0604020202020204" pitchFamily="34" charset="0"/>
              <a:buNone/>
            </a:pPr>
            <a:r>
              <a:rPr lang="en-US" dirty="0">
                <a:latin typeface="Arial" panose="020B0604020202020204" pitchFamily="34" charset="0"/>
                <a:cs typeface="Arial" panose="020B0604020202020204" pitchFamily="34" charset="0"/>
              </a:rPr>
              <a:t>______________________________________________________________________________________</a:t>
            </a: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dirty="0"/>
              <a:t>Used a `</a:t>
            </a:r>
            <a:r>
              <a:rPr lang="en-US" dirty="0">
                <a:solidFill>
                  <a:srgbClr val="EB5757"/>
                </a:solidFill>
                <a:effectLst/>
                <a:latin typeface="SFMono-Regular"/>
              </a:rPr>
              <a:t>manual_overrides`</a:t>
            </a:r>
            <a:r>
              <a:rPr lang="en-US" dirty="0"/>
              <a:t> dictionary to handle specific cases where fuzzy matching might fail.</a:t>
            </a: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dirty="0">
                <a:latin typeface="Arial" panose="020B0604020202020204" pitchFamily="34" charset="0"/>
                <a:cs typeface="Arial" panose="020B0604020202020204" pitchFamily="34" charset="0"/>
              </a:rPr>
              <a:t>______________________________________________________________________________________</a:t>
            </a: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t>Updating Records:</a:t>
            </a:r>
            <a:r>
              <a:rPr lang="en-US" dirty="0"/>
              <a:t> </a:t>
            </a:r>
          </a:p>
          <a:p>
            <a:pPr marL="742950" lvl="1" indent="-285750">
              <a:buFont typeface="Arial" panose="020B0604020202020204" pitchFamily="34" charset="0"/>
              <a:buChar char="•"/>
            </a:pPr>
            <a:r>
              <a:rPr lang="en-US" dirty="0"/>
              <a:t>Implemented the </a:t>
            </a:r>
            <a:r>
              <a:rPr lang="en-US" dirty="0" err="1"/>
              <a:t>update_record</a:t>
            </a:r>
            <a:r>
              <a:rPr lang="en-US" dirty="0"/>
              <a:t> function to update chapter advisor information in the target </a:t>
            </a:r>
            <a:r>
              <a:rPr lang="en-US" dirty="0" err="1"/>
              <a:t>dataframe</a:t>
            </a:r>
            <a:r>
              <a:rPr lang="en-US" dirty="0"/>
              <a:t> based on the master </a:t>
            </a:r>
            <a:r>
              <a:rPr lang="en-US" dirty="0" err="1"/>
              <a:t>dataframe</a:t>
            </a:r>
            <a:r>
              <a:rPr lang="en-US" dirty="0"/>
              <a:t>.</a:t>
            </a:r>
          </a:p>
          <a:p>
            <a:pPr marL="742950" lvl="1" indent="-285750">
              <a:buFont typeface="Arial" panose="020B0604020202020204" pitchFamily="34" charset="0"/>
              <a:buChar char="•"/>
            </a:pPr>
            <a:r>
              <a:rPr lang="en-US" dirty="0"/>
              <a:t>Fields updated include:</a:t>
            </a: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dirty="0">
                <a:latin typeface="Arial" panose="020B0604020202020204" pitchFamily="34" charset="0"/>
                <a:cs typeface="Arial" panose="020B0604020202020204" pitchFamily="34" charset="0"/>
              </a:rPr>
              <a:t>______________________________________________________________________________________</a:t>
            </a: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b="1" dirty="0">
                <a:effectLst/>
              </a:rPr>
              <a:t>Efficiency: </a:t>
            </a:r>
            <a:r>
              <a:rPr lang="en-US" dirty="0"/>
              <a:t>Improved data accuracy and saved significant time by automating the update process for chapter activity reports.</a:t>
            </a:r>
            <a:endParaRPr lang="en-US"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t>Incomplete Automation:</a:t>
            </a:r>
            <a:r>
              <a:rPr lang="en-US" dirty="0"/>
              <a:t> </a:t>
            </a:r>
          </a:p>
          <a:p>
            <a:pPr marL="742950" lvl="1" indent="-285750">
              <a:buFont typeface="Arial" panose="020B0604020202020204" pitchFamily="34" charset="0"/>
              <a:buChar char="•"/>
            </a:pPr>
            <a:r>
              <a:rPr lang="en-US" dirty="0"/>
              <a:t>Some fields like ‘Department Chair Name’ required manual lookups or web scraping.</a:t>
            </a:r>
          </a:p>
          <a:p>
            <a:pPr marL="742950" lvl="1" indent="-285750">
              <a:buFont typeface="Arial" panose="020B0604020202020204" pitchFamily="34" charset="0"/>
              <a:buChar char="•"/>
            </a:pPr>
            <a:r>
              <a:rPr lang="en-US" dirty="0"/>
              <a:t>Due to time constraints, focused on automating easily retrievable fields first.</a:t>
            </a: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9333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1425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315671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713225" y="441927"/>
            <a:ext cx="3557100" cy="9777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800"/>
              <a:buNone/>
              <a:defRPr sz="3000">
                <a:latin typeface="Vidaloka"/>
                <a:ea typeface="Vidaloka"/>
                <a:cs typeface="Vidaloka"/>
                <a:sym typeface="Vidaloka"/>
              </a:defRPr>
            </a:lvl1pPr>
          </a:lstStyle>
          <a:p>
            <a:endParaRPr/>
          </a:p>
        </p:txBody>
      </p:sp>
      <p:cxnSp>
        <p:nvCxnSpPr>
          <p:cNvPr id="62" name="Google Shape;62;p1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6144975" y="3103725"/>
            <a:ext cx="3118200" cy="22011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6" name="Google Shape;226;p30"/>
          <p:cNvSpPr txBox="1">
            <a:spLocks noGrp="1"/>
          </p:cNvSpPr>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8" name="Google Shape;228;p30"/>
          <p:cNvSpPr txBox="1">
            <a:spLocks noGrp="1"/>
          </p:cNvSpPr>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0" name="Google Shape;230;p30"/>
          <p:cNvSpPr txBox="1">
            <a:spLocks noGrp="1"/>
          </p:cNvSpPr>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2" name="Google Shape;232;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5">
  <p:cSld name="CUSTOM_7_1">
    <p:spTree>
      <p:nvGrpSpPr>
        <p:cNvPr id="1" name="Shape 395"/>
        <p:cNvGrpSpPr/>
        <p:nvPr/>
      </p:nvGrpSpPr>
      <p:grpSpPr>
        <a:xfrm>
          <a:off x="0" y="0"/>
          <a:ext cx="0" cy="0"/>
          <a:chOff x="0" y="0"/>
          <a:chExt cx="0" cy="0"/>
        </a:xfrm>
      </p:grpSpPr>
      <p:sp>
        <p:nvSpPr>
          <p:cNvPr id="396" name="Google Shape;396;p43"/>
          <p:cNvSpPr txBox="1">
            <a:spLocks noGrp="1"/>
          </p:cNvSpPr>
          <p:nvPr>
            <p:ph type="title"/>
          </p:nvPr>
        </p:nvSpPr>
        <p:spPr>
          <a:xfrm>
            <a:off x="803750" y="2040496"/>
            <a:ext cx="4087500" cy="67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43"/>
          <p:cNvSpPr txBox="1">
            <a:spLocks noGrp="1"/>
          </p:cNvSpPr>
          <p:nvPr>
            <p:ph type="subTitle" idx="1"/>
          </p:nvPr>
        </p:nvSpPr>
        <p:spPr>
          <a:xfrm>
            <a:off x="803750" y="2693525"/>
            <a:ext cx="3159300" cy="5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398" name="Google Shape;398;p4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99" name="Google Shape;399;p4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58" r:id="rId4"/>
    <p:sldLayoutId id="2147483676" r:id="rId5"/>
    <p:sldLayoutId id="2147483689" r:id="rId6"/>
    <p:sldLayoutId id="2147483696" r:id="rId7"/>
    <p:sldLayoutId id="2147483697" r:id="rId8"/>
    <p:sldLayoutId id="2147483698" r:id="rId9"/>
    <p:sldLayoutId id="2147483699" r:id="rId10"/>
    <p:sldLayoutId id="214748370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395074" y="593806"/>
            <a:ext cx="70641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200" dirty="0"/>
              <a:t>Enhancing SPS Chapter Engagement Through Data Automation and Analysis.</a:t>
            </a:r>
            <a:endParaRPr sz="4200" dirty="0"/>
          </a:p>
        </p:txBody>
      </p:sp>
      <p:sp>
        <p:nvSpPr>
          <p:cNvPr id="483" name="Google Shape;483;p59"/>
          <p:cNvSpPr txBox="1">
            <a:spLocks noGrp="1"/>
          </p:cNvSpPr>
          <p:nvPr>
            <p:ph type="subTitle" idx="1"/>
          </p:nvPr>
        </p:nvSpPr>
        <p:spPr>
          <a:xfrm>
            <a:off x="201038" y="2784563"/>
            <a:ext cx="7064100" cy="8722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i="1" dirty="0">
                <a:solidFill>
                  <a:schemeClr val="dk1"/>
                </a:solidFill>
              </a:rPr>
              <a:t>Presented by </a:t>
            </a:r>
            <a:r>
              <a:rPr lang="en" dirty="0">
                <a:solidFill>
                  <a:schemeClr val="dk1"/>
                </a:solidFill>
              </a:rPr>
              <a:t>Collins Munene Kariuki.</a:t>
            </a:r>
          </a:p>
          <a:p>
            <a:pPr marL="0" lvl="0" indent="0" algn="l" rtl="0">
              <a:spcBef>
                <a:spcPts val="0"/>
              </a:spcBef>
              <a:spcAft>
                <a:spcPts val="0"/>
              </a:spcAft>
              <a:buClr>
                <a:schemeClr val="dk1"/>
              </a:buClr>
              <a:buSzPts val="1100"/>
              <a:buFont typeface="Arial"/>
              <a:buNone/>
            </a:pPr>
            <a:r>
              <a:rPr lang="en" i="1" dirty="0">
                <a:solidFill>
                  <a:schemeClr val="dk1"/>
                </a:solidFill>
              </a:rPr>
              <a:t>Supervised by </a:t>
            </a:r>
            <a:r>
              <a:rPr lang="en" dirty="0">
                <a:solidFill>
                  <a:schemeClr val="dk1"/>
                </a:solidFill>
              </a:rPr>
              <a:t>Dr. Alejandro de la Puente,</a:t>
            </a:r>
          </a:p>
          <a:p>
            <a:pPr marL="0" indent="0" algn="l">
              <a:buClr>
                <a:schemeClr val="dk1"/>
              </a:buClr>
              <a:buSzPts val="1100"/>
            </a:pPr>
            <a:r>
              <a:rPr lang="en-US" i="1" dirty="0">
                <a:solidFill>
                  <a:schemeClr val="dk1"/>
                </a:solidFill>
              </a:rPr>
              <a:t>w</a:t>
            </a:r>
            <a:r>
              <a:rPr lang="en" i="1" dirty="0" err="1">
                <a:solidFill>
                  <a:schemeClr val="dk1"/>
                </a:solidFill>
              </a:rPr>
              <a:t>ith</a:t>
            </a:r>
            <a:r>
              <a:rPr lang="en" i="1" dirty="0">
                <a:solidFill>
                  <a:schemeClr val="dk1"/>
                </a:solidFill>
              </a:rPr>
              <a:t> help from </a:t>
            </a:r>
            <a:r>
              <a:rPr lang="en-US" dirty="0">
                <a:solidFill>
                  <a:schemeClr val="dk1"/>
                </a:solidFill>
              </a:rPr>
              <a:t>Rianna Ehrenreich.</a:t>
            </a:r>
            <a:endParaRPr dirty="0"/>
          </a:p>
        </p:txBody>
      </p:sp>
      <p:sp>
        <p:nvSpPr>
          <p:cNvPr id="2" name="Google Shape;483;p59">
            <a:extLst>
              <a:ext uri="{FF2B5EF4-FFF2-40B4-BE49-F238E27FC236}">
                <a16:creationId xmlns:a16="http://schemas.microsoft.com/office/drawing/2014/main" id="{EEFAC8AF-41C7-ED09-4DF6-B4EB2423557F}"/>
              </a:ext>
            </a:extLst>
          </p:cNvPr>
          <p:cNvSpPr txBox="1">
            <a:spLocks/>
          </p:cNvSpPr>
          <p:nvPr/>
        </p:nvSpPr>
        <p:spPr>
          <a:xfrm>
            <a:off x="48637" y="3839145"/>
            <a:ext cx="8479277" cy="872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Montserrat"/>
              <a:buNone/>
              <a:defRPr sz="16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buClr>
                <a:schemeClr val="dk1"/>
              </a:buClr>
              <a:buSzPts val="1100"/>
              <a:buFont typeface="Arial"/>
              <a:buNone/>
            </a:pPr>
            <a:r>
              <a:rPr lang="en-US" b="1" dirty="0">
                <a:solidFill>
                  <a:schemeClr val="dk1"/>
                </a:solidFill>
              </a:rPr>
              <a:t>Role</a:t>
            </a:r>
            <a:r>
              <a:rPr lang="en-US" dirty="0">
                <a:solidFill>
                  <a:schemeClr val="dk1"/>
                </a:solidFill>
              </a:rPr>
              <a:t>: Society of Physics Students (SPS) Program Engagement Summer Intern.</a:t>
            </a:r>
          </a:p>
          <a:p>
            <a:pPr marL="0" indent="0" algn="l">
              <a:buClr>
                <a:schemeClr val="dk1"/>
              </a:buClr>
              <a:buSzPts val="1100"/>
              <a:buFont typeface="Arial"/>
              <a:buNone/>
            </a:pPr>
            <a:endParaRPr lang="en-US" b="1" dirty="0">
              <a:solidFill>
                <a:schemeClr val="dk1"/>
              </a:solidFill>
            </a:endParaRPr>
          </a:p>
          <a:p>
            <a:pPr marL="0" indent="0" algn="l">
              <a:buClr>
                <a:schemeClr val="dk1"/>
              </a:buClr>
              <a:buSzPts val="1100"/>
              <a:buFont typeface="Arial"/>
              <a:buNone/>
            </a:pPr>
            <a:r>
              <a:rPr lang="en-US" b="1" dirty="0">
                <a:solidFill>
                  <a:schemeClr val="dk1"/>
                </a:solidFill>
              </a:rPr>
              <a:t>Where</a:t>
            </a:r>
            <a:r>
              <a:rPr lang="en-US" dirty="0">
                <a:solidFill>
                  <a:schemeClr val="dk1"/>
                </a:solidFill>
              </a:rPr>
              <a:t>: American Institute of Physics (AIP).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850144" y="392176"/>
            <a:ext cx="529946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Acknowledgments</a:t>
            </a:r>
            <a:endParaRPr dirty="0"/>
          </a:p>
        </p:txBody>
      </p:sp>
      <p:sp>
        <p:nvSpPr>
          <p:cNvPr id="6" name="TextBox 5">
            <a:extLst>
              <a:ext uri="{FF2B5EF4-FFF2-40B4-BE49-F238E27FC236}">
                <a16:creationId xmlns:a16="http://schemas.microsoft.com/office/drawing/2014/main" id="{1C66CDD1-4889-15BA-31CC-7E935068CC14}"/>
              </a:ext>
            </a:extLst>
          </p:cNvPr>
          <p:cNvSpPr txBox="1"/>
          <p:nvPr/>
        </p:nvSpPr>
        <p:spPr>
          <a:xfrm>
            <a:off x="2672675" y="1682382"/>
            <a:ext cx="3345828" cy="646331"/>
          </a:xfrm>
          <a:prstGeom prst="rect">
            <a:avLst/>
          </a:prstGeom>
          <a:noFill/>
          <a:ln w="38100">
            <a:solidFill>
              <a:srgbClr val="92D050"/>
            </a:solidFill>
          </a:ln>
          <a:scene3d>
            <a:camera prst="orthographicFront"/>
            <a:lightRig rig="threePt" dir="t"/>
          </a:scene3d>
          <a:sp3d>
            <a:bevelT prst="convex"/>
          </a:sp3d>
        </p:spPr>
        <p:txBody>
          <a:bodyPr wrap="square" rtlCol="0">
            <a:spAutoFit/>
          </a:bodyPr>
          <a:lstStyle/>
          <a:p>
            <a:r>
              <a:rPr lang="en-US" sz="1200" dirty="0"/>
              <a:t>Dr. Alejandro de la Puente for making this internship work considering the many challenges we faced this summer.</a:t>
            </a:r>
          </a:p>
        </p:txBody>
      </p:sp>
      <p:sp>
        <p:nvSpPr>
          <p:cNvPr id="7" name="TextBox 6">
            <a:extLst>
              <a:ext uri="{FF2B5EF4-FFF2-40B4-BE49-F238E27FC236}">
                <a16:creationId xmlns:a16="http://schemas.microsoft.com/office/drawing/2014/main" id="{284FDD09-64D8-B5B7-893E-4F2D4A12560E}"/>
              </a:ext>
            </a:extLst>
          </p:cNvPr>
          <p:cNvSpPr txBox="1"/>
          <p:nvPr/>
        </p:nvSpPr>
        <p:spPr>
          <a:xfrm>
            <a:off x="2672675" y="2837572"/>
            <a:ext cx="3345828" cy="646331"/>
          </a:xfrm>
          <a:prstGeom prst="rect">
            <a:avLst/>
          </a:prstGeom>
          <a:noFill/>
          <a:ln w="38100">
            <a:solidFill>
              <a:srgbClr val="92D050"/>
            </a:solidFill>
          </a:ln>
          <a:scene3d>
            <a:camera prst="orthographicFront"/>
            <a:lightRig rig="threePt" dir="t"/>
          </a:scene3d>
          <a:sp3d>
            <a:bevelT prst="convex"/>
          </a:sp3d>
        </p:spPr>
        <p:txBody>
          <a:bodyPr wrap="square" rtlCol="0">
            <a:spAutoFit/>
          </a:bodyPr>
          <a:lstStyle/>
          <a:p>
            <a:r>
              <a:rPr lang="en-US" sz="1200" dirty="0">
                <a:solidFill>
                  <a:schemeClr val="dk1"/>
                </a:solidFill>
              </a:rPr>
              <a:t>Rianna Ehrenreich and Earl Blodgett for taking the time to teach me how to update activity reports.</a:t>
            </a:r>
            <a:endParaRPr lang="en-US" sz="1200" dirty="0"/>
          </a:p>
        </p:txBody>
      </p:sp>
      <p:sp>
        <p:nvSpPr>
          <p:cNvPr id="8" name="TextBox 7">
            <a:extLst>
              <a:ext uri="{FF2B5EF4-FFF2-40B4-BE49-F238E27FC236}">
                <a16:creationId xmlns:a16="http://schemas.microsoft.com/office/drawing/2014/main" id="{F5818BF3-2775-F0E7-E2D8-0942000EF9FF}"/>
              </a:ext>
            </a:extLst>
          </p:cNvPr>
          <p:cNvSpPr txBox="1"/>
          <p:nvPr/>
        </p:nvSpPr>
        <p:spPr>
          <a:xfrm>
            <a:off x="2672675" y="3985024"/>
            <a:ext cx="3345828" cy="461665"/>
          </a:xfrm>
          <a:prstGeom prst="rect">
            <a:avLst/>
          </a:prstGeom>
          <a:noFill/>
          <a:ln w="38100">
            <a:solidFill>
              <a:srgbClr val="92D050"/>
            </a:solidFill>
          </a:ln>
          <a:scene3d>
            <a:camera prst="orthographicFront"/>
            <a:lightRig rig="threePt" dir="t"/>
          </a:scene3d>
          <a:sp3d>
            <a:bevelT prst="convex"/>
          </a:sp3d>
        </p:spPr>
        <p:txBody>
          <a:bodyPr wrap="square" rtlCol="0">
            <a:spAutoFit/>
          </a:bodyPr>
          <a:lstStyle/>
          <a:p>
            <a:r>
              <a:rPr lang="en-US" sz="1200" dirty="0">
                <a:solidFill>
                  <a:schemeClr val="dk1"/>
                </a:solidFill>
              </a:rPr>
              <a:t>My fellow interns for providing a friendly and welcoming environment during my time at AIP.</a:t>
            </a:r>
            <a:endParaRPr lang="en-US" sz="1200" dirty="0"/>
          </a:p>
        </p:txBody>
      </p:sp>
    </p:spTree>
    <p:extLst>
      <p:ext uri="{BB962C8B-B14F-4D97-AF65-F5344CB8AC3E}">
        <p14:creationId xmlns:p14="http://schemas.microsoft.com/office/powerpoint/2010/main" val="2849196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339317" y="151739"/>
            <a:ext cx="37149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a:t>
            </a:r>
            <a:endParaRPr dirty="0"/>
          </a:p>
        </p:txBody>
      </p:sp>
      <p:pic>
        <p:nvPicPr>
          <p:cNvPr id="2" name="Picture 1" descr="A cartoon of a person sitting at a desk and a computer&#10;&#10;Description automatically generated">
            <a:extLst>
              <a:ext uri="{FF2B5EF4-FFF2-40B4-BE49-F238E27FC236}">
                <a16:creationId xmlns:a16="http://schemas.microsoft.com/office/drawing/2014/main" id="{1AF5B4C7-80E5-9EFE-0BA7-26F48ECD7DAB}"/>
              </a:ext>
            </a:extLst>
          </p:cNvPr>
          <p:cNvPicPr>
            <a:picLocks noChangeAspect="1"/>
          </p:cNvPicPr>
          <p:nvPr/>
        </p:nvPicPr>
        <p:blipFill>
          <a:blip r:embed="rId3"/>
          <a:stretch>
            <a:fillRect/>
          </a:stretch>
        </p:blipFill>
        <p:spPr>
          <a:xfrm>
            <a:off x="2457763" y="1231764"/>
            <a:ext cx="3443417" cy="34434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683489" y="372993"/>
            <a:ext cx="665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the Grand Scheme of Things?</a:t>
            </a:r>
            <a:endParaRPr dirty="0"/>
          </a:p>
        </p:txBody>
      </p:sp>
      <p:sp>
        <p:nvSpPr>
          <p:cNvPr id="879" name="Google Shape;879;p89"/>
          <p:cNvSpPr txBox="1">
            <a:spLocks noGrp="1"/>
          </p:cNvSpPr>
          <p:nvPr>
            <p:ph type="subTitle" idx="1"/>
          </p:nvPr>
        </p:nvSpPr>
        <p:spPr>
          <a:xfrm>
            <a:off x="3262784" y="1592205"/>
            <a:ext cx="2423449" cy="7619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Monitoring Chapter Involvement</a:t>
            </a:r>
            <a:endParaRPr sz="2000" dirty="0"/>
          </a:p>
        </p:txBody>
      </p:sp>
      <p:sp>
        <p:nvSpPr>
          <p:cNvPr id="880" name="Google Shape;880;p89"/>
          <p:cNvSpPr txBox="1">
            <a:spLocks noGrp="1"/>
          </p:cNvSpPr>
          <p:nvPr>
            <p:ph type="subTitle" idx="2"/>
          </p:nvPr>
        </p:nvSpPr>
        <p:spPr>
          <a:xfrm>
            <a:off x="3261311" y="2308910"/>
            <a:ext cx="2765305" cy="1719151"/>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200" dirty="0"/>
              <a:t>SPS monitors the involvement of its chapters to enhance engagement.</a:t>
            </a:r>
          </a:p>
          <a:p>
            <a:pPr marL="171450" lvl="0" indent="-171450" algn="l" rtl="0">
              <a:spcBef>
                <a:spcPts val="0"/>
              </a:spcBef>
              <a:spcAft>
                <a:spcPts val="0"/>
              </a:spcAft>
              <a:buFont typeface="Arial" panose="020B0604020202020204" pitchFamily="34" charset="0"/>
              <a:buChar char="•"/>
            </a:pPr>
            <a:r>
              <a:rPr lang="en-US" sz="1200" dirty="0"/>
              <a:t>Develops strategies to activate dormant or inactive chapters.</a:t>
            </a:r>
          </a:p>
          <a:p>
            <a:pPr marL="171450" lvl="0" indent="-171450" algn="l" rtl="0">
              <a:spcBef>
                <a:spcPts val="0"/>
              </a:spcBef>
              <a:spcAft>
                <a:spcPts val="0"/>
              </a:spcAft>
              <a:buFont typeface="Arial" panose="020B0604020202020204" pitchFamily="34" charset="0"/>
              <a:buChar char="•"/>
            </a:pPr>
            <a:r>
              <a:rPr lang="en-US" sz="1200" dirty="0"/>
              <a:t>Requests chapter reports to assess the health of its chapters across different zones.</a:t>
            </a:r>
            <a:endParaRPr sz="1200" dirty="0"/>
          </a:p>
        </p:txBody>
      </p:sp>
      <p:sp>
        <p:nvSpPr>
          <p:cNvPr id="881" name="Google Shape;881;p89"/>
          <p:cNvSpPr txBox="1">
            <a:spLocks noGrp="1"/>
          </p:cNvSpPr>
          <p:nvPr>
            <p:ph type="subTitle" idx="3"/>
          </p:nvPr>
        </p:nvSpPr>
        <p:spPr>
          <a:xfrm>
            <a:off x="98082" y="1689919"/>
            <a:ext cx="2722286" cy="44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Support &amp; Enrichment</a:t>
            </a:r>
            <a:endParaRPr sz="2000" dirty="0"/>
          </a:p>
        </p:txBody>
      </p:sp>
      <p:sp>
        <p:nvSpPr>
          <p:cNvPr id="882" name="Google Shape;882;p89"/>
          <p:cNvSpPr txBox="1">
            <a:spLocks noGrp="1"/>
          </p:cNvSpPr>
          <p:nvPr>
            <p:ph type="subTitle" idx="4"/>
          </p:nvPr>
        </p:nvSpPr>
        <p:spPr>
          <a:xfrm>
            <a:off x="23741" y="2106115"/>
            <a:ext cx="3092604" cy="175022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200" dirty="0"/>
              <a:t>SPS is dedicated to supporting every undergrad student interested in Physics.</a:t>
            </a:r>
          </a:p>
          <a:p>
            <a:pPr marL="285750" lvl="0" indent="-285750" algn="l" rtl="0">
              <a:spcBef>
                <a:spcPts val="0"/>
              </a:spcBef>
              <a:spcAft>
                <a:spcPts val="0"/>
              </a:spcAft>
              <a:buFont typeface="Arial" panose="020B0604020202020204" pitchFamily="34" charset="0"/>
              <a:buChar char="•"/>
            </a:pPr>
            <a:r>
              <a:rPr lang="en-US" sz="1200" dirty="0"/>
              <a:t>SPS offers enriching opportunities at local, regional, national, &amp; international levels.</a:t>
            </a:r>
          </a:p>
          <a:p>
            <a:pPr marL="285750" lvl="0" indent="-285750" algn="l" rtl="0">
              <a:spcBef>
                <a:spcPts val="0"/>
              </a:spcBef>
              <a:spcAft>
                <a:spcPts val="0"/>
              </a:spcAft>
              <a:buFont typeface="Arial" panose="020B0604020202020204" pitchFamily="34" charset="0"/>
              <a:buChar char="•"/>
            </a:pPr>
            <a:r>
              <a:rPr lang="en-US" sz="1200" dirty="0"/>
              <a:t>Assists departments in helping their students succeed.</a:t>
            </a:r>
            <a:endParaRPr sz="1200" dirty="0"/>
          </a:p>
        </p:txBody>
      </p:sp>
      <p:sp>
        <p:nvSpPr>
          <p:cNvPr id="883" name="Google Shape;883;p89"/>
          <p:cNvSpPr txBox="1">
            <a:spLocks noGrp="1"/>
          </p:cNvSpPr>
          <p:nvPr>
            <p:ph type="subTitle" idx="5"/>
          </p:nvPr>
        </p:nvSpPr>
        <p:spPr>
          <a:xfrm>
            <a:off x="5919906" y="1775247"/>
            <a:ext cx="3250111" cy="44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Purpose of Chapter Reports</a:t>
            </a:r>
            <a:endParaRPr sz="2000" dirty="0"/>
          </a:p>
        </p:txBody>
      </p:sp>
      <p:sp>
        <p:nvSpPr>
          <p:cNvPr id="884" name="Google Shape;884;p89"/>
          <p:cNvSpPr txBox="1">
            <a:spLocks noGrp="1"/>
          </p:cNvSpPr>
          <p:nvPr>
            <p:ph type="subTitle" idx="6"/>
          </p:nvPr>
        </p:nvSpPr>
        <p:spPr>
          <a:xfrm>
            <a:off x="6064872" y="2209513"/>
            <a:ext cx="2960181" cy="130683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200" dirty="0"/>
              <a:t>Gather contact information from active chapters.</a:t>
            </a:r>
          </a:p>
          <a:p>
            <a:pPr marL="285750" lvl="0" indent="-285750" algn="l" rtl="0">
              <a:spcBef>
                <a:spcPts val="0"/>
              </a:spcBef>
              <a:spcAft>
                <a:spcPts val="0"/>
              </a:spcAft>
              <a:buFont typeface="Arial" panose="020B0604020202020204" pitchFamily="34" charset="0"/>
              <a:buChar char="•"/>
            </a:pPr>
            <a:r>
              <a:rPr lang="en-US" sz="1200" dirty="0"/>
              <a:t>Understand chapter and society activities at the grassroots level.</a:t>
            </a:r>
          </a:p>
          <a:p>
            <a:pPr marL="285750" lvl="0" indent="-285750" algn="l" rtl="0">
              <a:spcBef>
                <a:spcPts val="0"/>
              </a:spcBef>
              <a:spcAft>
                <a:spcPts val="0"/>
              </a:spcAft>
              <a:buFont typeface="Arial" panose="020B0604020202020204" pitchFamily="34" charset="0"/>
              <a:buChar char="•"/>
            </a:pPr>
            <a:r>
              <a:rPr lang="en-US" sz="1200" dirty="0"/>
              <a:t>Collect information for inclusion in SPS publications.</a:t>
            </a:r>
            <a:endParaRPr sz="1200" dirty="0"/>
          </a:p>
        </p:txBody>
      </p:sp>
      <p:pic>
        <p:nvPicPr>
          <p:cNvPr id="3" name="Graphic 2">
            <a:extLst>
              <a:ext uri="{FF2B5EF4-FFF2-40B4-BE49-F238E27FC236}">
                <a16:creationId xmlns:a16="http://schemas.microsoft.com/office/drawing/2014/main" id="{06BD249E-02CF-CB04-718A-6AC9154448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52665" y="1120443"/>
            <a:ext cx="609600" cy="762000"/>
          </a:xfrm>
          <a:prstGeom prst="rect">
            <a:avLst/>
          </a:prstGeom>
        </p:spPr>
      </p:pic>
      <p:pic>
        <p:nvPicPr>
          <p:cNvPr id="5" name="Graphic 4">
            <a:extLst>
              <a:ext uri="{FF2B5EF4-FFF2-40B4-BE49-F238E27FC236}">
                <a16:creationId xmlns:a16="http://schemas.microsoft.com/office/drawing/2014/main" id="{D3A5DEC1-C4F8-1002-8670-C298E42856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8910" y="929774"/>
            <a:ext cx="828755" cy="1020783"/>
          </a:xfrm>
          <a:prstGeom prst="rect">
            <a:avLst/>
          </a:prstGeom>
        </p:spPr>
      </p:pic>
      <p:pic>
        <p:nvPicPr>
          <p:cNvPr id="7" name="Graphic 6">
            <a:extLst>
              <a:ext uri="{FF2B5EF4-FFF2-40B4-BE49-F238E27FC236}">
                <a16:creationId xmlns:a16="http://schemas.microsoft.com/office/drawing/2014/main" id="{7A1D0A5A-3EF0-AFE7-5804-A1FFDD1E0C1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5634" y="1120443"/>
            <a:ext cx="618653" cy="761999"/>
          </a:xfrm>
          <a:prstGeom prst="rect">
            <a:avLst/>
          </a:prstGeom>
        </p:spPr>
      </p:pic>
    </p:spTree>
    <p:extLst>
      <p:ext uri="{BB962C8B-B14F-4D97-AF65-F5344CB8AC3E}">
        <p14:creationId xmlns:p14="http://schemas.microsoft.com/office/powerpoint/2010/main" val="26566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79">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0">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0">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3">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8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84">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 grpId="0" build="p"/>
      <p:bldP spid="880" grpId="0" build="p"/>
      <p:bldP spid="881" grpId="0" build="p"/>
      <p:bldP spid="882" grpId="0" build="p"/>
      <p:bldP spid="883" grpId="0" build="p"/>
      <p:bldP spid="88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1169908" y="462202"/>
            <a:ext cx="665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the Grand Scheme of Things?</a:t>
            </a:r>
            <a:endParaRPr dirty="0"/>
          </a:p>
        </p:txBody>
      </p:sp>
      <p:sp>
        <p:nvSpPr>
          <p:cNvPr id="8" name="Google Shape;882;p89">
            <a:extLst>
              <a:ext uri="{FF2B5EF4-FFF2-40B4-BE49-F238E27FC236}">
                <a16:creationId xmlns:a16="http://schemas.microsoft.com/office/drawing/2014/main" id="{ABBF7413-BC63-8BE3-FBE1-516CC6E499AA}"/>
              </a:ext>
            </a:extLst>
          </p:cNvPr>
          <p:cNvSpPr txBox="1">
            <a:spLocks/>
          </p:cNvSpPr>
          <p:nvPr/>
        </p:nvSpPr>
        <p:spPr>
          <a:xfrm>
            <a:off x="1761892" y="1413499"/>
            <a:ext cx="5620215" cy="21831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just"/>
            <a:r>
              <a:rPr lang="en-US" i="1" dirty="0"/>
              <a:t>SPS aims to </a:t>
            </a:r>
            <a:r>
              <a:rPr lang="en-US" b="1" i="1" dirty="0">
                <a:solidFill>
                  <a:srgbClr val="FF0000"/>
                </a:solidFill>
              </a:rPr>
              <a:t>build a thriving community of physics students </a:t>
            </a:r>
            <a:r>
              <a:rPr lang="en-US" i="1" dirty="0"/>
              <a:t>by providing robust support &amp; fostering engagement. Through </a:t>
            </a:r>
            <a:r>
              <a:rPr lang="en-US" b="1" i="1" dirty="0">
                <a:solidFill>
                  <a:srgbClr val="FF0000"/>
                </a:solidFill>
              </a:rPr>
              <a:t>meticulous monitoring </a:t>
            </a:r>
            <a:r>
              <a:rPr lang="en-US" i="1" dirty="0"/>
              <a:t>&amp; comprehensive chapter reports, SPS ensures that it can effectively support active chapters and </a:t>
            </a:r>
            <a:r>
              <a:rPr lang="en-US" b="1" i="1" dirty="0">
                <a:solidFill>
                  <a:srgbClr val="FF0000"/>
                </a:solidFill>
              </a:rPr>
              <a:t>strategically reintegrate inactive ones</a:t>
            </a:r>
            <a:r>
              <a:rPr lang="en-US" i="1" dirty="0"/>
              <a:t>. The goal is to create an environment where students are not only academically successful but also professionally prepared and personally enriched, contributing positively to the scientific community.</a:t>
            </a:r>
            <a:endParaRPr lang="en-US" sz="1100" i="1" dirty="0"/>
          </a:p>
        </p:txBody>
      </p:sp>
    </p:spTree>
    <p:extLst>
      <p:ext uri="{BB962C8B-B14F-4D97-AF65-F5344CB8AC3E}">
        <p14:creationId xmlns:p14="http://schemas.microsoft.com/office/powerpoint/2010/main" val="353420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3"/>
          <p:cNvSpPr txBox="1">
            <a:spLocks noGrp="1"/>
          </p:cNvSpPr>
          <p:nvPr>
            <p:ph type="title"/>
          </p:nvPr>
        </p:nvSpPr>
        <p:spPr>
          <a:xfrm>
            <a:off x="2290529" y="319244"/>
            <a:ext cx="45193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Was I Tasked With?</a:t>
            </a:r>
            <a:endParaRPr dirty="0"/>
          </a:p>
        </p:txBody>
      </p:sp>
      <p:sp>
        <p:nvSpPr>
          <p:cNvPr id="620" name="Google Shape;620;p73"/>
          <p:cNvSpPr txBox="1">
            <a:spLocks noGrp="1"/>
          </p:cNvSpPr>
          <p:nvPr>
            <p:ph type="subTitle" idx="1"/>
          </p:nvPr>
        </p:nvSpPr>
        <p:spPr>
          <a:xfrm>
            <a:off x="5566798" y="1485451"/>
            <a:ext cx="2486100" cy="50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Primary objectives</a:t>
            </a:r>
            <a:endParaRPr sz="2000" dirty="0"/>
          </a:p>
        </p:txBody>
      </p:sp>
      <p:sp>
        <p:nvSpPr>
          <p:cNvPr id="621" name="Google Shape;621;p73"/>
          <p:cNvSpPr txBox="1">
            <a:spLocks noGrp="1"/>
          </p:cNvSpPr>
          <p:nvPr>
            <p:ph type="subTitle" idx="2"/>
          </p:nvPr>
        </p:nvSpPr>
        <p:spPr>
          <a:xfrm>
            <a:off x="5566798" y="1978885"/>
            <a:ext cx="3027073" cy="10514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200" i="1" dirty="0"/>
              <a:t>Review and Processing</a:t>
            </a:r>
            <a:r>
              <a:rPr lang="en-US" sz="1200" dirty="0"/>
              <a:t>:</a:t>
            </a:r>
          </a:p>
          <a:p>
            <a:pPr marL="171450" lvl="0" indent="-171450" algn="l" rtl="0">
              <a:spcBef>
                <a:spcPts val="0"/>
              </a:spcBef>
              <a:spcAft>
                <a:spcPts val="0"/>
              </a:spcAft>
              <a:buFont typeface="Arial" panose="020B0604020202020204" pitchFamily="34" charset="0"/>
              <a:buChar char="•"/>
            </a:pPr>
            <a:r>
              <a:rPr lang="en-US" sz="1200" dirty="0"/>
              <a:t>Review &amp; process over 200 chapter reports from SPS chapters.</a:t>
            </a:r>
          </a:p>
          <a:p>
            <a:pPr marL="171450" lvl="0" indent="-171450" algn="l" rtl="0">
              <a:spcBef>
                <a:spcPts val="0"/>
              </a:spcBef>
              <a:spcAft>
                <a:spcPts val="0"/>
              </a:spcAft>
              <a:buFont typeface="Arial" panose="020B0604020202020204" pitchFamily="34" charset="0"/>
              <a:buChar char="•"/>
            </a:pPr>
            <a:r>
              <a:rPr lang="en-US" sz="1200" dirty="0"/>
              <a:t>Ensure accurate and up-to-date records in zone-specific databases.</a:t>
            </a:r>
          </a:p>
        </p:txBody>
      </p:sp>
      <p:sp>
        <p:nvSpPr>
          <p:cNvPr id="622" name="Google Shape;622;p73"/>
          <p:cNvSpPr txBox="1">
            <a:spLocks noGrp="1"/>
          </p:cNvSpPr>
          <p:nvPr>
            <p:ph type="subTitle" idx="3"/>
          </p:nvPr>
        </p:nvSpPr>
        <p:spPr>
          <a:xfrm>
            <a:off x="208156" y="1655742"/>
            <a:ext cx="3569675" cy="50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Responsibilities of SPS staff</a:t>
            </a:r>
          </a:p>
        </p:txBody>
      </p:sp>
      <p:sp>
        <p:nvSpPr>
          <p:cNvPr id="623" name="Google Shape;623;p73"/>
          <p:cNvSpPr txBox="1">
            <a:spLocks noGrp="1"/>
          </p:cNvSpPr>
          <p:nvPr>
            <p:ph type="subTitle" idx="4"/>
          </p:nvPr>
        </p:nvSpPr>
        <p:spPr>
          <a:xfrm>
            <a:off x="146272" y="2125472"/>
            <a:ext cx="3569675" cy="1412501"/>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200" dirty="0"/>
              <a:t>Organize the collection of chapter reports.</a:t>
            </a:r>
          </a:p>
          <a:p>
            <a:pPr marL="171450" lvl="0" indent="-171450" algn="l" rtl="0">
              <a:spcBef>
                <a:spcPts val="0"/>
              </a:spcBef>
              <a:spcAft>
                <a:spcPts val="0"/>
              </a:spcAft>
              <a:buFont typeface="Arial" panose="020B0604020202020204" pitchFamily="34" charset="0"/>
              <a:buChar char="•"/>
            </a:pPr>
            <a:r>
              <a:rPr lang="en-US" sz="1200" dirty="0"/>
              <a:t>Manage the data collected from reports and analyze the data to update the YM database.</a:t>
            </a:r>
          </a:p>
          <a:p>
            <a:pPr marL="171450" lvl="0" indent="-171450" algn="l" rtl="0">
              <a:spcBef>
                <a:spcPts val="0"/>
              </a:spcBef>
              <a:spcAft>
                <a:spcPts val="0"/>
              </a:spcAft>
              <a:buFont typeface="Arial" panose="020B0604020202020204" pitchFamily="34" charset="0"/>
              <a:buChar char="•"/>
            </a:pPr>
            <a:r>
              <a:rPr lang="en-US" sz="1200" dirty="0"/>
              <a:t>Create chapter activity reports to share with the council.</a:t>
            </a:r>
            <a:endParaRPr sz="1200" dirty="0"/>
          </a:p>
        </p:txBody>
      </p:sp>
      <p:sp>
        <p:nvSpPr>
          <p:cNvPr id="2" name="Google Shape;621;p73">
            <a:extLst>
              <a:ext uri="{FF2B5EF4-FFF2-40B4-BE49-F238E27FC236}">
                <a16:creationId xmlns:a16="http://schemas.microsoft.com/office/drawing/2014/main" id="{7B14985B-10F5-DFBE-A830-8B5F30E264FC}"/>
              </a:ext>
            </a:extLst>
          </p:cNvPr>
          <p:cNvSpPr txBox="1">
            <a:spLocks/>
          </p:cNvSpPr>
          <p:nvPr/>
        </p:nvSpPr>
        <p:spPr>
          <a:xfrm>
            <a:off x="2412172" y="3855731"/>
            <a:ext cx="3027072" cy="90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l"/>
            <a:r>
              <a:rPr lang="en-US" sz="1200" b="1" dirty="0"/>
              <a:t>Timing</a:t>
            </a:r>
            <a:r>
              <a:rPr lang="en-US" sz="1200" dirty="0"/>
              <a:t>: I joined during the chapter activity reports period where the main task was to create the chapter activity reports.</a:t>
            </a:r>
          </a:p>
        </p:txBody>
      </p:sp>
      <p:pic>
        <p:nvPicPr>
          <p:cNvPr id="4" name="Graphic 3">
            <a:extLst>
              <a:ext uri="{FF2B5EF4-FFF2-40B4-BE49-F238E27FC236}">
                <a16:creationId xmlns:a16="http://schemas.microsoft.com/office/drawing/2014/main" id="{C5E9342C-D2F0-58B0-C4FE-7D5B35CD13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67890" y="929732"/>
            <a:ext cx="704575" cy="873673"/>
          </a:xfrm>
          <a:prstGeom prst="rect">
            <a:avLst/>
          </a:prstGeom>
        </p:spPr>
      </p:pic>
      <p:sp>
        <p:nvSpPr>
          <p:cNvPr id="5" name="Google Shape;621;p73">
            <a:extLst>
              <a:ext uri="{FF2B5EF4-FFF2-40B4-BE49-F238E27FC236}">
                <a16:creationId xmlns:a16="http://schemas.microsoft.com/office/drawing/2014/main" id="{D0AB54D5-18A4-1F24-5EB9-ADE5433EBCAE}"/>
              </a:ext>
            </a:extLst>
          </p:cNvPr>
          <p:cNvSpPr txBox="1">
            <a:spLocks/>
          </p:cNvSpPr>
          <p:nvPr/>
        </p:nvSpPr>
        <p:spPr>
          <a:xfrm>
            <a:off x="5566798" y="3041974"/>
            <a:ext cx="3123719" cy="1284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l"/>
            <a:r>
              <a:rPr lang="en-US" sz="1200" i="1" dirty="0"/>
              <a:t>Automation Implementation</a:t>
            </a:r>
            <a:r>
              <a:rPr lang="en-US" sz="1200" dirty="0"/>
              <a:t>:</a:t>
            </a:r>
          </a:p>
          <a:p>
            <a:pPr marL="171450" indent="-171450" algn="l">
              <a:buFont typeface="Arial" panose="020B0604020202020204" pitchFamily="34" charset="0"/>
              <a:buChar char="•"/>
            </a:pPr>
            <a:r>
              <a:rPr lang="en-US" sz="1200" dirty="0"/>
              <a:t>Develop an automated system for updating activity reports using a technique of my choice, significantly streamlining the process for chapter activity reports.</a:t>
            </a:r>
          </a:p>
        </p:txBody>
      </p:sp>
      <p:pic>
        <p:nvPicPr>
          <p:cNvPr id="7" name="Graphic 6">
            <a:extLst>
              <a:ext uri="{FF2B5EF4-FFF2-40B4-BE49-F238E27FC236}">
                <a16:creationId xmlns:a16="http://schemas.microsoft.com/office/drawing/2014/main" id="{2D1BCB20-30F7-9CB6-DBA5-693A4D7A88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09848" y="871136"/>
            <a:ext cx="628999" cy="774743"/>
          </a:xfrm>
          <a:prstGeom prst="rect">
            <a:avLst/>
          </a:prstGeom>
        </p:spPr>
      </p:pic>
    </p:spTree>
    <p:extLst>
      <p:ext uri="{BB962C8B-B14F-4D97-AF65-F5344CB8AC3E}">
        <p14:creationId xmlns:p14="http://schemas.microsoft.com/office/powerpoint/2010/main" val="333193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0">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1">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1">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build="p"/>
      <p:bldP spid="621" grpId="0" build="p"/>
      <p:bldP spid="622" grpId="0" build="p"/>
      <p:bldP spid="623" grpId="0" build="p"/>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grpSp>
        <p:nvGrpSpPr>
          <p:cNvPr id="1483" name="Google Shape;1483;p115"/>
          <p:cNvGrpSpPr/>
          <p:nvPr/>
        </p:nvGrpSpPr>
        <p:grpSpPr>
          <a:xfrm>
            <a:off x="488115" y="959140"/>
            <a:ext cx="3017896" cy="2531353"/>
            <a:chOff x="649171" y="238145"/>
            <a:chExt cx="6249525" cy="5241981"/>
          </a:xfrm>
          <a:solidFill>
            <a:schemeClr val="tx1"/>
          </a:solidFill>
        </p:grpSpPr>
        <p:sp>
          <p:nvSpPr>
            <p:cNvPr id="1484" name="Google Shape;1484;p115"/>
            <p:cNvSpPr/>
            <p:nvPr/>
          </p:nvSpPr>
          <p:spPr>
            <a:xfrm>
              <a:off x="2850275" y="4515119"/>
              <a:ext cx="1849000" cy="810050"/>
            </a:xfrm>
            <a:custGeom>
              <a:avLst/>
              <a:gdLst/>
              <a:ahLst/>
              <a:cxnLst/>
              <a:rect l="l" t="t" r="r" b="b"/>
              <a:pathLst>
                <a:path w="73960" h="32402" extrusionOk="0">
                  <a:moveTo>
                    <a:pt x="7960" y="1"/>
                  </a:moveTo>
                  <a:cubicBezTo>
                    <a:pt x="5284" y="10848"/>
                    <a:pt x="2607" y="21625"/>
                    <a:pt x="1" y="32402"/>
                  </a:cubicBezTo>
                  <a:lnTo>
                    <a:pt x="73960" y="32402"/>
                  </a:lnTo>
                  <a:lnTo>
                    <a:pt x="66071" y="1"/>
                  </a:lnTo>
                  <a:close/>
                </a:path>
              </a:pathLst>
            </a:custGeom>
            <a:grp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15"/>
            <p:cNvSpPr/>
            <p:nvPr/>
          </p:nvSpPr>
          <p:spPr>
            <a:xfrm>
              <a:off x="2638975" y="5325151"/>
              <a:ext cx="2269850" cy="154975"/>
            </a:xfrm>
            <a:custGeom>
              <a:avLst/>
              <a:gdLst/>
              <a:ahLst/>
              <a:cxnLst/>
              <a:rect l="l" t="t" r="r" b="b"/>
              <a:pathLst>
                <a:path w="90794" h="6199" extrusionOk="0">
                  <a:moveTo>
                    <a:pt x="3875" y="0"/>
                  </a:moveTo>
                  <a:cubicBezTo>
                    <a:pt x="1761" y="0"/>
                    <a:pt x="1" y="2043"/>
                    <a:pt x="1" y="4508"/>
                  </a:cubicBezTo>
                  <a:lnTo>
                    <a:pt x="1" y="6199"/>
                  </a:lnTo>
                  <a:lnTo>
                    <a:pt x="90794" y="6199"/>
                  </a:lnTo>
                  <a:lnTo>
                    <a:pt x="90794" y="4508"/>
                  </a:lnTo>
                  <a:cubicBezTo>
                    <a:pt x="90794" y="2043"/>
                    <a:pt x="89103" y="0"/>
                    <a:pt x="86990" y="0"/>
                  </a:cubicBezTo>
                  <a:close/>
                </a:path>
              </a:pathLst>
            </a:custGeom>
            <a:grp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15"/>
            <p:cNvSpPr/>
            <p:nvPr/>
          </p:nvSpPr>
          <p:spPr>
            <a:xfrm>
              <a:off x="649171" y="238145"/>
              <a:ext cx="6249525" cy="4250923"/>
            </a:xfrm>
            <a:custGeom>
              <a:avLst/>
              <a:gdLst/>
              <a:ahLst/>
              <a:cxnLst/>
              <a:rect l="l" t="t" r="r" b="b"/>
              <a:pathLst>
                <a:path w="249981" h="157427" extrusionOk="0">
                  <a:moveTo>
                    <a:pt x="6198" y="0"/>
                  </a:moveTo>
                  <a:cubicBezTo>
                    <a:pt x="2817" y="0"/>
                    <a:pt x="0" y="2817"/>
                    <a:pt x="0" y="6198"/>
                  </a:cubicBezTo>
                  <a:lnTo>
                    <a:pt x="0" y="157427"/>
                  </a:lnTo>
                  <a:lnTo>
                    <a:pt x="249980" y="157427"/>
                  </a:lnTo>
                  <a:lnTo>
                    <a:pt x="249980" y="6198"/>
                  </a:lnTo>
                  <a:cubicBezTo>
                    <a:pt x="249980" y="2817"/>
                    <a:pt x="247233" y="0"/>
                    <a:pt x="243782" y="0"/>
                  </a:cubicBezTo>
                  <a:close/>
                </a:path>
              </a:pathLst>
            </a:custGeom>
            <a:grp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15"/>
            <p:cNvSpPr/>
            <p:nvPr/>
          </p:nvSpPr>
          <p:spPr>
            <a:xfrm>
              <a:off x="904475" y="481125"/>
              <a:ext cx="5738850" cy="3435575"/>
            </a:xfrm>
            <a:custGeom>
              <a:avLst/>
              <a:gdLst/>
              <a:ahLst/>
              <a:cxnLst/>
              <a:rect l="l" t="t" r="r" b="b"/>
              <a:pathLst>
                <a:path w="229554" h="137423" extrusionOk="0">
                  <a:moveTo>
                    <a:pt x="0" y="0"/>
                  </a:moveTo>
                  <a:lnTo>
                    <a:pt x="0" y="137423"/>
                  </a:lnTo>
                  <a:lnTo>
                    <a:pt x="229554" y="137423"/>
                  </a:lnTo>
                  <a:lnTo>
                    <a:pt x="229554" y="0"/>
                  </a:lnTo>
                  <a:close/>
                </a:path>
              </a:pathLst>
            </a:custGeom>
            <a:grp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19;p73">
            <a:extLst>
              <a:ext uri="{FF2B5EF4-FFF2-40B4-BE49-F238E27FC236}">
                <a16:creationId xmlns:a16="http://schemas.microsoft.com/office/drawing/2014/main" id="{7FBA706B-7C93-50D3-99E8-A784BBCB02C0}"/>
              </a:ext>
            </a:extLst>
          </p:cNvPr>
          <p:cNvSpPr txBox="1">
            <a:spLocks/>
          </p:cNvSpPr>
          <p:nvPr/>
        </p:nvSpPr>
        <p:spPr>
          <a:xfrm>
            <a:off x="1251140" y="217717"/>
            <a:ext cx="664171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buSzPts val="1100"/>
              <a:buFont typeface="Arial"/>
              <a:buNone/>
            </a:pPr>
            <a:r>
              <a:rPr lang="en-US" dirty="0"/>
              <a:t>What Is the Current State of Affairs?</a:t>
            </a:r>
          </a:p>
        </p:txBody>
      </p:sp>
      <p:pic>
        <p:nvPicPr>
          <p:cNvPr id="10" name="Picture 9" descr="A screenshot of a table&#10;&#10;Description automatically generated">
            <a:extLst>
              <a:ext uri="{FF2B5EF4-FFF2-40B4-BE49-F238E27FC236}">
                <a16:creationId xmlns:a16="http://schemas.microsoft.com/office/drawing/2014/main" id="{85BCD0A1-E8B4-3A88-8E16-01E21C0F95A8}"/>
              </a:ext>
            </a:extLst>
          </p:cNvPr>
          <p:cNvPicPr>
            <a:picLocks noChangeAspect="1"/>
          </p:cNvPicPr>
          <p:nvPr/>
        </p:nvPicPr>
        <p:blipFill>
          <a:blip r:embed="rId3"/>
          <a:stretch>
            <a:fillRect/>
          </a:stretch>
        </p:blipFill>
        <p:spPr>
          <a:xfrm>
            <a:off x="607293" y="1111431"/>
            <a:ext cx="2775399" cy="1671619"/>
          </a:xfrm>
          <a:prstGeom prst="rect">
            <a:avLst/>
          </a:prstGeom>
        </p:spPr>
      </p:pic>
      <p:grpSp>
        <p:nvGrpSpPr>
          <p:cNvPr id="11" name="Google Shape;1483;p115">
            <a:extLst>
              <a:ext uri="{FF2B5EF4-FFF2-40B4-BE49-F238E27FC236}">
                <a16:creationId xmlns:a16="http://schemas.microsoft.com/office/drawing/2014/main" id="{6DFA2779-12A0-1ACD-F7AA-756D90B6DB8F}"/>
              </a:ext>
            </a:extLst>
          </p:cNvPr>
          <p:cNvGrpSpPr/>
          <p:nvPr/>
        </p:nvGrpSpPr>
        <p:grpSpPr>
          <a:xfrm>
            <a:off x="4677114" y="863840"/>
            <a:ext cx="3017896" cy="2531353"/>
            <a:chOff x="649171" y="238145"/>
            <a:chExt cx="6249525" cy="5241981"/>
          </a:xfrm>
          <a:solidFill>
            <a:schemeClr val="tx1"/>
          </a:solidFill>
        </p:grpSpPr>
        <p:sp>
          <p:nvSpPr>
            <p:cNvPr id="12" name="Google Shape;1484;p115">
              <a:extLst>
                <a:ext uri="{FF2B5EF4-FFF2-40B4-BE49-F238E27FC236}">
                  <a16:creationId xmlns:a16="http://schemas.microsoft.com/office/drawing/2014/main" id="{2812A517-B047-AD64-AF0F-C3E6660A7CA4}"/>
                </a:ext>
              </a:extLst>
            </p:cNvPr>
            <p:cNvSpPr/>
            <p:nvPr/>
          </p:nvSpPr>
          <p:spPr>
            <a:xfrm>
              <a:off x="2850275" y="4515119"/>
              <a:ext cx="1849000" cy="810050"/>
            </a:xfrm>
            <a:custGeom>
              <a:avLst/>
              <a:gdLst/>
              <a:ahLst/>
              <a:cxnLst/>
              <a:rect l="l" t="t" r="r" b="b"/>
              <a:pathLst>
                <a:path w="73960" h="32402" extrusionOk="0">
                  <a:moveTo>
                    <a:pt x="7960" y="1"/>
                  </a:moveTo>
                  <a:cubicBezTo>
                    <a:pt x="5284" y="10848"/>
                    <a:pt x="2607" y="21625"/>
                    <a:pt x="1" y="32402"/>
                  </a:cubicBezTo>
                  <a:lnTo>
                    <a:pt x="73960" y="32402"/>
                  </a:lnTo>
                  <a:lnTo>
                    <a:pt x="66071" y="1"/>
                  </a:lnTo>
                  <a:close/>
                </a:path>
              </a:pathLst>
            </a:custGeom>
            <a:grp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85;p115">
              <a:extLst>
                <a:ext uri="{FF2B5EF4-FFF2-40B4-BE49-F238E27FC236}">
                  <a16:creationId xmlns:a16="http://schemas.microsoft.com/office/drawing/2014/main" id="{7F0BDFB5-E383-9B51-4858-C315A168C7E4}"/>
                </a:ext>
              </a:extLst>
            </p:cNvPr>
            <p:cNvSpPr/>
            <p:nvPr/>
          </p:nvSpPr>
          <p:spPr>
            <a:xfrm>
              <a:off x="2638975" y="5325151"/>
              <a:ext cx="2269850" cy="154975"/>
            </a:xfrm>
            <a:custGeom>
              <a:avLst/>
              <a:gdLst/>
              <a:ahLst/>
              <a:cxnLst/>
              <a:rect l="l" t="t" r="r" b="b"/>
              <a:pathLst>
                <a:path w="90794" h="6199" extrusionOk="0">
                  <a:moveTo>
                    <a:pt x="3875" y="0"/>
                  </a:moveTo>
                  <a:cubicBezTo>
                    <a:pt x="1761" y="0"/>
                    <a:pt x="1" y="2043"/>
                    <a:pt x="1" y="4508"/>
                  </a:cubicBezTo>
                  <a:lnTo>
                    <a:pt x="1" y="6199"/>
                  </a:lnTo>
                  <a:lnTo>
                    <a:pt x="90794" y="6199"/>
                  </a:lnTo>
                  <a:lnTo>
                    <a:pt x="90794" y="4508"/>
                  </a:lnTo>
                  <a:cubicBezTo>
                    <a:pt x="90794" y="2043"/>
                    <a:pt x="89103" y="0"/>
                    <a:pt x="86990" y="0"/>
                  </a:cubicBezTo>
                  <a:close/>
                </a:path>
              </a:pathLst>
            </a:custGeom>
            <a:grp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86;p115">
              <a:extLst>
                <a:ext uri="{FF2B5EF4-FFF2-40B4-BE49-F238E27FC236}">
                  <a16:creationId xmlns:a16="http://schemas.microsoft.com/office/drawing/2014/main" id="{81AB1010-5EAD-D19F-DB5A-35E02CF2213B}"/>
                </a:ext>
              </a:extLst>
            </p:cNvPr>
            <p:cNvSpPr/>
            <p:nvPr/>
          </p:nvSpPr>
          <p:spPr>
            <a:xfrm>
              <a:off x="649171" y="238145"/>
              <a:ext cx="6249525" cy="4250923"/>
            </a:xfrm>
            <a:custGeom>
              <a:avLst/>
              <a:gdLst/>
              <a:ahLst/>
              <a:cxnLst/>
              <a:rect l="l" t="t" r="r" b="b"/>
              <a:pathLst>
                <a:path w="249981" h="157427" extrusionOk="0">
                  <a:moveTo>
                    <a:pt x="6198" y="0"/>
                  </a:moveTo>
                  <a:cubicBezTo>
                    <a:pt x="2817" y="0"/>
                    <a:pt x="0" y="2817"/>
                    <a:pt x="0" y="6198"/>
                  </a:cubicBezTo>
                  <a:lnTo>
                    <a:pt x="0" y="157427"/>
                  </a:lnTo>
                  <a:lnTo>
                    <a:pt x="249980" y="157427"/>
                  </a:lnTo>
                  <a:lnTo>
                    <a:pt x="249980" y="6198"/>
                  </a:lnTo>
                  <a:cubicBezTo>
                    <a:pt x="249980" y="2817"/>
                    <a:pt x="247233" y="0"/>
                    <a:pt x="243782" y="0"/>
                  </a:cubicBezTo>
                  <a:close/>
                </a:path>
              </a:pathLst>
            </a:custGeom>
            <a:grp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87;p115">
              <a:extLst>
                <a:ext uri="{FF2B5EF4-FFF2-40B4-BE49-F238E27FC236}">
                  <a16:creationId xmlns:a16="http://schemas.microsoft.com/office/drawing/2014/main" id="{1DF0A266-488D-5DBD-8A7A-E1CEEC9D8882}"/>
                </a:ext>
              </a:extLst>
            </p:cNvPr>
            <p:cNvSpPr/>
            <p:nvPr/>
          </p:nvSpPr>
          <p:spPr>
            <a:xfrm>
              <a:off x="904475" y="481125"/>
              <a:ext cx="5738850" cy="3435575"/>
            </a:xfrm>
            <a:custGeom>
              <a:avLst/>
              <a:gdLst/>
              <a:ahLst/>
              <a:cxnLst/>
              <a:rect l="l" t="t" r="r" b="b"/>
              <a:pathLst>
                <a:path w="229554" h="137423" extrusionOk="0">
                  <a:moveTo>
                    <a:pt x="0" y="0"/>
                  </a:moveTo>
                  <a:lnTo>
                    <a:pt x="0" y="137423"/>
                  </a:lnTo>
                  <a:lnTo>
                    <a:pt x="229554" y="137423"/>
                  </a:lnTo>
                  <a:lnTo>
                    <a:pt x="229554" y="0"/>
                  </a:lnTo>
                  <a:close/>
                </a:path>
              </a:pathLst>
            </a:custGeom>
            <a:grp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17" descr="A screenshot of a computer&#10;&#10;Description automatically generated">
            <a:extLst>
              <a:ext uri="{FF2B5EF4-FFF2-40B4-BE49-F238E27FC236}">
                <a16:creationId xmlns:a16="http://schemas.microsoft.com/office/drawing/2014/main" id="{0C9F0F66-279F-EBE0-E3EF-960942048120}"/>
              </a:ext>
            </a:extLst>
          </p:cNvPr>
          <p:cNvPicPr>
            <a:picLocks noChangeAspect="1"/>
          </p:cNvPicPr>
          <p:nvPr/>
        </p:nvPicPr>
        <p:blipFill>
          <a:blip r:embed="rId4"/>
          <a:stretch>
            <a:fillRect/>
          </a:stretch>
        </p:blipFill>
        <p:spPr>
          <a:xfrm>
            <a:off x="4800400" y="1003932"/>
            <a:ext cx="2771291" cy="1613523"/>
          </a:xfrm>
          <a:prstGeom prst="rect">
            <a:avLst/>
          </a:prstGeom>
        </p:spPr>
      </p:pic>
      <p:sp>
        <p:nvSpPr>
          <p:cNvPr id="19" name="TextBox 18">
            <a:extLst>
              <a:ext uri="{FF2B5EF4-FFF2-40B4-BE49-F238E27FC236}">
                <a16:creationId xmlns:a16="http://schemas.microsoft.com/office/drawing/2014/main" id="{4E4004F5-EAA3-3873-C9CE-524E7AFABC66}"/>
              </a:ext>
            </a:extLst>
          </p:cNvPr>
          <p:cNvSpPr txBox="1"/>
          <p:nvPr/>
        </p:nvSpPr>
        <p:spPr>
          <a:xfrm>
            <a:off x="560480" y="3558492"/>
            <a:ext cx="3151762" cy="646331"/>
          </a:xfrm>
          <a:prstGeom prst="rect">
            <a:avLst/>
          </a:prstGeom>
          <a:noFill/>
        </p:spPr>
        <p:txBody>
          <a:bodyPr wrap="square" rtlCol="0">
            <a:spAutoFit/>
          </a:bodyPr>
          <a:lstStyle/>
          <a:p>
            <a:r>
              <a:rPr lang="en-US" sz="1200" dirty="0">
                <a:latin typeface="Montserrat" pitchFamily="2" charset="77"/>
              </a:rPr>
              <a:t>[1] Locate a specific school row in the “source file”* (the zone-by-zone chapter report submissions).</a:t>
            </a:r>
          </a:p>
        </p:txBody>
      </p:sp>
      <p:sp>
        <p:nvSpPr>
          <p:cNvPr id="20" name="TextBox 19">
            <a:extLst>
              <a:ext uri="{FF2B5EF4-FFF2-40B4-BE49-F238E27FC236}">
                <a16:creationId xmlns:a16="http://schemas.microsoft.com/office/drawing/2014/main" id="{2AAC7DC3-E874-4E83-54FC-A5FA315AE32C}"/>
              </a:ext>
            </a:extLst>
          </p:cNvPr>
          <p:cNvSpPr txBox="1"/>
          <p:nvPr/>
        </p:nvSpPr>
        <p:spPr>
          <a:xfrm>
            <a:off x="4393177" y="3388363"/>
            <a:ext cx="3855877" cy="646331"/>
          </a:xfrm>
          <a:prstGeom prst="rect">
            <a:avLst/>
          </a:prstGeom>
          <a:noFill/>
        </p:spPr>
        <p:txBody>
          <a:bodyPr wrap="square" rtlCol="0">
            <a:spAutoFit/>
          </a:bodyPr>
          <a:lstStyle/>
          <a:p>
            <a:r>
              <a:rPr lang="en-US" sz="1200" dirty="0">
                <a:latin typeface="Montserrat" pitchFamily="2" charset="77"/>
              </a:rPr>
              <a:t>[2] Locate the corresponding school or chapter name in the ”destination file” (the previous year’s activity report).</a:t>
            </a:r>
          </a:p>
        </p:txBody>
      </p:sp>
      <p:sp>
        <p:nvSpPr>
          <p:cNvPr id="21" name="TextBox 20">
            <a:extLst>
              <a:ext uri="{FF2B5EF4-FFF2-40B4-BE49-F238E27FC236}">
                <a16:creationId xmlns:a16="http://schemas.microsoft.com/office/drawing/2014/main" id="{799610CB-245B-2EFD-F1A3-793FD13744F2}"/>
              </a:ext>
            </a:extLst>
          </p:cNvPr>
          <p:cNvSpPr txBox="1"/>
          <p:nvPr/>
        </p:nvSpPr>
        <p:spPr>
          <a:xfrm>
            <a:off x="4393176" y="4034694"/>
            <a:ext cx="1599063" cy="276999"/>
          </a:xfrm>
          <a:prstGeom prst="rect">
            <a:avLst/>
          </a:prstGeom>
          <a:noFill/>
        </p:spPr>
        <p:txBody>
          <a:bodyPr wrap="square" rtlCol="0">
            <a:spAutoFit/>
          </a:bodyPr>
          <a:lstStyle/>
          <a:p>
            <a:r>
              <a:rPr lang="en-US" sz="1200" dirty="0">
                <a:latin typeface="Montserrat" pitchFamily="2" charset="77"/>
              </a:rPr>
              <a:t>[3] Repeat.</a:t>
            </a:r>
          </a:p>
        </p:txBody>
      </p:sp>
      <p:sp>
        <p:nvSpPr>
          <p:cNvPr id="25" name="TextBox 24">
            <a:extLst>
              <a:ext uri="{FF2B5EF4-FFF2-40B4-BE49-F238E27FC236}">
                <a16:creationId xmlns:a16="http://schemas.microsoft.com/office/drawing/2014/main" id="{CEA2BC55-816D-2218-DA47-B8368BAA2D6A}"/>
              </a:ext>
            </a:extLst>
          </p:cNvPr>
          <p:cNvSpPr txBox="1"/>
          <p:nvPr/>
        </p:nvSpPr>
        <p:spPr>
          <a:xfrm>
            <a:off x="488115" y="4365831"/>
            <a:ext cx="8568648" cy="430887"/>
          </a:xfrm>
          <a:prstGeom prst="rect">
            <a:avLst/>
          </a:prstGeom>
          <a:noFill/>
        </p:spPr>
        <p:txBody>
          <a:bodyPr wrap="square" rtlCol="0">
            <a:spAutoFit/>
          </a:bodyPr>
          <a:lstStyle/>
          <a:p>
            <a:pPr algn="just"/>
            <a:r>
              <a:rPr lang="en-US" sz="1100" dirty="0">
                <a:latin typeface="Montserrat" pitchFamily="2" charset="77"/>
              </a:rPr>
              <a:t>*The source file for different fields/columns may vary. For example, to obtain a particular chapter’s last Sigma-Pi-Sigma induction date, you would need to access an Excel file generated from the My Honor Society (MHS) portal.</a:t>
            </a:r>
          </a:p>
        </p:txBody>
      </p:sp>
    </p:spTree>
    <p:extLst>
      <p:ext uri="{BB962C8B-B14F-4D97-AF65-F5344CB8AC3E}">
        <p14:creationId xmlns:p14="http://schemas.microsoft.com/office/powerpoint/2010/main" val="143915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19B740F1-2E45-3EDD-4374-8A6E44610249}"/>
              </a:ext>
            </a:extLst>
          </p:cNvPr>
          <p:cNvPicPr>
            <a:picLocks noChangeAspect="1"/>
          </p:cNvPicPr>
          <p:nvPr/>
        </p:nvPicPr>
        <p:blipFill>
          <a:blip r:embed="rId3"/>
          <a:stretch>
            <a:fillRect/>
          </a:stretch>
        </p:blipFill>
        <p:spPr>
          <a:xfrm>
            <a:off x="0" y="254744"/>
            <a:ext cx="9144000" cy="4972251"/>
          </a:xfrm>
          <a:prstGeom prst="rect">
            <a:avLst/>
          </a:prstGeom>
        </p:spPr>
      </p:pic>
      <p:sp>
        <p:nvSpPr>
          <p:cNvPr id="651" name="Google Shape;651;p75"/>
          <p:cNvSpPr txBox="1">
            <a:spLocks noGrp="1"/>
          </p:cNvSpPr>
          <p:nvPr>
            <p:ph type="body" idx="1"/>
          </p:nvPr>
        </p:nvSpPr>
        <p:spPr>
          <a:xfrm>
            <a:off x="246435" y="-125962"/>
            <a:ext cx="5071354" cy="4613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What Did I Work On?</a:t>
            </a:r>
            <a:endParaRPr sz="2000" dirty="0"/>
          </a:p>
        </p:txBody>
      </p:sp>
      <p:sp>
        <p:nvSpPr>
          <p:cNvPr id="4" name="TextBox 3">
            <a:extLst>
              <a:ext uri="{FF2B5EF4-FFF2-40B4-BE49-F238E27FC236}">
                <a16:creationId xmlns:a16="http://schemas.microsoft.com/office/drawing/2014/main" id="{F8E2AD81-D469-C5FE-ECCD-E442EDCE97C1}"/>
              </a:ext>
            </a:extLst>
          </p:cNvPr>
          <p:cNvSpPr txBox="1"/>
          <p:nvPr/>
        </p:nvSpPr>
        <p:spPr>
          <a:xfrm>
            <a:off x="5917435" y="852786"/>
            <a:ext cx="2574436" cy="646331"/>
          </a:xfrm>
          <a:prstGeom prst="rect">
            <a:avLst/>
          </a:prstGeom>
          <a:noFill/>
          <a:ln w="38100">
            <a:solidFill>
              <a:srgbClr val="92D050"/>
            </a:solidFill>
          </a:ln>
          <a:scene3d>
            <a:camera prst="orthographicFront"/>
            <a:lightRig rig="threePt" dir="t"/>
          </a:scene3d>
          <a:sp3d>
            <a:bevelT prst="convex"/>
          </a:sp3d>
        </p:spPr>
        <p:txBody>
          <a:bodyPr wrap="square" rtlCol="0">
            <a:spAutoFit/>
          </a:bodyPr>
          <a:lstStyle/>
          <a:p>
            <a:pPr algn="just"/>
            <a:r>
              <a:rPr lang="en-US" sz="1200" dirty="0">
                <a:latin typeface="Montserrat" pitchFamily="2" charset="77"/>
              </a:rPr>
              <a:t>Implemented fuzzy matching to accurately update records from multiple Excel sheets.</a:t>
            </a:r>
          </a:p>
        </p:txBody>
      </p:sp>
      <p:sp>
        <p:nvSpPr>
          <p:cNvPr id="9" name="TextBox 8">
            <a:extLst>
              <a:ext uri="{FF2B5EF4-FFF2-40B4-BE49-F238E27FC236}">
                <a16:creationId xmlns:a16="http://schemas.microsoft.com/office/drawing/2014/main" id="{40677F2C-5902-473F-11F8-8C51CA5D08B1}"/>
              </a:ext>
            </a:extLst>
          </p:cNvPr>
          <p:cNvSpPr txBox="1"/>
          <p:nvPr/>
        </p:nvSpPr>
        <p:spPr>
          <a:xfrm>
            <a:off x="5729592" y="2097158"/>
            <a:ext cx="2985561" cy="1569660"/>
          </a:xfrm>
          <a:prstGeom prst="rect">
            <a:avLst/>
          </a:prstGeom>
          <a:noFill/>
          <a:ln w="38100">
            <a:solidFill>
              <a:srgbClr val="92D050"/>
            </a:solidFill>
          </a:ln>
          <a:scene3d>
            <a:camera prst="orthographicFront"/>
            <a:lightRig rig="threePt" dir="t"/>
          </a:scene3d>
          <a:sp3d>
            <a:bevelT prst="convex"/>
          </a:sp3d>
        </p:spPr>
        <p:txBody>
          <a:bodyPr wrap="square" rtlCol="0">
            <a:spAutoFit/>
          </a:bodyPr>
          <a:lstStyle/>
          <a:p>
            <a:pPr algn="just"/>
            <a:r>
              <a:rPr lang="en-US" sz="1200" dirty="0">
                <a:latin typeface="Montserrat" pitchFamily="2" charset="77"/>
              </a:rPr>
              <a:t>Fuzzy matching is a technique used in CS &amp; data processing to identify strings that are similar but not the same. This method is particularly useful in scenarios where data may contain errors, variations, or inconsistencies, such as typos, misspellings, or different formatting.</a:t>
            </a:r>
          </a:p>
        </p:txBody>
      </p:sp>
    </p:spTree>
    <p:extLst>
      <p:ext uri="{BB962C8B-B14F-4D97-AF65-F5344CB8AC3E}">
        <p14:creationId xmlns:p14="http://schemas.microsoft.com/office/powerpoint/2010/main" val="1263165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19B740F1-2E45-3EDD-4374-8A6E44610249}"/>
              </a:ext>
            </a:extLst>
          </p:cNvPr>
          <p:cNvPicPr>
            <a:picLocks noChangeAspect="1"/>
          </p:cNvPicPr>
          <p:nvPr/>
        </p:nvPicPr>
        <p:blipFill>
          <a:blip r:embed="rId3"/>
          <a:stretch>
            <a:fillRect/>
          </a:stretch>
        </p:blipFill>
        <p:spPr>
          <a:xfrm>
            <a:off x="0" y="254744"/>
            <a:ext cx="9144000" cy="4972251"/>
          </a:xfrm>
          <a:prstGeom prst="rect">
            <a:avLst/>
          </a:prstGeom>
        </p:spPr>
      </p:pic>
      <p:sp>
        <p:nvSpPr>
          <p:cNvPr id="651" name="Google Shape;651;p75"/>
          <p:cNvSpPr txBox="1">
            <a:spLocks noGrp="1"/>
          </p:cNvSpPr>
          <p:nvPr>
            <p:ph type="body" idx="1"/>
          </p:nvPr>
        </p:nvSpPr>
        <p:spPr>
          <a:xfrm>
            <a:off x="246435" y="-125962"/>
            <a:ext cx="5071354" cy="4613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What Did I Work On?</a:t>
            </a:r>
            <a:endParaRPr sz="2000" dirty="0"/>
          </a:p>
        </p:txBody>
      </p:sp>
      <p:sp>
        <p:nvSpPr>
          <p:cNvPr id="2" name="TextBox 1">
            <a:extLst>
              <a:ext uri="{FF2B5EF4-FFF2-40B4-BE49-F238E27FC236}">
                <a16:creationId xmlns:a16="http://schemas.microsoft.com/office/drawing/2014/main" id="{DD22AE45-DC42-76C9-5FA7-89861585496F}"/>
              </a:ext>
            </a:extLst>
          </p:cNvPr>
          <p:cNvSpPr txBox="1"/>
          <p:nvPr/>
        </p:nvSpPr>
        <p:spPr>
          <a:xfrm>
            <a:off x="5674955" y="614023"/>
            <a:ext cx="3345828" cy="1569660"/>
          </a:xfrm>
          <a:prstGeom prst="rect">
            <a:avLst/>
          </a:prstGeom>
          <a:noFill/>
          <a:ln w="38100">
            <a:solidFill>
              <a:srgbClr val="92D050"/>
            </a:solidFill>
          </a:ln>
          <a:scene3d>
            <a:camera prst="orthographicFront"/>
            <a:lightRig rig="threePt" dir="t"/>
          </a:scene3d>
          <a:sp3d>
            <a:bevelT prst="convex"/>
          </a:sp3d>
        </p:spPr>
        <p:txBody>
          <a:bodyPr wrap="square" rtlCol="0">
            <a:spAutoFit/>
          </a:bodyPr>
          <a:lstStyle/>
          <a:p>
            <a:pPr algn="just"/>
            <a:r>
              <a:rPr lang="en-US" sz="1200" dirty="0">
                <a:latin typeface="Montserrat" pitchFamily="2" charset="77"/>
              </a:rPr>
              <a:t>In the context of updating records from multiple Excel sheets, fuzzy matching can be used to match institution names that might be slightly different in each sheet. For instance, “Harvard University” and “Harvard Univ.” can be recognized as the same entity, allowing for accurate updates and data integration.</a:t>
            </a:r>
          </a:p>
        </p:txBody>
      </p:sp>
    </p:spTree>
    <p:extLst>
      <p:ext uri="{BB962C8B-B14F-4D97-AF65-F5344CB8AC3E}">
        <p14:creationId xmlns:p14="http://schemas.microsoft.com/office/powerpoint/2010/main" val="974598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1977030" y="264240"/>
            <a:ext cx="665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Are the Next Steps?</a:t>
            </a:r>
            <a:endParaRPr dirty="0"/>
          </a:p>
        </p:txBody>
      </p:sp>
      <p:sp>
        <p:nvSpPr>
          <p:cNvPr id="879" name="Google Shape;879;p89"/>
          <p:cNvSpPr txBox="1">
            <a:spLocks noGrp="1"/>
          </p:cNvSpPr>
          <p:nvPr>
            <p:ph type="subTitle" idx="1"/>
          </p:nvPr>
        </p:nvSpPr>
        <p:spPr>
          <a:xfrm>
            <a:off x="3508950" y="1760434"/>
            <a:ext cx="2490356" cy="44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Documentation</a:t>
            </a:r>
            <a:endParaRPr sz="2000" dirty="0"/>
          </a:p>
        </p:txBody>
      </p:sp>
      <p:sp>
        <p:nvSpPr>
          <p:cNvPr id="880" name="Google Shape;880;p89"/>
          <p:cNvSpPr txBox="1">
            <a:spLocks noGrp="1"/>
          </p:cNvSpPr>
          <p:nvPr>
            <p:ph type="subTitle" idx="2"/>
          </p:nvPr>
        </p:nvSpPr>
        <p:spPr>
          <a:xfrm>
            <a:off x="3235508" y="2183251"/>
            <a:ext cx="2502476" cy="1928796"/>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 sz="1200" dirty="0"/>
              <a:t>Document the automation code, written so far, in a Jupyter Notebook with </a:t>
            </a:r>
            <a:r>
              <a:rPr lang="en" sz="1200" dirty="0" err="1"/>
              <a:t>TeX</a:t>
            </a:r>
            <a:r>
              <a:rPr lang="en" sz="1200" dirty="0"/>
              <a:t> notes for future interns to reference.</a:t>
            </a:r>
          </a:p>
          <a:p>
            <a:pPr marL="171450" lvl="0" indent="-171450" algn="l" rtl="0">
              <a:spcBef>
                <a:spcPts val="0"/>
              </a:spcBef>
              <a:spcAft>
                <a:spcPts val="0"/>
              </a:spcAft>
              <a:buFontTx/>
              <a:buChar char="-"/>
            </a:pPr>
            <a:r>
              <a:rPr lang="en" sz="1200" dirty="0"/>
              <a:t>Add to the Standard Operating Procedure (SOP) for collecting and updating chapter reports.</a:t>
            </a:r>
          </a:p>
          <a:p>
            <a:pPr marL="171450" lvl="0" indent="-171450" algn="l" rtl="0">
              <a:spcBef>
                <a:spcPts val="0"/>
              </a:spcBef>
              <a:spcAft>
                <a:spcPts val="0"/>
              </a:spcAft>
              <a:buFontTx/>
              <a:buChar char="-"/>
            </a:pPr>
            <a:endParaRPr sz="1200" dirty="0"/>
          </a:p>
        </p:txBody>
      </p:sp>
      <p:sp>
        <p:nvSpPr>
          <p:cNvPr id="881" name="Google Shape;881;p89"/>
          <p:cNvSpPr txBox="1">
            <a:spLocks noGrp="1"/>
          </p:cNvSpPr>
          <p:nvPr>
            <p:ph type="subTitle" idx="3"/>
          </p:nvPr>
        </p:nvSpPr>
        <p:spPr>
          <a:xfrm>
            <a:off x="89212" y="1793179"/>
            <a:ext cx="3043364" cy="44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Improved Data Collection</a:t>
            </a:r>
            <a:endParaRPr sz="2000" dirty="0"/>
          </a:p>
        </p:txBody>
      </p:sp>
      <p:sp>
        <p:nvSpPr>
          <p:cNvPr id="882" name="Google Shape;882;p89"/>
          <p:cNvSpPr txBox="1">
            <a:spLocks noGrp="1"/>
          </p:cNvSpPr>
          <p:nvPr>
            <p:ph type="subTitle" idx="4"/>
          </p:nvPr>
        </p:nvSpPr>
        <p:spPr>
          <a:xfrm>
            <a:off x="180024" y="2273885"/>
            <a:ext cx="3043364" cy="12945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Future chapter report Google Forms should include hard-to-get information like the name of the department chair to consolidate all necessary data in one central location for easier retrieval.</a:t>
            </a:r>
          </a:p>
        </p:txBody>
      </p:sp>
      <p:sp>
        <p:nvSpPr>
          <p:cNvPr id="883" name="Google Shape;883;p89"/>
          <p:cNvSpPr txBox="1">
            <a:spLocks noGrp="1"/>
          </p:cNvSpPr>
          <p:nvPr>
            <p:ph type="subTitle" idx="5"/>
          </p:nvPr>
        </p:nvSpPr>
        <p:spPr>
          <a:xfrm>
            <a:off x="6011426" y="1739251"/>
            <a:ext cx="3443381" cy="44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Additional Data Collection</a:t>
            </a:r>
            <a:endParaRPr sz="2000" dirty="0"/>
          </a:p>
        </p:txBody>
      </p:sp>
      <p:sp>
        <p:nvSpPr>
          <p:cNvPr id="884" name="Google Shape;884;p89"/>
          <p:cNvSpPr txBox="1">
            <a:spLocks noGrp="1"/>
          </p:cNvSpPr>
          <p:nvPr>
            <p:ph type="subTitle" idx="6"/>
          </p:nvPr>
        </p:nvSpPr>
        <p:spPr>
          <a:xfrm>
            <a:off x="6103236" y="2204434"/>
            <a:ext cx="2951553" cy="1126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Future Google Forms should explicitly ask whether the chapter has a co-advisor, as there is currently no function to update the SPS Chapter Co-Advisor column.</a:t>
            </a:r>
            <a:endParaRPr sz="1200" dirty="0"/>
          </a:p>
        </p:txBody>
      </p:sp>
      <p:pic>
        <p:nvPicPr>
          <p:cNvPr id="5" name="Graphic 4">
            <a:extLst>
              <a:ext uri="{FF2B5EF4-FFF2-40B4-BE49-F238E27FC236}">
                <a16:creationId xmlns:a16="http://schemas.microsoft.com/office/drawing/2014/main" id="{E282711E-DBA1-C750-DD8D-786F91655F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7319" y="1022466"/>
            <a:ext cx="749616" cy="923307"/>
          </a:xfrm>
          <a:prstGeom prst="rect">
            <a:avLst/>
          </a:prstGeom>
        </p:spPr>
      </p:pic>
      <p:pic>
        <p:nvPicPr>
          <p:cNvPr id="7" name="Graphic 6">
            <a:extLst>
              <a:ext uri="{FF2B5EF4-FFF2-40B4-BE49-F238E27FC236}">
                <a16:creationId xmlns:a16="http://schemas.microsoft.com/office/drawing/2014/main" id="{74A0E4BF-9B6E-ED97-AAA2-EB2B829AD0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20516" y="970063"/>
            <a:ext cx="744602" cy="923307"/>
          </a:xfrm>
          <a:prstGeom prst="rect">
            <a:avLst/>
          </a:prstGeom>
        </p:spPr>
      </p:pic>
      <p:pic>
        <p:nvPicPr>
          <p:cNvPr id="9" name="Graphic 8">
            <a:extLst>
              <a:ext uri="{FF2B5EF4-FFF2-40B4-BE49-F238E27FC236}">
                <a16:creationId xmlns:a16="http://schemas.microsoft.com/office/drawing/2014/main" id="{3EDC8D6D-F7D5-2A16-7E94-716722DD00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94556" y="1022466"/>
            <a:ext cx="744602" cy="8509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3">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 grpId="0" build="p"/>
      <p:bldP spid="880" grpId="0" build="p"/>
      <p:bldP spid="881" grpId="0" build="p"/>
      <p:bldP spid="882" grpId="0" build="p"/>
      <p:bldP spid="883" grpId="0" build="p"/>
      <p:bldP spid="88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1977030" y="264240"/>
            <a:ext cx="665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Summary of Accomplishments.</a:t>
            </a:r>
            <a:endParaRPr dirty="0"/>
          </a:p>
        </p:txBody>
      </p:sp>
      <p:sp>
        <p:nvSpPr>
          <p:cNvPr id="17" name="TextBox 16">
            <a:extLst>
              <a:ext uri="{FF2B5EF4-FFF2-40B4-BE49-F238E27FC236}">
                <a16:creationId xmlns:a16="http://schemas.microsoft.com/office/drawing/2014/main" id="{841AD4B9-0A2A-5223-7DE8-236793B7505F}"/>
              </a:ext>
            </a:extLst>
          </p:cNvPr>
          <p:cNvSpPr txBox="1"/>
          <p:nvPr/>
        </p:nvSpPr>
        <p:spPr>
          <a:xfrm>
            <a:off x="678180" y="1073943"/>
            <a:ext cx="7627620" cy="3539430"/>
          </a:xfrm>
          <a:prstGeom prst="rect">
            <a:avLst/>
          </a:prstGeom>
          <a:noFill/>
        </p:spPr>
        <p:txBody>
          <a:bodyPr wrap="square" rtlCol="0">
            <a:spAutoFit/>
          </a:bodyPr>
          <a:lstStyle/>
          <a:p>
            <a:pPr marL="285750" indent="-285750" algn="just">
              <a:buFont typeface="Arial" panose="020B0604020202020204" pitchFamily="34" charset="0"/>
              <a:buChar char="•"/>
            </a:pPr>
            <a:r>
              <a:rPr lang="en-US" i="1" dirty="0">
                <a:solidFill>
                  <a:srgbClr val="0E0E0E"/>
                </a:solidFill>
                <a:effectLst/>
                <a:latin typeface="Montserrat" pitchFamily="2" charset="77"/>
              </a:rPr>
              <a:t>I focused on </a:t>
            </a:r>
            <a:r>
              <a:rPr lang="en-US" b="1" i="1" dirty="0">
                <a:solidFill>
                  <a:srgbClr val="FF0000"/>
                </a:solidFill>
                <a:effectLst/>
                <a:latin typeface="Montserrat" pitchFamily="2" charset="77"/>
              </a:rPr>
              <a:t>enhancing the efficiency and accuracy</a:t>
            </a:r>
            <a:r>
              <a:rPr lang="en-US" i="1" dirty="0">
                <a:solidFill>
                  <a:srgbClr val="0E0E0E"/>
                </a:solidFill>
                <a:effectLst/>
                <a:latin typeface="Montserrat" pitchFamily="2" charset="77"/>
              </a:rPr>
              <a:t> of SPS chapter engagement processes through data automation and analysis. I implemented an automated system </a:t>
            </a:r>
            <a:r>
              <a:rPr lang="en-US" b="1" i="1" dirty="0">
                <a:solidFill>
                  <a:srgbClr val="FF0000"/>
                </a:solidFill>
                <a:effectLst/>
                <a:latin typeface="Montserrat" pitchFamily="2" charset="77"/>
              </a:rPr>
              <a:t>utilizing fuzzy matching technique</a:t>
            </a:r>
            <a:r>
              <a:rPr lang="en-US" i="1" dirty="0">
                <a:solidFill>
                  <a:srgbClr val="0E0E0E"/>
                </a:solidFill>
                <a:effectLst/>
                <a:latin typeface="Montserrat" pitchFamily="2" charset="77"/>
              </a:rPr>
              <a:t>s to streamline the updating of chapter activity reports from multiple Excel sheets.</a:t>
            </a:r>
          </a:p>
          <a:p>
            <a:pPr marL="285750" indent="-285750" algn="just">
              <a:buFont typeface="Arial" panose="020B0604020202020204" pitchFamily="34" charset="0"/>
              <a:buChar char="•"/>
            </a:pPr>
            <a:endParaRPr lang="en-US" i="1" dirty="0">
              <a:solidFill>
                <a:srgbClr val="0E0E0E"/>
              </a:solidFill>
              <a:latin typeface="Montserrat" pitchFamily="2" charset="77"/>
            </a:endParaRPr>
          </a:p>
          <a:p>
            <a:pPr marL="285750" indent="-285750" algn="just">
              <a:buFont typeface="Arial" panose="020B0604020202020204" pitchFamily="34" charset="0"/>
              <a:buChar char="•"/>
            </a:pPr>
            <a:r>
              <a:rPr lang="en-US" i="1" dirty="0">
                <a:solidFill>
                  <a:srgbClr val="0E0E0E"/>
                </a:solidFill>
                <a:effectLst/>
                <a:latin typeface="Montserrat" pitchFamily="2" charset="77"/>
              </a:rPr>
              <a:t>This significantly </a:t>
            </a:r>
            <a:r>
              <a:rPr lang="en-US" b="1" i="1" dirty="0">
                <a:solidFill>
                  <a:srgbClr val="FF0000"/>
                </a:solidFill>
                <a:effectLst/>
                <a:latin typeface="Montserrat" pitchFamily="2" charset="77"/>
              </a:rPr>
              <a:t>reduced the manual workload </a:t>
            </a:r>
            <a:r>
              <a:rPr lang="en-US" i="1" dirty="0">
                <a:solidFill>
                  <a:srgbClr val="0E0E0E"/>
                </a:solidFill>
                <a:effectLst/>
                <a:latin typeface="Montserrat" pitchFamily="2" charset="77"/>
              </a:rPr>
              <a:t>and improved data accuracy. I processed report submissions, ensuring that the records were up-to-date and accurately reflected in the zone-specific databases. </a:t>
            </a:r>
          </a:p>
          <a:p>
            <a:pPr marL="285750" indent="-285750" algn="just">
              <a:buFont typeface="Arial" panose="020B0604020202020204" pitchFamily="34" charset="0"/>
              <a:buChar char="•"/>
            </a:pPr>
            <a:endParaRPr lang="en-US" i="1" dirty="0">
              <a:solidFill>
                <a:srgbClr val="0E0E0E"/>
              </a:solidFill>
              <a:latin typeface="Montserrat" pitchFamily="2" charset="77"/>
            </a:endParaRPr>
          </a:p>
          <a:p>
            <a:pPr marL="285750" indent="-285750" algn="just">
              <a:buFont typeface="Arial" panose="020B0604020202020204" pitchFamily="34" charset="0"/>
              <a:buChar char="•"/>
            </a:pPr>
            <a:r>
              <a:rPr lang="en-US" i="1" dirty="0">
                <a:solidFill>
                  <a:srgbClr val="0E0E0E"/>
                </a:solidFill>
                <a:effectLst/>
                <a:latin typeface="Montserrat" pitchFamily="2" charset="77"/>
              </a:rPr>
              <a:t>My work also involved creating chapter activity files and </a:t>
            </a:r>
            <a:r>
              <a:rPr lang="en-US" b="1" i="1" dirty="0">
                <a:solidFill>
                  <a:srgbClr val="FF0000"/>
                </a:solidFill>
                <a:effectLst/>
                <a:latin typeface="Montserrat" pitchFamily="2" charset="77"/>
              </a:rPr>
              <a:t>developing strategies for more effective data collection </a:t>
            </a:r>
            <a:r>
              <a:rPr lang="en-US" i="1" dirty="0">
                <a:solidFill>
                  <a:srgbClr val="0E0E0E"/>
                </a:solidFill>
                <a:effectLst/>
                <a:latin typeface="Montserrat" pitchFamily="2" charset="77"/>
              </a:rPr>
              <a:t>and future improvements, such as incorporating hard-to-get information in the chapter report Google Forms. </a:t>
            </a:r>
          </a:p>
          <a:p>
            <a:pPr marL="285750" indent="-285750" algn="just">
              <a:buFont typeface="Arial" panose="020B0604020202020204" pitchFamily="34" charset="0"/>
              <a:buChar char="•"/>
            </a:pPr>
            <a:endParaRPr lang="en-US" i="1" dirty="0">
              <a:solidFill>
                <a:srgbClr val="0E0E0E"/>
              </a:solidFill>
              <a:latin typeface="Montserrat" pitchFamily="2" charset="77"/>
            </a:endParaRPr>
          </a:p>
          <a:p>
            <a:pPr marL="285750" indent="-285750" algn="just">
              <a:buFont typeface="Arial" panose="020B0604020202020204" pitchFamily="34" charset="0"/>
              <a:buChar char="•"/>
            </a:pPr>
            <a:r>
              <a:rPr lang="en-US" i="1" dirty="0">
                <a:solidFill>
                  <a:srgbClr val="0E0E0E"/>
                </a:solidFill>
                <a:effectLst/>
                <a:latin typeface="Montserrat" pitchFamily="2" charset="77"/>
              </a:rPr>
              <a:t>Through this project, I contributed to the organization’s ability to better support and engage its chapters, </a:t>
            </a:r>
            <a:r>
              <a:rPr lang="en-US" b="1" i="1" dirty="0">
                <a:solidFill>
                  <a:srgbClr val="FF0000"/>
                </a:solidFill>
                <a:effectLst/>
                <a:latin typeface="Montserrat" pitchFamily="2" charset="77"/>
              </a:rPr>
              <a:t>laying the groundwork</a:t>
            </a:r>
            <a:r>
              <a:rPr lang="en-US" i="1" dirty="0">
                <a:solidFill>
                  <a:srgbClr val="0E0E0E"/>
                </a:solidFill>
                <a:effectLst/>
                <a:latin typeface="Montserrat" pitchFamily="2" charset="77"/>
              </a:rPr>
              <a:t> for ongoing enhancements in their data management processes.</a:t>
            </a:r>
          </a:p>
        </p:txBody>
      </p:sp>
    </p:spTree>
    <p:extLst>
      <p:ext uri="{BB962C8B-B14F-4D97-AF65-F5344CB8AC3E}">
        <p14:creationId xmlns:p14="http://schemas.microsoft.com/office/powerpoint/2010/main" val="224212805"/>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1520</Words>
  <Application>Microsoft Macintosh PowerPoint</Application>
  <PresentationFormat>On-screen Show (16:9)</PresentationFormat>
  <Paragraphs>140</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Vidaloka</vt:lpstr>
      <vt:lpstr>Josefin Sans</vt:lpstr>
      <vt:lpstr>Merriweather Light</vt:lpstr>
      <vt:lpstr>Arial</vt:lpstr>
      <vt:lpstr>SFMono-Regular</vt:lpstr>
      <vt:lpstr>Montserrat</vt:lpstr>
      <vt:lpstr>Minimalist Business Slides XL by Slidesgo</vt:lpstr>
      <vt:lpstr>Enhancing SPS Chapter Engagement Through Data Automation and Analysis.</vt:lpstr>
      <vt:lpstr>What Is the Grand Scheme of Things?</vt:lpstr>
      <vt:lpstr>What Is the Grand Scheme of Things?</vt:lpstr>
      <vt:lpstr>What Was I Tasked With?</vt:lpstr>
      <vt:lpstr>PowerPoint Presentation</vt:lpstr>
      <vt:lpstr>PowerPoint Presentation</vt:lpstr>
      <vt:lpstr>PowerPoint Presentation</vt:lpstr>
      <vt:lpstr>What Are the Next Steps?</vt:lpstr>
      <vt:lpstr>Summary of Accomplishments.</vt:lpstr>
      <vt:lpstr>Acknowledgments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Collins Munene Kariuki</cp:lastModifiedBy>
  <cp:revision>103</cp:revision>
  <dcterms:modified xsi:type="dcterms:W3CDTF">2024-07-31T17:39:57Z</dcterms:modified>
</cp:coreProperties>
</file>