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71" r:id="rId9"/>
    <p:sldId id="270" r:id="rId10"/>
    <p:sldId id="273" r:id="rId11"/>
    <p:sldId id="274" r:id="rId12"/>
    <p:sldId id="316" r:id="rId13"/>
    <p:sldId id="275" r:id="rId14"/>
    <p:sldId id="276" r:id="rId15"/>
    <p:sldId id="277" r:id="rId16"/>
    <p:sldId id="278" r:id="rId17"/>
    <p:sldId id="279" r:id="rId18"/>
    <p:sldId id="293" r:id="rId19"/>
    <p:sldId id="258" r:id="rId20"/>
    <p:sldId id="280" r:id="rId21"/>
    <p:sldId id="289" r:id="rId22"/>
    <p:sldId id="290" r:id="rId23"/>
    <p:sldId id="281" r:id="rId24"/>
    <p:sldId id="291" r:id="rId25"/>
    <p:sldId id="259" r:id="rId26"/>
    <p:sldId id="292" r:id="rId27"/>
    <p:sldId id="261" r:id="rId28"/>
    <p:sldId id="282" r:id="rId29"/>
    <p:sldId id="283" r:id="rId30"/>
    <p:sldId id="284" r:id="rId31"/>
    <p:sldId id="285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15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262" r:id="rId54"/>
    <p:sldId id="26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086E-AACC-4EAF-A254-068CED29F7AA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8722-BB44-472C-A0CC-10683354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4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086E-AACC-4EAF-A254-068CED29F7AA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8722-BB44-472C-A0CC-10683354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9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086E-AACC-4EAF-A254-068CED29F7AA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8722-BB44-472C-A0CC-10683354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8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086E-AACC-4EAF-A254-068CED29F7AA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8722-BB44-472C-A0CC-10683354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086E-AACC-4EAF-A254-068CED29F7AA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8722-BB44-472C-A0CC-10683354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7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086E-AACC-4EAF-A254-068CED29F7AA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8722-BB44-472C-A0CC-10683354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5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086E-AACC-4EAF-A254-068CED29F7AA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8722-BB44-472C-A0CC-10683354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6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086E-AACC-4EAF-A254-068CED29F7AA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8722-BB44-472C-A0CC-10683354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9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086E-AACC-4EAF-A254-068CED29F7AA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8722-BB44-472C-A0CC-10683354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4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086E-AACC-4EAF-A254-068CED29F7AA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8722-BB44-472C-A0CC-10683354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8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086E-AACC-4EAF-A254-068CED29F7AA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8722-BB44-472C-A0CC-10683354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F086E-AACC-4EAF-A254-068CED29F7AA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18722-BB44-472C-A0CC-10683354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7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900260"/>
              </p:ext>
            </p:extLst>
          </p:nvPr>
        </p:nvGraphicFramePr>
        <p:xfrm>
          <a:off x="838200" y="1825625"/>
          <a:ext cx="10837863" cy="2795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191"/>
                <a:gridCol w="5118672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Impact</a:t>
                      </a:r>
                      <a:endParaRPr lang="en-US" sz="2400" dirty="0"/>
                    </a:p>
                  </a:txBody>
                  <a:tcPr/>
                </a:tc>
              </a:tr>
              <a:tr h="601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Over-fitting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Unreliable risk estimates/ low precision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Spurious associations</a:t>
                      </a:r>
                    </a:p>
                  </a:txBody>
                  <a:tcPr/>
                </a:tc>
              </a:tr>
              <a:tr h="408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Under-fitting</a:t>
                      </a:r>
                    </a:p>
                    <a:p>
                      <a:r>
                        <a:rPr lang="en-US" sz="2400" dirty="0" smtClean="0"/>
                        <a:t>(variable  omission/ underpowered analysis)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Undetectable associations</a:t>
                      </a:r>
                    </a:p>
                  </a:txBody>
                  <a:tcPr/>
                </a:tc>
              </a:tr>
              <a:tr h="38691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Misleading results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4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Violation of PH assumption (Cox regression)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Hazard ratio – does not depend on time (on covariates only)</a:t>
            </a:r>
          </a:p>
          <a:p>
            <a:endParaRPr lang="en-US" dirty="0"/>
          </a:p>
          <a:p>
            <a:r>
              <a:rPr lang="en-US" dirty="0" smtClean="0"/>
              <a:t>Methods for verification</a:t>
            </a:r>
          </a:p>
          <a:p>
            <a:r>
              <a:rPr lang="en-US" b="1" dirty="0" smtClean="0"/>
              <a:t>Plot of </a:t>
            </a:r>
            <a:r>
              <a:rPr lang="en-US" b="1" dirty="0"/>
              <a:t>`cumulative baseline hazard estimates on a log-scale</a:t>
            </a:r>
            <a:r>
              <a:rPr lang="en-US" b="1" dirty="0" smtClean="0"/>
              <a:t>’</a:t>
            </a:r>
            <a:r>
              <a:rPr lang="en-US" dirty="0" smtClean="0"/>
              <a:t>: </a:t>
            </a:r>
            <a:r>
              <a:rPr lang="en-US" dirty="0" smtClean="0"/>
              <a:t>Curves on the plot should be parallel with distance that is constant over time</a:t>
            </a:r>
          </a:p>
          <a:p>
            <a:r>
              <a:rPr lang="en-US" b="1" dirty="0" smtClean="0"/>
              <a:t>Survival curves: </a:t>
            </a:r>
            <a:r>
              <a:rPr lang="en-US" dirty="0" smtClean="0"/>
              <a:t>if PH assumption is met survival curve of one group will not cross the survival curve of other group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7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225426"/>
            <a:ext cx="10515600" cy="4611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 assumption</a:t>
            </a:r>
            <a:endParaRPr lang="en-US" dirty="0"/>
          </a:p>
        </p:txBody>
      </p:sp>
      <p:pic>
        <p:nvPicPr>
          <p:cNvPr id="6146" name="Picture 2" descr="http://www.statmethods.net/advstats/images/survival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826295"/>
            <a:ext cx="5879306" cy="587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PH assumption in `R’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4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report of tests for interaction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covered in the next session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Unspecified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readers should always be notified of how the </a:t>
            </a:r>
            <a:r>
              <a:rPr lang="en-US" dirty="0" smtClean="0"/>
              <a:t>coding was </a:t>
            </a:r>
            <a:r>
              <a:rPr lang="en-US" dirty="0"/>
              <a:t>used in a multivariable </a:t>
            </a:r>
            <a:r>
              <a:rPr lang="en-US" dirty="0" smtClean="0"/>
              <a:t>analysis:</a:t>
            </a:r>
          </a:p>
          <a:p>
            <a:r>
              <a:rPr lang="en-US" dirty="0" smtClean="0"/>
              <a:t>Marginal (binary variable -1/+1) </a:t>
            </a:r>
            <a:r>
              <a:rPr lang="en-US" dirty="0" err="1" smtClean="0"/>
              <a:t>v.s</a:t>
            </a:r>
            <a:r>
              <a:rPr lang="en-US" dirty="0" smtClean="0"/>
              <a:t>. partial (binary variable 0/1) methods</a:t>
            </a:r>
          </a:p>
          <a:p>
            <a:r>
              <a:rPr lang="en-US" dirty="0" smtClean="0"/>
              <a:t>Ordinal variable coding = could use “dummy” variable or integer values</a:t>
            </a:r>
          </a:p>
          <a:p>
            <a:r>
              <a:rPr lang="en-US" dirty="0" smtClean="0"/>
              <a:t>Regression coefficients reported without concomitant citation of unit of coding e.g. single coefficient for age – could  mean continuous variable or a dichotomous variable (&lt;5/ above 5 years)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Unspecified Selection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Strategies of variable selection for MVA</a:t>
            </a:r>
          </a:p>
          <a:p>
            <a:r>
              <a:rPr lang="en-US" dirty="0" smtClean="0"/>
              <a:t>Previous research</a:t>
            </a:r>
          </a:p>
          <a:p>
            <a:r>
              <a:rPr lang="en-US" dirty="0" smtClean="0"/>
              <a:t>Clinical experience</a:t>
            </a:r>
          </a:p>
          <a:p>
            <a:r>
              <a:rPr lang="en-US" dirty="0" smtClean="0"/>
              <a:t>Automated algorithms – esp. prognostic studies</a:t>
            </a:r>
          </a:p>
          <a:p>
            <a:endParaRPr lang="en-US" dirty="0"/>
          </a:p>
          <a:p>
            <a:r>
              <a:rPr lang="en-US" dirty="0" smtClean="0"/>
              <a:t>Final model depends on the chosen selectin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86" y="1491175"/>
            <a:ext cx="12099400" cy="50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3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MV models in `R’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multivariable_reg_practical.docx</a:t>
            </a:r>
          </a:p>
        </p:txBody>
      </p:sp>
    </p:spTree>
    <p:extLst>
      <p:ext uri="{BB962C8B-B14F-4D97-AF65-F5344CB8AC3E}">
        <p14:creationId xmlns:p14="http://schemas.microsoft.com/office/powerpoint/2010/main" val="30077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403" y="296764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Introduction – Interaction &amp; Effect Modification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multivariable 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MVA relate 2 or more independent variables to an outcome (through mathematical expression)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47700" y="3882492"/>
            <a:ext cx="2463800" cy="7747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Cholesterol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43401" y="3710516"/>
            <a:ext cx="1368668" cy="102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3225800" y="4149192"/>
            <a:ext cx="927100" cy="3175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35018" y="3710516"/>
            <a:ext cx="1346591" cy="10441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2069" y="3924109"/>
            <a:ext cx="43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  <p:sp>
        <p:nvSpPr>
          <p:cNvPr id="9" name="Oval 8"/>
          <p:cNvSpPr/>
          <p:nvPr/>
        </p:nvSpPr>
        <p:spPr>
          <a:xfrm>
            <a:off x="8821018" y="3672416"/>
            <a:ext cx="1346591" cy="10441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98069" y="3886009"/>
            <a:ext cx="43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99213" y="5451051"/>
                <a:ext cx="65743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 smtClean="0"/>
                  <a:t>+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213" y="5451051"/>
                <a:ext cx="6574313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7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Interaction/ effect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outcomes (events) are </a:t>
            </a:r>
            <a:r>
              <a:rPr lang="en-US" dirty="0" smtClean="0"/>
              <a:t>determined </a:t>
            </a:r>
            <a:r>
              <a:rPr lang="en-US" dirty="0"/>
              <a:t>(influenced) by more than </a:t>
            </a:r>
            <a:r>
              <a:rPr lang="en-US" dirty="0" smtClean="0"/>
              <a:t>one factor </a:t>
            </a:r>
            <a:r>
              <a:rPr lang="en-US" dirty="0"/>
              <a:t>(e.g. </a:t>
            </a:r>
            <a:r>
              <a:rPr lang="en-US" dirty="0" smtClean="0"/>
              <a:t>body weight.)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92173" y="3347146"/>
            <a:ext cx="2293034" cy="13082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Body weight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299938" y="3404382"/>
            <a:ext cx="1885071" cy="12098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96154" y="5484057"/>
            <a:ext cx="1885071" cy="12098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Exercise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3347146"/>
            <a:ext cx="1885071" cy="12098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Lifestyle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69809" y="3784209"/>
            <a:ext cx="104100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6872068" y="3784209"/>
            <a:ext cx="104100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4993549" y="4782534"/>
            <a:ext cx="690282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Interaction/ effect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1474897"/>
            <a:ext cx="2293034" cy="13082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Body weight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724985" y="1524133"/>
            <a:ext cx="1885071" cy="12098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24984" y="5182365"/>
            <a:ext cx="1885071" cy="12098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Exercise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24984" y="3288051"/>
            <a:ext cx="1885071" cy="12098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Lifestyle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3221502" y="3599434"/>
            <a:ext cx="104100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3355145" y="1854724"/>
            <a:ext cx="104100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158888" y="5512956"/>
            <a:ext cx="1202098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7379" y="3238813"/>
            <a:ext cx="2293034" cy="13082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Body weight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1969" y="5133127"/>
            <a:ext cx="2293034" cy="13082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Body weight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2486" y="1825625"/>
            <a:ext cx="42062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Looking at effect of each factor in turn = unrealistic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should look at relationship of these factors to outcome at the same time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361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Interaction/ effect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1474897"/>
            <a:ext cx="2293034" cy="13082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Body weight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724985" y="1524133"/>
            <a:ext cx="1885071" cy="12098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405715" y="1455847"/>
            <a:ext cx="1885071" cy="12098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Exercise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096856" y="1524132"/>
            <a:ext cx="1885071" cy="12098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Lifestyle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3355145" y="1854724"/>
            <a:ext cx="104100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25415" y="3007311"/>
            <a:ext cx="99596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we look at the relation of these factors (</a:t>
            </a:r>
            <a:r>
              <a:rPr lang="en-US" sz="2800" dirty="0" smtClean="0"/>
              <a:t>explanatory variables</a:t>
            </a:r>
            <a:r>
              <a:rPr lang="en-US" sz="2800" dirty="0"/>
              <a:t>) to the outcome at the same time, ....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will obtain the </a:t>
            </a:r>
            <a:r>
              <a:rPr lang="en-US" sz="2800" dirty="0" smtClean="0"/>
              <a:t>“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independent effect</a:t>
            </a:r>
            <a:r>
              <a:rPr lang="en-US" sz="2800" dirty="0" smtClean="0"/>
              <a:t>” </a:t>
            </a:r>
            <a:r>
              <a:rPr lang="en-US" sz="2800" dirty="0"/>
              <a:t>of explanatory </a:t>
            </a:r>
            <a:r>
              <a:rPr lang="en-US" sz="2800" dirty="0" smtClean="0"/>
              <a:t>variables </a:t>
            </a:r>
            <a:r>
              <a:rPr lang="en-US" sz="2800" dirty="0"/>
              <a:t>to outcome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can also study the </a:t>
            </a:r>
            <a:r>
              <a:rPr lang="en-US" sz="2800" dirty="0" smtClean="0"/>
              <a:t>“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interaction</a:t>
            </a:r>
            <a:r>
              <a:rPr lang="en-US" sz="2800" dirty="0" smtClean="0"/>
              <a:t>” (</a:t>
            </a:r>
            <a:r>
              <a:rPr lang="en-US" sz="2800" dirty="0"/>
              <a:t>IA) between </a:t>
            </a:r>
            <a:r>
              <a:rPr lang="en-US" sz="2800" dirty="0" smtClean="0"/>
              <a:t>independent </a:t>
            </a:r>
            <a:r>
              <a:rPr lang="en-US" sz="2800" dirty="0"/>
              <a:t>variables (Synergistic/Antagonistic IA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610056" y="1825625"/>
            <a:ext cx="4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+</a:t>
            </a:r>
            <a:endParaRPr lang="en-US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57160" y="1794317"/>
            <a:ext cx="4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+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6933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1474897"/>
            <a:ext cx="2293034" cy="13082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Body weight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724985" y="1524133"/>
            <a:ext cx="1885071" cy="12098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271" y="1607411"/>
            <a:ext cx="1885071" cy="12098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Exercise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3355145" y="1854724"/>
            <a:ext cx="104100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10056" y="1825625"/>
            <a:ext cx="4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+</a:t>
            </a:r>
            <a:endParaRPr lang="en-US" sz="4400" dirty="0"/>
          </a:p>
        </p:txBody>
      </p:sp>
      <p:sp>
        <p:nvSpPr>
          <p:cNvPr id="13" name="TextBox 12"/>
          <p:cNvSpPr txBox="1"/>
          <p:nvPr/>
        </p:nvSpPr>
        <p:spPr>
          <a:xfrm>
            <a:off x="1744393" y="3010486"/>
            <a:ext cx="71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kg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3352507" y="3025919"/>
            <a:ext cx="881868" cy="322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24986" y="3010486"/>
            <a:ext cx="6022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unit        +     no change                      Diet effect     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742548" y="3056261"/>
            <a:ext cx="0" cy="32355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57853" y="3010486"/>
            <a:ext cx="0" cy="32355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44393" y="3641325"/>
            <a:ext cx="71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kg</a:t>
            </a:r>
            <a:endParaRPr lang="en-US" sz="2400" dirty="0"/>
          </a:p>
        </p:txBody>
      </p:sp>
      <p:sp>
        <p:nvSpPr>
          <p:cNvPr id="19" name="Right Arrow 18"/>
          <p:cNvSpPr/>
          <p:nvPr/>
        </p:nvSpPr>
        <p:spPr>
          <a:xfrm rot="10800000">
            <a:off x="3352507" y="3656758"/>
            <a:ext cx="881868" cy="322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24985" y="3641325"/>
            <a:ext cx="645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change +     1 unit                         Exercise effect     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726093" y="3656758"/>
            <a:ext cx="0" cy="32355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757853" y="3641325"/>
            <a:ext cx="0" cy="32355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102990"/>
            <a:ext cx="1085205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4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1474897"/>
            <a:ext cx="2293034" cy="13082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Body weight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724985" y="1524133"/>
            <a:ext cx="1885071" cy="12098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271" y="1607411"/>
            <a:ext cx="1885071" cy="12098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Exercise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3355145" y="1854724"/>
            <a:ext cx="104100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10056" y="1825625"/>
            <a:ext cx="4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+</a:t>
            </a:r>
            <a:endParaRPr lang="en-US" sz="4400" dirty="0"/>
          </a:p>
        </p:txBody>
      </p:sp>
      <p:sp>
        <p:nvSpPr>
          <p:cNvPr id="13" name="TextBox 12"/>
          <p:cNvSpPr txBox="1"/>
          <p:nvPr/>
        </p:nvSpPr>
        <p:spPr>
          <a:xfrm>
            <a:off x="1744393" y="3010486"/>
            <a:ext cx="71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kg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3352507" y="3025919"/>
            <a:ext cx="881868" cy="322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24986" y="3010486"/>
            <a:ext cx="6022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unit        +     no change                      Diet effect     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742548" y="3056261"/>
            <a:ext cx="0" cy="32355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57853" y="3010486"/>
            <a:ext cx="0" cy="32355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44393" y="3641325"/>
            <a:ext cx="71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kg</a:t>
            </a:r>
            <a:endParaRPr lang="en-US" sz="2400" dirty="0"/>
          </a:p>
        </p:txBody>
      </p:sp>
      <p:sp>
        <p:nvSpPr>
          <p:cNvPr id="19" name="Right Arrow 18"/>
          <p:cNvSpPr/>
          <p:nvPr/>
        </p:nvSpPr>
        <p:spPr>
          <a:xfrm rot="10800000">
            <a:off x="3352507" y="3656758"/>
            <a:ext cx="881868" cy="322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24985" y="3641325"/>
            <a:ext cx="645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change +     1 unit                         Exercise effect     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>
            <a:off x="7954400" y="3656758"/>
            <a:ext cx="0" cy="4462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757853" y="3641325"/>
            <a:ext cx="0" cy="32355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0065" y="4102990"/>
            <a:ext cx="1085205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13913" y="4412702"/>
            <a:ext cx="71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 kg</a:t>
            </a:r>
            <a:endParaRPr lang="en-US" sz="2400" dirty="0"/>
          </a:p>
        </p:txBody>
      </p:sp>
      <p:sp>
        <p:nvSpPr>
          <p:cNvPr id="25" name="Right Arrow 24"/>
          <p:cNvSpPr/>
          <p:nvPr/>
        </p:nvSpPr>
        <p:spPr>
          <a:xfrm rot="10800000">
            <a:off x="3322027" y="4428135"/>
            <a:ext cx="881868" cy="322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2001" y="4412702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unit     +     1 unit                         Combined effect  (No IA)    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27373" y="4412702"/>
            <a:ext cx="0" cy="32355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556738" y="4428136"/>
            <a:ext cx="14653" cy="43079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403416" y="4412702"/>
            <a:ext cx="0" cy="4462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97498" y="5099675"/>
            <a:ext cx="1013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2.5 kg</a:t>
            </a:r>
            <a:endParaRPr lang="en-US" sz="2400" dirty="0"/>
          </a:p>
        </p:txBody>
      </p:sp>
      <p:sp>
        <p:nvSpPr>
          <p:cNvPr id="31" name="Right Arrow 30"/>
          <p:cNvSpPr/>
          <p:nvPr/>
        </p:nvSpPr>
        <p:spPr>
          <a:xfrm rot="10800000">
            <a:off x="3305612" y="5115108"/>
            <a:ext cx="881868" cy="322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55586" y="5099675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unit     +     1 unit                         Combined effect  (Syn. IA)    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710958" y="5099675"/>
            <a:ext cx="0" cy="32355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540323" y="5115109"/>
            <a:ext cx="14653" cy="43079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387001" y="5099675"/>
            <a:ext cx="0" cy="4462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09218" y="5716304"/>
            <a:ext cx="1013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1.5 kg</a:t>
            </a:r>
            <a:endParaRPr lang="en-US" sz="2400" dirty="0"/>
          </a:p>
        </p:txBody>
      </p:sp>
      <p:sp>
        <p:nvSpPr>
          <p:cNvPr id="37" name="Right Arrow 36"/>
          <p:cNvSpPr/>
          <p:nvPr/>
        </p:nvSpPr>
        <p:spPr>
          <a:xfrm rot="10800000">
            <a:off x="3317332" y="5731737"/>
            <a:ext cx="881868" cy="322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567306" y="5716304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unit     +     1 unit                         Combined effect  (Ant. IA)    </a:t>
            </a:r>
            <a:endParaRPr lang="en-US" sz="24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722678" y="5716304"/>
            <a:ext cx="0" cy="32355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552043" y="5731738"/>
            <a:ext cx="14653" cy="43079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398721" y="5716304"/>
            <a:ext cx="0" cy="4462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6431188"/>
            <a:ext cx="109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IA= Interaction Syn. IA = Synergistic interaction Ant. IA = Antagonistic interaction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832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Detection/interpretation of interaction &amp; effect modification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interaction occurs when the product of two predictor variables is also a significant predictor (i.e. in addition to the predictor variables themselves)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 smtClean="0"/>
              <a:t>an interaction term</a:t>
            </a:r>
          </a:p>
          <a:p>
            <a:r>
              <a:rPr lang="en-US" dirty="0" smtClean="0"/>
              <a:t>Perform likelihood ratio test (LRT)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interaction in `R’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 practical.docx</a:t>
            </a:r>
          </a:p>
        </p:txBody>
      </p:sp>
    </p:spTree>
    <p:extLst>
      <p:ext uri="{BB962C8B-B14F-4D97-AF65-F5344CB8AC3E}">
        <p14:creationId xmlns:p14="http://schemas.microsoft.com/office/powerpoint/2010/main" val="7052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741" y="27003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Confounding  and stratification </a:t>
            </a:r>
          </a:p>
        </p:txBody>
      </p:sp>
    </p:spTree>
    <p:extLst>
      <p:ext uri="{BB962C8B-B14F-4D97-AF65-F5344CB8AC3E}">
        <p14:creationId xmlns:p14="http://schemas.microsoft.com/office/powerpoint/2010/main" val="263638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05E8DA-B9E3-4F20-9AAA-9440A3325988}" type="slidenum">
              <a:rPr lang="en-GB" altLang="en-US" sz="1400"/>
              <a:pPr/>
              <a:t>28</a:t>
            </a:fld>
            <a:endParaRPr lang="en-GB" altLang="en-US" sz="140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24000" y="304800"/>
            <a:ext cx="9144000" cy="728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4" algn="l"/>
            <a:r>
              <a:rPr lang="en-GB" altLang="en-US" sz="2800" b="1">
                <a:solidFill>
                  <a:srgbClr val="000000"/>
                </a:solidFill>
                <a:latin typeface="Lucida Sans Unicode" panose="020B0602030504020204" pitchFamily="34" charset="0"/>
              </a:rPr>
              <a:t>Exposures and outcomes</a:t>
            </a:r>
          </a:p>
          <a:p>
            <a:pPr algn="l"/>
            <a:endParaRPr lang="en-GB" altLang="en-US" sz="28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algn="l"/>
            <a:endParaRPr lang="en-GB" altLang="en-US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algn="l"/>
            <a:r>
              <a:rPr lang="en-GB" altLang="en-US" sz="2800">
                <a:solidFill>
                  <a:srgbClr val="000000"/>
                </a:solidFill>
                <a:latin typeface="Lucida Sans Unicode" panose="020B0602030504020204" pitchFamily="34" charset="0"/>
              </a:rPr>
              <a:t>	In an epidemiological study there is:</a:t>
            </a:r>
          </a:p>
          <a:p>
            <a:pPr algn="l"/>
            <a:endParaRPr lang="en-GB" altLang="en-US" sz="28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algn="l"/>
            <a:endParaRPr lang="en-GB" altLang="en-US" sz="280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algn="l"/>
            <a:r>
              <a:rPr lang="en-GB" altLang="en-US" sz="2800">
                <a:solidFill>
                  <a:srgbClr val="000000"/>
                </a:solidFill>
              </a:rPr>
              <a:t>	</a:t>
            </a: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(a) the </a:t>
            </a:r>
            <a:r>
              <a:rPr lang="en-GB" altLang="en-US" sz="2800" u="sng">
                <a:solidFill>
                  <a:srgbClr val="000000"/>
                </a:solidFill>
                <a:latin typeface="Arial" panose="020B0604020202020204" pitchFamily="34" charset="0"/>
              </a:rPr>
              <a:t>outcome</a:t>
            </a: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 of interest</a:t>
            </a:r>
          </a:p>
          <a:p>
            <a:pPr algn="l"/>
            <a:endParaRPr lang="en-GB" altLang="en-US" sz="2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	(b) the primary </a:t>
            </a:r>
            <a:r>
              <a:rPr lang="en-GB" altLang="en-US" sz="2800" u="sng">
                <a:solidFill>
                  <a:srgbClr val="000000"/>
                </a:solidFill>
                <a:latin typeface="Arial" panose="020B0604020202020204" pitchFamily="34" charset="0"/>
              </a:rPr>
              <a:t>exposure</a:t>
            </a: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 (or risk factor)</a:t>
            </a:r>
          </a:p>
          <a:p>
            <a:pPr algn="l"/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   	     of interest</a:t>
            </a:r>
          </a:p>
          <a:p>
            <a:pPr algn="l"/>
            <a:endParaRPr lang="en-GB" altLang="en-US" sz="2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	(c) </a:t>
            </a:r>
            <a:r>
              <a:rPr lang="en-GB" altLang="en-US" sz="2800" u="sng">
                <a:solidFill>
                  <a:srgbClr val="000000"/>
                </a:solidFill>
                <a:latin typeface="Arial" panose="020B0604020202020204" pitchFamily="34" charset="0"/>
              </a:rPr>
              <a:t>other exposures</a:t>
            </a: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 that may influence </a:t>
            </a:r>
          </a:p>
          <a:p>
            <a:pPr algn="l"/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  	     the outcome </a:t>
            </a:r>
            <a:r>
              <a:rPr lang="en-GB" altLang="en-US" sz="2800" u="sng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GB" altLang="en-US" sz="2800" i="1" u="sng">
                <a:solidFill>
                  <a:srgbClr val="000000"/>
                </a:solidFill>
                <a:latin typeface="Arial" panose="020B0604020202020204" pitchFamily="34" charset="0"/>
              </a:rPr>
              <a:t>potential confounders</a:t>
            </a:r>
            <a:r>
              <a:rPr lang="en-GB" altLang="en-US" sz="2800" u="sng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  <a:p>
            <a:pPr algn="l"/>
            <a:endParaRPr lang="en-GB" altLang="en-US" sz="2800" u="sng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GB" altLang="en-US" sz="2800" u="sng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GB" altLang="en-US" sz="2800" u="sng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GB" altLang="en-US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4BC184-8A64-4176-B490-AA8E8EBA1DDB}" type="slidenum">
              <a:rPr lang="en-GB" altLang="en-US" sz="1400"/>
              <a:pPr/>
              <a:t>29</a:t>
            </a:fld>
            <a:endParaRPr lang="en-GB" altLang="en-US" sz="140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04801"/>
            <a:ext cx="7221538" cy="5191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4" algn="l"/>
            <a:r>
              <a:rPr lang="en-GB" altLang="en-US" sz="2800" b="1">
                <a:solidFill>
                  <a:srgbClr val="000000"/>
                </a:solidFill>
                <a:latin typeface="Lucida Sans Unicode" panose="020B0602030504020204" pitchFamily="34" charset="0"/>
              </a:rPr>
              <a:t>Exposures and outcomes</a:t>
            </a: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2819401" y="1143000"/>
            <a:ext cx="700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You will need to measure more than one exposure</a:t>
            </a: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2293" name="AutoShape 7"/>
          <p:cNvSpPr>
            <a:spLocks noChangeArrowheads="1"/>
          </p:cNvSpPr>
          <p:nvPr/>
        </p:nvSpPr>
        <p:spPr bwMode="auto">
          <a:xfrm rot="2262984">
            <a:off x="5033963" y="1727200"/>
            <a:ext cx="228600" cy="762000"/>
          </a:xfrm>
          <a:prstGeom prst="down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324600" y="1712913"/>
            <a:ext cx="3886200" cy="3916362"/>
            <a:chOff x="3024" y="1079"/>
            <a:chExt cx="2448" cy="2467"/>
          </a:xfrm>
        </p:grpSpPr>
        <p:sp>
          <p:nvSpPr>
            <p:cNvPr id="12296" name="Text Box 4"/>
            <p:cNvSpPr txBox="1">
              <a:spLocks noChangeArrowheads="1"/>
            </p:cNvSpPr>
            <p:nvPr/>
          </p:nvSpPr>
          <p:spPr bwMode="auto">
            <a:xfrm>
              <a:off x="3024" y="1872"/>
              <a:ext cx="2448" cy="16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>
                  <a:solidFill>
                    <a:schemeClr val="tx2"/>
                  </a:solidFill>
                  <a:latin typeface="Arial" panose="020B0604020202020204" pitchFamily="34" charset="0"/>
                </a:rPr>
                <a:t>Because some exposures </a:t>
              </a:r>
            </a:p>
            <a:p>
              <a:r>
                <a:rPr lang="en-GB" altLang="en-US">
                  <a:solidFill>
                    <a:schemeClr val="tx2"/>
                  </a:solidFill>
                  <a:latin typeface="Arial" panose="020B0604020202020204" pitchFamily="34" charset="0"/>
                </a:rPr>
                <a:t>may  ‘get in the way’ when  trying to sort out a </a:t>
              </a:r>
            </a:p>
            <a:p>
              <a:r>
                <a:rPr lang="en-GB" altLang="en-US">
                  <a:solidFill>
                    <a:schemeClr val="tx2"/>
                  </a:solidFill>
                  <a:latin typeface="Arial" panose="020B0604020202020204" pitchFamily="34" charset="0"/>
                </a:rPr>
                <a:t>relationship  between </a:t>
              </a:r>
            </a:p>
            <a:p>
              <a:r>
                <a:rPr lang="en-GB" altLang="en-US">
                  <a:solidFill>
                    <a:schemeClr val="tx2"/>
                  </a:solidFill>
                  <a:latin typeface="Arial" panose="020B0604020202020204" pitchFamily="34" charset="0"/>
                </a:rPr>
                <a:t>primary exposure and </a:t>
              </a:r>
            </a:p>
            <a:p>
              <a:r>
                <a:rPr lang="en-GB" altLang="en-US">
                  <a:solidFill>
                    <a:schemeClr val="tx2"/>
                  </a:solidFill>
                  <a:latin typeface="Arial" panose="020B0604020202020204" pitchFamily="34" charset="0"/>
                </a:rPr>
                <a:t>outcomes i.e. they may </a:t>
              </a:r>
            </a:p>
            <a:p>
              <a:r>
                <a:rPr lang="en-GB" altLang="en-US">
                  <a:solidFill>
                    <a:schemeClr val="tx2"/>
                  </a:solidFill>
                  <a:latin typeface="Arial" panose="020B0604020202020204" pitchFamily="34" charset="0"/>
                </a:rPr>
                <a:t>act as confounding factors </a:t>
              </a:r>
            </a:p>
          </p:txBody>
        </p:sp>
        <p:sp>
          <p:nvSpPr>
            <p:cNvPr id="12297" name="AutoShape 8"/>
            <p:cNvSpPr>
              <a:spLocks noChangeArrowheads="1"/>
            </p:cNvSpPr>
            <p:nvPr/>
          </p:nvSpPr>
          <p:spPr bwMode="auto">
            <a:xfrm rot="-2490064">
              <a:off x="3183" y="1079"/>
              <a:ext cx="144" cy="480"/>
            </a:xfrm>
            <a:prstGeom prst="downArrow">
              <a:avLst>
                <a:gd name="adj1" fmla="val 50000"/>
                <a:gd name="adj2" fmla="val 8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981200" y="2971801"/>
            <a:ext cx="37338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chemeClr val="tx2"/>
                </a:solidFill>
                <a:latin typeface="Arial" panose="020B0604020202020204" pitchFamily="34" charset="0"/>
              </a:rPr>
              <a:t>Because you do not know which exposures are </a:t>
            </a:r>
          </a:p>
          <a:p>
            <a:r>
              <a:rPr lang="en-GB" altLang="en-US">
                <a:solidFill>
                  <a:schemeClr val="tx2"/>
                </a:solidFill>
                <a:latin typeface="Arial" panose="020B0604020202020204" pitchFamily="34" charset="0"/>
              </a:rPr>
              <a:t>likely to be risk factors for the disease i.e. you do not know which exposures are “primary”</a:t>
            </a:r>
            <a:endParaRPr lang="en-GB" altLang="en-US">
              <a:solidFill>
                <a:schemeClr val="tx2"/>
              </a:solidFill>
            </a:endParaRPr>
          </a:p>
          <a:p>
            <a:endParaRPr lang="en-GB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multivariable models in biostatistics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Generalized linear models</a:t>
            </a:r>
          </a:p>
          <a:p>
            <a:r>
              <a:rPr lang="en-US" dirty="0" smtClean="0"/>
              <a:t>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generalized linear model </a:t>
            </a:r>
            <a:r>
              <a:rPr lang="en-US" dirty="0"/>
              <a:t>is made up of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predictor </a:t>
            </a:r>
            <a:r>
              <a:rPr lang="en-US" dirty="0"/>
              <a:t>= relates mean to predictors</a:t>
            </a:r>
          </a:p>
          <a:p>
            <a:r>
              <a:rPr lang="en-US" dirty="0"/>
              <a:t>and two functions: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link</a:t>
            </a:r>
            <a:r>
              <a:rPr lang="en-US" dirty="0"/>
              <a:t> function (</a:t>
            </a:r>
            <a:r>
              <a:rPr lang="en-US" i="1" dirty="0"/>
              <a:t>transform</a:t>
            </a:r>
            <a:r>
              <a:rPr lang="en-US" dirty="0"/>
              <a:t> done on Y) = relates means of observations to predictors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variance</a:t>
            </a:r>
            <a:r>
              <a:rPr lang="en-US" dirty="0"/>
              <a:t> function (the </a:t>
            </a:r>
            <a:r>
              <a:rPr lang="en-US" i="1" dirty="0"/>
              <a:t>distribution</a:t>
            </a:r>
            <a:r>
              <a:rPr lang="en-US" dirty="0"/>
              <a:t>) = relates the means to the variances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89000" y="4314292"/>
            <a:ext cx="2463800" cy="7747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Cholesterol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84701" y="4142316"/>
            <a:ext cx="1368668" cy="102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3467100" y="4580992"/>
            <a:ext cx="927100" cy="3175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76318" y="4142316"/>
            <a:ext cx="1346591" cy="10441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53369" y="4355909"/>
            <a:ext cx="43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  <p:sp>
        <p:nvSpPr>
          <p:cNvPr id="9" name="Oval 8"/>
          <p:cNvSpPr/>
          <p:nvPr/>
        </p:nvSpPr>
        <p:spPr>
          <a:xfrm>
            <a:off x="9062318" y="4104216"/>
            <a:ext cx="1346591" cy="10441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39369" y="4317809"/>
            <a:ext cx="43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276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74C1E8-67A7-4B5C-9119-8878C1E165AB}" type="slidenum">
              <a:rPr lang="en-GB" altLang="en-US" sz="1400"/>
              <a:pPr/>
              <a:t>30</a:t>
            </a:fld>
            <a:endParaRPr lang="en-GB" altLang="en-US" sz="1400"/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1676400" y="228601"/>
            <a:ext cx="8831264" cy="83099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Question: Is alcohol consumption during pregnancy associated </a:t>
            </a:r>
          </a:p>
          <a:p>
            <a:pPr algn="l"/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                 with increased risk of low birthweight ?</a:t>
            </a:r>
            <a:endParaRPr lang="en-GB" altLang="en-US">
              <a:solidFill>
                <a:srgbClr val="000000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05001" y="1676401"/>
            <a:ext cx="4524375" cy="2359025"/>
            <a:chOff x="240" y="1056"/>
            <a:chExt cx="2850" cy="1486"/>
          </a:xfrm>
        </p:grpSpPr>
        <p:graphicFrame>
          <p:nvGraphicFramePr>
            <p:cNvPr id="1027" name="Object 4"/>
            <p:cNvGraphicFramePr>
              <a:graphicFrameLocks noChangeAspect="1"/>
            </p:cNvGraphicFramePr>
            <p:nvPr/>
          </p:nvGraphicFramePr>
          <p:xfrm>
            <a:off x="960" y="1488"/>
            <a:ext cx="535" cy="1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Clip" r:id="rId3" imgW="306360" imgH="604440" progId="MS_ClipArt_Gallery.2">
                    <p:embed/>
                  </p:oleObj>
                </mc:Choice>
                <mc:Fallback>
                  <p:oleObj name="Clip" r:id="rId3" imgW="306360" imgH="6044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488"/>
                          <a:ext cx="535" cy="10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9" name="Text Box 8"/>
            <p:cNvSpPr txBox="1">
              <a:spLocks noChangeArrowheads="1"/>
            </p:cNvSpPr>
            <p:nvPr/>
          </p:nvSpPr>
          <p:spPr bwMode="auto">
            <a:xfrm>
              <a:off x="240" y="1056"/>
              <a:ext cx="2850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GB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Alcohol during pregnancy</a:t>
              </a:r>
            </a:p>
            <a:p>
              <a:pPr algn="l"/>
              <a:r>
                <a:rPr lang="en-GB" altLang="en-US" sz="1800" i="1">
                  <a:solidFill>
                    <a:srgbClr val="000000"/>
                  </a:solidFill>
                  <a:latin typeface="Arial" panose="020B0604020202020204" pitchFamily="34" charset="0"/>
                </a:rPr>
                <a:t>exposure</a:t>
              </a:r>
              <a:endParaRPr lang="en-GB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572001" y="1676400"/>
            <a:ext cx="4887913" cy="2362200"/>
            <a:chOff x="1920" y="1056"/>
            <a:chExt cx="3079" cy="1488"/>
          </a:xfrm>
        </p:grpSpPr>
        <p:graphicFrame>
          <p:nvGraphicFramePr>
            <p:cNvPr id="1026" name="Object 7"/>
            <p:cNvGraphicFramePr>
              <a:graphicFrameLocks noChangeAspect="1"/>
            </p:cNvGraphicFramePr>
            <p:nvPr/>
          </p:nvGraphicFramePr>
          <p:xfrm>
            <a:off x="3504" y="1440"/>
            <a:ext cx="1495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Clip" r:id="rId5" imgW="1088640" imgH="804240" progId="MS_ClipArt_Gallery.2">
                    <p:embed/>
                  </p:oleObj>
                </mc:Choice>
                <mc:Fallback>
                  <p:oleObj name="Clip" r:id="rId5" imgW="1088640" imgH="804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440"/>
                          <a:ext cx="1495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CC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7" name="Text Box 9"/>
            <p:cNvSpPr txBox="1">
              <a:spLocks noChangeArrowheads="1"/>
            </p:cNvSpPr>
            <p:nvPr/>
          </p:nvSpPr>
          <p:spPr bwMode="auto">
            <a:xfrm>
              <a:off x="3456" y="1056"/>
              <a:ext cx="1272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GB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Low birth weight</a:t>
              </a:r>
            </a:p>
            <a:p>
              <a:pPr algn="l"/>
              <a:r>
                <a:rPr lang="en-GB" altLang="en-US" sz="1800" i="1">
                  <a:solidFill>
                    <a:srgbClr val="000000"/>
                  </a:solidFill>
                  <a:latin typeface="Arial" panose="020B0604020202020204" pitchFamily="34" charset="0"/>
                </a:rPr>
                <a:t>outcome</a:t>
              </a: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1038" name="Line 10"/>
            <p:cNvSpPr>
              <a:spLocks noChangeShapeType="1"/>
            </p:cNvSpPr>
            <p:nvPr/>
          </p:nvSpPr>
          <p:spPr bwMode="auto">
            <a:xfrm>
              <a:off x="1920" y="1536"/>
              <a:ext cx="1296" cy="0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5" name="Line 13"/>
          <p:cNvSpPr>
            <a:spLocks noChangeShapeType="1"/>
          </p:cNvSpPr>
          <p:nvPr/>
        </p:nvSpPr>
        <p:spPr bwMode="auto">
          <a:xfrm flipV="1">
            <a:off x="6553200" y="3581400"/>
            <a:ext cx="457200" cy="6858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11" name="AutoShape 19"/>
          <p:cNvCxnSpPr>
            <a:cxnSpLocks noChangeShapeType="1"/>
          </p:cNvCxnSpPr>
          <p:nvPr/>
        </p:nvCxnSpPr>
        <p:spPr bwMode="auto">
          <a:xfrm rot="16200000" flipH="1">
            <a:off x="3848100" y="3238500"/>
            <a:ext cx="1295400" cy="10668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33CC3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224338" y="4508500"/>
            <a:ext cx="3282950" cy="2154238"/>
            <a:chOff x="1701" y="2840"/>
            <a:chExt cx="2068" cy="1357"/>
          </a:xfrm>
        </p:grpSpPr>
        <p:sp>
          <p:nvSpPr>
            <p:cNvPr id="1035" name="Text Box 21"/>
            <p:cNvSpPr txBox="1">
              <a:spLocks noChangeArrowheads="1"/>
            </p:cNvSpPr>
            <p:nvPr/>
          </p:nvSpPr>
          <p:spPr bwMode="auto">
            <a:xfrm>
              <a:off x="1701" y="2840"/>
              <a:ext cx="2068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GB" altLang="en-US" sz="2000" b="1">
                  <a:solidFill>
                    <a:schemeClr val="bg1"/>
                  </a:solidFill>
                  <a:latin typeface="Arial" panose="020B0604020202020204" pitchFamily="34" charset="0"/>
                </a:rPr>
                <a:t> </a:t>
              </a:r>
              <a:r>
                <a:rPr lang="en-GB" altLang="en-U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Diet during pregnancy</a:t>
              </a:r>
            </a:p>
            <a:p>
              <a:pPr algn="l"/>
              <a:r>
                <a:rPr lang="en-GB" altLang="en-US" sz="1800" b="1" i="1">
                  <a:solidFill>
                    <a:srgbClr val="000000"/>
                  </a:solidFill>
                  <a:latin typeface="Arial" panose="020B0604020202020204" pitchFamily="34" charset="0"/>
                </a:rPr>
                <a:t>potential confounding factor</a:t>
              </a:r>
              <a:endParaRPr lang="en-GB" altLang="en-US" b="1">
                <a:solidFill>
                  <a:srgbClr val="000000"/>
                </a:solidFill>
              </a:endParaRPr>
            </a:p>
          </p:txBody>
        </p:sp>
        <p:pic>
          <p:nvPicPr>
            <p:cNvPr id="1036" name="Picture 22" descr="qob4fayj[1]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3385"/>
              <a:ext cx="1225" cy="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659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AD0DC3-E255-4D60-8F7A-51E58318BB21}" type="slidenum">
              <a:rPr lang="en-GB" altLang="en-US" sz="1400"/>
              <a:pPr/>
              <a:t>31</a:t>
            </a:fld>
            <a:endParaRPr lang="en-GB" altLang="en-US" sz="140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3122613" y="781437"/>
            <a:ext cx="5529206" cy="2185214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b="1">
                <a:solidFill>
                  <a:srgbClr val="000000"/>
                </a:solidFill>
                <a:latin typeface="Arial" panose="020B0604020202020204" pitchFamily="34" charset="0"/>
              </a:rPr>
              <a:t>Confounding is about </a:t>
            </a:r>
          </a:p>
          <a:p>
            <a:endParaRPr lang="en-GB" altLang="en-US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altLang="en-US" sz="2800" b="1" u="sng">
                <a:solidFill>
                  <a:srgbClr val="000000"/>
                </a:solidFill>
                <a:latin typeface="Arial" panose="020B0604020202020204" pitchFamily="34" charset="0"/>
              </a:rPr>
              <a:t>ALTERNATIVE EXPLANATIONS</a:t>
            </a:r>
            <a:endParaRPr lang="en-GB" altLang="en-US" sz="2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altLang="en-US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altLang="en-US" b="1">
                <a:solidFill>
                  <a:srgbClr val="000000"/>
                </a:solidFill>
                <a:latin typeface="Arial" panose="020B0604020202020204" pitchFamily="34" charset="0"/>
              </a:rPr>
              <a:t>FOR AN EFFECT SEEN</a:t>
            </a:r>
            <a:r>
              <a:rPr lang="en-GB" altLang="en-US" sz="36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057401" y="3498762"/>
            <a:ext cx="808349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GB" altLang="en-US"/>
              <a:t> </a:t>
            </a:r>
            <a:r>
              <a:rPr lang="en-GB" altLang="en-US">
                <a:solidFill>
                  <a:srgbClr val="000000"/>
                </a:solidFill>
              </a:rPr>
              <a:t>- </a:t>
            </a: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when an association between the </a:t>
            </a:r>
            <a:r>
              <a:rPr lang="en-GB" altLang="en-US" u="sng">
                <a:solidFill>
                  <a:srgbClr val="000000"/>
                </a:solidFill>
                <a:latin typeface="Arial" panose="020B0604020202020204" pitchFamily="34" charset="0"/>
              </a:rPr>
              <a:t>Exposure</a:t>
            </a: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 under </a:t>
            </a:r>
          </a:p>
          <a:p>
            <a:pPr algn="l"/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investigation and </a:t>
            </a:r>
            <a:r>
              <a:rPr lang="en-GB" altLang="en-US" u="sng">
                <a:solidFill>
                  <a:srgbClr val="000000"/>
                </a:solidFill>
                <a:latin typeface="Arial" panose="020B0604020202020204" pitchFamily="34" charset="0"/>
              </a:rPr>
              <a:t>Outcome</a:t>
            </a: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 is “mixed up” with the effect of </a:t>
            </a:r>
          </a:p>
          <a:p>
            <a:pPr algn="l"/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another exposure (or exposures) </a:t>
            </a: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133600" y="5024865"/>
            <a:ext cx="853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- when the effects of the two exposures have not been considered separately</a:t>
            </a:r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1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BA260F-7DCE-4170-9E2D-ED3795767CF2}" type="slidenum">
              <a:rPr lang="en-GB" altLang="en-US" sz="1400"/>
              <a:pPr/>
              <a:t>32</a:t>
            </a:fld>
            <a:endParaRPr lang="en-GB" altLang="en-US" sz="1400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640014" y="1268414"/>
            <a:ext cx="68087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 sz="2000">
              <a:latin typeface="Arial" panose="020B0604020202020204" pitchFamily="34" charset="0"/>
            </a:endParaRPr>
          </a:p>
          <a:p>
            <a:r>
              <a:rPr lang="en-GB" altLang="en-US" sz="2000">
                <a:latin typeface="Arial" panose="020B0604020202020204" pitchFamily="34" charset="0"/>
              </a:rPr>
              <a:t>        </a:t>
            </a:r>
            <a:r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EXPOSURE</a:t>
            </a:r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</a:t>
            </a:r>
            <a:r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        OUTCOME</a:t>
            </a:r>
            <a:r>
              <a:rPr lang="en-GB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  </a:t>
            </a:r>
            <a:endParaRPr lang="en-GB" altLang="en-US" sz="2000">
              <a:latin typeface="Arial" panose="020B0604020202020204" pitchFamily="34" charset="0"/>
            </a:endParaRPr>
          </a:p>
          <a:p>
            <a:endParaRPr lang="en-GB" altLang="en-US" sz="2000">
              <a:latin typeface="Arial" panose="020B0604020202020204" pitchFamily="34" charset="0"/>
            </a:endParaRPr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>
            <a:off x="5448300" y="1844675"/>
            <a:ext cx="16764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925638" y="333375"/>
            <a:ext cx="8742362" cy="762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GB" altLang="en-US" b="1">
                <a:solidFill>
                  <a:srgbClr val="000000"/>
                </a:solidFill>
                <a:latin typeface="Arial" panose="020B0604020202020204" pitchFamily="34" charset="0"/>
              </a:rPr>
              <a:t>Definition:</a:t>
            </a:r>
            <a:r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 for a factor to be regarded as a confounder the rules are:</a:t>
            </a:r>
          </a:p>
          <a:p>
            <a:pPr algn="l"/>
            <a:endParaRPr lang="en-GB" altLang="en-US" sz="20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8" name="Line 24"/>
          <p:cNvSpPr>
            <a:spLocks noChangeShapeType="1"/>
          </p:cNvSpPr>
          <p:nvPr/>
        </p:nvSpPr>
        <p:spPr bwMode="auto">
          <a:xfrm rot="-2861455">
            <a:off x="7063582" y="2651920"/>
            <a:ext cx="1524000" cy="1587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4943475" y="3429000"/>
            <a:ext cx="2084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FF3300"/>
                </a:solidFill>
              </a:rPr>
              <a:t> </a:t>
            </a:r>
            <a:r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CONFOUNDER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4151314" y="2022476"/>
            <a:ext cx="2058987" cy="3351213"/>
            <a:chOff x="1655" y="1297"/>
            <a:chExt cx="1297" cy="2111"/>
          </a:xfrm>
        </p:grpSpPr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2836" y="315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8443" name="AutoShape 48"/>
            <p:cNvCxnSpPr>
              <a:cxnSpLocks noChangeShapeType="1"/>
            </p:cNvCxnSpPr>
            <p:nvPr/>
          </p:nvCxnSpPr>
          <p:spPr bwMode="auto">
            <a:xfrm rot="16200000" flipH="1">
              <a:off x="1583" y="1369"/>
              <a:ext cx="816" cy="672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33CC33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41" name="Text Box 50"/>
          <p:cNvSpPr txBox="1">
            <a:spLocks noChangeArrowheads="1"/>
          </p:cNvSpPr>
          <p:nvPr/>
        </p:nvSpPr>
        <p:spPr bwMode="auto">
          <a:xfrm>
            <a:off x="2243138" y="4652964"/>
            <a:ext cx="8424862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Aft>
                <a:spcPct val="20000"/>
              </a:spcAft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1.  The factor must be associated with the exposure being investigated</a:t>
            </a:r>
          </a:p>
          <a:p>
            <a:pPr algn="l">
              <a:spcAft>
                <a:spcPct val="20000"/>
              </a:spcAft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2. The factor must be</a:t>
            </a:r>
            <a:r>
              <a:rPr lang="en-GB" alt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independently 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associated with the disease being</a:t>
            </a:r>
          </a:p>
          <a:p>
            <a:pPr algn="l">
              <a:spcAft>
                <a:spcPct val="20000"/>
              </a:spcAft>
            </a:pP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investigated.</a:t>
            </a:r>
          </a:p>
          <a:p>
            <a:pPr algn="l">
              <a:spcAft>
                <a:spcPct val="20000"/>
              </a:spcAft>
            </a:pPr>
            <a:r>
              <a:rPr lang="en-GB" altLang="en-US" sz="2000" dirty="0">
                <a:latin typeface="Arial" panose="020B0604020202020204" pitchFamily="34" charset="0"/>
              </a:rPr>
              <a:t>3. The confounder is not on the causal pathway.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6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nimBg="1"/>
      <p:bldP spid="512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B45EC9-851F-428F-83B7-7CA54AC956F5}" type="slidenum">
              <a:rPr lang="en-GB" altLang="en-US" sz="1400"/>
              <a:pPr/>
              <a:t>33</a:t>
            </a:fld>
            <a:endParaRPr lang="en-GB" altLang="en-US" sz="1400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2690813" y="1066800"/>
            <a:ext cx="6064250" cy="57943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3200" b="1" u="sng">
                <a:solidFill>
                  <a:srgbClr val="000000"/>
                </a:solidFill>
                <a:latin typeface="Arial" panose="020B0604020202020204" pitchFamily="34" charset="0"/>
              </a:rPr>
              <a:t>How to deal with confounding</a:t>
            </a:r>
            <a:r>
              <a:rPr lang="en-GB" altLang="en-US" sz="3200" b="1" u="sng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279650" y="1969562"/>
            <a:ext cx="809131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Clr>
                <a:srgbClr val="FF3300"/>
              </a:buClr>
              <a:buSzPct val="150000"/>
              <a:buFontTx/>
              <a:buChar char="•"/>
            </a:pPr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Need to display the data </a:t>
            </a:r>
            <a:r>
              <a:rPr lang="en-GB" altLang="en-US" u="sng">
                <a:solidFill>
                  <a:srgbClr val="000000"/>
                </a:solidFill>
                <a:latin typeface="Arial" panose="020B0604020202020204" pitchFamily="34" charset="0"/>
              </a:rPr>
              <a:t>separately</a:t>
            </a: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 for each level </a:t>
            </a:r>
          </a:p>
          <a:p>
            <a:pPr algn="l">
              <a:buClr>
                <a:srgbClr val="FF3300"/>
              </a:buClr>
              <a:buSzPct val="15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   of the confounding factor </a:t>
            </a:r>
          </a:p>
          <a:p>
            <a:pPr algn="l">
              <a:buClr>
                <a:srgbClr val="FF3300"/>
              </a:buClr>
              <a:buSzPct val="150000"/>
              <a:buFontTx/>
              <a:buChar char="•"/>
            </a:pPr>
            <a:endParaRPr lang="en-GB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Clr>
                <a:srgbClr val="FF3300"/>
              </a:buClr>
              <a:buSzPct val="150000"/>
              <a:buFontTx/>
              <a:buChar char="•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 Then examine the measures of effect within </a:t>
            </a:r>
            <a:r>
              <a:rPr lang="en-GB" altLang="en-US" u="sng">
                <a:solidFill>
                  <a:srgbClr val="000000"/>
                </a:solidFill>
                <a:latin typeface="Arial" panose="020B0604020202020204" pitchFamily="34" charset="0"/>
              </a:rPr>
              <a:t>each </a:t>
            </a:r>
          </a:p>
          <a:p>
            <a:pPr algn="l">
              <a:buClr>
                <a:srgbClr val="FF3300"/>
              </a:buClr>
              <a:buSzPct val="15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GB" altLang="en-US" u="sng">
                <a:solidFill>
                  <a:srgbClr val="000000"/>
                </a:solidFill>
                <a:latin typeface="Arial" panose="020B0604020202020204" pitchFamily="34" charset="0"/>
              </a:rPr>
              <a:t>level (or strata)</a:t>
            </a:r>
            <a:endParaRPr lang="en-GB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Clr>
                <a:srgbClr val="FF3300"/>
              </a:buClr>
              <a:buSzPct val="150000"/>
              <a:buFontTx/>
              <a:buChar char="•"/>
            </a:pPr>
            <a:endParaRPr lang="en-GB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Clr>
                <a:srgbClr val="FF3300"/>
              </a:buClr>
              <a:buSzPct val="150000"/>
              <a:buFontTx/>
              <a:buChar char="•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 If they </a:t>
            </a:r>
            <a:r>
              <a:rPr lang="en-GB" altLang="en-US" u="sng">
                <a:solidFill>
                  <a:srgbClr val="000000"/>
                </a:solidFill>
                <a:latin typeface="Arial" panose="020B0604020202020204" pitchFamily="34" charset="0"/>
              </a:rPr>
              <a:t>different from the “crude” measure of effect</a:t>
            </a: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</a:p>
          <a:p>
            <a:pPr algn="l">
              <a:buClr>
                <a:srgbClr val="FF3300"/>
              </a:buClr>
              <a:buSzPct val="15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   but similar to each other, this is evidence of confounding</a:t>
            </a:r>
          </a:p>
          <a:p>
            <a:pPr algn="l">
              <a:buClr>
                <a:srgbClr val="FF3300"/>
              </a:buClr>
              <a:buSzPct val="150000"/>
            </a:pPr>
            <a:endParaRPr lang="en-GB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Clr>
                <a:srgbClr val="FF3300"/>
              </a:buClr>
              <a:buSzPct val="15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BUT no test for confounding.</a:t>
            </a:r>
          </a:p>
        </p:txBody>
      </p:sp>
    </p:spTree>
    <p:extLst>
      <p:ext uri="{BB962C8B-B14F-4D97-AF65-F5344CB8AC3E}">
        <p14:creationId xmlns:p14="http://schemas.microsoft.com/office/powerpoint/2010/main" val="114701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17FD35-680D-4418-8E00-A9866547CB5C}" type="slidenum">
              <a:rPr lang="en-GB" altLang="en-US" sz="1400"/>
              <a:pPr/>
              <a:t>34</a:t>
            </a:fld>
            <a:endParaRPr lang="en-GB" altLang="en-US" sz="1400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524000" y="1149350"/>
          <a:ext cx="9240838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Document" r:id="rId3" imgW="5340021" imgH="968161" progId="Word.Document.8">
                  <p:embed/>
                </p:oleObj>
              </mc:Choice>
              <mc:Fallback>
                <p:oleObj name="Document" r:id="rId3" imgW="5340021" imgH="9681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49350"/>
                        <a:ext cx="9240838" cy="166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271713" y="228601"/>
            <a:ext cx="7942262" cy="7016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000" b="1" i="1">
                <a:solidFill>
                  <a:srgbClr val="000000"/>
                </a:solidFill>
                <a:latin typeface="Arial" panose="020B0604020202020204" pitchFamily="34" charset="0"/>
              </a:rPr>
              <a:t>Example</a:t>
            </a:r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:  </a:t>
            </a:r>
            <a:r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Case-control study of coffee consumption and cancer</a:t>
            </a:r>
          </a:p>
          <a:p>
            <a:r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 of the pancreas</a:t>
            </a:r>
            <a:endParaRPr lang="en-GB" altLang="en-US">
              <a:solidFill>
                <a:srgbClr val="000000"/>
              </a:solidFill>
            </a:endParaRP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1454150" y="4197350"/>
          <a:ext cx="9131300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5" imgW="6040753" imgH="1561216" progId="Word.Document.8">
                  <p:embed/>
                </p:oleObj>
              </mc:Choice>
              <mc:Fallback>
                <p:oleObj name="Document" r:id="rId5" imgW="6040753" imgH="15612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4197350"/>
                        <a:ext cx="9131300" cy="2355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5867400" y="2895601"/>
            <a:ext cx="304800" cy="976313"/>
          </a:xfrm>
          <a:prstGeom prst="downArrow">
            <a:avLst>
              <a:gd name="adj1" fmla="val 50000"/>
              <a:gd name="adj2" fmla="val 80078"/>
            </a:avLst>
          </a:prstGeom>
          <a:solidFill>
            <a:schemeClr val="accent1"/>
          </a:solidFill>
          <a:ln w="952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167439" y="3068638"/>
            <a:ext cx="1862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Stratification</a:t>
            </a:r>
          </a:p>
        </p:txBody>
      </p:sp>
    </p:spTree>
    <p:extLst>
      <p:ext uri="{BB962C8B-B14F-4D97-AF65-F5344CB8AC3E}">
        <p14:creationId xmlns:p14="http://schemas.microsoft.com/office/powerpoint/2010/main" val="415859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 animBg="1"/>
      <p:bldP spid="532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68D876-6DB1-4676-98FB-B0DF4AFCA7B9}" type="slidenum">
              <a:rPr lang="en-GB" altLang="en-US" sz="1400"/>
              <a:pPr/>
              <a:t>35</a:t>
            </a:fld>
            <a:endParaRPr lang="en-GB" altLang="en-US" sz="140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676400" y="457201"/>
            <a:ext cx="843438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We have shown that the “stratified” measure of effect (in this case </a:t>
            </a:r>
          </a:p>
          <a:p>
            <a:r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odds ratios) are  </a:t>
            </a:r>
            <a:r>
              <a:rPr lang="en-GB" altLang="en-US" sz="2000" b="1" u="sng">
                <a:solidFill>
                  <a:srgbClr val="000000"/>
                </a:solidFill>
                <a:latin typeface="Arial" panose="020B0604020202020204" pitchFamily="34" charset="0"/>
              </a:rPr>
              <a:t>different from the “crude” measure of effect</a:t>
            </a:r>
            <a:r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</a:p>
          <a:p>
            <a:r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but </a:t>
            </a:r>
            <a:r>
              <a:rPr lang="en-GB" altLang="en-US" sz="2000" b="1" u="sng">
                <a:solidFill>
                  <a:srgbClr val="000000"/>
                </a:solidFill>
                <a:latin typeface="Arial" panose="020B0604020202020204" pitchFamily="34" charset="0"/>
              </a:rPr>
              <a:t>similar to each other</a:t>
            </a:r>
            <a:r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endParaRPr lang="en-GB" altLang="en-US" sz="20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Thus we have evidence that  Smoking  was acting as a confounding </a:t>
            </a:r>
          </a:p>
          <a:p>
            <a:r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factor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2279651" y="2483833"/>
            <a:ext cx="7409401" cy="156966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GB" altLang="en-US" b="1" i="1">
                <a:solidFill>
                  <a:srgbClr val="000000"/>
                </a:solidFill>
                <a:latin typeface="Arial" panose="020B0604020202020204" pitchFamily="34" charset="0"/>
              </a:rPr>
              <a:t>Question:</a:t>
            </a:r>
            <a:r>
              <a:rPr lang="en-GB" altLang="en-US" b="1">
                <a:solidFill>
                  <a:srgbClr val="000000"/>
                </a:solidFill>
                <a:latin typeface="Arial" panose="020B0604020202020204" pitchFamily="34" charset="0"/>
              </a:rPr>
              <a:t>  What is the odds ratio for the effect of </a:t>
            </a:r>
          </a:p>
          <a:p>
            <a:pPr algn="l"/>
            <a:r>
              <a:rPr lang="en-GB" altLang="en-US" b="1">
                <a:solidFill>
                  <a:srgbClr val="000000"/>
                </a:solidFill>
                <a:latin typeface="Arial" panose="020B0604020202020204" pitchFamily="34" charset="0"/>
              </a:rPr>
              <a:t>Smoking on the risk of cancer of the pancreas?</a:t>
            </a:r>
          </a:p>
          <a:p>
            <a:pPr algn="l"/>
            <a:endParaRPr lang="en-GB" altLang="en-US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GB" altLang="en-US" b="1">
                <a:solidFill>
                  <a:srgbClr val="000000"/>
                </a:solidFill>
                <a:latin typeface="Arial" panose="020B0604020202020204" pitchFamily="34" charset="0"/>
              </a:rPr>
              <a:t>                       Use data from table below:</a:t>
            </a:r>
            <a:r>
              <a:rPr lang="en-GB" altLang="en-US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1271587" y="4149725"/>
          <a:ext cx="9648826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3" imgW="6094746" imgH="873112" progId="Word.Document.8">
                  <p:embed/>
                </p:oleObj>
              </mc:Choice>
              <mc:Fallback>
                <p:oleObj name="Document" r:id="rId3" imgW="6094746" imgH="8731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7" y="4149725"/>
                        <a:ext cx="9648826" cy="1887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3298825" y="6165850"/>
            <a:ext cx="533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b="1">
                <a:solidFill>
                  <a:srgbClr val="FF3300"/>
                </a:solidFill>
                <a:latin typeface="Arial" panose="020B0604020202020204" pitchFamily="34" charset="0"/>
              </a:rPr>
              <a:t>Answer= (600 * 300 ) / (150* 150) = 8</a:t>
            </a:r>
          </a:p>
        </p:txBody>
      </p:sp>
    </p:spTree>
    <p:extLst>
      <p:ext uri="{BB962C8B-B14F-4D97-AF65-F5344CB8AC3E}">
        <p14:creationId xmlns:p14="http://schemas.microsoft.com/office/powerpoint/2010/main" val="158285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 autoUpdateAnimBg="0"/>
      <p:bldP spid="5530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B91EBD-6352-4227-AE6D-1330902CEDBE}" type="slidenum">
              <a:rPr lang="en-GB" altLang="en-US" sz="1400"/>
              <a:pPr/>
              <a:t>36</a:t>
            </a:fld>
            <a:endParaRPr lang="en-GB" altLang="en-US" sz="1400"/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2541589" y="1447800"/>
            <a:ext cx="1614487" cy="1244600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Exposure </a:t>
            </a:r>
            <a:endParaRPr lang="en-GB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Coffee</a:t>
            </a:r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6477000" y="1730803"/>
            <a:ext cx="3663950" cy="830997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i="1">
                <a:solidFill>
                  <a:srgbClr val="000000"/>
                </a:solidFill>
                <a:latin typeface="Arial" panose="020B0604020202020204" pitchFamily="34" charset="0"/>
              </a:rPr>
              <a:t>Outcome</a:t>
            </a:r>
            <a:endParaRPr lang="en-GB" altLang="en-US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altLang="en-US" b="1">
                <a:solidFill>
                  <a:srgbClr val="000000"/>
                </a:solidFill>
                <a:latin typeface="Arial" panose="020B0604020202020204" pitchFamily="34" charset="0"/>
              </a:rPr>
              <a:t>Cancer of the pancreas</a:t>
            </a:r>
          </a:p>
        </p:txBody>
      </p:sp>
      <p:sp>
        <p:nvSpPr>
          <p:cNvPr id="56329" name="AutoShape 9"/>
          <p:cNvSpPr>
            <a:spLocks noChangeArrowheads="1"/>
          </p:cNvSpPr>
          <p:nvPr/>
        </p:nvSpPr>
        <p:spPr bwMode="auto">
          <a:xfrm>
            <a:off x="4953001" y="1828801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4267201" y="1143000"/>
            <a:ext cx="2208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b="1">
                <a:solidFill>
                  <a:srgbClr val="000000"/>
                </a:solidFill>
                <a:latin typeface="Arial" panose="020B0604020202020204" pitchFamily="34" charset="0"/>
              </a:rPr>
              <a:t>Crude OR=1.9</a:t>
            </a: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20487" name="Text Box 11"/>
          <p:cNvSpPr txBox="1">
            <a:spLocks noChangeArrowheads="1"/>
          </p:cNvSpPr>
          <p:nvPr/>
        </p:nvSpPr>
        <p:spPr bwMode="auto">
          <a:xfrm>
            <a:off x="4481514" y="3995739"/>
            <a:ext cx="2232025" cy="1609725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i="1">
                <a:solidFill>
                  <a:srgbClr val="000000"/>
                </a:solidFill>
                <a:latin typeface="Arial" panose="020B0604020202020204" pitchFamily="34" charset="0"/>
              </a:rPr>
              <a:t>Another factor</a:t>
            </a:r>
            <a:r>
              <a:rPr lang="en-GB" altLang="en-US">
                <a:solidFill>
                  <a:srgbClr val="000000"/>
                </a:solidFill>
              </a:rPr>
              <a:t> </a:t>
            </a:r>
          </a:p>
          <a:p>
            <a:endParaRPr lang="en-GB" altLang="en-US">
              <a:solidFill>
                <a:srgbClr val="000000"/>
              </a:solidFill>
            </a:endParaRPr>
          </a:p>
          <a:p>
            <a:r>
              <a:rPr lang="en-GB" altLang="en-US" b="1">
                <a:solidFill>
                  <a:srgbClr val="000000"/>
                </a:solidFill>
                <a:latin typeface="Arial" panose="020B0604020202020204" pitchFamily="34" charset="0"/>
              </a:rPr>
              <a:t>Smoking</a:t>
            </a:r>
          </a:p>
          <a:p>
            <a:endParaRPr lang="en-GB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32" name="AutoShape 12"/>
          <p:cNvSpPr>
            <a:spLocks noChangeArrowheads="1"/>
          </p:cNvSpPr>
          <p:nvPr/>
        </p:nvSpPr>
        <p:spPr bwMode="auto">
          <a:xfrm rot="-2400266">
            <a:off x="6888164" y="3357564"/>
            <a:ext cx="1011237" cy="485775"/>
          </a:xfrm>
          <a:prstGeom prst="rightArrow">
            <a:avLst>
              <a:gd name="adj1" fmla="val 50000"/>
              <a:gd name="adj2" fmla="val 52042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7169151" y="3810000"/>
            <a:ext cx="2208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b="1">
                <a:solidFill>
                  <a:srgbClr val="000000"/>
                </a:solidFill>
                <a:latin typeface="Arial" panose="020B0604020202020204" pitchFamily="34" charset="0"/>
              </a:rPr>
              <a:t>Crude OR=8.0</a:t>
            </a: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3962401" y="533400"/>
            <a:ext cx="301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b="1">
                <a:solidFill>
                  <a:srgbClr val="000000"/>
                </a:solidFill>
                <a:latin typeface="Arial" panose="020B0604020202020204" pitchFamily="34" charset="0"/>
              </a:rPr>
              <a:t>“Adjusted “ OR=1.0</a:t>
            </a:r>
            <a:endParaRPr lang="en-GB" altLang="en-US" sz="20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38" name="AutoShape 18"/>
          <p:cNvSpPr>
            <a:spLocks noChangeArrowheads="1"/>
          </p:cNvSpPr>
          <p:nvPr/>
        </p:nvSpPr>
        <p:spPr bwMode="auto">
          <a:xfrm rot="2324518">
            <a:off x="3648075" y="3068639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4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9" grpId="0" animBg="1"/>
      <p:bldP spid="56330" grpId="0" autoUpdateAnimBg="0"/>
      <p:bldP spid="56332" grpId="0" animBg="1"/>
      <p:bldP spid="56334" grpId="0" autoUpdateAnimBg="0"/>
      <p:bldP spid="56336" grpId="0" autoUpdateAnimBg="0"/>
      <p:bldP spid="563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EF09F1-017F-42BC-AB90-E6283D5AEB19}" type="slidenum">
              <a:rPr lang="en-GB" altLang="en-US" sz="1400"/>
              <a:pPr/>
              <a:t>37</a:t>
            </a:fld>
            <a:endParaRPr lang="en-GB" altLang="en-US" sz="1400"/>
          </a:p>
        </p:txBody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3032125" y="1905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2514600" y="524858"/>
            <a:ext cx="728500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If </a:t>
            </a: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 investigate the </a:t>
            </a:r>
            <a:r>
              <a:rPr lang="en-GB" altLang="en-US" u="sng">
                <a:solidFill>
                  <a:srgbClr val="000000"/>
                </a:solidFill>
                <a:latin typeface="Arial" panose="020B0604020202020204" pitchFamily="34" charset="0"/>
              </a:rPr>
              <a:t>control</a:t>
            </a: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 data further, we can see</a:t>
            </a:r>
          </a:p>
          <a:p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 that the confounding factor </a:t>
            </a:r>
          </a:p>
          <a:p>
            <a:r>
              <a:rPr lang="en-GB" altLang="en-US" i="1" u="sng">
                <a:solidFill>
                  <a:srgbClr val="000000"/>
                </a:solidFill>
                <a:latin typeface="Arial" panose="020B0604020202020204" pitchFamily="34" charset="0"/>
              </a:rPr>
              <a:t>is associated with the exposure under investigation</a:t>
            </a:r>
            <a:r>
              <a:rPr lang="en-GB" altLang="en-US" i="1">
                <a:solidFill>
                  <a:srgbClr val="000000"/>
                </a:solidFill>
              </a:rPr>
              <a:t>:</a:t>
            </a:r>
          </a:p>
          <a:p>
            <a:endParaRPr lang="en-GB" altLang="en-US">
              <a:solidFill>
                <a:srgbClr val="000000"/>
              </a:solidFill>
            </a:endParaRP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1524000" y="2590800"/>
          <a:ext cx="9088438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Document" r:id="rId3" imgW="4894705" imgH="758693" progId="Word.Document.8">
                  <p:embed/>
                </p:oleObj>
              </mc:Choice>
              <mc:Fallback>
                <p:oleObj name="Document" r:id="rId3" imgW="4894705" imgH="7586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90800"/>
                        <a:ext cx="9088438" cy="1398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3000375" y="4575087"/>
            <a:ext cx="58288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GB" altLang="en-US" b="1">
                <a:solidFill>
                  <a:srgbClr val="000000"/>
                </a:solidFill>
                <a:latin typeface="Arial" panose="020B0604020202020204" pitchFamily="34" charset="0"/>
              </a:rPr>
              <a:t>1 in 2 coffee drinkers are smokers </a:t>
            </a:r>
          </a:p>
          <a:p>
            <a:pPr algn="l"/>
            <a:endParaRPr lang="en-GB" altLang="en-US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GB" altLang="en-US" b="1">
                <a:solidFill>
                  <a:srgbClr val="000000"/>
                </a:solidFill>
                <a:latin typeface="Arial" panose="020B0604020202020204" pitchFamily="34" charset="0"/>
              </a:rPr>
              <a:t>1 in 5 non-coffee drinkers are smokers</a:t>
            </a:r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4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81B311-A5C6-498F-9026-1409997359B2}" type="slidenum">
              <a:rPr lang="en-GB" altLang="en-US" sz="1400"/>
              <a:pPr/>
              <a:t>38</a:t>
            </a:fld>
            <a:endParaRPr lang="en-GB" altLang="en-US" sz="140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752600" y="411164"/>
            <a:ext cx="8534400" cy="2200275"/>
          </a:xfrm>
          <a:prstGeom prst="rect">
            <a:avLst/>
          </a:prstGeom>
          <a:solidFill>
            <a:srgbClr val="CCECFF"/>
          </a:solidFill>
          <a:ln w="38100">
            <a:solidFill>
              <a:srgbClr val="FFFFCC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chemeClr val="tx2"/>
                </a:solidFill>
                <a:latin typeface="Arial" panose="020B0604020202020204" pitchFamily="34" charset="0"/>
              </a:rPr>
              <a:t>This example demonstrated complete confounding where </a:t>
            </a:r>
            <a:r>
              <a:rPr lang="en-GB" altLang="en-US" b="1" u="sng">
                <a:solidFill>
                  <a:schemeClr val="tx2"/>
                </a:solidFill>
                <a:latin typeface="Arial" panose="020B0604020202020204" pitchFamily="34" charset="0"/>
              </a:rPr>
              <a:t>ALL</a:t>
            </a:r>
            <a:r>
              <a:rPr lang="en-GB" altLang="en-US">
                <a:solidFill>
                  <a:schemeClr val="tx2"/>
                </a:solidFill>
                <a:latin typeface="Arial" panose="020B0604020202020204" pitchFamily="34" charset="0"/>
              </a:rPr>
              <a:t> the association between coffee drinking and cancer of the pancreas could be“explained” by smoking</a:t>
            </a:r>
            <a:endParaRPr lang="en-GB" altLang="en-US" sz="20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endParaRPr lang="en-GB" altLang="en-US" sz="20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n-GB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i.e: OR  of 1.9 was reduced to 1.0</a:t>
            </a:r>
            <a:endParaRPr lang="en-GB" altLang="en-US" sz="200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r>
              <a:rPr lang="en-GB" altLang="en-US" sz="2000">
                <a:latin typeface="Arial" panose="020B0604020202020204" pitchFamily="34" charset="0"/>
              </a:rPr>
              <a:t> </a:t>
            </a:r>
            <a:r>
              <a:rPr lang="en-GB" altLang="en-US"/>
              <a:t> 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828801" y="3306764"/>
            <a:ext cx="8640763" cy="1165225"/>
          </a:xfrm>
          <a:prstGeom prst="rect">
            <a:avLst/>
          </a:prstGeom>
          <a:solidFill>
            <a:srgbClr val="CCECFF"/>
          </a:solidFill>
          <a:ln w="38100">
            <a:solidFill>
              <a:srgbClr val="FFFFCC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chemeClr val="tx2"/>
                </a:solidFill>
                <a:latin typeface="Arial" panose="020B0604020202020204" pitchFamily="34" charset="0"/>
              </a:rPr>
              <a:t>Other examples may give </a:t>
            </a:r>
            <a:r>
              <a:rPr lang="en-GB" altLang="en-US" b="1" u="sng">
                <a:solidFill>
                  <a:schemeClr val="tx2"/>
                </a:solidFill>
                <a:latin typeface="Arial" panose="020B0604020202020204" pitchFamily="34" charset="0"/>
              </a:rPr>
              <a:t>PARTIAL</a:t>
            </a:r>
            <a:r>
              <a:rPr lang="en-GB" altLang="en-US">
                <a:solidFill>
                  <a:schemeClr val="tx2"/>
                </a:solidFill>
                <a:latin typeface="Arial" panose="020B0604020202020204" pitchFamily="34" charset="0"/>
              </a:rPr>
              <a:t> confounding</a:t>
            </a:r>
          </a:p>
          <a:p>
            <a:endParaRPr lang="en-GB" altLang="en-US" sz="20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n-GB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i.e: Rate Ratio of 2.5 was reduced to 2.0</a:t>
            </a:r>
            <a:r>
              <a:rPr lang="en-GB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828800" y="5257801"/>
            <a:ext cx="8510588" cy="860425"/>
          </a:xfrm>
          <a:prstGeom prst="rect">
            <a:avLst/>
          </a:prstGeom>
          <a:solidFill>
            <a:srgbClr val="CCECFF"/>
          </a:solidFill>
          <a:ln w="38100">
            <a:solidFill>
              <a:srgbClr val="FFFFCC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chemeClr val="tx2"/>
                </a:solidFill>
                <a:latin typeface="Arial" panose="020B0604020202020204" pitchFamily="34" charset="0"/>
              </a:rPr>
              <a:t>But remember that measures of effect can go</a:t>
            </a:r>
          </a:p>
          <a:p>
            <a:r>
              <a:rPr lang="en-GB" altLang="en-US">
                <a:solidFill>
                  <a:schemeClr val="tx2"/>
                </a:solidFill>
                <a:latin typeface="Arial" panose="020B0604020202020204" pitchFamily="34" charset="0"/>
              </a:rPr>
              <a:t> UP as well as DOWN : </a:t>
            </a:r>
            <a:r>
              <a:rPr lang="en-GB" altLang="en-US" b="1">
                <a:solidFill>
                  <a:srgbClr val="FF3300"/>
                </a:solidFill>
                <a:latin typeface="Arial" panose="020B0604020202020204" pitchFamily="34" charset="0"/>
              </a:rPr>
              <a:t>NEGATIVE</a:t>
            </a:r>
            <a:r>
              <a:rPr lang="en-GB" altLang="en-US">
                <a:solidFill>
                  <a:schemeClr val="tx2"/>
                </a:solidFill>
                <a:latin typeface="Arial" panose="020B0604020202020204" pitchFamily="34" charset="0"/>
              </a:rPr>
              <a:t> confounding</a:t>
            </a:r>
            <a:endParaRPr lang="en-GB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8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 autoUpdateAnimBg="0"/>
      <p:bldP spid="58373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841375"/>
          </a:xfrm>
        </p:spPr>
        <p:txBody>
          <a:bodyPr/>
          <a:lstStyle/>
          <a:p>
            <a:r>
              <a:rPr lang="en-US" dirty="0"/>
              <a:t>Main multivariable models in biostatistics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563210"/>
              </p:ext>
            </p:extLst>
          </p:nvPr>
        </p:nvGraphicFramePr>
        <p:xfrm>
          <a:off x="990600" y="965200"/>
          <a:ext cx="96139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927"/>
                <a:gridCol w="64839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 of MVA regression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Typical use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Multiple (general) linear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Predicting</a:t>
                      </a:r>
                      <a:r>
                        <a:rPr lang="en-US" sz="2400" baseline="0" dirty="0" smtClean="0"/>
                        <a:t> a quantitative response variable from 2 or more explanatory variables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Logistic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Predicting a categorical response variable from 2 or more explanatory variables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Poisson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Predicting a response variable</a:t>
                      </a:r>
                      <a:r>
                        <a:rPr lang="en-US" sz="2400" baseline="0" dirty="0" smtClean="0"/>
                        <a:t> representing counts from 2 or more explanatory variables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Cox proportional hazards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Predicting time</a:t>
                      </a:r>
                      <a:r>
                        <a:rPr lang="en-US" sz="2400" baseline="0" dirty="0" smtClean="0"/>
                        <a:t> to event (death, failure, relapse) from 2 or more explanatory variables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Time series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Modelling time series data with correlated errors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Discriminant function</a:t>
                      </a:r>
                      <a:r>
                        <a:rPr lang="en-US" sz="2400" baseline="0" dirty="0" smtClean="0"/>
                        <a:t> analysis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Predicting a group to which subjects belong (commonly use a score to classify </a:t>
                      </a:r>
                      <a:r>
                        <a:rPr lang="en-US" sz="2400" dirty="0" err="1" smtClean="0"/>
                        <a:t>obs</a:t>
                      </a:r>
                      <a:r>
                        <a:rPr lang="en-US" sz="2400" baseline="0" dirty="0" smtClean="0"/>
                        <a:t> into one of the categorical groups) -  </a:t>
                      </a:r>
                      <a:r>
                        <a:rPr lang="en-US" sz="2400" baseline="0" dirty="0" err="1" smtClean="0"/>
                        <a:t>c.f</a:t>
                      </a:r>
                      <a:r>
                        <a:rPr lang="en-US" sz="2400" baseline="0" dirty="0" smtClean="0"/>
                        <a:t> Logistic regression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8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096A7F-6F02-4302-B7E4-D70023DFB545}" type="slidenum">
              <a:rPr lang="en-GB" altLang="en-US" sz="1400"/>
              <a:pPr/>
              <a:t>40</a:t>
            </a:fld>
            <a:endParaRPr lang="en-GB" altLang="en-US" sz="1400"/>
          </a:p>
        </p:txBody>
      </p:sp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2835275" y="609600"/>
            <a:ext cx="6064250" cy="57943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3200" b="1" u="sng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How to deal with confounding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124201" y="1744058"/>
            <a:ext cx="309091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b="1" i="1" u="sng">
                <a:solidFill>
                  <a:srgbClr val="000000"/>
                </a:solidFill>
                <a:latin typeface="Arial" panose="020B0604020202020204" pitchFamily="34" charset="0"/>
              </a:rPr>
              <a:t>At the Design Stage</a:t>
            </a:r>
            <a:endParaRPr lang="en-GB" altLang="en-US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altLang="en-US" b="1">
                <a:solidFill>
                  <a:srgbClr val="000000"/>
                </a:solidFill>
                <a:latin typeface="Arial" panose="020B0604020202020204" pitchFamily="34" charset="0"/>
              </a:rPr>
              <a:t>Randomisation </a:t>
            </a:r>
          </a:p>
          <a:p>
            <a:r>
              <a:rPr lang="en-GB" altLang="en-US" b="1">
                <a:solidFill>
                  <a:srgbClr val="000000"/>
                </a:solidFill>
                <a:latin typeface="Arial" panose="020B0604020202020204" pitchFamily="34" charset="0"/>
              </a:rPr>
              <a:t>Restriction</a:t>
            </a:r>
          </a:p>
          <a:p>
            <a:r>
              <a:rPr lang="en-GB" altLang="en-US" b="1">
                <a:solidFill>
                  <a:srgbClr val="000000"/>
                </a:solidFill>
                <a:latin typeface="Arial" panose="020B0604020202020204" pitchFamily="34" charset="0"/>
              </a:rPr>
              <a:t>Matching</a:t>
            </a:r>
            <a:r>
              <a:rPr lang="en-GB" alt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3000376" y="3662829"/>
            <a:ext cx="336342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b="1" i="1" u="sng">
                <a:solidFill>
                  <a:srgbClr val="000000"/>
                </a:solidFill>
                <a:latin typeface="Arial" panose="020B0604020202020204" pitchFamily="34" charset="0"/>
              </a:rPr>
              <a:t>At the Analysis Stage</a:t>
            </a:r>
            <a:endParaRPr lang="en-GB" altLang="en-US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altLang="en-US" b="1">
                <a:solidFill>
                  <a:srgbClr val="000000"/>
                </a:solidFill>
                <a:latin typeface="Arial" panose="020B0604020202020204" pitchFamily="34" charset="0"/>
              </a:rPr>
              <a:t>Stratification</a:t>
            </a:r>
          </a:p>
          <a:p>
            <a:r>
              <a:rPr lang="en-GB" altLang="en-US" b="1">
                <a:solidFill>
                  <a:srgbClr val="000000"/>
                </a:solidFill>
                <a:latin typeface="Arial" panose="020B0604020202020204" pitchFamily="34" charset="0"/>
              </a:rPr>
              <a:t>Standardisation</a:t>
            </a:r>
          </a:p>
          <a:p>
            <a:r>
              <a:rPr lang="en-GB" altLang="en-US" b="1">
                <a:solidFill>
                  <a:srgbClr val="000000"/>
                </a:solidFill>
                <a:latin typeface="Arial" panose="020B0604020202020204" pitchFamily="34" charset="0"/>
              </a:rPr>
              <a:t>Statistical modelling</a:t>
            </a:r>
          </a:p>
          <a:p>
            <a:r>
              <a:rPr lang="en-GB" altLang="en-US" b="1">
                <a:solidFill>
                  <a:srgbClr val="000000"/>
                </a:solidFill>
                <a:latin typeface="Arial" panose="020B0604020202020204" pitchFamily="34" charset="0"/>
              </a:rPr>
              <a:t>eg logistic regression</a:t>
            </a:r>
            <a:endParaRPr lang="en-GB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6959601" y="2492375"/>
          <a:ext cx="3038475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Clip" r:id="rId3" imgW="3038400" imgH="2418840" progId="MS_ClipArt_Gallery.2">
                  <p:embed/>
                </p:oleObj>
              </mc:Choice>
              <mc:Fallback>
                <p:oleObj name="Clip" r:id="rId3" imgW="3038400" imgH="24188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1" y="2492375"/>
                        <a:ext cx="3038475" cy="24193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927351" y="5876925"/>
            <a:ext cx="5853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b="1">
                <a:solidFill>
                  <a:srgbClr val="FF3300"/>
                </a:solidFill>
                <a:latin typeface="Arial" panose="020B0604020202020204" pitchFamily="34" charset="0"/>
              </a:rPr>
              <a:t>But need to have collected the data…...</a:t>
            </a:r>
            <a:endParaRPr lang="en-GB" altLang="en-US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3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59396" grpId="0"/>
      <p:bldP spid="5939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449353-55B3-4509-9A10-FCA3FAF42B29}" type="slidenum">
              <a:rPr lang="en-GB" altLang="en-US" sz="1400"/>
              <a:pPr/>
              <a:t>41</a:t>
            </a:fld>
            <a:endParaRPr lang="en-GB" altLang="en-US" sz="1400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1774826" y="914400"/>
            <a:ext cx="867886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b="1">
                <a:latin typeface="Arial" panose="020B0604020202020204" pitchFamily="34" charset="0"/>
              </a:rPr>
              <a:t>FURTHER ANALYSIS OF 2X2 TABLES</a:t>
            </a:r>
            <a:endParaRPr lang="en-GB" altLang="en-US">
              <a:latin typeface="Arial" panose="020B0604020202020204" pitchFamily="34" charset="0"/>
            </a:endParaRPr>
          </a:p>
          <a:p>
            <a:pPr algn="l" eaLnBrk="1" hangingPunct="1"/>
            <a:endParaRPr lang="en-GB" altLang="en-US" b="1">
              <a:latin typeface="Arial" panose="020B0604020202020204" pitchFamily="34" charset="0"/>
            </a:endParaRPr>
          </a:p>
          <a:p>
            <a:pPr algn="l" eaLnBrk="1" hangingPunct="1"/>
            <a:endParaRPr lang="en-GB" altLang="en-US" b="1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 b="1">
                <a:latin typeface="Arial" panose="020B0604020202020204" pitchFamily="34" charset="0"/>
              </a:rPr>
              <a:t>Mantel-Haenszel methods:</a:t>
            </a:r>
            <a:endParaRPr lang="en-GB" altLang="en-US">
              <a:latin typeface="Arial" panose="020B0604020202020204" pitchFamily="34" charset="0"/>
            </a:endParaRPr>
          </a:p>
          <a:p>
            <a:pPr algn="l" eaLnBrk="1" hangingPunct="1"/>
            <a:endParaRPr lang="en-GB" altLang="en-US">
              <a:latin typeface="Arial" panose="020B0604020202020204" pitchFamily="34" charset="0"/>
            </a:endParaRPr>
          </a:p>
          <a:p>
            <a:pPr algn="l" eaLnBrk="1" hangingPunct="1">
              <a:buFontTx/>
              <a:buAutoNum type="arabicPeriod"/>
            </a:pPr>
            <a:r>
              <a:rPr lang="en-GB" altLang="en-US">
                <a:latin typeface="Arial" panose="020B0604020202020204" pitchFamily="34" charset="0"/>
              </a:rPr>
              <a:t>Mantel-Haenszel technique to obtain OR</a:t>
            </a:r>
            <a:r>
              <a:rPr lang="en-GB" altLang="en-US" baseline="-25000">
                <a:latin typeface="Arial" panose="020B0604020202020204" pitchFamily="34" charset="0"/>
              </a:rPr>
              <a:t>MH</a:t>
            </a:r>
            <a:r>
              <a:rPr lang="en-GB" altLang="en-US">
                <a:latin typeface="Arial" panose="020B0604020202020204" pitchFamily="34" charset="0"/>
              </a:rPr>
              <a:t> adjusted for confounding factor.</a:t>
            </a:r>
          </a:p>
          <a:p>
            <a:pPr algn="l" eaLnBrk="1" hangingPunct="1"/>
            <a:endParaRPr lang="en-GB" altLang="en-US">
              <a:latin typeface="Arial" panose="020B0604020202020204" pitchFamily="34" charset="0"/>
            </a:endParaRPr>
          </a:p>
          <a:p>
            <a:pPr algn="l" eaLnBrk="1" hangingPunct="1"/>
            <a:endParaRPr lang="en-GB" altLang="en-US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2.	Mantel-Haenszel </a:t>
            </a:r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</a:t>
            </a:r>
            <a:r>
              <a:rPr lang="en-GB" altLang="en-US" baseline="30000">
                <a:latin typeface="Arial" panose="020B0604020202020204" pitchFamily="34" charset="0"/>
              </a:rPr>
              <a:t>2</a:t>
            </a:r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 to test whether adjusted OR = 1.</a:t>
            </a:r>
          </a:p>
        </p:txBody>
      </p:sp>
    </p:spTree>
    <p:extLst>
      <p:ext uri="{BB962C8B-B14F-4D97-AF65-F5344CB8AC3E}">
        <p14:creationId xmlns:p14="http://schemas.microsoft.com/office/powerpoint/2010/main" val="15993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91F437-B0B5-4DA9-8E23-7FC665452EF6}" type="slidenum">
              <a:rPr lang="en-GB" altLang="en-US" sz="1400"/>
              <a:pPr/>
              <a:t>42</a:t>
            </a:fld>
            <a:endParaRPr lang="en-GB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404813"/>
            <a:ext cx="8229600" cy="572135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2400"/>
              <a:t>Case-control study of coffee drinking and pancreatic cancer</a:t>
            </a:r>
          </a:p>
          <a:p>
            <a:pPr>
              <a:buFontTx/>
              <a:buNone/>
            </a:pPr>
            <a:r>
              <a:rPr lang="en-GB" altLang="en-US" sz="2400"/>
              <a:t>				</a:t>
            </a:r>
          </a:p>
          <a:p>
            <a:pPr>
              <a:buFontTx/>
              <a:buNone/>
            </a:pPr>
            <a:r>
              <a:rPr lang="en-GB" altLang="en-US" sz="2400"/>
              <a:t>				Case		Control</a:t>
            </a:r>
          </a:p>
          <a:p>
            <a:pPr>
              <a:buFontTx/>
              <a:buNone/>
            </a:pPr>
            <a:r>
              <a:rPr lang="en-GB" altLang="en-US" sz="2400"/>
              <a:t>     </a:t>
            </a:r>
          </a:p>
          <a:p>
            <a:pPr>
              <a:buFontTx/>
              <a:buNone/>
            </a:pPr>
            <a:r>
              <a:rPr lang="en-GB" altLang="en-US" sz="2400"/>
              <a:t>coffee		yes	450		440</a:t>
            </a:r>
          </a:p>
          <a:p>
            <a:pPr>
              <a:buFontTx/>
              <a:buNone/>
            </a:pPr>
            <a:r>
              <a:rPr lang="en-GB" altLang="en-US" sz="2400"/>
              <a:t>drinking	no	300		410</a:t>
            </a:r>
          </a:p>
          <a:p>
            <a:pPr>
              <a:buFontTx/>
              <a:buNone/>
            </a:pPr>
            <a:r>
              <a:rPr lang="en-GB" altLang="en-US" sz="2400"/>
              <a:t>			Total	750		850 </a:t>
            </a:r>
          </a:p>
          <a:p>
            <a:pPr>
              <a:buFontTx/>
              <a:buNone/>
            </a:pPr>
            <a:endParaRPr lang="en-GB" altLang="en-US" sz="2400"/>
          </a:p>
          <a:p>
            <a:pPr>
              <a:buFontTx/>
              <a:buNone/>
            </a:pPr>
            <a:r>
              <a:rPr lang="en-GB" altLang="en-US" sz="2400"/>
              <a:t>Crude OR = ad / bc = 450x410 / 440x300 = 1.40. </a:t>
            </a:r>
          </a:p>
          <a:p>
            <a:pPr>
              <a:buFontTx/>
              <a:buNone/>
            </a:pPr>
            <a:endParaRPr lang="en-GB" altLang="en-US" sz="2400"/>
          </a:p>
          <a:p>
            <a:pPr>
              <a:buFontTx/>
              <a:buNone/>
            </a:pPr>
            <a:r>
              <a:rPr lang="en-GB" altLang="en-US" sz="2400"/>
              <a:t>Suggests risk of pancreatic cancer associated with coffee drinking.</a:t>
            </a:r>
            <a:r>
              <a:rPr lang="en-GB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01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729F2F-05FF-4020-BD85-694EAD72CEB8}" type="slidenum">
              <a:rPr lang="en-GB" altLang="en-US" sz="1400"/>
              <a:pPr/>
              <a:t>43</a:t>
            </a:fld>
            <a:endParaRPr lang="en-GB" altLang="en-US" sz="140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1919289" y="555696"/>
            <a:ext cx="81375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OR=1.40</a:t>
            </a:r>
          </a:p>
          <a:p>
            <a:pPr algn="l" eaLnBrk="1" hangingPunct="1"/>
            <a:endParaRPr lang="en-GB" altLang="en-US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Possible explanations:</a:t>
            </a:r>
          </a:p>
          <a:p>
            <a:pPr algn="l" eaLnBrk="1" hangingPunct="1"/>
            <a:endParaRPr lang="en-GB" altLang="en-US" b="1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 b="1">
                <a:latin typeface="Arial" panose="020B0604020202020204" pitchFamily="34" charset="0"/>
              </a:rPr>
              <a:t>Chance</a:t>
            </a:r>
            <a:r>
              <a:rPr lang="en-GB" altLang="en-US">
                <a:latin typeface="Arial" panose="020B0604020202020204" pitchFamily="34" charset="0"/>
              </a:rPr>
              <a:t>: </a:t>
            </a: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</a:t>
            </a:r>
            <a:r>
              <a:rPr lang="en-GB" altLang="en-US" baseline="30000">
                <a:latin typeface="Arial" panose="020B0604020202020204" pitchFamily="34" charset="0"/>
              </a:rPr>
              <a:t>2</a:t>
            </a:r>
            <a:r>
              <a:rPr lang="en-GB" altLang="en-US" baseline="300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(O-E) = 10.62, p=0.001 =&gt; chance is unlikely. </a:t>
            </a: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algn="l" eaLnBrk="1" hangingPunct="1"/>
            <a:r>
              <a:rPr lang="en-GB" altLang="en-US" b="1">
                <a:latin typeface="Arial" panose="020B0604020202020204" pitchFamily="34" charset="0"/>
                <a:sym typeface="Symbol" panose="05050102010706020507" pitchFamily="18" charset="2"/>
              </a:rPr>
              <a:t>Bias</a:t>
            </a:r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: </a:t>
            </a: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OR = 1.40 does not represent the true OR.</a:t>
            </a:r>
          </a:p>
          <a:p>
            <a:pPr algn="l" eaLnBrk="1" hangingPunct="1"/>
            <a:endParaRPr lang="en-GB" altLang="en-US" b="1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l" eaLnBrk="1" hangingPunct="1"/>
            <a:r>
              <a:rPr lang="en-GB" altLang="en-US" b="1">
                <a:latin typeface="Arial" panose="020B0604020202020204" pitchFamily="34" charset="0"/>
                <a:sym typeface="Symbol" panose="05050102010706020507" pitchFamily="18" charset="2"/>
              </a:rPr>
              <a:t>Confounding</a:t>
            </a:r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: </a:t>
            </a: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OR = 1.40, but due to effect of other variable. </a:t>
            </a: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</a:p>
          <a:p>
            <a:pPr algn="l" eaLnBrk="1" hangingPunct="1"/>
            <a:r>
              <a:rPr lang="en-GB" altLang="en-US" b="1">
                <a:latin typeface="Arial" panose="020B0604020202020204" pitchFamily="34" charset="0"/>
                <a:sym typeface="Symbol" panose="05050102010706020507" pitchFamily="18" charset="2"/>
              </a:rPr>
              <a:t>Causation</a:t>
            </a:r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: </a:t>
            </a: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OR = 1.40 reflects true association.</a:t>
            </a:r>
          </a:p>
        </p:txBody>
      </p:sp>
    </p:spTree>
    <p:extLst>
      <p:ext uri="{BB962C8B-B14F-4D97-AF65-F5344CB8AC3E}">
        <p14:creationId xmlns:p14="http://schemas.microsoft.com/office/powerpoint/2010/main" val="14825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501B36-60AB-42E5-A0E9-9E9048682308}" type="slidenum">
              <a:rPr lang="en-GB" altLang="en-US" sz="1400"/>
              <a:pPr/>
              <a:t>44</a:t>
            </a:fld>
            <a:endParaRPr lang="en-GB" altLang="en-US" sz="1400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703388" y="404813"/>
            <a:ext cx="8532812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-4572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-4572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-4572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-4572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-4572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Look within stratum of confounding variable: </a:t>
            </a:r>
          </a:p>
          <a:p>
            <a:pPr algn="l" eaLnBrk="1" hangingPunct="1"/>
            <a:endParaRPr lang="en-GB" altLang="en-US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	 			</a:t>
            </a:r>
            <a:r>
              <a:rPr lang="en-GB" altLang="en-US" b="1">
                <a:latin typeface="Arial" panose="020B0604020202020204" pitchFamily="34" charset="0"/>
              </a:rPr>
              <a:t>Smokers</a:t>
            </a:r>
            <a:r>
              <a:rPr lang="en-GB" altLang="en-US">
                <a:latin typeface="Arial" panose="020B0604020202020204" pitchFamily="34" charset="0"/>
              </a:rPr>
              <a:t>		 </a:t>
            </a:r>
            <a:r>
              <a:rPr lang="en-GB" altLang="en-US" b="1">
                <a:latin typeface="Arial" panose="020B0604020202020204" pitchFamily="34" charset="0"/>
              </a:rPr>
              <a:t>Non-smokers</a:t>
            </a:r>
            <a:r>
              <a:rPr lang="en-GB" altLang="en-US">
                <a:latin typeface="Arial" panose="020B0604020202020204" pitchFamily="34" charset="0"/>
              </a:rPr>
              <a:t>   </a:t>
            </a: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				case	control	case	control</a:t>
            </a: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coffee  yes	400	340	 	50	100</a:t>
            </a: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			no	200	190		100	220</a:t>
            </a: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    </a:t>
            </a: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		Total	600	530		150	320</a:t>
            </a:r>
          </a:p>
          <a:p>
            <a:pPr algn="l" eaLnBrk="1" hangingPunct="1"/>
            <a:endParaRPr lang="en-GB" altLang="en-US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Is smoking associated with increased risk of pancreatic cancer? </a:t>
            </a:r>
          </a:p>
          <a:p>
            <a:pPr algn="l" eaLnBrk="1" hangingPunct="1"/>
            <a:endParaRPr lang="en-GB" altLang="en-US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600 (80%) of the 750 cases are smokers</a:t>
            </a:r>
          </a:p>
          <a:p>
            <a:pPr algn="l" eaLnBrk="1" hangingPunct="1"/>
            <a:endParaRPr lang="en-GB" altLang="en-US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530 (62%) of the 850 controls are smokers</a:t>
            </a:r>
          </a:p>
        </p:txBody>
      </p:sp>
    </p:spTree>
    <p:extLst>
      <p:ext uri="{BB962C8B-B14F-4D97-AF65-F5344CB8AC3E}">
        <p14:creationId xmlns:p14="http://schemas.microsoft.com/office/powerpoint/2010/main" val="349957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90CE02-46BC-4ECF-9FF9-8F9AC2AE925A}" type="slidenum">
              <a:rPr lang="en-GB" altLang="en-US" sz="1400"/>
              <a:pPr/>
              <a:t>45</a:t>
            </a:fld>
            <a:endParaRPr lang="en-GB" altLang="en-US" sz="140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703388" y="222250"/>
            <a:ext cx="8532812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tabLst>
                <a:tab pos="-4572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-4572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-4572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-4572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-4572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Look within stratum of confounding variable: </a:t>
            </a:r>
          </a:p>
          <a:p>
            <a:pPr algn="l" eaLnBrk="1" hangingPunct="1"/>
            <a:endParaRPr lang="en-GB" altLang="en-US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	 				</a:t>
            </a:r>
            <a:r>
              <a:rPr lang="en-GB" altLang="en-US" b="1">
                <a:latin typeface="Arial" panose="020B0604020202020204" pitchFamily="34" charset="0"/>
              </a:rPr>
              <a:t>Smokers</a:t>
            </a:r>
            <a:r>
              <a:rPr lang="en-GB" altLang="en-US">
                <a:latin typeface="Arial" panose="020B0604020202020204" pitchFamily="34" charset="0"/>
              </a:rPr>
              <a:t>		 </a:t>
            </a:r>
            <a:r>
              <a:rPr lang="en-GB" altLang="en-US" b="1">
                <a:latin typeface="Arial" panose="020B0604020202020204" pitchFamily="34" charset="0"/>
              </a:rPr>
              <a:t>Non-smokers</a:t>
            </a:r>
            <a:r>
              <a:rPr lang="en-GB" altLang="en-US">
                <a:latin typeface="Arial" panose="020B0604020202020204" pitchFamily="34" charset="0"/>
              </a:rPr>
              <a:t>   </a:t>
            </a: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					case	control	case	control</a:t>
            </a: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coffee yes	400	340	 	50	100</a:t>
            </a: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				no	200	190		100	220</a:t>
            </a: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    </a:t>
            </a: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		Total	600	530		150	320</a:t>
            </a:r>
          </a:p>
          <a:p>
            <a:pPr algn="l" eaLnBrk="1" hangingPunct="1"/>
            <a:endParaRPr lang="en-GB" altLang="en-US">
              <a:latin typeface="Arial" panose="020B0604020202020204" pitchFamily="34" charset="0"/>
            </a:endParaRPr>
          </a:p>
          <a:p>
            <a:pPr algn="l" eaLnBrk="1" hangingPunct="1"/>
            <a:endParaRPr lang="en-GB" altLang="en-US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Are coffee drinkers more likely to smoke? </a:t>
            </a:r>
          </a:p>
          <a:p>
            <a:pPr algn="l" eaLnBrk="1" hangingPunct="1"/>
            <a:endParaRPr lang="en-GB" altLang="en-US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Among controls…</a:t>
            </a:r>
          </a:p>
          <a:p>
            <a:pPr algn="l" eaLnBrk="1" hangingPunct="1"/>
            <a:endParaRPr lang="en-GB" altLang="en-US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340 of the 440 coffee drinkers are smokers (77%)</a:t>
            </a:r>
          </a:p>
          <a:p>
            <a:pPr algn="l" eaLnBrk="1" hangingPunct="1"/>
            <a:endParaRPr lang="en-GB" altLang="en-US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190 of the 410 non-coffee drinkers are smokers (46%) </a:t>
            </a:r>
          </a:p>
        </p:txBody>
      </p:sp>
    </p:spTree>
    <p:extLst>
      <p:ext uri="{BB962C8B-B14F-4D97-AF65-F5344CB8AC3E}">
        <p14:creationId xmlns:p14="http://schemas.microsoft.com/office/powerpoint/2010/main" val="299030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C15440-8C87-4CB3-9C9D-174BF39F4ED0}" type="slidenum">
              <a:rPr lang="en-GB" altLang="en-US" sz="1400"/>
              <a:pPr/>
              <a:t>46</a:t>
            </a:fld>
            <a:endParaRPr lang="en-GB" altLang="en-US" sz="1400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1524001" y="476250"/>
            <a:ext cx="87852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b="1">
                <a:latin typeface="Arial" panose="020B0604020202020204" pitchFamily="34" charset="0"/>
              </a:rPr>
              <a:t>Mantel-Haenszel Odds Ratio</a:t>
            </a:r>
          </a:p>
          <a:p>
            <a:pPr eaLnBrk="1" hangingPunct="1"/>
            <a:endParaRPr lang="en-GB" altLang="en-US">
              <a:latin typeface="Arial" panose="020B0604020202020204" pitchFamily="34" charset="0"/>
            </a:endParaRPr>
          </a:p>
          <a:p>
            <a:pPr eaLnBrk="1" hangingPunct="1"/>
            <a:r>
              <a:rPr lang="en-GB" altLang="en-US">
                <a:latin typeface="Arial" panose="020B0604020202020204" pitchFamily="34" charset="0"/>
              </a:rPr>
              <a:t>Crude OR=1.4 is misleading. Calculate separate OR’s… </a:t>
            </a: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		</a:t>
            </a: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			</a:t>
            </a:r>
            <a:r>
              <a:rPr lang="en-GB" altLang="en-US" sz="2000" b="1">
                <a:latin typeface="Arial" panose="020B0604020202020204" pitchFamily="34" charset="0"/>
              </a:rPr>
              <a:t>Smokers</a:t>
            </a:r>
            <a:r>
              <a:rPr lang="en-GB" altLang="en-US" sz="2000">
                <a:latin typeface="Arial" panose="020B0604020202020204" pitchFamily="34" charset="0"/>
              </a:rPr>
              <a:t>		</a:t>
            </a:r>
            <a:r>
              <a:rPr lang="en-GB" altLang="en-US" sz="2000" b="1">
                <a:latin typeface="Arial" panose="020B0604020202020204" pitchFamily="34" charset="0"/>
              </a:rPr>
              <a:t>Non-smokers</a:t>
            </a:r>
            <a:r>
              <a:rPr lang="en-GB" altLang="en-US" sz="2000">
                <a:latin typeface="Arial" panose="020B0604020202020204" pitchFamily="34" charset="0"/>
              </a:rPr>
              <a:t>   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case	control		case	control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coffee	yes	400	340		 50	100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no	200	190		100	220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    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Total	600	530		150	320</a:t>
            </a:r>
          </a:p>
          <a:p>
            <a:pPr algn="l" eaLnBrk="1" hangingPunct="1"/>
            <a:endParaRPr lang="en-GB" altLang="en-US" sz="2000">
              <a:latin typeface="Arial" panose="020B0604020202020204" pitchFamily="34" charset="0"/>
            </a:endParaRPr>
          </a:p>
          <a:p>
            <a:pPr algn="l" eaLnBrk="1" hangingPunct="1"/>
            <a:endParaRPr lang="en-GB" altLang="en-US" sz="2000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OR = 400x190/340x200 = </a:t>
            </a:r>
            <a:r>
              <a:rPr lang="en-GB" altLang="en-US" sz="2000" u="sng">
                <a:latin typeface="Arial" panose="020B0604020202020204" pitchFamily="34" charset="0"/>
              </a:rPr>
              <a:t>1.12</a:t>
            </a:r>
            <a:r>
              <a:rPr lang="en-GB" altLang="en-US" sz="2000">
                <a:latin typeface="Arial" panose="020B0604020202020204" pitchFamily="34" charset="0"/>
              </a:rPr>
              <a:t>		OR = 50x220/100x100 = </a:t>
            </a:r>
            <a:r>
              <a:rPr lang="en-GB" altLang="en-US" sz="2000" u="sng">
                <a:latin typeface="Arial" panose="020B0604020202020204" pitchFamily="34" charset="0"/>
              </a:rPr>
              <a:t>1.10</a:t>
            </a:r>
          </a:p>
          <a:p>
            <a:pPr algn="l" eaLnBrk="1" hangingPunct="1"/>
            <a:endParaRPr lang="en-GB" altLang="en-US" sz="2000">
              <a:latin typeface="Arial" panose="020B0604020202020204" pitchFamily="34" charset="0"/>
            </a:endParaRPr>
          </a:p>
          <a:p>
            <a:pPr algn="l" eaLnBrk="1" hangingPunct="1"/>
            <a:endParaRPr lang="en-GB" altLang="en-US" sz="2000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But more interested in combined estimate of OR….</a:t>
            </a:r>
          </a:p>
        </p:txBody>
      </p:sp>
    </p:spTree>
    <p:extLst>
      <p:ext uri="{BB962C8B-B14F-4D97-AF65-F5344CB8AC3E}">
        <p14:creationId xmlns:p14="http://schemas.microsoft.com/office/powerpoint/2010/main" val="313583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3C7D8E-4902-45C1-9EF7-C87DC0EA4430}" type="slidenum">
              <a:rPr lang="en-GB" altLang="en-US" sz="1400"/>
              <a:pPr/>
              <a:t>47</a:t>
            </a:fld>
            <a:endParaRPr lang="en-GB" altLang="en-US" sz="1400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1703389" y="212726"/>
            <a:ext cx="8713787" cy="649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Mantel-Haenszel OR</a:t>
            </a:r>
            <a:r>
              <a:rPr lang="en-GB" altLang="en-US" sz="2000" baseline="-25000">
                <a:latin typeface="Arial" panose="020B0604020202020204" pitchFamily="34" charset="0"/>
              </a:rPr>
              <a:t>MH</a:t>
            </a:r>
            <a:r>
              <a:rPr lang="en-GB" altLang="en-US" sz="2000">
                <a:latin typeface="Arial" panose="020B0604020202020204" pitchFamily="34" charset="0"/>
              </a:rPr>
              <a:t> is weighted average of OR’s in each stratum:</a:t>
            </a:r>
          </a:p>
          <a:p>
            <a:pPr algn="l" eaLnBrk="1" hangingPunct="1"/>
            <a:endParaRPr lang="en-GB" altLang="en-US" sz="2000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	STRATUM 1		STRATUM 2	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	disease			disease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	Y	N		Y	N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exposed	Y	a</a:t>
            </a:r>
            <a:r>
              <a:rPr lang="en-GB" altLang="en-US" sz="2000" baseline="-25000">
                <a:latin typeface="Arial" panose="020B0604020202020204" pitchFamily="34" charset="0"/>
              </a:rPr>
              <a:t>1</a:t>
            </a:r>
            <a:r>
              <a:rPr lang="en-GB" altLang="en-US" sz="2000">
                <a:latin typeface="Arial" panose="020B0604020202020204" pitchFamily="34" charset="0"/>
              </a:rPr>
              <a:t>	b</a:t>
            </a:r>
            <a:r>
              <a:rPr lang="en-GB" altLang="en-US" sz="2000" baseline="-25000">
                <a:latin typeface="Arial" panose="020B0604020202020204" pitchFamily="34" charset="0"/>
              </a:rPr>
              <a:t>1</a:t>
            </a:r>
            <a:r>
              <a:rPr lang="en-GB" altLang="en-US" sz="2000">
                <a:latin typeface="Arial" panose="020B0604020202020204" pitchFamily="34" charset="0"/>
              </a:rPr>
              <a:t>  |		a</a:t>
            </a:r>
            <a:r>
              <a:rPr lang="en-GB" altLang="en-US" sz="2000" baseline="-25000">
                <a:latin typeface="Arial" panose="020B0604020202020204" pitchFamily="34" charset="0"/>
              </a:rPr>
              <a:t>2</a:t>
            </a:r>
            <a:r>
              <a:rPr lang="en-GB" altLang="en-US" sz="2000">
                <a:latin typeface="Arial" panose="020B0604020202020204" pitchFamily="34" charset="0"/>
              </a:rPr>
              <a:t>	b</a:t>
            </a:r>
            <a:r>
              <a:rPr lang="en-GB" altLang="en-US" sz="2000" baseline="-25000">
                <a:latin typeface="Arial" panose="020B0604020202020204" pitchFamily="34" charset="0"/>
              </a:rPr>
              <a:t>2</a:t>
            </a:r>
            <a:r>
              <a:rPr lang="en-GB" altLang="en-US" sz="2000">
                <a:latin typeface="Arial" panose="020B0604020202020204" pitchFamily="34" charset="0"/>
              </a:rPr>
              <a:t>  |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N  	c</a:t>
            </a:r>
            <a:r>
              <a:rPr lang="en-GB" altLang="en-US" sz="2000" baseline="-25000">
                <a:latin typeface="Arial" panose="020B0604020202020204" pitchFamily="34" charset="0"/>
              </a:rPr>
              <a:t>1</a:t>
            </a:r>
            <a:r>
              <a:rPr lang="en-GB" altLang="en-US" sz="2000">
                <a:latin typeface="Arial" panose="020B0604020202020204" pitchFamily="34" charset="0"/>
              </a:rPr>
              <a:t>	d</a:t>
            </a:r>
            <a:r>
              <a:rPr lang="en-GB" altLang="en-US" sz="2000" baseline="-25000">
                <a:latin typeface="Arial" panose="020B0604020202020204" pitchFamily="34" charset="0"/>
              </a:rPr>
              <a:t>1</a:t>
            </a:r>
            <a:r>
              <a:rPr lang="en-GB" altLang="en-US" sz="2000">
                <a:latin typeface="Arial" panose="020B0604020202020204" pitchFamily="34" charset="0"/>
              </a:rPr>
              <a:t>  |		c</a:t>
            </a:r>
            <a:r>
              <a:rPr lang="en-GB" altLang="en-US" sz="2000" baseline="-25000">
                <a:latin typeface="Arial" panose="020B0604020202020204" pitchFamily="34" charset="0"/>
              </a:rPr>
              <a:t>2</a:t>
            </a:r>
            <a:r>
              <a:rPr lang="en-GB" altLang="en-US" sz="2000">
                <a:latin typeface="Arial" panose="020B0604020202020204" pitchFamily="34" charset="0"/>
              </a:rPr>
              <a:t>	d</a:t>
            </a:r>
            <a:r>
              <a:rPr lang="en-GB" altLang="en-US" sz="2000" baseline="-25000">
                <a:latin typeface="Arial" panose="020B0604020202020204" pitchFamily="34" charset="0"/>
              </a:rPr>
              <a:t>2</a:t>
            </a:r>
            <a:r>
              <a:rPr lang="en-GB" altLang="en-US" sz="2000">
                <a:latin typeface="Arial" panose="020B0604020202020204" pitchFamily="34" charset="0"/>
              </a:rPr>
              <a:t>  |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	----------------		---------------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		      | n</a:t>
            </a:r>
            <a:r>
              <a:rPr lang="en-GB" altLang="en-US" sz="2000" baseline="-25000">
                <a:latin typeface="Arial" panose="020B0604020202020204" pitchFamily="34" charset="0"/>
              </a:rPr>
              <a:t>1</a:t>
            </a:r>
            <a:r>
              <a:rPr lang="en-GB" altLang="en-US" sz="2000">
                <a:latin typeface="Arial" panose="020B0604020202020204" pitchFamily="34" charset="0"/>
              </a:rPr>
              <a:t>			      | n</a:t>
            </a:r>
            <a:r>
              <a:rPr lang="en-GB" altLang="en-US" sz="2000" baseline="-25000">
                <a:latin typeface="Arial" panose="020B0604020202020204" pitchFamily="34" charset="0"/>
              </a:rPr>
              <a:t>2</a:t>
            </a:r>
          </a:p>
          <a:p>
            <a:pPr algn="l" eaLnBrk="1" hangingPunct="1"/>
            <a:endParaRPr lang="en-GB" altLang="en-US" sz="2000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OR</a:t>
            </a:r>
            <a:r>
              <a:rPr lang="en-GB" altLang="en-US" sz="2000" baseline="-25000">
                <a:latin typeface="Arial" panose="020B0604020202020204" pitchFamily="34" charset="0"/>
              </a:rPr>
              <a:t>MH</a:t>
            </a:r>
            <a:r>
              <a:rPr lang="en-GB" altLang="en-US" sz="2000">
                <a:latin typeface="Arial" panose="020B0604020202020204" pitchFamily="34" charset="0"/>
              </a:rPr>
              <a:t> =		a</a:t>
            </a:r>
            <a:r>
              <a:rPr lang="en-GB" altLang="en-US" sz="2000" baseline="-25000">
                <a:latin typeface="Arial" panose="020B0604020202020204" pitchFamily="34" charset="0"/>
              </a:rPr>
              <a:t>1</a:t>
            </a:r>
            <a:r>
              <a:rPr lang="en-GB" altLang="en-US" sz="2000">
                <a:latin typeface="Arial" panose="020B0604020202020204" pitchFamily="34" charset="0"/>
              </a:rPr>
              <a:t>d</a:t>
            </a:r>
            <a:r>
              <a:rPr lang="en-GB" altLang="en-US" sz="2000" baseline="-25000">
                <a:latin typeface="Arial" panose="020B0604020202020204" pitchFamily="34" charset="0"/>
              </a:rPr>
              <a:t>1</a:t>
            </a:r>
            <a:r>
              <a:rPr lang="en-GB" altLang="en-US" sz="2000">
                <a:latin typeface="Arial" panose="020B0604020202020204" pitchFamily="34" charset="0"/>
              </a:rPr>
              <a:t>/n</a:t>
            </a:r>
            <a:r>
              <a:rPr lang="en-GB" altLang="en-US" sz="2000" baseline="-25000">
                <a:latin typeface="Arial" panose="020B0604020202020204" pitchFamily="34" charset="0"/>
              </a:rPr>
              <a:t>1</a:t>
            </a:r>
            <a:r>
              <a:rPr lang="en-GB" altLang="en-US" sz="2000">
                <a:latin typeface="Arial" panose="020B0604020202020204" pitchFamily="34" charset="0"/>
              </a:rPr>
              <a:t> + a</a:t>
            </a:r>
            <a:r>
              <a:rPr lang="en-GB" altLang="en-US" sz="2000" baseline="-25000">
                <a:latin typeface="Arial" panose="020B0604020202020204" pitchFamily="34" charset="0"/>
              </a:rPr>
              <a:t>2</a:t>
            </a:r>
            <a:r>
              <a:rPr lang="en-GB" altLang="en-US" sz="2000">
                <a:latin typeface="Arial" panose="020B0604020202020204" pitchFamily="34" charset="0"/>
              </a:rPr>
              <a:t>d</a:t>
            </a:r>
            <a:r>
              <a:rPr lang="en-GB" altLang="en-US" sz="2000" baseline="-25000">
                <a:latin typeface="Arial" panose="020B0604020202020204" pitchFamily="34" charset="0"/>
              </a:rPr>
              <a:t>2</a:t>
            </a:r>
            <a:r>
              <a:rPr lang="en-GB" altLang="en-US" sz="2000">
                <a:latin typeface="Arial" panose="020B0604020202020204" pitchFamily="34" charset="0"/>
              </a:rPr>
              <a:t>/n</a:t>
            </a:r>
            <a:r>
              <a:rPr lang="en-GB" altLang="en-US" sz="2000" baseline="-25000">
                <a:latin typeface="Arial" panose="020B0604020202020204" pitchFamily="34" charset="0"/>
              </a:rPr>
              <a:t>2</a:t>
            </a:r>
            <a:r>
              <a:rPr lang="en-GB" altLang="en-US" sz="2000">
                <a:latin typeface="Arial" panose="020B0604020202020204" pitchFamily="34" charset="0"/>
              </a:rPr>
              <a:t>         	          		∑  a</a:t>
            </a:r>
            <a:r>
              <a:rPr lang="en-GB" altLang="en-US" sz="2000" baseline="-25000">
                <a:latin typeface="Arial" panose="020B0604020202020204" pitchFamily="34" charset="0"/>
              </a:rPr>
              <a:t>i</a:t>
            </a:r>
            <a:r>
              <a:rPr lang="en-GB" altLang="en-US" sz="2000">
                <a:latin typeface="Arial" panose="020B0604020202020204" pitchFamily="34" charset="0"/>
              </a:rPr>
              <a:t>d</a:t>
            </a:r>
            <a:r>
              <a:rPr lang="en-GB" altLang="en-US" sz="2000" baseline="-25000">
                <a:latin typeface="Arial" panose="020B0604020202020204" pitchFamily="34" charset="0"/>
              </a:rPr>
              <a:t>i</a:t>
            </a:r>
            <a:r>
              <a:rPr lang="en-GB" altLang="en-US" sz="2000">
                <a:latin typeface="Arial" panose="020B0604020202020204" pitchFamily="34" charset="0"/>
              </a:rPr>
              <a:t>/n</a:t>
            </a:r>
            <a:r>
              <a:rPr lang="en-GB" altLang="en-US" sz="2000" baseline="-25000">
                <a:latin typeface="Arial" panose="020B0604020202020204" pitchFamily="34" charset="0"/>
              </a:rPr>
              <a:t>i  </a:t>
            </a:r>
            <a:r>
              <a:rPr lang="en-GB" altLang="en-US" sz="2000">
                <a:latin typeface="Arial" panose="020B0604020202020204" pitchFamily="34" charset="0"/>
              </a:rPr>
              <a:t>               			----------------------       	In general,     	------------   				b</a:t>
            </a:r>
            <a:r>
              <a:rPr lang="en-GB" altLang="en-US" sz="2000" baseline="-25000">
                <a:latin typeface="Arial" panose="020B0604020202020204" pitchFamily="34" charset="0"/>
              </a:rPr>
              <a:t>1</a:t>
            </a:r>
            <a:r>
              <a:rPr lang="en-GB" altLang="en-US" sz="2000">
                <a:latin typeface="Arial" panose="020B0604020202020204" pitchFamily="34" charset="0"/>
              </a:rPr>
              <a:t>c</a:t>
            </a:r>
            <a:r>
              <a:rPr lang="en-GB" altLang="en-US" sz="2000" baseline="-25000">
                <a:latin typeface="Arial" panose="020B0604020202020204" pitchFamily="34" charset="0"/>
              </a:rPr>
              <a:t>1</a:t>
            </a:r>
            <a:r>
              <a:rPr lang="en-GB" altLang="en-US" sz="2000">
                <a:latin typeface="Arial" panose="020B0604020202020204" pitchFamily="34" charset="0"/>
              </a:rPr>
              <a:t>/n</a:t>
            </a:r>
            <a:r>
              <a:rPr lang="en-GB" altLang="en-US" sz="2000" baseline="-25000">
                <a:latin typeface="Arial" panose="020B0604020202020204" pitchFamily="34" charset="0"/>
              </a:rPr>
              <a:t>1</a:t>
            </a:r>
            <a:r>
              <a:rPr lang="en-GB" altLang="en-US" sz="2000">
                <a:latin typeface="Arial" panose="020B0604020202020204" pitchFamily="34" charset="0"/>
              </a:rPr>
              <a:t> + b</a:t>
            </a:r>
            <a:r>
              <a:rPr lang="en-GB" altLang="en-US" sz="2000" baseline="-25000">
                <a:latin typeface="Arial" panose="020B0604020202020204" pitchFamily="34" charset="0"/>
              </a:rPr>
              <a:t>2</a:t>
            </a:r>
            <a:r>
              <a:rPr lang="en-GB" altLang="en-US" sz="2000">
                <a:latin typeface="Arial" panose="020B0604020202020204" pitchFamily="34" charset="0"/>
              </a:rPr>
              <a:t>c</a:t>
            </a:r>
            <a:r>
              <a:rPr lang="en-GB" altLang="en-US" sz="2000" baseline="-25000">
                <a:latin typeface="Arial" panose="020B0604020202020204" pitchFamily="34" charset="0"/>
              </a:rPr>
              <a:t>2</a:t>
            </a:r>
            <a:r>
              <a:rPr lang="en-GB" altLang="en-US" sz="2000">
                <a:latin typeface="Arial" panose="020B0604020202020204" pitchFamily="34" charset="0"/>
              </a:rPr>
              <a:t>/n</a:t>
            </a:r>
            <a:r>
              <a:rPr lang="en-GB" altLang="en-US" sz="2000" baseline="-25000">
                <a:latin typeface="Arial" panose="020B0604020202020204" pitchFamily="34" charset="0"/>
              </a:rPr>
              <a:t>2</a:t>
            </a:r>
            <a:r>
              <a:rPr lang="en-GB" altLang="en-US" sz="2000">
                <a:latin typeface="Arial" panose="020B0604020202020204" pitchFamily="34" charset="0"/>
              </a:rPr>
              <a:t>				∑ b</a:t>
            </a:r>
            <a:r>
              <a:rPr lang="en-GB" altLang="en-US" sz="2000" baseline="-25000">
                <a:latin typeface="Arial" panose="020B0604020202020204" pitchFamily="34" charset="0"/>
              </a:rPr>
              <a:t>i</a:t>
            </a:r>
            <a:r>
              <a:rPr lang="en-GB" altLang="en-US" sz="2000">
                <a:latin typeface="Arial" panose="020B0604020202020204" pitchFamily="34" charset="0"/>
              </a:rPr>
              <a:t>c</a:t>
            </a:r>
            <a:r>
              <a:rPr lang="en-GB" altLang="en-US" sz="2000" baseline="-25000">
                <a:latin typeface="Arial" panose="020B0604020202020204" pitchFamily="34" charset="0"/>
              </a:rPr>
              <a:t>i</a:t>
            </a:r>
            <a:r>
              <a:rPr lang="en-GB" altLang="en-US" sz="2000">
                <a:latin typeface="Arial" panose="020B0604020202020204" pitchFamily="34" charset="0"/>
              </a:rPr>
              <a:t>/n</a:t>
            </a:r>
            <a:r>
              <a:rPr lang="en-GB" altLang="en-US" sz="2000" baseline="-25000">
                <a:latin typeface="Arial" panose="020B0604020202020204" pitchFamily="34" charset="0"/>
              </a:rPr>
              <a:t>i </a:t>
            </a:r>
          </a:p>
          <a:p>
            <a:pPr algn="l" eaLnBrk="1" hangingPunct="1"/>
            <a:endParaRPr lang="en-GB" altLang="en-US" sz="2000">
              <a:latin typeface="Arial" panose="020B0604020202020204" pitchFamily="34" charset="0"/>
            </a:endParaRPr>
          </a:p>
          <a:p>
            <a:pPr algn="l" eaLnBrk="1" hangingPunct="1"/>
            <a:endParaRPr lang="en-GB" altLang="en-US" sz="2000">
              <a:latin typeface="Arial" panose="020B0604020202020204" pitchFamily="34" charset="0"/>
            </a:endParaRPr>
          </a:p>
          <a:p>
            <a:pPr algn="l" eaLnBrk="1" hangingPunct="1"/>
            <a:endParaRPr lang="en-GB" altLang="en-US" sz="2000">
              <a:latin typeface="Arial" panose="020B0604020202020204" pitchFamily="34" charset="0"/>
            </a:endParaRPr>
          </a:p>
          <a:p>
            <a:pPr algn="l" eaLnBrk="1" hangingPunct="1"/>
            <a:endParaRPr lang="en-GB" altLang="en-US" sz="2000">
              <a:latin typeface="Arial" panose="020B0604020202020204" pitchFamily="34" charset="0"/>
            </a:endParaRPr>
          </a:p>
          <a:p>
            <a:pPr algn="l" eaLnBrk="1" hangingPunct="1"/>
            <a:endParaRPr lang="en-GB" altLang="en-US" sz="2000">
              <a:latin typeface="Arial" panose="020B0604020202020204" pitchFamily="34" charset="0"/>
            </a:endParaRPr>
          </a:p>
          <a:p>
            <a:pPr algn="l" eaLnBrk="1" hangingPunct="1"/>
            <a:endParaRPr lang="en-GB" altLang="en-US" sz="2000">
              <a:latin typeface="Arial" panose="020B0604020202020204" pitchFamily="34" charset="0"/>
            </a:endParaRPr>
          </a:p>
          <a:p>
            <a:pPr algn="l" eaLnBrk="1" hangingPunct="1"/>
            <a:endParaRPr lang="en-GB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4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373A88-D2F1-47FD-8074-78203F6658AD}" type="slidenum">
              <a:rPr lang="en-GB" altLang="en-US" sz="1400"/>
              <a:pPr/>
              <a:t>48</a:t>
            </a:fld>
            <a:endParaRPr lang="en-GB" altLang="en-US" sz="140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1774826" y="1"/>
            <a:ext cx="8893175" cy="679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disease			disease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Y	N		Y	N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exps	Y	a</a:t>
            </a:r>
            <a:r>
              <a:rPr lang="en-GB" altLang="en-US" sz="2000" baseline="-25000">
                <a:latin typeface="Arial" panose="020B0604020202020204" pitchFamily="34" charset="0"/>
              </a:rPr>
              <a:t>1</a:t>
            </a:r>
            <a:r>
              <a:rPr lang="en-GB" altLang="en-US" sz="2000">
                <a:latin typeface="Arial" panose="020B0604020202020204" pitchFamily="34" charset="0"/>
              </a:rPr>
              <a:t>	b</a:t>
            </a:r>
            <a:r>
              <a:rPr lang="en-GB" altLang="en-US" sz="2000" baseline="-25000">
                <a:latin typeface="Arial" panose="020B0604020202020204" pitchFamily="34" charset="0"/>
              </a:rPr>
              <a:t>1</a:t>
            </a:r>
            <a:r>
              <a:rPr lang="en-GB" altLang="en-US" sz="2000">
                <a:latin typeface="Arial" panose="020B0604020202020204" pitchFamily="34" charset="0"/>
              </a:rPr>
              <a:t>    |		a</a:t>
            </a:r>
            <a:r>
              <a:rPr lang="en-GB" altLang="en-US" sz="2000" baseline="-25000">
                <a:latin typeface="Arial" panose="020B0604020202020204" pitchFamily="34" charset="0"/>
              </a:rPr>
              <a:t>2</a:t>
            </a:r>
            <a:r>
              <a:rPr lang="en-GB" altLang="en-US" sz="2000">
                <a:latin typeface="Arial" panose="020B0604020202020204" pitchFamily="34" charset="0"/>
              </a:rPr>
              <a:t>	b</a:t>
            </a:r>
            <a:r>
              <a:rPr lang="en-GB" altLang="en-US" sz="2000" baseline="-25000">
                <a:latin typeface="Arial" panose="020B0604020202020204" pitchFamily="34" charset="0"/>
              </a:rPr>
              <a:t>2</a:t>
            </a:r>
            <a:r>
              <a:rPr lang="en-GB" altLang="en-US" sz="2000">
                <a:latin typeface="Arial" panose="020B0604020202020204" pitchFamily="34" charset="0"/>
              </a:rPr>
              <a:t>    |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N  	c</a:t>
            </a:r>
            <a:r>
              <a:rPr lang="en-GB" altLang="en-US" sz="2000" baseline="-25000">
                <a:latin typeface="Arial" panose="020B0604020202020204" pitchFamily="34" charset="0"/>
              </a:rPr>
              <a:t>1</a:t>
            </a:r>
            <a:r>
              <a:rPr lang="en-GB" altLang="en-US" sz="2000">
                <a:latin typeface="Arial" panose="020B0604020202020204" pitchFamily="34" charset="0"/>
              </a:rPr>
              <a:t>	d</a:t>
            </a:r>
            <a:r>
              <a:rPr lang="en-GB" altLang="en-US" sz="2000" baseline="-25000">
                <a:latin typeface="Arial" panose="020B0604020202020204" pitchFamily="34" charset="0"/>
              </a:rPr>
              <a:t>1</a:t>
            </a:r>
            <a:r>
              <a:rPr lang="en-GB" altLang="en-US" sz="2000">
                <a:latin typeface="Arial" panose="020B0604020202020204" pitchFamily="34" charset="0"/>
              </a:rPr>
              <a:t>    |		c</a:t>
            </a:r>
            <a:r>
              <a:rPr lang="en-GB" altLang="en-US" sz="2000" baseline="-25000">
                <a:latin typeface="Arial" panose="020B0604020202020204" pitchFamily="34" charset="0"/>
              </a:rPr>
              <a:t>2</a:t>
            </a:r>
            <a:r>
              <a:rPr lang="en-GB" altLang="en-US" sz="2000">
                <a:latin typeface="Arial" panose="020B0604020202020204" pitchFamily="34" charset="0"/>
              </a:rPr>
              <a:t>	d</a:t>
            </a:r>
            <a:r>
              <a:rPr lang="en-GB" altLang="en-US" sz="2000" baseline="-25000">
                <a:latin typeface="Arial" panose="020B0604020202020204" pitchFamily="34" charset="0"/>
              </a:rPr>
              <a:t>2</a:t>
            </a:r>
            <a:r>
              <a:rPr lang="en-GB" altLang="en-US" sz="2000">
                <a:latin typeface="Arial" panose="020B0604020202020204" pitchFamily="34" charset="0"/>
              </a:rPr>
              <a:t>    |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------------------		------------------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	        | n</a:t>
            </a:r>
            <a:r>
              <a:rPr lang="en-GB" altLang="en-US" sz="2000" baseline="-25000">
                <a:latin typeface="Arial" panose="020B0604020202020204" pitchFamily="34" charset="0"/>
              </a:rPr>
              <a:t>1</a:t>
            </a:r>
            <a:r>
              <a:rPr lang="en-GB" altLang="en-US" sz="2000">
                <a:latin typeface="Arial" panose="020B0604020202020204" pitchFamily="34" charset="0"/>
              </a:rPr>
              <a:t>		       | n</a:t>
            </a:r>
            <a:r>
              <a:rPr lang="en-GB" altLang="en-US" sz="2000" baseline="-25000">
                <a:latin typeface="Arial" panose="020B0604020202020204" pitchFamily="34" charset="0"/>
              </a:rPr>
              <a:t>2</a:t>
            </a:r>
          </a:p>
          <a:p>
            <a:pPr algn="l" eaLnBrk="1" hangingPunct="1"/>
            <a:endParaRPr lang="en-GB" altLang="en-US" sz="2000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OR</a:t>
            </a:r>
            <a:r>
              <a:rPr lang="en-GB" altLang="en-US" sz="2000" baseline="-25000">
                <a:latin typeface="Arial" panose="020B0604020202020204" pitchFamily="34" charset="0"/>
              </a:rPr>
              <a:t>MH</a:t>
            </a:r>
            <a:r>
              <a:rPr lang="en-GB" altLang="en-US" sz="2000">
                <a:latin typeface="Arial" panose="020B0604020202020204" pitchFamily="34" charset="0"/>
              </a:rPr>
              <a:t> =		a</a:t>
            </a:r>
            <a:r>
              <a:rPr lang="en-GB" altLang="en-US" sz="2000" baseline="-25000">
                <a:latin typeface="Arial" panose="020B0604020202020204" pitchFamily="34" charset="0"/>
              </a:rPr>
              <a:t>1</a:t>
            </a:r>
            <a:r>
              <a:rPr lang="en-GB" altLang="en-US" sz="2000">
                <a:latin typeface="Arial" panose="020B0604020202020204" pitchFamily="34" charset="0"/>
              </a:rPr>
              <a:t>d</a:t>
            </a:r>
            <a:r>
              <a:rPr lang="en-GB" altLang="en-US" sz="2000" baseline="-25000">
                <a:latin typeface="Arial" panose="020B0604020202020204" pitchFamily="34" charset="0"/>
              </a:rPr>
              <a:t>1</a:t>
            </a:r>
            <a:r>
              <a:rPr lang="en-GB" altLang="en-US" sz="2000">
                <a:latin typeface="Arial" panose="020B0604020202020204" pitchFamily="34" charset="0"/>
              </a:rPr>
              <a:t>/n</a:t>
            </a:r>
            <a:r>
              <a:rPr lang="en-GB" altLang="en-US" sz="2000" baseline="-25000">
                <a:latin typeface="Arial" panose="020B0604020202020204" pitchFamily="34" charset="0"/>
              </a:rPr>
              <a:t>1</a:t>
            </a:r>
            <a:r>
              <a:rPr lang="en-GB" altLang="en-US" sz="2000">
                <a:latin typeface="Arial" panose="020B0604020202020204" pitchFamily="34" charset="0"/>
              </a:rPr>
              <a:t> + a</a:t>
            </a:r>
            <a:r>
              <a:rPr lang="en-GB" altLang="en-US" sz="2000" baseline="-25000">
                <a:latin typeface="Arial" panose="020B0604020202020204" pitchFamily="34" charset="0"/>
              </a:rPr>
              <a:t>2</a:t>
            </a:r>
            <a:r>
              <a:rPr lang="en-GB" altLang="en-US" sz="2000">
                <a:latin typeface="Arial" panose="020B0604020202020204" pitchFamily="34" charset="0"/>
              </a:rPr>
              <a:t>d</a:t>
            </a:r>
            <a:r>
              <a:rPr lang="en-GB" altLang="en-US" sz="2000" baseline="-25000">
                <a:latin typeface="Arial" panose="020B0604020202020204" pitchFamily="34" charset="0"/>
              </a:rPr>
              <a:t>2</a:t>
            </a:r>
            <a:r>
              <a:rPr lang="en-GB" altLang="en-US" sz="2000">
                <a:latin typeface="Arial" panose="020B0604020202020204" pitchFamily="34" charset="0"/>
              </a:rPr>
              <a:t>/n</a:t>
            </a:r>
            <a:r>
              <a:rPr lang="en-GB" altLang="en-US" sz="2000" baseline="-25000">
                <a:latin typeface="Arial" panose="020B0604020202020204" pitchFamily="34" charset="0"/>
              </a:rPr>
              <a:t>2</a:t>
            </a:r>
            <a:r>
              <a:rPr lang="en-GB" altLang="en-US" sz="2000">
                <a:latin typeface="Arial" panose="020B0604020202020204" pitchFamily="34" charset="0"/>
              </a:rPr>
              <a:t>         	          							----------------------       								b</a:t>
            </a:r>
            <a:r>
              <a:rPr lang="en-GB" altLang="en-US" sz="2000" baseline="-25000">
                <a:latin typeface="Arial" panose="020B0604020202020204" pitchFamily="34" charset="0"/>
              </a:rPr>
              <a:t>1</a:t>
            </a:r>
            <a:r>
              <a:rPr lang="en-GB" altLang="en-US" sz="2000">
                <a:latin typeface="Arial" panose="020B0604020202020204" pitchFamily="34" charset="0"/>
              </a:rPr>
              <a:t>c</a:t>
            </a:r>
            <a:r>
              <a:rPr lang="en-GB" altLang="en-US" sz="2000" baseline="-25000">
                <a:latin typeface="Arial" panose="020B0604020202020204" pitchFamily="34" charset="0"/>
              </a:rPr>
              <a:t>1</a:t>
            </a:r>
            <a:r>
              <a:rPr lang="en-GB" altLang="en-US" sz="2000">
                <a:latin typeface="Arial" panose="020B0604020202020204" pitchFamily="34" charset="0"/>
              </a:rPr>
              <a:t>/n</a:t>
            </a:r>
            <a:r>
              <a:rPr lang="en-GB" altLang="en-US" sz="2000" baseline="-25000">
                <a:latin typeface="Arial" panose="020B0604020202020204" pitchFamily="34" charset="0"/>
              </a:rPr>
              <a:t>1</a:t>
            </a:r>
            <a:r>
              <a:rPr lang="en-GB" altLang="en-US" sz="2000">
                <a:latin typeface="Arial" panose="020B0604020202020204" pitchFamily="34" charset="0"/>
              </a:rPr>
              <a:t> + b</a:t>
            </a:r>
            <a:r>
              <a:rPr lang="en-GB" altLang="en-US" sz="2000" baseline="-25000">
                <a:latin typeface="Arial" panose="020B0604020202020204" pitchFamily="34" charset="0"/>
              </a:rPr>
              <a:t>2</a:t>
            </a:r>
            <a:r>
              <a:rPr lang="en-GB" altLang="en-US" sz="2000">
                <a:latin typeface="Arial" panose="020B0604020202020204" pitchFamily="34" charset="0"/>
              </a:rPr>
              <a:t>c</a:t>
            </a:r>
            <a:r>
              <a:rPr lang="en-GB" altLang="en-US" sz="2000" baseline="-25000">
                <a:latin typeface="Arial" panose="020B0604020202020204" pitchFamily="34" charset="0"/>
              </a:rPr>
              <a:t>2</a:t>
            </a:r>
            <a:r>
              <a:rPr lang="en-GB" altLang="en-US" sz="2000">
                <a:latin typeface="Arial" panose="020B0604020202020204" pitchFamily="34" charset="0"/>
              </a:rPr>
              <a:t>/n</a:t>
            </a:r>
            <a:r>
              <a:rPr lang="en-GB" altLang="en-US" sz="2000" baseline="-25000">
                <a:latin typeface="Arial" panose="020B0604020202020204" pitchFamily="34" charset="0"/>
              </a:rPr>
              <a:t>2</a:t>
            </a:r>
            <a:r>
              <a:rPr lang="en-GB" altLang="en-US" sz="2000">
                <a:latin typeface="Arial" panose="020B0604020202020204" pitchFamily="34" charset="0"/>
              </a:rPr>
              <a:t>				</a:t>
            </a:r>
            <a:endParaRPr lang="en-GB" altLang="en-US" sz="2000" baseline="-25000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disease			disease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Y	N		Y	N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exps	Y	400	340  |		50	100  |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N  	200	190  |		100	220  |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------------------		------------------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	        | 1130		        | 470</a:t>
            </a:r>
          </a:p>
          <a:p>
            <a:pPr algn="l" eaLnBrk="1" hangingPunct="1"/>
            <a:endParaRPr lang="en-GB" altLang="en-US" sz="2000">
              <a:latin typeface="Arial" panose="020B0604020202020204" pitchFamily="34" charset="0"/>
            </a:endParaRPr>
          </a:p>
          <a:p>
            <a:pPr algn="l" eaLnBrk="1" hangingPunct="1"/>
            <a:endParaRPr lang="en-GB" altLang="en-US" sz="2000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OR</a:t>
            </a:r>
            <a:r>
              <a:rPr lang="en-GB" altLang="en-US" sz="2000" baseline="-25000">
                <a:latin typeface="Arial" panose="020B0604020202020204" pitchFamily="34" charset="0"/>
              </a:rPr>
              <a:t>MH</a:t>
            </a:r>
            <a:r>
              <a:rPr lang="en-GB" altLang="en-US" sz="2000">
                <a:latin typeface="Arial" panose="020B0604020202020204" pitchFamily="34" charset="0"/>
              </a:rPr>
              <a:t> =		(400x190)/1130 + (50x220)/470	       =      </a:t>
            </a:r>
            <a:r>
              <a:rPr lang="en-GB" altLang="en-US" sz="2000" u="sng">
                <a:latin typeface="Arial" panose="020B0604020202020204" pitchFamily="34" charset="0"/>
              </a:rPr>
              <a:t>1.11</a:t>
            </a:r>
            <a:r>
              <a:rPr lang="en-GB" altLang="en-US" sz="2000">
                <a:latin typeface="Arial" panose="020B0604020202020204" pitchFamily="34" charset="0"/>
              </a:rPr>
              <a:t> 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-------------------------------------------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(340x200)/1130 + (100x100)/470</a:t>
            </a:r>
          </a:p>
        </p:txBody>
      </p:sp>
    </p:spTree>
    <p:extLst>
      <p:ext uri="{BB962C8B-B14F-4D97-AF65-F5344CB8AC3E}">
        <p14:creationId xmlns:p14="http://schemas.microsoft.com/office/powerpoint/2010/main" val="34505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922BCB-AFEF-4630-824E-5E7FD4544A59}" type="slidenum">
              <a:rPr lang="en-GB" altLang="en-US" sz="1400"/>
              <a:pPr/>
              <a:t>49</a:t>
            </a:fld>
            <a:endParaRPr lang="en-GB" altLang="en-US" sz="1400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1847850" y="303214"/>
            <a:ext cx="8642350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		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disease			disease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Y	N		Y	N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exps	Y	400	340  |		50	100  |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N  	200	190  |		100	220  |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------------------		------------------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	        | 1130		        | 470</a:t>
            </a:r>
          </a:p>
          <a:p>
            <a:pPr algn="l" eaLnBrk="1" hangingPunct="1"/>
            <a:endParaRPr lang="en-GB" altLang="en-US" sz="2000">
              <a:latin typeface="Arial" panose="020B0604020202020204" pitchFamily="34" charset="0"/>
            </a:endParaRPr>
          </a:p>
          <a:p>
            <a:pPr algn="l" eaLnBrk="1" hangingPunct="1"/>
            <a:endParaRPr lang="en-GB" altLang="en-US" sz="2000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OR</a:t>
            </a:r>
            <a:r>
              <a:rPr lang="en-GB" altLang="en-US" sz="2000" baseline="-25000">
                <a:latin typeface="Arial" panose="020B0604020202020204" pitchFamily="34" charset="0"/>
              </a:rPr>
              <a:t>MH</a:t>
            </a:r>
            <a:r>
              <a:rPr lang="en-GB" altLang="en-US" sz="2000">
                <a:latin typeface="Arial" panose="020B0604020202020204" pitchFamily="34" charset="0"/>
              </a:rPr>
              <a:t> =		(400x190)/1130 + (50x220)/470	       =      </a:t>
            </a:r>
            <a:r>
              <a:rPr lang="en-GB" altLang="en-US" sz="2000" u="sng">
                <a:latin typeface="Arial" panose="020B0604020202020204" pitchFamily="34" charset="0"/>
              </a:rPr>
              <a:t>1.11</a:t>
            </a:r>
            <a:r>
              <a:rPr lang="en-GB" altLang="en-US" sz="2000">
                <a:latin typeface="Arial" panose="020B0604020202020204" pitchFamily="34" charset="0"/>
              </a:rPr>
              <a:t> 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-------------------------------------------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(340x200)/1130 + (100x100)/470</a:t>
            </a:r>
          </a:p>
          <a:p>
            <a:pPr algn="l" eaLnBrk="1" hangingPunct="1"/>
            <a:endParaRPr lang="en-GB" altLang="en-US" sz="2000">
              <a:latin typeface="Arial" panose="020B0604020202020204" pitchFamily="34" charset="0"/>
            </a:endParaRPr>
          </a:p>
          <a:p>
            <a:pPr algn="l" eaLnBrk="1" hangingPunct="1"/>
            <a:endParaRPr lang="en-GB" altLang="en-US" sz="2000">
              <a:latin typeface="Arial" panose="020B0604020202020204" pitchFamily="34" charset="0"/>
            </a:endParaRPr>
          </a:p>
          <a:p>
            <a:pPr algn="l" eaLnBrk="1" hangingPunct="1"/>
            <a:endParaRPr lang="en-GB" altLang="en-US" sz="2000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Odds of coffee drinking is 11% higher among cases than controls.</a:t>
            </a:r>
          </a:p>
          <a:p>
            <a:pPr algn="l" eaLnBrk="1" hangingPunct="1"/>
            <a:endParaRPr lang="en-GB" altLang="en-US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This is the </a:t>
            </a:r>
            <a:r>
              <a:rPr lang="en-GB" altLang="en-US" i="1">
                <a:latin typeface="Arial" panose="020B0604020202020204" pitchFamily="34" charset="0"/>
              </a:rPr>
              <a:t>stratified</a:t>
            </a:r>
            <a:r>
              <a:rPr lang="en-GB" altLang="en-US">
                <a:latin typeface="Arial" panose="020B0604020202020204" pitchFamily="34" charset="0"/>
              </a:rPr>
              <a:t> estimate	 (</a:t>
            </a:r>
            <a:r>
              <a:rPr lang="en-GB" altLang="en-US" sz="1800">
                <a:latin typeface="Arial" panose="020B0604020202020204" pitchFamily="34" charset="0"/>
              </a:rPr>
              <a:t>recall crude OR was 1.4</a:t>
            </a:r>
            <a:r>
              <a:rPr lang="en-GB" altLang="en-US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09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“Multivariate" or “Multivariable" analysis?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</a:t>
            </a:r>
            <a:r>
              <a:rPr lang="en-US" dirty="0"/>
              <a:t>used </a:t>
            </a:r>
            <a:r>
              <a:rPr lang="en-US" dirty="0" smtClean="0"/>
              <a:t>interchangeably, but:</a:t>
            </a:r>
          </a:p>
          <a:p>
            <a:r>
              <a:rPr lang="en-US" dirty="0" smtClean="0"/>
              <a:t>Multivariable – single outcome</a:t>
            </a:r>
          </a:p>
          <a:p>
            <a:r>
              <a:rPr lang="en-US" dirty="0" smtClean="0"/>
              <a:t>Multivariable – multiple outcomes e.g. factor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2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12A4C6-FDED-486A-94D6-847D64ABDFC2}" type="slidenum">
              <a:rPr lang="en-GB" altLang="en-US" sz="1400"/>
              <a:pPr/>
              <a:t>50</a:t>
            </a:fld>
            <a:endParaRPr lang="en-GB" altLang="en-US" sz="140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1774825" y="341314"/>
            <a:ext cx="8675688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71475" indent="-371475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GB" altLang="en-US" sz="2000" b="1" u="sng">
                <a:latin typeface="Arial" panose="020B0604020202020204" pitchFamily="34" charset="0"/>
              </a:rPr>
              <a:t>Significance test of stratified OR: Mantel-Haenszel </a:t>
            </a:r>
            <a:r>
              <a:rPr lang="en-GB" altLang="en-US" sz="2000" b="1" u="sng">
                <a:latin typeface="Arial" panose="020B0604020202020204" pitchFamily="34" charset="0"/>
                <a:sym typeface="Symbol" panose="05050102010706020507" pitchFamily="18" charset="2"/>
              </a:rPr>
              <a:t></a:t>
            </a:r>
            <a:r>
              <a:rPr lang="en-GB" altLang="en-US" sz="2000" b="1" u="sng" baseline="30000">
                <a:latin typeface="Arial" panose="020B0604020202020204" pitchFamily="34" charset="0"/>
              </a:rPr>
              <a:t>2</a:t>
            </a:r>
            <a:r>
              <a:rPr lang="en-GB" altLang="en-US" sz="2000" b="1" u="sng" baseline="300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GB" altLang="en-US" sz="2000" b="1" u="sng">
                <a:latin typeface="Arial" panose="020B0604020202020204" pitchFamily="34" charset="0"/>
                <a:sym typeface="Symbol" panose="05050102010706020507" pitchFamily="18" charset="2"/>
              </a:rPr>
              <a:t>test</a:t>
            </a:r>
          </a:p>
          <a:p>
            <a:pPr algn="l" eaLnBrk="1" hangingPunct="1"/>
            <a:endParaRPr lang="en-GB" altLang="en-US" sz="2000" b="1" u="sng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GB" altLang="en-US" sz="2000" baseline="-2500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GB" altLang="en-US" sz="2000">
                <a:latin typeface="Arial" panose="020B0604020202020204" pitchFamily="34" charset="0"/>
                <a:sym typeface="Symbol" panose="05050102010706020507" pitchFamily="18" charset="2"/>
              </a:rPr>
              <a:t>:  OR</a:t>
            </a:r>
            <a:r>
              <a:rPr lang="en-GB" altLang="en-US" sz="2000" baseline="-25000">
                <a:latin typeface="Arial" panose="020B0604020202020204" pitchFamily="34" charset="0"/>
                <a:sym typeface="Symbol" panose="05050102010706020507" pitchFamily="18" charset="2"/>
              </a:rPr>
              <a:t>MH</a:t>
            </a:r>
            <a:r>
              <a:rPr lang="en-GB" altLang="en-US" sz="2000">
                <a:latin typeface="Arial" panose="020B0604020202020204" pitchFamily="34" charset="0"/>
                <a:sym typeface="Symbol" panose="05050102010706020507" pitchFamily="18" charset="2"/>
              </a:rPr>
              <a:t> = 1. </a:t>
            </a:r>
          </a:p>
          <a:p>
            <a:pPr algn="l" eaLnBrk="1" hangingPunct="1"/>
            <a:endParaRPr lang="en-GB" altLang="en-US" sz="20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  <a:sym typeface="Symbol" panose="05050102010706020507" pitchFamily="18" charset="2"/>
              </a:rPr>
              <a:t>i.e. no association between exposure and disease within any strata. </a:t>
            </a:r>
          </a:p>
          <a:p>
            <a:pPr algn="l" eaLnBrk="1" hangingPunct="1"/>
            <a:endParaRPr lang="en-GB" altLang="en-US" sz="20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  <a:sym typeface="Symbol" panose="05050102010706020507" pitchFamily="18" charset="2"/>
              </a:rPr>
              <a:t>For each table: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  <a:sym typeface="Symbol" panose="05050102010706020507" pitchFamily="18" charset="2"/>
              </a:rPr>
              <a:t>				disease					</a:t>
            </a:r>
          </a:p>
          <a:p>
            <a:pPr algn="l" eaLnBrk="1" hangingPunct="1"/>
            <a:endParaRPr lang="en-GB" altLang="en-US" sz="20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  <a:sym typeface="Symbol" panose="05050102010706020507" pitchFamily="18" charset="2"/>
              </a:rPr>
              <a:t>				Y	N		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  <a:sym typeface="Symbol" panose="05050102010706020507" pitchFamily="18" charset="2"/>
              </a:rPr>
              <a:t>exps	Y	a	b       |  e		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  <a:sym typeface="Symbol" panose="05050102010706020507" pitchFamily="18" charset="2"/>
              </a:rPr>
              <a:t>			N  	c	d       |  f	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  <a:sym typeface="Symbol" panose="05050102010706020507" pitchFamily="18" charset="2"/>
              </a:rPr>
              <a:t>				-------------------		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  <a:sym typeface="Symbol" panose="05050102010706020507" pitchFamily="18" charset="2"/>
              </a:rPr>
              <a:t>				g	h       |  n	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  <a:sym typeface="Symbol" panose="05050102010706020507" pitchFamily="18" charset="2"/>
              </a:rPr>
              <a:t>		</a:t>
            </a:r>
          </a:p>
          <a:p>
            <a:pPr algn="l" eaLnBrk="1" hangingPunct="1">
              <a:buFontTx/>
              <a:buAutoNum type="romanLcParenR"/>
            </a:pPr>
            <a:r>
              <a:rPr lang="en-GB" altLang="en-US" sz="2000">
                <a:latin typeface="Arial" panose="020B0604020202020204" pitchFamily="34" charset="0"/>
                <a:sym typeface="Symbol" panose="05050102010706020507" pitchFamily="18" charset="2"/>
              </a:rPr>
              <a:t>Observed value of a</a:t>
            </a:r>
          </a:p>
          <a:p>
            <a:pPr algn="l" eaLnBrk="1" hangingPunct="1"/>
            <a:endParaRPr lang="en-GB" altLang="en-US" sz="20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  <a:sym typeface="Symbol" panose="05050102010706020507" pitchFamily="18" charset="2"/>
              </a:rPr>
              <a:t>ii)	Expected value of a (assuming H</a:t>
            </a:r>
            <a:r>
              <a:rPr lang="en-GB" altLang="en-US" sz="2000" baseline="-2500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GB" altLang="en-US" sz="2000">
                <a:latin typeface="Arial" panose="020B0604020202020204" pitchFamily="34" charset="0"/>
                <a:sym typeface="Symbol" panose="05050102010706020507" pitchFamily="18" charset="2"/>
              </a:rPr>
              <a:t>: of no association): Ea = eg / n</a:t>
            </a:r>
          </a:p>
          <a:p>
            <a:pPr algn="l" eaLnBrk="1" hangingPunct="1"/>
            <a:endParaRPr lang="en-GB" altLang="en-US" sz="20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  <a:sym typeface="Symbol" panose="05050102010706020507" pitchFamily="18" charset="2"/>
              </a:rPr>
              <a:t>iii) Variance of a (assuming H</a:t>
            </a:r>
            <a:r>
              <a:rPr lang="en-GB" altLang="en-US" sz="2000" baseline="-2500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GB" altLang="en-US" sz="2000">
                <a:latin typeface="Arial" panose="020B0604020202020204" pitchFamily="34" charset="0"/>
                <a:sym typeface="Symbol" panose="05050102010706020507" pitchFamily="18" charset="2"/>
              </a:rPr>
              <a:t>: no association):  	Va = efgh / {n</a:t>
            </a:r>
            <a:r>
              <a:rPr lang="en-GB" altLang="en-US" sz="2000" baseline="30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GB" altLang="en-US" sz="2000">
                <a:latin typeface="Arial" panose="020B0604020202020204" pitchFamily="34" charset="0"/>
                <a:sym typeface="Symbol" panose="05050102010706020507" pitchFamily="18" charset="2"/>
              </a:rPr>
              <a:t>(n-1)}.</a:t>
            </a:r>
          </a:p>
        </p:txBody>
      </p:sp>
    </p:spTree>
    <p:extLst>
      <p:ext uri="{BB962C8B-B14F-4D97-AF65-F5344CB8AC3E}">
        <p14:creationId xmlns:p14="http://schemas.microsoft.com/office/powerpoint/2010/main" val="32773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FFD720-6114-4C6F-AADD-3CDD2FC25461}" type="slidenum">
              <a:rPr lang="en-GB" altLang="en-US" sz="1400"/>
              <a:pPr/>
              <a:t>51</a:t>
            </a:fld>
            <a:endParaRPr lang="en-GB" altLang="en-US" sz="140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1992313" y="260350"/>
            <a:ext cx="8064500" cy="614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Calculate Ea and Va:</a:t>
            </a:r>
          </a:p>
          <a:p>
            <a:pPr algn="l" eaLnBrk="1" hangingPunct="1"/>
            <a:endParaRPr lang="en-GB" altLang="en-US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				a	Ea=eg/n	Va=efgh/{n</a:t>
            </a:r>
            <a:r>
              <a:rPr lang="en-GB" altLang="en-US" sz="2000" baseline="30000">
                <a:latin typeface="Arial" panose="020B0604020202020204" pitchFamily="34" charset="0"/>
              </a:rPr>
              <a:t>2</a:t>
            </a:r>
            <a:r>
              <a:rPr lang="en-GB" altLang="en-US" sz="2000">
                <a:latin typeface="Arial" panose="020B0604020202020204" pitchFamily="34" charset="0"/>
              </a:rPr>
              <a:t>(n-1)}  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----------------------------------------------------------------------------------------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Smokers		400	392.9		63.7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Non-smokers		50	 47.9		22.2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----------------------------------------------------------------------------------------</a:t>
            </a:r>
          </a:p>
          <a:p>
            <a:pPr algn="l" eaLnBrk="1" hangingPunct="1"/>
            <a:r>
              <a:rPr lang="en-GB" altLang="en-US" sz="2000">
                <a:latin typeface="Arial" panose="020B0604020202020204" pitchFamily="34" charset="0"/>
              </a:rPr>
              <a:t>Total			450	440.8		85.9</a:t>
            </a:r>
          </a:p>
          <a:p>
            <a:pPr algn="l" eaLnBrk="1" hangingPunct="1"/>
            <a:endParaRPr lang="en-GB" altLang="en-US" sz="1800">
              <a:latin typeface="Arial" panose="020B0604020202020204" pitchFamily="34" charset="0"/>
            </a:endParaRPr>
          </a:p>
          <a:p>
            <a:pPr algn="l" eaLnBrk="1" hangingPunct="1"/>
            <a:endParaRPr lang="en-GB" altLang="en-US" sz="1800">
              <a:latin typeface="Arial" panose="020B0604020202020204" pitchFamily="34" charset="0"/>
            </a:endParaRP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</a:rPr>
              <a:t>Under H</a:t>
            </a:r>
            <a:r>
              <a:rPr lang="en-GB" altLang="en-US" baseline="-25000">
                <a:latin typeface="Arial" panose="020B0604020202020204" pitchFamily="34" charset="0"/>
              </a:rPr>
              <a:t>0</a:t>
            </a:r>
            <a:r>
              <a:rPr lang="en-GB" altLang="en-US">
                <a:latin typeface="Arial" panose="020B0604020202020204" pitchFamily="34" charset="0"/>
              </a:rPr>
              <a:t>: difference between </a:t>
            </a:r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GB" altLang="en-US">
                <a:latin typeface="Arial" panose="020B0604020202020204" pitchFamily="34" charset="0"/>
              </a:rPr>
              <a:t>a and </a:t>
            </a:r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GB" altLang="en-US">
                <a:latin typeface="Arial" panose="020B0604020202020204" pitchFamily="34" charset="0"/>
              </a:rPr>
              <a:t>E</a:t>
            </a:r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a should be small and follow </a:t>
            </a:r>
            <a:r>
              <a:rPr lang="en-GB" altLang="en-US" baseline="30000">
                <a:latin typeface="Arial" panose="020B0604020202020204" pitchFamily="34" charset="0"/>
              </a:rPr>
              <a:t>2</a:t>
            </a:r>
            <a:r>
              <a:rPr lang="en-GB" altLang="en-US" baseline="300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distribution (on 1.d.f):</a:t>
            </a:r>
          </a:p>
          <a:p>
            <a:pPr algn="l" eaLnBrk="1" hangingPunct="1"/>
            <a:endParaRPr lang="en-GB" altLang="en-US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</a:t>
            </a:r>
            <a:r>
              <a:rPr lang="en-GB" altLang="en-US" baseline="30000">
                <a:latin typeface="Arial" panose="020B0604020202020204" pitchFamily="34" charset="0"/>
              </a:rPr>
              <a:t>2</a:t>
            </a:r>
            <a:r>
              <a:rPr lang="en-GB" altLang="en-US" baseline="-25000">
                <a:latin typeface="Arial" panose="020B0604020202020204" pitchFamily="34" charset="0"/>
                <a:sym typeface="Symbol" panose="05050102010706020507" pitchFamily="18" charset="2"/>
              </a:rPr>
              <a:t>MH</a:t>
            </a:r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  = ( | </a:t>
            </a:r>
            <a:r>
              <a:rPr lang="en-GB" altLang="en-US">
                <a:latin typeface="Arial" panose="020B0604020202020204" pitchFamily="34" charset="0"/>
              </a:rPr>
              <a:t>a - </a:t>
            </a:r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</a:t>
            </a:r>
            <a:r>
              <a:rPr lang="en-GB" altLang="en-US">
                <a:latin typeface="Arial" panose="020B0604020202020204" pitchFamily="34" charset="0"/>
              </a:rPr>
              <a:t>E</a:t>
            </a:r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a | - 0.5 )</a:t>
            </a:r>
            <a:r>
              <a:rPr lang="en-GB" altLang="en-US" baseline="30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 / </a:t>
            </a:r>
            <a:r>
              <a:rPr lang="en-GB" altLang="en-US">
                <a:latin typeface="Arial" panose="020B0604020202020204" pitchFamily="34" charset="0"/>
              </a:rPr>
              <a:t>V</a:t>
            </a:r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</a:p>
          <a:p>
            <a:pPr algn="l" eaLnBrk="1" hangingPunct="1"/>
            <a:endParaRPr lang="en-GB" altLang="en-US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</a:t>
            </a:r>
            <a:r>
              <a:rPr lang="en-GB" altLang="en-US" baseline="30000">
                <a:latin typeface="Arial" panose="020B0604020202020204" pitchFamily="34" charset="0"/>
              </a:rPr>
              <a:t>2</a:t>
            </a:r>
            <a:r>
              <a:rPr lang="en-GB" altLang="en-US" baseline="-25000">
                <a:latin typeface="Arial" panose="020B0604020202020204" pitchFamily="34" charset="0"/>
                <a:sym typeface="Symbol" panose="05050102010706020507" pitchFamily="18" charset="2"/>
              </a:rPr>
              <a:t>MH</a:t>
            </a:r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  = (|450 - 440.8| - 0.5)</a:t>
            </a:r>
            <a:r>
              <a:rPr lang="en-GB" altLang="en-US" baseline="30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 / 85.9  =  0.88 on 1 d.f.  	</a:t>
            </a:r>
          </a:p>
          <a:p>
            <a:pPr algn="l" eaLnBrk="1" hangingPunct="1"/>
            <a:endParaRPr lang="en-GB" altLang="en-US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l" eaLnBrk="1" hangingPunct="1"/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P&gt;0.30</a:t>
            </a:r>
            <a:r>
              <a:rPr lang="en-GB" altLang="en-US" sz="1800">
                <a:latin typeface="Arial" panose="020B0604020202020204" pitchFamily="34" charset="0"/>
                <a:sym typeface="Symbol" panose="05050102010706020507" pitchFamily="18" charset="2"/>
              </a:rPr>
              <a:t> 	</a:t>
            </a:r>
            <a:r>
              <a:rPr lang="en-GB" altLang="en-US">
                <a:latin typeface="Arial" panose="020B0604020202020204" pitchFamily="34" charset="0"/>
                <a:sym typeface="Symbol" panose="05050102010706020507" pitchFamily="18" charset="2"/>
              </a:rPr>
              <a:t>No evidence of association</a:t>
            </a:r>
          </a:p>
        </p:txBody>
      </p:sp>
    </p:spTree>
    <p:extLst>
      <p:ext uri="{BB962C8B-B14F-4D97-AF65-F5344CB8AC3E}">
        <p14:creationId xmlns:p14="http://schemas.microsoft.com/office/powerpoint/2010/main" val="2758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135188" y="404813"/>
            <a:ext cx="7772400" cy="442912"/>
          </a:xfrm>
        </p:spPr>
        <p:txBody>
          <a:bodyPr>
            <a:normAutofit fontScale="90000"/>
          </a:bodyPr>
          <a:lstStyle/>
          <a:p>
            <a:r>
              <a:rPr lang="en-GB" altLang="en-US" sz="3200"/>
              <a:t>Mantel Haenszel using 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209801" y="1268414"/>
            <a:ext cx="8062913" cy="48275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mymatrix1 &lt;-matrix(c(400,340,200,190),nrow=2,byrow=TRUE)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colnames(mymatrix1) &lt;- c("Disease","Control")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rownames(mymatrix1) &lt;- c("Exposure","Unexposed")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print(mymatrix1) # to get the stratified table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mymatrix2 &lt;- matrix(c(50,100,100,220),nrow=2,byrow=TRUE)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colnames(mymatrix2) &lt;- c("Disease","Control")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rownames(mymatrix2) &lt;- c("Exposure","Unexposed")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print(mymatrix2) # to get the stratified table</a:t>
            </a:r>
          </a:p>
          <a:p>
            <a:pPr>
              <a:buFontTx/>
              <a:buNone/>
            </a:pPr>
            <a:endParaRPr lang="en-GB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5175E2-F775-4667-BA47-73978589CDB6}" type="slidenum">
              <a:rPr lang="en-GB" altLang="en-US" sz="1400"/>
              <a:pPr/>
              <a:t>52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9293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 II (logistic regression analysis)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- handling confounding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Purposes of Multivariable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Bivariate confirmation</a:t>
            </a:r>
          </a:p>
          <a:p>
            <a:r>
              <a:rPr lang="en-US" dirty="0"/>
              <a:t>Multivariable </a:t>
            </a:r>
            <a:r>
              <a:rPr lang="en-US" dirty="0" smtClean="0"/>
              <a:t>Confirmation</a:t>
            </a:r>
          </a:p>
          <a:p>
            <a:r>
              <a:rPr lang="en-US" dirty="0" smtClean="0"/>
              <a:t>Screening</a:t>
            </a:r>
          </a:p>
          <a:p>
            <a:r>
              <a:rPr lang="en-US" dirty="0"/>
              <a:t>Creating Risk </a:t>
            </a:r>
            <a:r>
              <a:rPr lang="en-US" dirty="0" smtClean="0"/>
              <a:t>Scores</a:t>
            </a:r>
          </a:p>
          <a:p>
            <a:r>
              <a:rPr lang="en-US" dirty="0"/>
              <a:t>Quantifying Risk of Individual Variables</a:t>
            </a:r>
          </a:p>
        </p:txBody>
      </p:sp>
    </p:spTree>
    <p:extLst>
      <p:ext uri="{BB962C8B-B14F-4D97-AF65-F5344CB8AC3E}">
        <p14:creationId xmlns:p14="http://schemas.microsoft.com/office/powerpoint/2010/main" val="25933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problems with MVA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Over-fitting or under-fitting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Nonconformity to a Linear Gradient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Violation of proportional hazards assumption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No report of tests for interaction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Unspecified coding of variables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Unspecified selection of variables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Collinearity of variables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Influential observations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Model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 or under-fitting</a:t>
            </a:r>
          </a:p>
        </p:txBody>
      </p:sp>
      <p:sp>
        <p:nvSpPr>
          <p:cNvPr id="4" name="Oval 3"/>
          <p:cNvSpPr/>
          <p:nvPr/>
        </p:nvSpPr>
        <p:spPr>
          <a:xfrm>
            <a:off x="2489200" y="2659521"/>
            <a:ext cx="2463800" cy="7747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Death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184900" y="2487545"/>
            <a:ext cx="1549399" cy="102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Smoking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5067300" y="2926221"/>
            <a:ext cx="927100" cy="3175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80776" y="4518064"/>
            <a:ext cx="209550" cy="8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09441" y="417234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461999" y="4036068"/>
            <a:ext cx="259101" cy="27254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4689" y="3959090"/>
            <a:ext cx="2681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Non smoker</a:t>
            </a:r>
          </a:p>
          <a:p>
            <a:r>
              <a:rPr lang="en-US" sz="2400" dirty="0" smtClean="0"/>
              <a:t>Smoker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0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 or under-fitting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29545" y="1351226"/>
            <a:ext cx="2463800" cy="7747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Death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425245" y="1179250"/>
            <a:ext cx="1549399" cy="102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Smoking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4307645" y="1617926"/>
            <a:ext cx="927100" cy="3175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65950" y="28829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965950" y="32639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512050" y="2870201"/>
            <a:ext cx="209550" cy="8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965950" y="31115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550150" y="32131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026525" y="2604295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686550" y="3365501"/>
            <a:ext cx="209550" cy="8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724650" y="37084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219950" y="28829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72350" y="30480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72350" y="34290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18450" y="30353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7372350" y="32766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956550" y="33782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965950" y="36068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118350" y="37719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118350" y="41529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664450" y="3759201"/>
            <a:ext cx="209550" cy="8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118350" y="40005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702550" y="41021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50250" y="28702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502650" y="30353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502650" y="34163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048750" y="30226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502650" y="32639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086850" y="33655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965950" y="45974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118350" y="47625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118350" y="51435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664450" y="47498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7118350" y="49911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702550" y="50927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350250" y="36830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502650" y="3848101"/>
            <a:ext cx="209550" cy="8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502650" y="42291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048750" y="38354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8502650" y="40767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86850" y="41783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0773610" y="4138839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926010" y="4303939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140450" y="4305301"/>
            <a:ext cx="209550" cy="8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0715381" y="5498419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178550" y="46482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185150" y="48895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337550" y="50546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337550" y="54356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883650" y="5041901"/>
            <a:ext cx="209550" cy="8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8337550" y="52832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921750" y="53848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584950" y="52578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6623050" y="56007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965950" y="57531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118350" y="5918201"/>
            <a:ext cx="209550" cy="8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118350" y="62992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664450" y="59055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7118350" y="61468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702550" y="62484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9480550" y="3784601"/>
            <a:ext cx="209550" cy="8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9632950" y="39497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9632950" y="43307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0179050" y="39370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9632950" y="41783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217150" y="42799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582150" y="28702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9734550" y="30353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9734550" y="34163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280650" y="30226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9734550" y="3263901"/>
            <a:ext cx="209550" cy="8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0318750" y="33655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9328150" y="45974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9480550" y="47625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9480550" y="51435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0026650" y="4749801"/>
            <a:ext cx="209550" cy="8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9480550" y="49911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0064750" y="50927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362950" y="56642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8515350" y="58293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8515350" y="62103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9061450" y="58166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8515350" y="60579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099550" y="61595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9417050" y="54737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9569450" y="56388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9569450" y="60198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0115550" y="56261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9569450" y="5867401"/>
            <a:ext cx="209550" cy="8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0153650" y="59690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826250" y="59817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6561589" y="4848754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6049252" y="2386819"/>
            <a:ext cx="5356966" cy="4522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655050" y="4626122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0668830" y="389255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1127203" y="4626122"/>
            <a:ext cx="209550" cy="8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646160" y="2682729"/>
            <a:ext cx="209550" cy="8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8061325" y="2574584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0715381" y="5217063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0485853" y="4539445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7698203" y="5556251"/>
            <a:ext cx="209550" cy="8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6623880" y="4305300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0812345" y="3757838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8655050" y="34163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8807450" y="35687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Plus 138"/>
          <p:cNvSpPr/>
          <p:nvPr/>
        </p:nvSpPr>
        <p:spPr>
          <a:xfrm>
            <a:off x="1508758" y="2959100"/>
            <a:ext cx="223363" cy="253548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845308" y="28702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997708" y="3035302"/>
            <a:ext cx="147419" cy="771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997708" y="34163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543808" y="30226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/>
          <p:cNvSpPr/>
          <p:nvPr/>
        </p:nvSpPr>
        <p:spPr>
          <a:xfrm>
            <a:off x="1997708" y="32639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581908" y="33655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1019808" y="33655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172208" y="35306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172208" y="39116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1718308" y="35179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1172208" y="37592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756408" y="38608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2251708" y="30353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2404108" y="32004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2404108" y="35814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2950208" y="3187702"/>
            <a:ext cx="147419" cy="771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2988308" y="35306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1997708" y="37592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2150108" y="39243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2150108" y="4305302"/>
            <a:ext cx="147419" cy="771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2696208" y="39116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/>
          <p:cNvSpPr/>
          <p:nvPr/>
        </p:nvSpPr>
        <p:spPr>
          <a:xfrm>
            <a:off x="2150108" y="41529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734308" y="42545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382008" y="30226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3534408" y="31877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3534408" y="35687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4080508" y="31750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Oval 166"/>
          <p:cNvSpPr/>
          <p:nvPr/>
        </p:nvSpPr>
        <p:spPr>
          <a:xfrm>
            <a:off x="3534408" y="34163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4118608" y="35179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997708" y="47498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2150108" y="4914902"/>
            <a:ext cx="147419" cy="771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2150108" y="52959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2696208" y="4902202"/>
            <a:ext cx="147419" cy="771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Oval 172"/>
          <p:cNvSpPr/>
          <p:nvPr/>
        </p:nvSpPr>
        <p:spPr>
          <a:xfrm>
            <a:off x="2150108" y="51435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2734308" y="52451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3382008" y="38354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534408" y="40005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3534408" y="43815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4080508" y="39878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Oval 178"/>
          <p:cNvSpPr/>
          <p:nvPr/>
        </p:nvSpPr>
        <p:spPr>
          <a:xfrm>
            <a:off x="3534408" y="42291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4118608" y="43307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473708" y="43053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26108" y="44704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626108" y="48514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172208" y="44577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Oval 184"/>
          <p:cNvSpPr/>
          <p:nvPr/>
        </p:nvSpPr>
        <p:spPr>
          <a:xfrm>
            <a:off x="626108" y="46990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210308" y="4800602"/>
            <a:ext cx="147419" cy="771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3216908" y="50419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369308" y="52070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369308" y="55880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3915408" y="51943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3369308" y="54356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953508" y="55372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918208" y="52578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070608" y="54229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1070608" y="5803902"/>
            <a:ext cx="147419" cy="771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16708" y="54102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1070608" y="56515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654808" y="57531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997708" y="5905502"/>
            <a:ext cx="147419" cy="771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2150108" y="60706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2150108" y="64516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2696208" y="60579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/>
          <p:cNvSpPr/>
          <p:nvPr/>
        </p:nvSpPr>
        <p:spPr>
          <a:xfrm>
            <a:off x="2150108" y="62992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2734308" y="64008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4512308" y="39370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4664708" y="41021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4664708" y="44831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10542468" y="4075340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Oval 208"/>
          <p:cNvSpPr/>
          <p:nvPr/>
        </p:nvSpPr>
        <p:spPr>
          <a:xfrm>
            <a:off x="4664708" y="43307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0580568" y="4418240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826098" y="4145584"/>
            <a:ext cx="147419" cy="771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Oval 216"/>
          <p:cNvSpPr/>
          <p:nvPr/>
        </p:nvSpPr>
        <p:spPr>
          <a:xfrm>
            <a:off x="4359908" y="4749802"/>
            <a:ext cx="147419" cy="771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4512308" y="49149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512308" y="52959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4512308" y="51435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3394708" y="5816602"/>
            <a:ext cx="147419" cy="771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3547108" y="59817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3181350" y="6235700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4093208" y="59690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Oval 226"/>
          <p:cNvSpPr/>
          <p:nvPr/>
        </p:nvSpPr>
        <p:spPr>
          <a:xfrm>
            <a:off x="3547108" y="62103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4192317" y="5693705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2532045" y="449668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Oval 233"/>
          <p:cNvSpPr/>
          <p:nvPr/>
        </p:nvSpPr>
        <p:spPr>
          <a:xfrm>
            <a:off x="1501581" y="4165600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159508" y="59817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1311908" y="61468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1385617" y="4952518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858008" y="61341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Oval 239"/>
          <p:cNvSpPr/>
          <p:nvPr/>
        </p:nvSpPr>
        <p:spPr>
          <a:xfrm>
            <a:off x="2007717" y="5788870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Plus 240"/>
          <p:cNvSpPr/>
          <p:nvPr/>
        </p:nvSpPr>
        <p:spPr>
          <a:xfrm>
            <a:off x="3001008" y="4432300"/>
            <a:ext cx="259101" cy="27254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364594" y="2614249"/>
            <a:ext cx="4660511" cy="39258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3686808" y="4778523"/>
            <a:ext cx="147419" cy="771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11032248" y="4030890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6158961" y="4778523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3677918" y="2835130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3093083" y="2726985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2729961" y="570865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655638" y="4457701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512443" y="3924301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3686808" y="3568702"/>
            <a:ext cx="147419" cy="77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3839208" y="3721102"/>
            <a:ext cx="147419" cy="771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7816850" y="39116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Oval 255"/>
          <p:cNvSpPr/>
          <p:nvPr/>
        </p:nvSpPr>
        <p:spPr>
          <a:xfrm>
            <a:off x="7854950" y="4254501"/>
            <a:ext cx="209550" cy="8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7969250" y="40640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Oval 257"/>
          <p:cNvSpPr/>
          <p:nvPr/>
        </p:nvSpPr>
        <p:spPr>
          <a:xfrm>
            <a:off x="8007350" y="4406901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8812628" y="1400225"/>
            <a:ext cx="209550" cy="8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8841293" y="1054502"/>
            <a:ext cx="209550" cy="8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Plus 260"/>
          <p:cNvSpPr/>
          <p:nvPr/>
        </p:nvSpPr>
        <p:spPr>
          <a:xfrm>
            <a:off x="8782674" y="1715111"/>
            <a:ext cx="259101" cy="27254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9191625" y="886264"/>
            <a:ext cx="2315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Non smoker</a:t>
            </a:r>
          </a:p>
          <a:p>
            <a:r>
              <a:rPr lang="en-US" sz="2400" dirty="0" smtClean="0"/>
              <a:t>Smoker</a:t>
            </a:r>
          </a:p>
          <a:p>
            <a:r>
              <a:rPr lang="en-US" sz="2400" dirty="0" smtClean="0"/>
              <a:t>Died</a:t>
            </a:r>
            <a:endParaRPr lang="en-US" sz="2400" dirty="0"/>
          </a:p>
        </p:txBody>
      </p:sp>
      <p:sp>
        <p:nvSpPr>
          <p:cNvPr id="220" name="Right Arrow 219"/>
          <p:cNvSpPr/>
          <p:nvPr/>
        </p:nvSpPr>
        <p:spPr>
          <a:xfrm rot="10800000">
            <a:off x="5051153" y="4512526"/>
            <a:ext cx="927100" cy="3175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7070725" y="1164437"/>
            <a:ext cx="1549399" cy="102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1633</Words>
  <Application>Microsoft Office PowerPoint</Application>
  <PresentationFormat>Widescreen</PresentationFormat>
  <Paragraphs>491</Paragraphs>
  <Slides>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Courier New</vt:lpstr>
      <vt:lpstr>Lucida Sans Unicode</vt:lpstr>
      <vt:lpstr>Symbol</vt:lpstr>
      <vt:lpstr>Times New Roman</vt:lpstr>
      <vt:lpstr>Office Theme</vt:lpstr>
      <vt:lpstr>Clip</vt:lpstr>
      <vt:lpstr>Document</vt:lpstr>
      <vt:lpstr>DAY 5</vt:lpstr>
      <vt:lpstr>Principles of multivariable regression analysis</vt:lpstr>
      <vt:lpstr>Main multivariable models in biostatistics</vt:lpstr>
      <vt:lpstr>Main multivariable models in biostatistics</vt:lpstr>
      <vt:lpstr>“Multivariate" or “Multivariable" analysis? </vt:lpstr>
      <vt:lpstr>Purposes of Multivariable Analysis</vt:lpstr>
      <vt:lpstr>Common problems with MVA </vt:lpstr>
      <vt:lpstr>Over-fitting or under-fitting</vt:lpstr>
      <vt:lpstr>Over-fitting or under-fitting </vt:lpstr>
      <vt:lpstr>Implications</vt:lpstr>
      <vt:lpstr>Violation of PH assumption (Cox regression)</vt:lpstr>
      <vt:lpstr>PH assumption</vt:lpstr>
      <vt:lpstr>Checking PH assumption in `R’</vt:lpstr>
      <vt:lpstr>No report of tests for interaction </vt:lpstr>
      <vt:lpstr>Unspecified coding</vt:lpstr>
      <vt:lpstr>Unspecified Selection of Variables</vt:lpstr>
      <vt:lpstr>Summary</vt:lpstr>
      <vt:lpstr>Principle MV models in `R’</vt:lpstr>
      <vt:lpstr>Introduction – Interaction &amp; Effect Modification</vt:lpstr>
      <vt:lpstr>Interaction/ effect modification</vt:lpstr>
      <vt:lpstr>Interaction/ effect modification</vt:lpstr>
      <vt:lpstr>Interaction/ effect modification</vt:lpstr>
      <vt:lpstr>Interaction</vt:lpstr>
      <vt:lpstr>Interaction</vt:lpstr>
      <vt:lpstr>Detection/interpretation of interaction &amp; effect modification </vt:lpstr>
      <vt:lpstr>Testing for interaction in `R’</vt:lpstr>
      <vt:lpstr>Confounding  and stratification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Mantel Haenszel using R</vt:lpstr>
      <vt:lpstr>Confounding II (logistic regression analysis) </vt:lpstr>
      <vt:lpstr>Practical - handling confounding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5</dc:title>
  <dc:creator>Philip Ayieko</dc:creator>
  <cp:lastModifiedBy>Philip Ayieko</cp:lastModifiedBy>
  <cp:revision>49</cp:revision>
  <dcterms:created xsi:type="dcterms:W3CDTF">2015-02-06T05:18:02Z</dcterms:created>
  <dcterms:modified xsi:type="dcterms:W3CDTF">2015-02-19T04:36:50Z</dcterms:modified>
</cp:coreProperties>
</file>