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267" r:id="rId3"/>
    <p:sldId id="259" r:id="rId4"/>
    <p:sldId id="262" r:id="rId5"/>
    <p:sldId id="256" r:id="rId6"/>
    <p:sldId id="263" r:id="rId7"/>
    <p:sldId id="257" r:id="rId8"/>
    <p:sldId id="264" r:id="rId9"/>
    <p:sldId id="260" r:id="rId10"/>
    <p:sldId id="258" r:id="rId11"/>
    <p:sldId id="261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25C9B-A32A-4A0A-AFC7-27D4628DCC07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A52EA-FC16-4374-B2A8-97586D53BB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242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Open access</a:t>
            </a:r>
            <a:r>
              <a:rPr lang="en-GB" baseline="0" dirty="0" smtClean="0"/>
              <a:t> data – modelling in stats, WASH data  -- opendata.go.ke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A52EA-FC16-4374-B2A8-97586D53BB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551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Organize</a:t>
            </a:r>
            <a:r>
              <a:rPr lang="en-GB" baseline="0" dirty="0" smtClean="0"/>
              <a:t> your data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A52EA-FC16-4374-B2A8-97586D53BBB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991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Go to swirl install</a:t>
            </a:r>
            <a:r>
              <a:rPr lang="en-GB" baseline="0" dirty="0" smtClean="0"/>
              <a:t> ….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A52EA-FC16-4374-B2A8-97586D53BBB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096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– Brian </a:t>
            </a:r>
            <a:r>
              <a:rPr lang="en-GB" dirty="0" err="1" smtClean="0"/>
              <a:t>Caffo</a:t>
            </a:r>
            <a:r>
              <a:rPr lang="en-GB" dirty="0" smtClean="0"/>
              <a:t> Presentation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A52EA-FC16-4374-B2A8-97586D53BBB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726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Open the presentation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A52EA-FC16-4374-B2A8-97586D53BBB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290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17E-F374-4E16-81CA-AC1D1A31AE52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A5D3-E931-4E4E-A40F-F01C0DC53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81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17E-F374-4E16-81CA-AC1D1A31AE52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A5D3-E931-4E4E-A40F-F01C0DC53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66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17E-F374-4E16-81CA-AC1D1A31AE52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A5D3-E931-4E4E-A40F-F01C0DC53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28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17E-F374-4E16-81CA-AC1D1A31AE52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A5D3-E931-4E4E-A40F-F01C0DC53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28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17E-F374-4E16-81CA-AC1D1A31AE52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A5D3-E931-4E4E-A40F-F01C0DC53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32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17E-F374-4E16-81CA-AC1D1A31AE52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A5D3-E931-4E4E-A40F-F01C0DC53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65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17E-F374-4E16-81CA-AC1D1A31AE52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A5D3-E931-4E4E-A40F-F01C0DC53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96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17E-F374-4E16-81CA-AC1D1A31AE52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A5D3-E931-4E4E-A40F-F01C0DC53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20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17E-F374-4E16-81CA-AC1D1A31AE52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A5D3-E931-4E4E-A40F-F01C0DC53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33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17E-F374-4E16-81CA-AC1D1A31AE52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A5D3-E931-4E4E-A40F-F01C0DC53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8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17E-F374-4E16-81CA-AC1D1A31AE52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A5D3-E931-4E4E-A40F-F01C0DC53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3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5417E-F374-4E16-81CA-AC1D1A31AE52}" type="datetimeFigureOut">
              <a:rPr lang="en-GB" smtClean="0"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1A5D3-E931-4E4E-A40F-F01C0DC53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46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oxplot.tyerslab.com/" TargetMode="External"/><Relationship Id="rId2" Type="http://schemas.openxmlformats.org/officeDocument/2006/relationships/hyperlink" Target="http://glimmer.rstudio.com/pssguy/leagueTable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-bloggers.com/" TargetMode="External"/><Relationship Id="rId13" Type="http://schemas.openxmlformats.org/officeDocument/2006/relationships/hyperlink" Target="http://stackoverflow.com/tags/r" TargetMode="External"/><Relationship Id="rId18" Type="http://schemas.openxmlformats.org/officeDocument/2006/relationships/hyperlink" Target="http://www.ats.ucla.edu/stat/r/" TargetMode="External"/><Relationship Id="rId3" Type="http://schemas.openxmlformats.org/officeDocument/2006/relationships/hyperlink" Target="https://stat.ethz.ch/mailman/listinfo/r-help" TargetMode="External"/><Relationship Id="rId21" Type="http://schemas.openxmlformats.org/officeDocument/2006/relationships/hyperlink" Target="http://www.jstatsoft.org/" TargetMode="External"/><Relationship Id="rId7" Type="http://schemas.openxmlformats.org/officeDocument/2006/relationships/hyperlink" Target="http://www.xmind.net/m/LKF2/" TargetMode="External"/><Relationship Id="rId12" Type="http://schemas.openxmlformats.org/officeDocument/2006/relationships/hyperlink" Target="http://stackoverflow.com/tags/r/info" TargetMode="External"/><Relationship Id="rId17" Type="http://schemas.openxmlformats.org/officeDocument/2006/relationships/hyperlink" Target="http://www.ats.ucla.edu/stat/dae/" TargetMode="External"/><Relationship Id="rId2" Type="http://schemas.openxmlformats.org/officeDocument/2006/relationships/hyperlink" Target="https://github.com/gfegan/pwani_tab_stats" TargetMode="External"/><Relationship Id="rId16" Type="http://schemas.openxmlformats.org/officeDocument/2006/relationships/hyperlink" Target="http://data.princeton.edu/R/" TargetMode="External"/><Relationship Id="rId20" Type="http://schemas.openxmlformats.org/officeDocument/2006/relationships/hyperlink" Target="http://www.rstudio.com/shiny/showcas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okbook-r.com/" TargetMode="External"/><Relationship Id="rId11" Type="http://schemas.openxmlformats.org/officeDocument/2006/relationships/hyperlink" Target="http://www.twotorials.com/" TargetMode="External"/><Relationship Id="rId5" Type="http://schemas.openxmlformats.org/officeDocument/2006/relationships/hyperlink" Target="http://www.statmethods.net/" TargetMode="External"/><Relationship Id="rId15" Type="http://schemas.openxmlformats.org/officeDocument/2006/relationships/hyperlink" Target="http://rpubs.com/" TargetMode="External"/><Relationship Id="rId10" Type="http://schemas.openxmlformats.org/officeDocument/2006/relationships/hyperlink" Target="http://tryr.codeschool.com/" TargetMode="External"/><Relationship Id="rId19" Type="http://schemas.openxmlformats.org/officeDocument/2006/relationships/hyperlink" Target="http://boxplot.tyerslab.com/" TargetMode="External"/><Relationship Id="rId4" Type="http://schemas.openxmlformats.org/officeDocument/2006/relationships/hyperlink" Target="http://socserv.mcmaster.ca/jfox/Misc/Rcmdr/" TargetMode="External"/><Relationship Id="rId9" Type="http://schemas.openxmlformats.org/officeDocument/2006/relationships/hyperlink" Target="http://www.inside-r.org/blogs" TargetMode="External"/><Relationship Id="rId14" Type="http://schemas.openxmlformats.org/officeDocument/2006/relationships/hyperlink" Target="https://groups.google.com/forum/#!forum/r-help-archive" TargetMode="External"/><Relationship Id="rId22" Type="http://schemas.openxmlformats.org/officeDocument/2006/relationships/hyperlink" Target="http://cran.r-project.org/web/views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sa=t&amp;rct=j&amp;q=&amp;esrc=s&amp;source=web&amp;cd=1&amp;cad=rja&amp;uact=8&amp;ved=0CB8QFjAA&amp;url=https%3A%2F%2Fwww.edx.org%2F&amp;ei=t8_mVIuCBsn7UIOVgZAL&amp;usg=AFQjCNFP5mkXQ-C8Qhf3REN8itL0HypTtg&amp;sig2=5O_O0KJRzu-K1AZInBldtg&amp;bvm=bv.86475890,d.d2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Statistics Toolbox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Define </a:t>
            </a:r>
            <a:r>
              <a:rPr lang="en-GB" dirty="0"/>
              <a:t>the </a:t>
            </a:r>
            <a:r>
              <a:rPr lang="en-GB" dirty="0" smtClean="0"/>
              <a:t>question – </a:t>
            </a:r>
          </a:p>
          <a:p>
            <a:pPr lvl="1"/>
            <a:r>
              <a:rPr lang="en-GB" i="1" dirty="0"/>
              <a:t>Are women from Central Province battering their </a:t>
            </a:r>
            <a:r>
              <a:rPr lang="en-GB" i="1" dirty="0" smtClean="0"/>
              <a:t>husbands/</a:t>
            </a:r>
            <a:r>
              <a:rPr lang="en-GB" i="1" dirty="0" err="1" smtClean="0"/>
              <a:t>partnersmore</a:t>
            </a:r>
            <a:r>
              <a:rPr lang="en-GB" i="1" dirty="0" smtClean="0"/>
              <a:t> </a:t>
            </a:r>
            <a:r>
              <a:rPr lang="en-GB" i="1" dirty="0"/>
              <a:t>than women from other provinces in Kenya</a:t>
            </a:r>
            <a:r>
              <a:rPr lang="en-GB" i="1" dirty="0" smtClean="0"/>
              <a:t>?</a:t>
            </a:r>
            <a:endParaRPr lang="en-GB" dirty="0"/>
          </a:p>
          <a:p>
            <a:r>
              <a:rPr lang="en-GB" dirty="0" smtClean="0"/>
              <a:t>Define </a:t>
            </a:r>
            <a:r>
              <a:rPr lang="en-GB" dirty="0"/>
              <a:t>the ideal data </a:t>
            </a:r>
            <a:r>
              <a:rPr lang="en-GB" dirty="0" smtClean="0"/>
              <a:t>set – Sampling /population of interest</a:t>
            </a:r>
            <a:endParaRPr lang="en-GB" dirty="0"/>
          </a:p>
          <a:p>
            <a:r>
              <a:rPr lang="en-GB" dirty="0" smtClean="0"/>
              <a:t>Determine </a:t>
            </a:r>
            <a:r>
              <a:rPr lang="en-GB" dirty="0"/>
              <a:t>what data you can access</a:t>
            </a:r>
          </a:p>
          <a:p>
            <a:r>
              <a:rPr lang="en-GB" dirty="0" smtClean="0"/>
              <a:t>Obtain </a:t>
            </a:r>
            <a:r>
              <a:rPr lang="en-GB" dirty="0"/>
              <a:t>the </a:t>
            </a:r>
            <a:r>
              <a:rPr lang="en-GB" dirty="0" smtClean="0"/>
              <a:t>data – Data collection using ODK, </a:t>
            </a:r>
            <a:r>
              <a:rPr lang="en-GB" dirty="0" err="1" smtClean="0"/>
              <a:t>questionaires</a:t>
            </a:r>
            <a:r>
              <a:rPr lang="en-GB" dirty="0" smtClean="0"/>
              <a:t> …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18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Easy web applications in R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Shiny makes it super simple for R users to turn analyses into interactive web applications that anyone can use.</a:t>
            </a:r>
            <a:r>
              <a:rPr lang="en-GB" dirty="0" smtClean="0"/>
              <a:t> </a:t>
            </a:r>
          </a:p>
          <a:p>
            <a:r>
              <a:rPr lang="en-GB" dirty="0" smtClean="0"/>
              <a:t>Let your users choose input parameters using friendly controls like sliders, drop-downs, and text fields. Easily incorporate any number of outputs like plots, tables, and summaries.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34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Apps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 smtClean="0">
                <a:hlinkClick r:id="rId2"/>
              </a:rPr>
              <a:t>http://glimmer.rstudio.com/winston/stocks/</a:t>
            </a:r>
          </a:p>
          <a:p>
            <a:r>
              <a:rPr lang="en-GB" u="sng" dirty="0" smtClean="0">
                <a:hlinkClick r:id="rId2"/>
              </a:rPr>
              <a:t>http</a:t>
            </a:r>
            <a:r>
              <a:rPr lang="en-GB" u="sng" dirty="0">
                <a:hlinkClick r:id="rId2"/>
              </a:rPr>
              <a:t>://glimmer.rstudio.com/pssguy/leagueTables</a:t>
            </a:r>
            <a:r>
              <a:rPr lang="en-GB" u="sng" dirty="0" smtClean="0">
                <a:hlinkClick r:id="rId2"/>
              </a:rPr>
              <a:t>/</a:t>
            </a:r>
            <a:endParaRPr lang="en-GB" u="sng" dirty="0" smtClean="0"/>
          </a:p>
          <a:p>
            <a:r>
              <a:rPr lang="en-GB" u="sng" dirty="0" smtClean="0">
                <a:hlinkClick r:id="rId3"/>
              </a:rPr>
              <a:t>http://boxplot.tyerslab.com/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949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RMarkdown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R Markdown is an authoring format that enables easy creation of dynamic documents, presentations, and reports from 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5915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Stats Toolbox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Clean the data – R and R Studio</a:t>
            </a:r>
          </a:p>
          <a:p>
            <a:r>
              <a:rPr lang="en-GB" dirty="0"/>
              <a:t>Exploratory data analysis</a:t>
            </a:r>
          </a:p>
          <a:p>
            <a:r>
              <a:rPr lang="en-GB" dirty="0"/>
              <a:t>Statistical prediction/</a:t>
            </a:r>
            <a:r>
              <a:rPr lang="en-GB" dirty="0" err="1"/>
              <a:t>modeling</a:t>
            </a:r>
            <a:endParaRPr lang="en-GB" dirty="0"/>
          </a:p>
          <a:p>
            <a:r>
              <a:rPr lang="en-GB" dirty="0"/>
              <a:t>Interpret results</a:t>
            </a:r>
          </a:p>
          <a:p>
            <a:r>
              <a:rPr lang="en-GB" dirty="0"/>
              <a:t>Challenge results</a:t>
            </a:r>
          </a:p>
          <a:p>
            <a:r>
              <a:rPr lang="en-GB" dirty="0"/>
              <a:t>Synthesize/write up results</a:t>
            </a:r>
          </a:p>
          <a:p>
            <a:r>
              <a:rPr lang="en-GB" dirty="0"/>
              <a:t>Create reproducible code</a:t>
            </a:r>
          </a:p>
          <a:p>
            <a:r>
              <a:rPr lang="en-GB" dirty="0"/>
              <a:t>Distribute results to other people – </a:t>
            </a:r>
            <a:r>
              <a:rPr lang="en-GB" dirty="0" err="1"/>
              <a:t>Github</a:t>
            </a:r>
            <a:r>
              <a:rPr lang="en-GB" dirty="0"/>
              <a:t>, </a:t>
            </a:r>
            <a:r>
              <a:rPr lang="en-GB" dirty="0" err="1"/>
              <a:t>rpubs</a:t>
            </a:r>
            <a:r>
              <a:rPr lang="en-GB" dirty="0"/>
              <a:t> , journals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34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GB" dirty="0" smtClean="0"/>
              <a:t>Swirl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swirl is a software package for the R statistical programming language. Its purpose is to teach users statistics and R simultaneously and interactively.</a:t>
            </a:r>
          </a:p>
          <a:p>
            <a:pPr lvl="1"/>
            <a:r>
              <a:rPr lang="en-GB" dirty="0" smtClean="0"/>
              <a:t>Want to learn?</a:t>
            </a:r>
          </a:p>
          <a:p>
            <a:pPr lvl="1"/>
            <a:r>
              <a:rPr lang="en-GB" dirty="0" smtClean="0"/>
              <a:t>Want to teach?</a:t>
            </a:r>
          </a:p>
          <a:p>
            <a:pPr lvl="1"/>
            <a:r>
              <a:rPr lang="en-GB" dirty="0" smtClean="0"/>
              <a:t>Want to contribute?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317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Swirl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&gt; </a:t>
            </a:r>
            <a:r>
              <a:rPr lang="en-GB" dirty="0" err="1"/>
              <a:t>install.packages</a:t>
            </a:r>
            <a:r>
              <a:rPr lang="en-GB" dirty="0"/>
              <a:t>("swirl</a:t>
            </a:r>
            <a:r>
              <a:rPr lang="en-GB" dirty="0" smtClean="0"/>
              <a:t>")</a:t>
            </a:r>
          </a:p>
          <a:p>
            <a:r>
              <a:rPr lang="en-GB" dirty="0"/>
              <a:t>library("swirl</a:t>
            </a:r>
            <a:r>
              <a:rPr lang="en-GB" dirty="0" smtClean="0"/>
              <a:t>")</a:t>
            </a:r>
          </a:p>
          <a:p>
            <a:r>
              <a:rPr lang="en-GB" dirty="0"/>
              <a:t>swirl</a:t>
            </a:r>
            <a:r>
              <a:rPr lang="en-GB" dirty="0" smtClean="0"/>
              <a:t>()</a:t>
            </a:r>
          </a:p>
          <a:p>
            <a:r>
              <a:rPr lang="en-GB" dirty="0" smtClean="0"/>
              <a:t>Visit online and select the online courses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798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Help Areas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R-Help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358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ask a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Search - search – search</a:t>
            </a:r>
          </a:p>
          <a:p>
            <a:r>
              <a:rPr lang="en-GB" b="1" dirty="0" smtClean="0"/>
              <a:t>Then</a:t>
            </a:r>
          </a:p>
          <a:p>
            <a:pPr lvl="1"/>
            <a:r>
              <a:rPr lang="en-GB" b="1" dirty="0" smtClean="0"/>
              <a:t>Pretend </a:t>
            </a:r>
            <a:r>
              <a:rPr lang="en-GB" b="1" dirty="0"/>
              <a:t>you're talking to a busy </a:t>
            </a:r>
            <a:r>
              <a:rPr lang="en-GB" b="1" dirty="0" smtClean="0"/>
              <a:t>colleague</a:t>
            </a:r>
          </a:p>
          <a:p>
            <a:pPr lvl="1"/>
            <a:r>
              <a:rPr lang="en-GB" b="1" dirty="0"/>
              <a:t>Spelling, grammar and punctuation are important!</a:t>
            </a:r>
            <a:r>
              <a:rPr lang="en-GB" dirty="0"/>
              <a:t> </a:t>
            </a:r>
            <a:endParaRPr lang="en-GB" dirty="0" smtClean="0"/>
          </a:p>
          <a:p>
            <a:pPr lvl="2"/>
            <a:r>
              <a:rPr lang="en-GB" dirty="0" smtClean="0"/>
              <a:t>Give a sample code</a:t>
            </a:r>
          </a:p>
          <a:p>
            <a:pPr lvl="2"/>
            <a:r>
              <a:rPr lang="en-GB" dirty="0" smtClean="0"/>
              <a:t>Give a sample data</a:t>
            </a:r>
          </a:p>
          <a:p>
            <a:pPr lvl="2"/>
            <a:r>
              <a:rPr lang="en-GB" dirty="0" smtClean="0"/>
              <a:t>Don’t expect an answer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0305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Help Areas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63690"/>
          </a:xfrm>
        </p:spPr>
        <p:txBody>
          <a:bodyPr>
            <a:normAutofit fontScale="25000" lnSpcReduction="20000"/>
          </a:bodyPr>
          <a:lstStyle/>
          <a:p>
            <a:r>
              <a:rPr lang="en-GB" sz="5600" dirty="0" smtClean="0">
                <a:solidFill>
                  <a:srgbClr val="FF0000"/>
                </a:solidFill>
              </a:rPr>
              <a:t>Pwani R Group</a:t>
            </a:r>
          </a:p>
          <a:p>
            <a:r>
              <a:rPr lang="en-GB" sz="5600" dirty="0" smtClean="0"/>
              <a:t>http://www.rstudio.com/shiny/</a:t>
            </a:r>
          </a:p>
          <a:p>
            <a:r>
              <a:rPr lang="en-GB" sz="5600" dirty="0" smtClean="0"/>
              <a:t>http://swirlstats.com/</a:t>
            </a:r>
          </a:p>
          <a:p>
            <a:r>
              <a:rPr lang="en-GB" sz="5600" dirty="0" smtClean="0">
                <a:solidFill>
                  <a:srgbClr val="FF0000"/>
                </a:solidFill>
              </a:rPr>
              <a:t>Our </a:t>
            </a:r>
            <a:r>
              <a:rPr lang="en-GB" sz="5600" dirty="0" err="1" smtClean="0">
                <a:solidFill>
                  <a:srgbClr val="FF0000"/>
                </a:solidFill>
              </a:rPr>
              <a:t>Github</a:t>
            </a:r>
            <a:r>
              <a:rPr lang="en-GB" sz="5600" dirty="0" smtClean="0">
                <a:solidFill>
                  <a:srgbClr val="FF0000"/>
                </a:solidFill>
              </a:rPr>
              <a:t> repository for this course </a:t>
            </a:r>
            <a:r>
              <a:rPr lang="en-GB" sz="5600" dirty="0" smtClean="0"/>
              <a:t>- </a:t>
            </a:r>
            <a:r>
              <a:rPr lang="en-GB" sz="5600" u="sng" dirty="0" smtClean="0">
                <a:hlinkClick r:id="rId2"/>
              </a:rPr>
              <a:t>https://github.com/gfegan/pwani_tab_stats</a:t>
            </a:r>
            <a:endParaRPr lang="en-GB" sz="5600" dirty="0" smtClean="0"/>
          </a:p>
          <a:p>
            <a:pPr lvl="0"/>
            <a:r>
              <a:rPr lang="en-GB" sz="5600" dirty="0" smtClean="0"/>
              <a:t>R </a:t>
            </a:r>
            <a:r>
              <a:rPr lang="en-GB" sz="5600" dirty="0"/>
              <a:t>Help Mailing List - </a:t>
            </a:r>
            <a:r>
              <a:rPr lang="en-GB" sz="5600" u="sng" dirty="0">
                <a:hlinkClick r:id="rId3"/>
              </a:rPr>
              <a:t>https://stat.ethz.ch/mailman/listinfo/r-help</a:t>
            </a:r>
            <a:endParaRPr lang="en-GB" sz="5600" dirty="0"/>
          </a:p>
          <a:p>
            <a:pPr lvl="0"/>
            <a:r>
              <a:rPr lang="en-GB" sz="5600" dirty="0"/>
              <a:t>R Commander - </a:t>
            </a:r>
            <a:r>
              <a:rPr lang="en-GB" sz="5600" u="sng" dirty="0">
                <a:hlinkClick r:id="rId4"/>
              </a:rPr>
              <a:t>http://socserv.mcmaster.ca/jfox/Misc/Rcmdr/</a:t>
            </a:r>
            <a:endParaRPr lang="en-GB" sz="5600" dirty="0"/>
          </a:p>
          <a:p>
            <a:pPr lvl="0"/>
            <a:r>
              <a:rPr lang="en-GB" sz="5600" dirty="0"/>
              <a:t>Quick R - </a:t>
            </a:r>
            <a:r>
              <a:rPr lang="en-GB" sz="5600" u="sng" dirty="0">
                <a:hlinkClick r:id="rId5"/>
              </a:rPr>
              <a:t>http://www.statmethods.net/</a:t>
            </a:r>
            <a:endParaRPr lang="en-GB" sz="5600" dirty="0"/>
          </a:p>
          <a:p>
            <a:pPr lvl="0"/>
            <a:r>
              <a:rPr lang="en-GB" sz="5600" dirty="0"/>
              <a:t>R </a:t>
            </a:r>
            <a:r>
              <a:rPr lang="en-GB" sz="5600" dirty="0" err="1"/>
              <a:t>CookBook</a:t>
            </a:r>
            <a:r>
              <a:rPr lang="en-GB" sz="5600" dirty="0"/>
              <a:t> - </a:t>
            </a:r>
            <a:r>
              <a:rPr lang="en-GB" sz="5600" u="sng" dirty="0">
                <a:hlinkClick r:id="rId6"/>
              </a:rPr>
              <a:t>http://</a:t>
            </a:r>
            <a:r>
              <a:rPr lang="en-GB" sz="5600" u="sng" dirty="0" smtClean="0">
                <a:hlinkClick r:id="rId6"/>
              </a:rPr>
              <a:t>www.cookbook-r.com/</a:t>
            </a:r>
            <a:endParaRPr lang="en-GB" sz="5600" u="sng" dirty="0" smtClean="0"/>
          </a:p>
          <a:p>
            <a:pPr lvl="0"/>
            <a:r>
              <a:rPr lang="en-GB" sz="5600" dirty="0" smtClean="0">
                <a:hlinkClick r:id="rId7"/>
              </a:rPr>
              <a:t>http://www.xmind.net/m/LKF2/</a:t>
            </a:r>
            <a:r>
              <a:rPr lang="en-GB" sz="5600" dirty="0" smtClean="0"/>
              <a:t>R-Bloggers </a:t>
            </a:r>
            <a:r>
              <a:rPr lang="en-GB" sz="5600" dirty="0"/>
              <a:t>- </a:t>
            </a:r>
            <a:r>
              <a:rPr lang="en-GB" sz="5600" u="sng" dirty="0">
                <a:hlinkClick r:id="rId8"/>
              </a:rPr>
              <a:t>http://www.r-bloggers.com/</a:t>
            </a:r>
            <a:endParaRPr lang="en-GB" sz="5600" dirty="0"/>
          </a:p>
          <a:p>
            <a:pPr lvl="0"/>
            <a:r>
              <a:rPr lang="en-GB" sz="5600" dirty="0" smtClean="0"/>
              <a:t>Inside </a:t>
            </a:r>
            <a:r>
              <a:rPr lang="en-GB" sz="5600" dirty="0"/>
              <a:t>R- </a:t>
            </a:r>
            <a:r>
              <a:rPr lang="en-GB" sz="5600" u="sng" dirty="0">
                <a:hlinkClick r:id="rId9"/>
              </a:rPr>
              <a:t>http://www.inside-r.org/blogs</a:t>
            </a:r>
            <a:endParaRPr lang="en-GB" sz="5600" dirty="0"/>
          </a:p>
          <a:p>
            <a:pPr lvl="0"/>
            <a:r>
              <a:rPr lang="en-GB" sz="5600" dirty="0"/>
              <a:t>Try R - </a:t>
            </a:r>
            <a:r>
              <a:rPr lang="en-GB" sz="5600" u="sng" dirty="0">
                <a:hlinkClick r:id="rId10"/>
              </a:rPr>
              <a:t>http://tryr.codeschool.com/</a:t>
            </a:r>
            <a:endParaRPr lang="en-GB" sz="5600" dirty="0"/>
          </a:p>
          <a:p>
            <a:pPr lvl="0"/>
            <a:r>
              <a:rPr lang="en-GB" sz="5600" dirty="0"/>
              <a:t>Video Tutorials - </a:t>
            </a:r>
            <a:r>
              <a:rPr lang="en-GB" sz="5600" u="sng" dirty="0">
                <a:hlinkClick r:id="rId11"/>
              </a:rPr>
              <a:t>http://www.twotorials.com/</a:t>
            </a:r>
            <a:endParaRPr lang="en-GB" sz="5600" dirty="0"/>
          </a:p>
          <a:p>
            <a:pPr lvl="0"/>
            <a:r>
              <a:rPr lang="en-GB" sz="5600" dirty="0">
                <a:solidFill>
                  <a:srgbClr val="FF0000"/>
                </a:solidFill>
              </a:rPr>
              <a:t>Stack overflow About R - </a:t>
            </a:r>
            <a:r>
              <a:rPr lang="en-GB" sz="5600" u="sng" dirty="0">
                <a:solidFill>
                  <a:srgbClr val="FF0000"/>
                </a:solidFill>
                <a:hlinkClick r:id="rId12"/>
              </a:rPr>
              <a:t>http://stackoverflow.com/tags/r/info</a:t>
            </a:r>
            <a:endParaRPr lang="en-GB" sz="5600" dirty="0">
              <a:solidFill>
                <a:srgbClr val="FF0000"/>
              </a:solidFill>
            </a:endParaRPr>
          </a:p>
          <a:p>
            <a:pPr lvl="0"/>
            <a:r>
              <a:rPr lang="en-GB" sz="5600" dirty="0"/>
              <a:t>Stack overflow R FAQ - </a:t>
            </a:r>
            <a:r>
              <a:rPr lang="en-GB" sz="5600" u="sng" dirty="0">
                <a:hlinkClick r:id="rId13"/>
              </a:rPr>
              <a:t>http://stackoverflow.com/tags/r</a:t>
            </a:r>
            <a:endParaRPr lang="en-GB" sz="5600" dirty="0"/>
          </a:p>
          <a:p>
            <a:pPr lvl="0"/>
            <a:r>
              <a:rPr lang="en-GB" sz="5600" dirty="0"/>
              <a:t>R google group - </a:t>
            </a:r>
            <a:r>
              <a:rPr lang="en-GB" sz="5600" u="sng" dirty="0">
                <a:hlinkClick r:id="rId14"/>
              </a:rPr>
              <a:t>https://groups.google.com/forum/#!forum/r-help-archive</a:t>
            </a:r>
            <a:r>
              <a:rPr lang="en-GB" sz="5600" dirty="0"/>
              <a:t> </a:t>
            </a:r>
          </a:p>
          <a:p>
            <a:pPr lvl="0"/>
            <a:r>
              <a:rPr lang="en-GB" sz="5600" dirty="0" err="1">
                <a:solidFill>
                  <a:srgbClr val="FF0000"/>
                </a:solidFill>
              </a:rPr>
              <a:t>RPubs</a:t>
            </a:r>
            <a:r>
              <a:rPr lang="en-GB" sz="5600" dirty="0">
                <a:solidFill>
                  <a:srgbClr val="FF0000"/>
                </a:solidFill>
              </a:rPr>
              <a:t> - </a:t>
            </a:r>
            <a:r>
              <a:rPr lang="en-GB" sz="5600" u="sng" dirty="0">
                <a:solidFill>
                  <a:srgbClr val="FF0000"/>
                </a:solidFill>
                <a:hlinkClick r:id="rId15"/>
              </a:rPr>
              <a:t>http://rpubs.com/</a:t>
            </a:r>
            <a:endParaRPr lang="en-GB" sz="5600" dirty="0">
              <a:solidFill>
                <a:srgbClr val="FF0000"/>
              </a:solidFill>
            </a:endParaRPr>
          </a:p>
          <a:p>
            <a:pPr lvl="0"/>
            <a:r>
              <a:rPr lang="en-GB" sz="5600" dirty="0" smtClean="0"/>
              <a:t>Princeton </a:t>
            </a:r>
            <a:r>
              <a:rPr lang="en-GB" sz="5600" dirty="0"/>
              <a:t>R Resources - </a:t>
            </a:r>
            <a:r>
              <a:rPr lang="en-GB" sz="5600" u="sng" dirty="0">
                <a:hlinkClick r:id="rId16"/>
              </a:rPr>
              <a:t>http://data.princeton.edu/R/</a:t>
            </a:r>
            <a:endParaRPr lang="en-GB" sz="5600" dirty="0"/>
          </a:p>
          <a:p>
            <a:pPr lvl="0"/>
            <a:r>
              <a:rPr lang="en-GB" sz="5600" dirty="0"/>
              <a:t>UCLA how to do different analyses - </a:t>
            </a:r>
            <a:r>
              <a:rPr lang="en-GB" sz="5600" u="sng" dirty="0">
                <a:hlinkClick r:id="rId17"/>
              </a:rPr>
              <a:t>http://www.ats.ucla.edu/stat/dae/</a:t>
            </a:r>
            <a:r>
              <a:rPr lang="en-GB" sz="5600" dirty="0"/>
              <a:t>  and with a specific R sub-site at </a:t>
            </a:r>
            <a:r>
              <a:rPr lang="en-GB" sz="5600" u="sng" dirty="0">
                <a:hlinkClick r:id="rId18"/>
              </a:rPr>
              <a:t>http://www.ats.ucla.edu/stat/r/</a:t>
            </a:r>
            <a:r>
              <a:rPr lang="en-GB" sz="5600" dirty="0"/>
              <a:t> </a:t>
            </a:r>
          </a:p>
          <a:p>
            <a:pPr lvl="0"/>
            <a:r>
              <a:rPr lang="en-GB" sz="5600" dirty="0"/>
              <a:t>An R shiny box plotting page </a:t>
            </a:r>
            <a:r>
              <a:rPr lang="en-GB" sz="5600" u="sng" dirty="0">
                <a:hlinkClick r:id="rId19"/>
              </a:rPr>
              <a:t>http://boxplot.tyerslab.com/</a:t>
            </a:r>
            <a:r>
              <a:rPr lang="en-GB" sz="5600" dirty="0"/>
              <a:t> with the showcase being available at </a:t>
            </a:r>
            <a:r>
              <a:rPr lang="en-GB" sz="5600" u="sng" dirty="0">
                <a:hlinkClick r:id="rId20"/>
              </a:rPr>
              <a:t>http://www.rstudio.com/shiny/showcase/</a:t>
            </a:r>
            <a:endParaRPr lang="en-GB" sz="5600" dirty="0"/>
          </a:p>
          <a:p>
            <a:r>
              <a:rPr lang="en-GB" sz="5600" dirty="0"/>
              <a:t>Journal of Statistical Software </a:t>
            </a:r>
            <a:r>
              <a:rPr lang="en-GB" sz="5600" u="sng" dirty="0">
                <a:hlinkClick r:id="rId21"/>
              </a:rPr>
              <a:t>http://www.jstatsoft.org</a:t>
            </a:r>
            <a:r>
              <a:rPr lang="en-GB" sz="5600" u="sng" dirty="0" smtClean="0">
                <a:hlinkClick r:id="rId21"/>
              </a:rPr>
              <a:t>/</a:t>
            </a:r>
            <a:endParaRPr lang="en-GB" sz="5600" u="sng" dirty="0" smtClean="0"/>
          </a:p>
          <a:p>
            <a:r>
              <a:rPr lang="en-GB" sz="5600" dirty="0" smtClean="0">
                <a:hlinkClick r:id="rId22"/>
              </a:rPr>
              <a:t>http://cran.r-project.org/web/views/ </a:t>
            </a:r>
            <a:endParaRPr lang="en-GB" sz="5600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0034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Online Courses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Coursera</a:t>
            </a:r>
            <a:endParaRPr lang="en-GB" dirty="0" smtClean="0"/>
          </a:p>
          <a:p>
            <a:pPr lvl="1"/>
            <a:r>
              <a:rPr lang="en-GB" dirty="0" smtClean="0"/>
              <a:t>Show offline videos </a:t>
            </a:r>
          </a:p>
          <a:p>
            <a:pPr lvl="1"/>
            <a:r>
              <a:rPr lang="en-GB" dirty="0"/>
              <a:t>Select two courses </a:t>
            </a:r>
            <a:endParaRPr lang="en-GB" dirty="0" smtClean="0"/>
          </a:p>
          <a:p>
            <a:r>
              <a:rPr lang="en-GB" dirty="0" smtClean="0">
                <a:hlinkClick r:id="rId2"/>
              </a:rPr>
              <a:t>EDX</a:t>
            </a:r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81019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Shiny – Interactive Apps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http://www.rstudio.com/shiny/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328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457</Words>
  <Application>Microsoft Office PowerPoint</Application>
  <PresentationFormat>On-screen Show (4:3)</PresentationFormat>
  <Paragraphs>83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Statistics Toolbox</vt:lpstr>
      <vt:lpstr>Stats Toolbox</vt:lpstr>
      <vt:lpstr>Swirl</vt:lpstr>
      <vt:lpstr>Swirl</vt:lpstr>
      <vt:lpstr>Help Areas</vt:lpstr>
      <vt:lpstr>How to ask a question</vt:lpstr>
      <vt:lpstr>The Help Areas</vt:lpstr>
      <vt:lpstr>Online Courses</vt:lpstr>
      <vt:lpstr>Shiny – Interactive Apps</vt:lpstr>
      <vt:lpstr>Easy web applications in R </vt:lpstr>
      <vt:lpstr>Some Apps</vt:lpstr>
      <vt:lpstr>RMarkdown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 Areas</dc:title>
  <dc:creator>Kennedy Mwai</dc:creator>
  <cp:lastModifiedBy>Kennedy Mwai</cp:lastModifiedBy>
  <cp:revision>13</cp:revision>
  <dcterms:created xsi:type="dcterms:W3CDTF">2014-02-21T05:59:56Z</dcterms:created>
  <dcterms:modified xsi:type="dcterms:W3CDTF">2015-02-20T06:42:54Z</dcterms:modified>
</cp:coreProperties>
</file>