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1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83" r:id="rId7"/>
    <p:sldId id="284" r:id="rId8"/>
    <p:sldId id="264" r:id="rId9"/>
    <p:sldId id="265" r:id="rId10"/>
    <p:sldId id="266" r:id="rId11"/>
    <p:sldId id="267" r:id="rId12"/>
    <p:sldId id="257" r:id="rId13"/>
    <p:sldId id="269" r:id="rId14"/>
    <p:sldId id="270" r:id="rId15"/>
    <p:sldId id="271" r:id="rId16"/>
    <p:sldId id="272" r:id="rId17"/>
    <p:sldId id="274" r:id="rId18"/>
    <p:sldId id="275" r:id="rId19"/>
    <p:sldId id="279" r:id="rId20"/>
    <p:sldId id="277" r:id="rId21"/>
    <p:sldId id="276" r:id="rId22"/>
    <p:sldId id="278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03AAF-25BF-4562-BD5D-B86E2CF0866C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D03F1-32A8-47F4-A43B-DEBB1D6E3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AB60DC-3595-43D1-AE35-7176391DA36D}" type="slidenum">
              <a:rPr lang="en-US"/>
              <a:pPr/>
              <a:t>4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D03F1-32A8-47F4-A43B-DEBB1D6E3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5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1A180-E9E7-4C06-9CAA-D4CD1E050DF8}" type="slidenum">
              <a:rPr lang="en-US"/>
              <a:pPr/>
              <a:t>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8E5E-06B6-47BB-825C-B01170A7274E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F47-B266-44DD-B86E-21B1CD61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8E5E-06B6-47BB-825C-B01170A7274E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F47-B266-44DD-B86E-21B1CD61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8E5E-06B6-47BB-825C-B01170A7274E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F47-B266-44DD-B86E-21B1CD61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8E5E-06B6-47BB-825C-B01170A7274E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F47-B266-44DD-B86E-21B1CD61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8E5E-06B6-47BB-825C-B01170A7274E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F47-B266-44DD-B86E-21B1CD61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8E5E-06B6-47BB-825C-B01170A7274E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F47-B266-44DD-B86E-21B1CD61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8E5E-06B6-47BB-825C-B01170A7274E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F47-B266-44DD-B86E-21B1CD61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8E5E-06B6-47BB-825C-B01170A7274E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F47-B266-44DD-B86E-21B1CD61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8E5E-06B6-47BB-825C-B01170A7274E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F47-B266-44DD-B86E-21B1CD61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8E5E-06B6-47BB-825C-B01170A7274E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F47-B266-44DD-B86E-21B1CD61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8E5E-06B6-47BB-825C-B01170A7274E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F47-B266-44DD-B86E-21B1CD61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8E5E-06B6-47BB-825C-B01170A7274E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DF47-B266-44DD-B86E-21B1CD61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37159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ANOVA and Linear Regression   Using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2057400"/>
          </a:xfrm>
        </p:spPr>
        <p:txBody>
          <a:bodyPr/>
          <a:lstStyle/>
          <a:p>
            <a:r>
              <a:rPr lang="en-US" dirty="0" smtClean="0"/>
              <a:t>DR LEONARD KITI ALII</a:t>
            </a:r>
          </a:p>
          <a:p>
            <a:endParaRPr lang="en-US" dirty="0" smtClean="0"/>
          </a:p>
          <a:p>
            <a:r>
              <a:rPr lang="en-US" dirty="0" smtClean="0"/>
              <a:t>PWANI UNIVERSITY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ANOVA </a:t>
            </a:r>
            <a:r>
              <a:rPr lang="en-US" sz="3600" dirty="0"/>
              <a:t>Output</a:t>
            </a:r>
            <a:endParaRPr lang="en-US" dirty="0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 flipH="1" flipV="1">
            <a:off x="3886200" y="3048000"/>
            <a:ext cx="0" cy="1295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 flipH="1" flipV="1">
            <a:off x="4419600" y="3657600"/>
            <a:ext cx="914400" cy="16002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H="1" flipV="1">
            <a:off x="4267200" y="2209800"/>
            <a:ext cx="3276600" cy="1905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V="1">
            <a:off x="1600200" y="2438400"/>
            <a:ext cx="1676400" cy="1524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609600" y="1066800"/>
            <a:ext cx="849598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Analysis of Variance for days    </a:t>
            </a:r>
          </a:p>
          <a:p>
            <a:r>
              <a:rPr lang="en-US" sz="2000" dirty="0">
                <a:latin typeface="Courier New" pitchFamily="49" charset="0"/>
              </a:rPr>
              <a:t>Source     DF      </a:t>
            </a:r>
            <a:r>
              <a:rPr lang="en-US" sz="2000" dirty="0" smtClean="0">
                <a:latin typeface="Courier New" pitchFamily="49" charset="0"/>
              </a:rPr>
              <a:t>SS        </a:t>
            </a:r>
            <a:r>
              <a:rPr lang="en-US" sz="2000" dirty="0">
                <a:latin typeface="Courier New" pitchFamily="49" charset="0"/>
              </a:rPr>
              <a:t>MS        F        P</a:t>
            </a:r>
          </a:p>
          <a:p>
            <a:r>
              <a:rPr lang="en-US" sz="2000" dirty="0" smtClean="0">
                <a:latin typeface="Courier New" pitchFamily="49" charset="0"/>
              </a:rPr>
              <a:t>Drug        </a:t>
            </a:r>
            <a:r>
              <a:rPr lang="en-US" sz="2000" dirty="0">
                <a:latin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</a:rPr>
              <a:t>     3133     1044.4      </a:t>
            </a:r>
            <a:r>
              <a:rPr lang="en-US" sz="2000" dirty="0" smtClean="0">
                <a:latin typeface="Courier New" pitchFamily="49" charset="0"/>
              </a:rPr>
              <a:t>9.086</a:t>
            </a:r>
            <a:r>
              <a:rPr lang="en-US" sz="2000" dirty="0" smtClean="0">
                <a:latin typeface="Courier New" pitchFamily="49" charset="0"/>
              </a:rPr>
              <a:t>   &lt;0.000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Error      </a:t>
            </a:r>
            <a:r>
              <a:rPr lang="en-US" sz="2000" dirty="0" smtClean="0">
                <a:latin typeface="Courier New" pitchFamily="49" charset="0"/>
              </a:rPr>
              <a:t>54</a:t>
            </a:r>
            <a:r>
              <a:rPr lang="en-US" sz="2000" dirty="0" smtClean="0">
                <a:latin typeface="Courier New" pitchFamily="49" charset="0"/>
              </a:rPr>
              <a:t>     6207      114.9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Total      </a:t>
            </a:r>
            <a:r>
              <a:rPr lang="en-US" sz="2000" dirty="0" smtClean="0">
                <a:latin typeface="Courier New" pitchFamily="49" charset="0"/>
              </a:rPr>
              <a:t>57</a:t>
            </a:r>
            <a:r>
              <a:rPr lang="en-US" sz="2000" dirty="0" smtClean="0">
                <a:latin typeface="Courier New" pitchFamily="49" charset="0"/>
              </a:rPr>
              <a:t>     9340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 </a:t>
            </a:r>
          </a:p>
          <a:p>
            <a:endParaRPr lang="en-US" dirty="0"/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312738" y="3962400"/>
          <a:ext cx="19653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787320" imgH="342720" progId="Equation.3">
                  <p:embed/>
                </p:oleObj>
              </mc:Choice>
              <mc:Fallback>
                <p:oleObj name="Equation" r:id="rId3" imgW="78732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3962400"/>
                        <a:ext cx="1965325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6578600" y="4113213"/>
          <a:ext cx="17748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5" imgW="711200" imgH="342900" progId="Equation.3">
                  <p:embed/>
                </p:oleObj>
              </mc:Choice>
              <mc:Fallback>
                <p:oleObj name="Equation" r:id="rId5" imgW="711200" imgH="342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4113213"/>
                        <a:ext cx="1774825" cy="8556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2890838" y="4341813"/>
          <a:ext cx="18383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7" imgW="736600" imgH="342900" progId="Equation.3">
                  <p:embed/>
                </p:oleObj>
              </mc:Choice>
              <mc:Fallback>
                <p:oleObj name="Equation" r:id="rId7" imgW="7366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4341813"/>
                        <a:ext cx="1838325" cy="854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593725" y="5246688"/>
            <a:ext cx="55292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SS stands for sum of squares</a:t>
            </a:r>
          </a:p>
          <a:p>
            <a:pPr lvl="1">
              <a:buFontTx/>
              <a:buChar char="•"/>
            </a:pPr>
            <a:r>
              <a:rPr lang="en-US"/>
              <a:t> ANOVA splits this into 3 parts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So How big is F?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69925" y="1589088"/>
            <a:ext cx="778827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Since F is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Mean Square Between / Mean Square Within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= MSG / MSE</a:t>
            </a:r>
          </a:p>
          <a:p>
            <a:pPr algn="ctr"/>
            <a:endParaRPr lang="en-US" dirty="0"/>
          </a:p>
          <a:p>
            <a:r>
              <a:rPr lang="en-US" sz="2400" dirty="0"/>
              <a:t>A large value of F indicates relatively more</a:t>
            </a:r>
          </a:p>
          <a:p>
            <a:pPr lvl="2"/>
            <a:r>
              <a:rPr lang="en-US" sz="2400" dirty="0"/>
              <a:t>difference between groups than within groups (</a:t>
            </a:r>
            <a:r>
              <a:rPr lang="en-US" sz="2400" dirty="0">
                <a:solidFill>
                  <a:schemeClr val="accent2"/>
                </a:solidFill>
              </a:rPr>
              <a:t>evidence against H</a:t>
            </a:r>
            <a:r>
              <a:rPr lang="en-US" sz="2400" baseline="-25000" dirty="0">
                <a:solidFill>
                  <a:schemeClr val="accent2"/>
                </a:solidFill>
              </a:rPr>
              <a:t>0</a:t>
            </a:r>
            <a:r>
              <a:rPr lang="en-US" sz="2400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To get the P-value, we compare to </a:t>
            </a:r>
            <a:r>
              <a:rPr lang="en-US" sz="2400" i="1" dirty="0" smtClean="0"/>
              <a:t>F(k-1,n-1)</a:t>
            </a:r>
            <a:r>
              <a:rPr lang="en-US" sz="2400" dirty="0" smtClean="0"/>
              <a:t>-</a:t>
            </a:r>
            <a:r>
              <a:rPr lang="en-US" sz="2400" dirty="0"/>
              <a:t>distribution</a:t>
            </a:r>
          </a:p>
          <a:p>
            <a:pPr lvl="1">
              <a:buFontTx/>
              <a:buChar char="•"/>
            </a:pPr>
            <a:r>
              <a:rPr lang="en-US" sz="2400" dirty="0"/>
              <a:t> </a:t>
            </a:r>
            <a:r>
              <a:rPr lang="en-US" sz="2400" i="1" dirty="0" smtClean="0"/>
              <a:t>k-1</a:t>
            </a:r>
            <a:r>
              <a:rPr lang="en-US" sz="2400" dirty="0" smtClean="0"/>
              <a:t> </a:t>
            </a:r>
            <a:r>
              <a:rPr lang="en-US" sz="2400" dirty="0"/>
              <a:t>degrees of freedom in numerator (# groups -1)</a:t>
            </a:r>
          </a:p>
          <a:p>
            <a:pPr lvl="1">
              <a:buFontTx/>
              <a:buChar char="•"/>
            </a:pPr>
            <a:r>
              <a:rPr lang="en-US" sz="2400" dirty="0"/>
              <a:t> </a:t>
            </a:r>
            <a:r>
              <a:rPr lang="en-US" sz="2400" i="1" dirty="0"/>
              <a:t>n </a:t>
            </a:r>
            <a:r>
              <a:rPr lang="en-US" sz="2400" i="1" dirty="0" smtClean="0"/>
              <a:t>– </a:t>
            </a:r>
            <a:r>
              <a:rPr lang="en-US" sz="2400" i="1" dirty="0" smtClean="0"/>
              <a:t>k </a:t>
            </a:r>
            <a:r>
              <a:rPr lang="en-US" sz="2400" dirty="0" smtClean="0"/>
              <a:t>degrees </a:t>
            </a:r>
            <a:r>
              <a:rPr lang="en-US" sz="2400" dirty="0"/>
              <a:t>of freedom in denominator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7010400" cy="46482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PRACTICAL </a:t>
            </a:r>
          </a:p>
          <a:p>
            <a:r>
              <a:rPr lang="en-US" sz="1800" b="1" dirty="0" smtClean="0"/>
              <a:t>Memory </a:t>
            </a:r>
            <a:r>
              <a:rPr lang="en-US" sz="1800" b="1" dirty="0"/>
              <a:t>drug	Placebo	No Treatment</a:t>
            </a:r>
            <a:endParaRPr lang="en-US" sz="1800" dirty="0"/>
          </a:p>
          <a:p>
            <a:r>
              <a:rPr lang="en-US" sz="1600" dirty="0"/>
              <a:t>70	37	3</a:t>
            </a:r>
          </a:p>
          <a:p>
            <a:r>
              <a:rPr lang="en-US" sz="1600" dirty="0"/>
              <a:t>77	43	10</a:t>
            </a:r>
          </a:p>
          <a:p>
            <a:r>
              <a:rPr lang="en-US" sz="1600" dirty="0"/>
              <a:t>83	50	17</a:t>
            </a:r>
          </a:p>
          <a:p>
            <a:r>
              <a:rPr lang="en-US" sz="1600" dirty="0"/>
              <a:t>90	57	23</a:t>
            </a:r>
          </a:p>
          <a:p>
            <a:r>
              <a:rPr lang="en-US" sz="1600" dirty="0" smtClean="0"/>
              <a:t>97	63</a:t>
            </a:r>
            <a:r>
              <a:rPr lang="en-US" sz="1600" dirty="0"/>
              <a:t>	</a:t>
            </a:r>
            <a:r>
              <a:rPr lang="en-US" sz="1600" dirty="0" smtClean="0"/>
              <a:t>30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Drug=rep(c("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 drug", "placebo", "No treatment"),5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Scores=c(70,37,3,77,43,10,83,50,17,90,57,23,97,63,30)</a:t>
            </a:r>
          </a:p>
          <a:p>
            <a:pPr algn="l"/>
            <a:r>
              <a:rPr 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=c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Drug","Scores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")A =</a:t>
            </a:r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Drug,Scores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plot(A)</a:t>
            </a:r>
          </a:p>
          <a:p>
            <a:pPr algn="l"/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B=</a:t>
            </a:r>
            <a:r>
              <a:rPr 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aov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A$Scores~A$Drug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summary(B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 </a:t>
            </a:r>
          </a:p>
          <a:p>
            <a:pPr algn="l"/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plot(B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BARTLETT and SHAPIRO TESTS</a:t>
            </a:r>
            <a:br>
              <a:rPr lang="en-US" sz="32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>
                <a:solidFill>
                  <a:srgbClr val="00B0F0"/>
                </a:solidFill>
              </a:rPr>
              <a:t>bartlett.test</a:t>
            </a:r>
            <a:r>
              <a:rPr lang="en-US" sz="1800" dirty="0" smtClean="0">
                <a:solidFill>
                  <a:srgbClr val="00B0F0"/>
                </a:solidFill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</a:rPr>
              <a:t>A$Scores,A$Drug</a:t>
            </a:r>
            <a:r>
              <a:rPr lang="en-US" sz="1800" dirty="0" smtClean="0">
                <a:solidFill>
                  <a:srgbClr val="00B0F0"/>
                </a:solidFill>
              </a:rPr>
              <a:t>)</a:t>
            </a:r>
            <a:endParaRPr lang="en-US" sz="1800" dirty="0" smtClean="0"/>
          </a:p>
          <a:p>
            <a:r>
              <a:rPr lang="en-US" dirty="0" smtClean="0"/>
              <a:t>test </a:t>
            </a:r>
            <a:r>
              <a:rPr lang="en-US" dirty="0"/>
              <a:t>of homogeneity of </a:t>
            </a:r>
            <a:r>
              <a:rPr lang="en-US" dirty="0" smtClean="0"/>
              <a:t>variances</a:t>
            </a:r>
            <a:endParaRPr lang="en-US" dirty="0"/>
          </a:p>
          <a:p>
            <a:r>
              <a:rPr lang="en-US" sz="1800" dirty="0" err="1" smtClean="0">
                <a:solidFill>
                  <a:srgbClr val="00B0F0"/>
                </a:solidFill>
              </a:rPr>
              <a:t>shapiro.test</a:t>
            </a:r>
            <a:r>
              <a:rPr lang="en-US" sz="1800" dirty="0" smtClean="0">
                <a:solidFill>
                  <a:srgbClr val="00B0F0"/>
                </a:solidFill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</a:rPr>
              <a:t>resid</a:t>
            </a:r>
            <a:r>
              <a:rPr lang="en-US" sz="1800" dirty="0" smtClean="0">
                <a:solidFill>
                  <a:srgbClr val="00B0F0"/>
                </a:solidFill>
              </a:rPr>
              <a:t>(B</a:t>
            </a:r>
            <a:r>
              <a:rPr lang="en-US" sz="1800" dirty="0">
                <a:solidFill>
                  <a:srgbClr val="00B0F0"/>
                </a:solidFill>
              </a:rPr>
              <a:t>)) </a:t>
            </a:r>
            <a:endParaRPr lang="en-US" sz="1800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Normality test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Assumptions </a:t>
            </a:r>
          </a:p>
          <a:p>
            <a:r>
              <a:rPr lang="en-US" dirty="0" smtClean="0"/>
              <a:t>Variables are</a:t>
            </a:r>
            <a:r>
              <a:rPr lang="en-US" dirty="0" smtClean="0">
                <a:solidFill>
                  <a:srgbClr val="00B0F0"/>
                </a:solidFill>
              </a:rPr>
              <a:t> normally </a:t>
            </a:r>
            <a:r>
              <a:rPr lang="en-US" dirty="0" smtClean="0"/>
              <a:t>distributed</a:t>
            </a:r>
          </a:p>
          <a:p>
            <a:r>
              <a:rPr lang="en-US" dirty="0" smtClean="0"/>
              <a:t>Variables are related linearly</a:t>
            </a:r>
          </a:p>
          <a:p>
            <a:r>
              <a:rPr lang="en-US" dirty="0" smtClean="0"/>
              <a:t>Errors are </a:t>
            </a:r>
            <a:r>
              <a:rPr lang="en-US" dirty="0" smtClean="0">
                <a:solidFill>
                  <a:srgbClr val="00B0F0"/>
                </a:solidFill>
              </a:rPr>
              <a:t>identically and independently (normally) distributed </a:t>
            </a:r>
            <a:r>
              <a:rPr lang="en-US" dirty="0" smtClean="0"/>
              <a:t>with mean zero and equal variance</a:t>
            </a:r>
          </a:p>
          <a:p>
            <a:r>
              <a:rPr lang="en-US" dirty="0" smtClean="0"/>
              <a:t>Covariance between predictors and error terms is zero</a:t>
            </a:r>
          </a:p>
          <a:p>
            <a:r>
              <a:rPr lang="en-US" dirty="0" smtClean="0"/>
              <a:t>No correlation between the predictors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dependent and one independent variables-simple </a:t>
            </a:r>
            <a:r>
              <a:rPr lang="en-US" b="1" dirty="0" smtClean="0"/>
              <a:t>linear regression</a:t>
            </a:r>
          </a:p>
          <a:p>
            <a:r>
              <a:rPr lang="en-US" i="1" dirty="0" err="1" smtClean="0">
                <a:solidFill>
                  <a:srgbClr val="00B0F0"/>
                </a:solidFill>
              </a:rPr>
              <a:t>E.g</a:t>
            </a:r>
            <a:r>
              <a:rPr lang="en-US" i="1" dirty="0" smtClean="0">
                <a:solidFill>
                  <a:srgbClr val="00B0F0"/>
                </a:solidFill>
              </a:rPr>
              <a:t> BMI with weight</a:t>
            </a:r>
          </a:p>
          <a:p>
            <a:r>
              <a:rPr lang="en-US" dirty="0" smtClean="0"/>
              <a:t>One </a:t>
            </a:r>
            <a:r>
              <a:rPr lang="en-US" b="1" dirty="0" smtClean="0"/>
              <a:t>DV</a:t>
            </a:r>
            <a:r>
              <a:rPr lang="en-US" dirty="0" smtClean="0"/>
              <a:t> and two or more  </a:t>
            </a:r>
            <a:r>
              <a:rPr lang="en-US" b="1" dirty="0" smtClean="0"/>
              <a:t>IV-multiple linear regression</a:t>
            </a:r>
          </a:p>
          <a:p>
            <a:r>
              <a:rPr lang="en-US" i="1" dirty="0" smtClean="0">
                <a:solidFill>
                  <a:srgbClr val="00B0F0"/>
                </a:solidFill>
              </a:rPr>
              <a:t>BMI with  weight and height</a:t>
            </a:r>
          </a:p>
          <a:p>
            <a:r>
              <a:rPr lang="en-US" dirty="0" smtClean="0"/>
              <a:t>Two or more </a:t>
            </a:r>
            <a:r>
              <a:rPr lang="en-US" b="1" dirty="0" smtClean="0"/>
              <a:t>DV</a:t>
            </a:r>
            <a:r>
              <a:rPr lang="en-US" dirty="0" smtClean="0"/>
              <a:t> with  two or more  </a:t>
            </a:r>
            <a:r>
              <a:rPr lang="en-US" b="1" dirty="0" smtClean="0"/>
              <a:t>IV-    Multivariate  linear regression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Concept </a:t>
            </a:r>
            <a:r>
              <a:rPr lang="en-US" dirty="0" smtClean="0"/>
              <a:t>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of </a:t>
            </a:r>
            <a:r>
              <a:rPr lang="en-US" i="1" dirty="0" smtClean="0"/>
              <a:t>Y </a:t>
            </a:r>
            <a:r>
              <a:rPr lang="en-US" dirty="0" smtClean="0"/>
              <a:t>is a straight line function of </a:t>
            </a:r>
            <a:r>
              <a:rPr lang="en-US" i="1" dirty="0" smtClean="0"/>
              <a:t>X, plus an error term or residual</a:t>
            </a:r>
            <a:endParaRPr lang="en-US" dirty="0" smtClean="0"/>
          </a:p>
          <a:p>
            <a:r>
              <a:rPr lang="en-US" i="1" dirty="0" smtClean="0"/>
              <a:t>Goal is to find the best fit line that minimizes the sum of the error terms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B0F0"/>
                </a:solidFill>
              </a:rPr>
              <a:t># Loading  the data “cars”  from the data set in R </a:t>
            </a:r>
          </a:p>
          <a:p>
            <a:r>
              <a:rPr lang="en-US" sz="2800" dirty="0">
                <a:solidFill>
                  <a:srgbClr val="00B0F0"/>
                </a:solidFill>
              </a:rPr>
              <a:t>plot(</a:t>
            </a:r>
            <a:r>
              <a:rPr lang="en-US" sz="2800" dirty="0" err="1">
                <a:solidFill>
                  <a:srgbClr val="00B0F0"/>
                </a:solidFill>
              </a:rPr>
              <a:t>cars$speed~cars$dist</a:t>
            </a:r>
            <a:r>
              <a:rPr lang="en-US" sz="2800" dirty="0">
                <a:solidFill>
                  <a:srgbClr val="00B0F0"/>
                </a:solidFill>
              </a:rPr>
              <a:t>, </a:t>
            </a:r>
            <a:r>
              <a:rPr lang="en-US" sz="2800" dirty="0" err="1">
                <a:solidFill>
                  <a:srgbClr val="00B0F0"/>
                </a:solidFill>
              </a:rPr>
              <a:t>pch</a:t>
            </a:r>
            <a:r>
              <a:rPr lang="en-US" sz="2800" dirty="0">
                <a:solidFill>
                  <a:srgbClr val="00B0F0"/>
                </a:solidFill>
              </a:rPr>
              <a:t>=16)</a:t>
            </a:r>
          </a:p>
          <a:p>
            <a:r>
              <a:rPr lang="en-US" sz="2800" dirty="0">
                <a:solidFill>
                  <a:srgbClr val="00B0F0"/>
                </a:solidFill>
              </a:rPr>
              <a:t>plot(</a:t>
            </a:r>
            <a:r>
              <a:rPr lang="en-US" sz="2800" dirty="0" err="1">
                <a:solidFill>
                  <a:srgbClr val="00B0F0"/>
                </a:solidFill>
              </a:rPr>
              <a:t>cars$speed~cars$dist</a:t>
            </a:r>
            <a:r>
              <a:rPr lang="en-US" sz="2800" dirty="0">
                <a:solidFill>
                  <a:srgbClr val="00B0F0"/>
                </a:solidFill>
              </a:rPr>
              <a:t>, </a:t>
            </a:r>
            <a:r>
              <a:rPr lang="en-US" sz="2800" dirty="0" err="1">
                <a:solidFill>
                  <a:srgbClr val="00B0F0"/>
                </a:solidFill>
              </a:rPr>
              <a:t>pch</a:t>
            </a:r>
            <a:r>
              <a:rPr lang="en-US" sz="2800" dirty="0">
                <a:solidFill>
                  <a:srgbClr val="00B0F0"/>
                </a:solidFill>
              </a:rPr>
              <a:t>=16,main = "SST")</a:t>
            </a:r>
          </a:p>
          <a:p>
            <a:r>
              <a:rPr lang="en-US" sz="2800" dirty="0" err="1">
                <a:solidFill>
                  <a:srgbClr val="00B0F0"/>
                </a:solidFill>
              </a:rPr>
              <a:t>abline</a:t>
            </a:r>
            <a:r>
              <a:rPr lang="en-US" sz="2800" dirty="0">
                <a:solidFill>
                  <a:srgbClr val="00B0F0"/>
                </a:solidFill>
              </a:rPr>
              <a:t>(mean(</a:t>
            </a:r>
            <a:r>
              <a:rPr lang="en-US" sz="2800" dirty="0" err="1">
                <a:solidFill>
                  <a:srgbClr val="00B0F0"/>
                </a:solidFill>
              </a:rPr>
              <a:t>cars$speed</a:t>
            </a:r>
            <a:r>
              <a:rPr lang="en-US" sz="2800" dirty="0">
                <a:solidFill>
                  <a:srgbClr val="00B0F0"/>
                </a:solidFill>
              </a:rPr>
              <a:t>),0) #</a:t>
            </a:r>
            <a:r>
              <a:rPr lang="en-US" sz="2800" dirty="0" err="1" smtClean="0">
                <a:solidFill>
                  <a:srgbClr val="00B0F0"/>
                </a:solidFill>
              </a:rPr>
              <a:t>grandmean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for(</a:t>
            </a:r>
            <a:r>
              <a:rPr lang="en-US" sz="2800" dirty="0" err="1">
                <a:solidFill>
                  <a:srgbClr val="00B0F0"/>
                </a:solidFill>
              </a:rPr>
              <a:t>i</a:t>
            </a:r>
            <a:r>
              <a:rPr lang="en-US" sz="2800" dirty="0">
                <a:solidFill>
                  <a:srgbClr val="00B0F0"/>
                </a:solidFill>
              </a:rPr>
              <a:t> in 1:130) lines(c(</a:t>
            </a:r>
            <a:r>
              <a:rPr lang="en-US" sz="2800" dirty="0" err="1">
                <a:solidFill>
                  <a:srgbClr val="00B0F0"/>
                </a:solidFill>
              </a:rPr>
              <a:t>cars$dist</a:t>
            </a:r>
            <a:r>
              <a:rPr lang="en-US" sz="2800" dirty="0">
                <a:solidFill>
                  <a:srgbClr val="00B0F0"/>
                </a:solidFill>
              </a:rPr>
              <a:t>[</a:t>
            </a:r>
            <a:r>
              <a:rPr lang="en-US" sz="2800" dirty="0" err="1">
                <a:solidFill>
                  <a:srgbClr val="00B0F0"/>
                </a:solidFill>
              </a:rPr>
              <a:t>i</a:t>
            </a:r>
            <a:r>
              <a:rPr lang="en-US" sz="2800" dirty="0">
                <a:solidFill>
                  <a:srgbClr val="00B0F0"/>
                </a:solidFill>
              </a:rPr>
              <a:t>],</a:t>
            </a:r>
            <a:r>
              <a:rPr lang="en-US" sz="2800" dirty="0" err="1">
                <a:solidFill>
                  <a:srgbClr val="00B0F0"/>
                </a:solidFill>
              </a:rPr>
              <a:t>cars$dist</a:t>
            </a:r>
            <a:r>
              <a:rPr lang="en-US" sz="2800" dirty="0">
                <a:solidFill>
                  <a:srgbClr val="00B0F0"/>
                </a:solidFill>
              </a:rPr>
              <a:t>[</a:t>
            </a:r>
            <a:r>
              <a:rPr lang="en-US" sz="2800" dirty="0" err="1">
                <a:solidFill>
                  <a:srgbClr val="00B0F0"/>
                </a:solidFill>
              </a:rPr>
              <a:t>i</a:t>
            </a:r>
            <a:r>
              <a:rPr lang="en-US" sz="2800" dirty="0">
                <a:solidFill>
                  <a:srgbClr val="00B0F0"/>
                </a:solidFill>
              </a:rPr>
              <a:t>]),c(mean(</a:t>
            </a:r>
            <a:r>
              <a:rPr lang="en-US" sz="2800" dirty="0" err="1">
                <a:solidFill>
                  <a:srgbClr val="00B0F0"/>
                </a:solidFill>
              </a:rPr>
              <a:t>cars$speed</a:t>
            </a:r>
            <a:r>
              <a:rPr lang="en-US" sz="2800" dirty="0">
                <a:solidFill>
                  <a:srgbClr val="00B0F0"/>
                </a:solidFill>
              </a:rPr>
              <a:t>),</a:t>
            </a:r>
            <a:r>
              <a:rPr lang="en-US" sz="2800" dirty="0" err="1">
                <a:solidFill>
                  <a:srgbClr val="00B0F0"/>
                </a:solidFill>
              </a:rPr>
              <a:t>cars$speed</a:t>
            </a:r>
            <a:r>
              <a:rPr lang="en-US" sz="2800" dirty="0">
                <a:solidFill>
                  <a:srgbClr val="00B0F0"/>
                </a:solidFill>
              </a:rPr>
              <a:t>[</a:t>
            </a:r>
            <a:r>
              <a:rPr lang="en-US" sz="2800" dirty="0" err="1">
                <a:solidFill>
                  <a:srgbClr val="00B0F0"/>
                </a:solidFill>
              </a:rPr>
              <a:t>i</a:t>
            </a:r>
            <a:r>
              <a:rPr lang="en-US" sz="2800" dirty="0">
                <a:solidFill>
                  <a:srgbClr val="00B0F0"/>
                </a:solidFill>
              </a:rPr>
              <a:t>]),</a:t>
            </a:r>
            <a:r>
              <a:rPr lang="en-US" sz="2800" dirty="0" err="1">
                <a:solidFill>
                  <a:srgbClr val="00B0F0"/>
                </a:solidFill>
              </a:rPr>
              <a:t>lty</a:t>
            </a:r>
            <a:r>
              <a:rPr lang="en-US" sz="2800" dirty="0">
                <a:solidFill>
                  <a:srgbClr val="00B0F0"/>
                </a:solidFill>
              </a:rPr>
              <a:t>=2)</a:t>
            </a:r>
          </a:p>
          <a:p>
            <a:endParaRPr lang="en-US" sz="280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Plot for SST</a:t>
            </a:r>
            <a:endParaRPr lang="en-US" dirty="0"/>
          </a:p>
        </p:txBody>
      </p:sp>
      <p:pic>
        <p:nvPicPr>
          <p:cNvPr id="4099" name="Picture 3" descr="C:\Users\Dr. Kiti\Documents\R\R  Workshop feb 2015\Preparation for workshop\Total Sum of square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5412" y="1772444"/>
            <a:ext cx="6353175" cy="4181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SSE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5809" y="1772705"/>
            <a:ext cx="6352381" cy="41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75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Comparison of means form several groups :The </a:t>
            </a:r>
            <a:r>
              <a:rPr lang="en-US" dirty="0"/>
              <a:t>basic ANOVA situation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85800" y="2514600"/>
            <a:ext cx="8077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When the exposure variable has more than two categories, we often wish to compare the mean outcomes from each of the groups defined by these categories. </a:t>
            </a:r>
          </a:p>
          <a:p>
            <a:endParaRPr lang="en-US" dirty="0"/>
          </a:p>
          <a:p>
            <a:r>
              <a:rPr lang="en-US" b="1" dirty="0" smtClean="0"/>
              <a:t>Example</a:t>
            </a:r>
            <a:r>
              <a:rPr lang="en-US" dirty="0" smtClean="0"/>
              <a:t>, - Wish to examine how the systolic blood pressure measurements collected as part of the routine </a:t>
            </a:r>
            <a:r>
              <a:rPr lang="en-US" dirty="0" smtClean="0"/>
              <a:t>hospital visits vary with age groups (3 categories) or sex or ethnic groups or socioeconomic classes.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Main Question: Do the </a:t>
            </a:r>
            <a:r>
              <a:rPr lang="en-US" dirty="0" smtClean="0"/>
              <a:t>means of the </a:t>
            </a:r>
            <a:r>
              <a:rPr lang="en-US" dirty="0"/>
              <a:t>quantitative variables depend on which group </a:t>
            </a:r>
            <a:r>
              <a:rPr lang="en-US" dirty="0" smtClean="0"/>
              <a:t>the </a:t>
            </a:r>
            <a:r>
              <a:rPr lang="en-US" dirty="0"/>
              <a:t>individual is in?</a:t>
            </a:r>
          </a:p>
          <a:p>
            <a:endParaRPr lang="en-US" dirty="0"/>
          </a:p>
          <a:p>
            <a:r>
              <a:rPr lang="en-US" dirty="0"/>
              <a:t>If categorical variable has only 2 values: </a:t>
            </a:r>
          </a:p>
          <a:p>
            <a:pPr lvl="1">
              <a:buFontTx/>
              <a:buChar char="•"/>
            </a:pPr>
            <a:r>
              <a:rPr lang="en-US" dirty="0"/>
              <a:t> 2-sample t-test </a:t>
            </a:r>
          </a:p>
          <a:p>
            <a:pPr lvl="1">
              <a:buFontTx/>
              <a:buChar char="•"/>
            </a:pPr>
            <a:endParaRPr lang="en-US" dirty="0"/>
          </a:p>
          <a:p>
            <a:r>
              <a:rPr lang="en-US" dirty="0"/>
              <a:t>ANOVA allows for 3 or more groups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524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1800" dirty="0">
                <a:solidFill>
                  <a:srgbClr val="00B0F0"/>
                </a:solidFill>
              </a:rPr>
              <a:t>plot(</a:t>
            </a:r>
            <a:r>
              <a:rPr lang="en-US" sz="1800" dirty="0" err="1">
                <a:solidFill>
                  <a:srgbClr val="00B0F0"/>
                </a:solidFill>
              </a:rPr>
              <a:t>cars$speed~cars$dist,pch</a:t>
            </a:r>
            <a:r>
              <a:rPr lang="en-US" sz="1800" dirty="0">
                <a:solidFill>
                  <a:srgbClr val="00B0F0"/>
                </a:solidFill>
              </a:rPr>
              <a:t>=16,main="SSR")</a:t>
            </a:r>
            <a:br>
              <a:rPr lang="en-US" sz="1800" dirty="0">
                <a:solidFill>
                  <a:srgbClr val="00B0F0"/>
                </a:solidFill>
              </a:rPr>
            </a:br>
            <a:r>
              <a:rPr lang="en-US" sz="1800" dirty="0" err="1">
                <a:solidFill>
                  <a:srgbClr val="00B0F0"/>
                </a:solidFill>
              </a:rPr>
              <a:t>abline</a:t>
            </a:r>
            <a:r>
              <a:rPr lang="en-US" sz="1800" dirty="0">
                <a:solidFill>
                  <a:srgbClr val="00B0F0"/>
                </a:solidFill>
              </a:rPr>
              <a:t>(mean(</a:t>
            </a:r>
            <a:r>
              <a:rPr lang="en-US" sz="1800" dirty="0" err="1">
                <a:solidFill>
                  <a:srgbClr val="00B0F0"/>
                </a:solidFill>
              </a:rPr>
              <a:t>cars$speed</a:t>
            </a:r>
            <a:r>
              <a:rPr lang="en-US" sz="1800" dirty="0">
                <a:solidFill>
                  <a:srgbClr val="00B0F0"/>
                </a:solidFill>
              </a:rPr>
              <a:t>),0,lty =2)</a:t>
            </a:r>
            <a:br>
              <a:rPr lang="en-US" sz="1800" dirty="0">
                <a:solidFill>
                  <a:srgbClr val="00B0F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model&lt;-lm(</a:t>
            </a:r>
            <a:r>
              <a:rPr lang="en-US" sz="1800" dirty="0" err="1">
                <a:solidFill>
                  <a:srgbClr val="00B0F0"/>
                </a:solidFill>
              </a:rPr>
              <a:t>cars$speed~cars$dist</a:t>
            </a:r>
            <a:r>
              <a:rPr lang="en-US" sz="1800" dirty="0">
                <a:solidFill>
                  <a:srgbClr val="00B0F0"/>
                </a:solidFill>
              </a:rPr>
              <a:t>)</a:t>
            </a:r>
            <a:br>
              <a:rPr lang="en-US" sz="1800" dirty="0">
                <a:solidFill>
                  <a:srgbClr val="00B0F0"/>
                </a:solidFill>
              </a:rPr>
            </a:br>
            <a:r>
              <a:rPr lang="en-US" sz="1800" dirty="0" err="1">
                <a:solidFill>
                  <a:srgbClr val="00B0F0"/>
                </a:solidFill>
              </a:rPr>
              <a:t>abline</a:t>
            </a:r>
            <a:r>
              <a:rPr lang="en-US" sz="1800" dirty="0">
                <a:solidFill>
                  <a:srgbClr val="00B0F0"/>
                </a:solidFill>
              </a:rPr>
              <a:t>(model)</a:t>
            </a:r>
            <a:br>
              <a:rPr lang="en-US" sz="1800" dirty="0">
                <a:solidFill>
                  <a:srgbClr val="00B0F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for(</a:t>
            </a:r>
            <a:r>
              <a:rPr lang="en-US" sz="1800" dirty="0" err="1">
                <a:solidFill>
                  <a:srgbClr val="00B0F0"/>
                </a:solidFill>
              </a:rPr>
              <a:t>i</a:t>
            </a:r>
            <a:r>
              <a:rPr lang="en-US" sz="1800" dirty="0">
                <a:solidFill>
                  <a:srgbClr val="00B0F0"/>
                </a:solidFill>
              </a:rPr>
              <a:t> in 1:130) lines(c(</a:t>
            </a:r>
            <a:r>
              <a:rPr lang="en-US" sz="1800" dirty="0" err="1">
                <a:solidFill>
                  <a:srgbClr val="00B0F0"/>
                </a:solidFill>
              </a:rPr>
              <a:t>cars$dist</a:t>
            </a:r>
            <a:r>
              <a:rPr lang="en-US" sz="1800" dirty="0">
                <a:solidFill>
                  <a:srgbClr val="00B0F0"/>
                </a:solidFill>
              </a:rPr>
              <a:t>[</a:t>
            </a:r>
            <a:r>
              <a:rPr lang="en-US" sz="1800" dirty="0" err="1">
                <a:solidFill>
                  <a:srgbClr val="00B0F0"/>
                </a:solidFill>
              </a:rPr>
              <a:t>i</a:t>
            </a:r>
            <a:r>
              <a:rPr lang="en-US" sz="1800" dirty="0">
                <a:solidFill>
                  <a:srgbClr val="00B0F0"/>
                </a:solidFill>
              </a:rPr>
              <a:t>],</a:t>
            </a:r>
            <a:r>
              <a:rPr lang="en-US" sz="1800" dirty="0" err="1">
                <a:solidFill>
                  <a:srgbClr val="00B0F0"/>
                </a:solidFill>
              </a:rPr>
              <a:t>cars$dist</a:t>
            </a:r>
            <a:r>
              <a:rPr lang="en-US" sz="1800" dirty="0">
                <a:solidFill>
                  <a:srgbClr val="00B0F0"/>
                </a:solidFill>
              </a:rPr>
              <a:t>[</a:t>
            </a:r>
            <a:r>
              <a:rPr lang="en-US" sz="1800" dirty="0" err="1">
                <a:solidFill>
                  <a:srgbClr val="00B0F0"/>
                </a:solidFill>
              </a:rPr>
              <a:t>i</a:t>
            </a:r>
            <a:r>
              <a:rPr lang="en-US" sz="1800" dirty="0">
                <a:solidFill>
                  <a:srgbClr val="00B0F0"/>
                </a:solidFill>
              </a:rPr>
              <a:t>]),c(mean(</a:t>
            </a:r>
            <a:r>
              <a:rPr lang="en-US" sz="1800" dirty="0" err="1">
                <a:solidFill>
                  <a:srgbClr val="00B0F0"/>
                </a:solidFill>
              </a:rPr>
              <a:t>cars$speed</a:t>
            </a:r>
            <a:r>
              <a:rPr lang="en-US" sz="1800" dirty="0">
                <a:solidFill>
                  <a:srgbClr val="00B0F0"/>
                </a:solidFill>
              </a:rPr>
              <a:t>),predict(model)[</a:t>
            </a:r>
            <a:r>
              <a:rPr lang="en-US" sz="1800" dirty="0" err="1">
                <a:solidFill>
                  <a:srgbClr val="00B0F0"/>
                </a:solidFill>
              </a:rPr>
              <a:t>i</a:t>
            </a:r>
            <a:r>
              <a:rPr lang="en-US" sz="1800" dirty="0">
                <a:solidFill>
                  <a:srgbClr val="00B0F0"/>
                </a:solidFill>
              </a:rPr>
              <a:t>]))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5122" name="Picture 2" descr="C:\Users\Dr. Kiti\Documents\R\R  Workshop feb 2015\Preparation for workshop\Residual Sum of square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5412" y="1772447"/>
            <a:ext cx="5669280" cy="37313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model&lt;-lm(</a:t>
            </a:r>
            <a:r>
              <a:rPr lang="en-US" dirty="0" err="1">
                <a:solidFill>
                  <a:srgbClr val="00B0F0"/>
                </a:solidFill>
              </a:rPr>
              <a:t>cars$speed~cars$dist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summary(model)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55000" lnSpcReduction="20000"/>
          </a:bodyPr>
          <a:lstStyle/>
          <a:p>
            <a:r>
              <a:rPr lang="en-US" sz="2500" dirty="0"/>
              <a:t>Call:</a:t>
            </a:r>
          </a:p>
          <a:p>
            <a:r>
              <a:rPr lang="en-US" sz="2500" dirty="0"/>
              <a:t>lm(formula = </a:t>
            </a:r>
            <a:r>
              <a:rPr lang="en-US" sz="2500" dirty="0" err="1"/>
              <a:t>cars$speed</a:t>
            </a:r>
            <a:r>
              <a:rPr lang="en-US" sz="2500" dirty="0"/>
              <a:t> ~ </a:t>
            </a:r>
            <a:r>
              <a:rPr lang="en-US" sz="2500" dirty="0" err="1"/>
              <a:t>cars$dist</a:t>
            </a:r>
            <a:r>
              <a:rPr lang="en-US" sz="2500" dirty="0"/>
              <a:t>)</a:t>
            </a:r>
          </a:p>
          <a:p>
            <a:r>
              <a:rPr lang="en-US" sz="2500" dirty="0"/>
              <a:t> </a:t>
            </a:r>
          </a:p>
          <a:p>
            <a:r>
              <a:rPr lang="en-US" sz="2500" dirty="0"/>
              <a:t>Residuals:</a:t>
            </a:r>
          </a:p>
          <a:p>
            <a:r>
              <a:rPr lang="en-US" sz="2500" dirty="0"/>
              <a:t>    Min      1Q  Median      3Q     Max </a:t>
            </a:r>
          </a:p>
          <a:p>
            <a:r>
              <a:rPr lang="en-US" sz="2500" dirty="0"/>
              <a:t>-7.5293 -2.1550  0.3615  2.4377  6.4179 </a:t>
            </a:r>
          </a:p>
          <a:p>
            <a:r>
              <a:rPr lang="en-US" sz="2500" dirty="0"/>
              <a:t> </a:t>
            </a:r>
          </a:p>
          <a:p>
            <a:r>
              <a:rPr lang="en-US" sz="2500" dirty="0"/>
              <a:t>Coefficients:</a:t>
            </a:r>
          </a:p>
          <a:p>
            <a:r>
              <a:rPr lang="en-US" sz="2500" dirty="0"/>
              <a:t>            Estimate Std. Error t value Pr(&gt;|t|)    </a:t>
            </a:r>
          </a:p>
          <a:p>
            <a:r>
              <a:rPr lang="en-US" sz="2500" dirty="0"/>
              <a:t>(Intercept)  8.28391    0.87438   9.474 1.44e-12 ***</a:t>
            </a:r>
          </a:p>
          <a:p>
            <a:r>
              <a:rPr lang="en-US" sz="2500" dirty="0" err="1"/>
              <a:t>cars$dist</a:t>
            </a:r>
            <a:r>
              <a:rPr lang="en-US" sz="2500" dirty="0"/>
              <a:t>    0.16557    0.01749   9.464 1.49e-12 ***</a:t>
            </a:r>
          </a:p>
          <a:p>
            <a:r>
              <a:rPr lang="en-US" sz="2500" dirty="0"/>
              <a:t>---</a:t>
            </a:r>
          </a:p>
          <a:p>
            <a:r>
              <a:rPr lang="en-US" sz="2500" dirty="0" err="1"/>
              <a:t>Signif</a:t>
            </a:r>
            <a:r>
              <a:rPr lang="en-US" sz="2500" dirty="0"/>
              <a:t>. codes:  0 ‘***’ 0.001 ‘**’ 0.01 ‘*’ 0.05 ‘.’ 0.1 ‘ ’ 1</a:t>
            </a:r>
          </a:p>
          <a:p>
            <a:r>
              <a:rPr lang="en-US" sz="2500" dirty="0"/>
              <a:t> </a:t>
            </a:r>
          </a:p>
          <a:p>
            <a:r>
              <a:rPr lang="en-US" sz="2500" dirty="0"/>
              <a:t>Residual standard error: 3.156 on 48 degrees of freedom</a:t>
            </a:r>
          </a:p>
          <a:p>
            <a:r>
              <a:rPr lang="en-US" sz="2500" dirty="0"/>
              <a:t>Multiple R-squared:  0.6511,	Adjusted R-squared:  0.6438 </a:t>
            </a:r>
          </a:p>
          <a:p>
            <a:r>
              <a:rPr lang="en-US" sz="2500" dirty="0"/>
              <a:t>F-statistic: 89.57 on 1 and 48 DF,  p-value: 1.49e-12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=8.2 dist + 0.17 </a:t>
            </a:r>
          </a:p>
          <a:p>
            <a:r>
              <a:rPr lang="en-US" dirty="0" smtClean="0"/>
              <a:t>R squared – explains how line best fits </a:t>
            </a:r>
          </a:p>
          <a:p>
            <a:r>
              <a:rPr lang="en-US" dirty="0" smtClean="0"/>
              <a:t>Adjusted R Squared – adjusts for predictor variables</a:t>
            </a:r>
          </a:p>
          <a:p>
            <a:r>
              <a:rPr lang="en-US" dirty="0" smtClean="0"/>
              <a:t>Residual </a:t>
            </a:r>
            <a:r>
              <a:rPr lang="en-US" dirty="0" err="1" smtClean="0"/>
              <a:t>s.e</a:t>
            </a:r>
            <a:r>
              <a:rPr lang="en-US" dirty="0" smtClean="0"/>
              <a:t>  = square root of error variance</a:t>
            </a:r>
          </a:p>
          <a:p>
            <a:r>
              <a:rPr lang="en-US" dirty="0" smtClean="0"/>
              <a:t>F = </a:t>
            </a:r>
            <a:r>
              <a:rPr lang="en-US" dirty="0" err="1" smtClean="0"/>
              <a:t>MSReg</a:t>
            </a:r>
            <a:r>
              <a:rPr lang="en-US" dirty="0" smtClean="0"/>
              <a:t>/MSE</a:t>
            </a:r>
          </a:p>
          <a:p>
            <a:r>
              <a:rPr lang="en-US" dirty="0" smtClean="0"/>
              <a:t>P-value – for checking significance of the F statistic.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 – Residual plot</a:t>
            </a:r>
            <a:endParaRPr lang="en-US" dirty="0"/>
          </a:p>
        </p:txBody>
      </p:sp>
      <p:pic>
        <p:nvPicPr>
          <p:cNvPr id="27651" name="Picture 3" descr="C:\Users\Dr. Kiti\Documents\R\R  Workshop feb 2015\Preparation for workshop\Regression\linear reg residual plo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5412" y="1772444"/>
            <a:ext cx="6353175" cy="4181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 QQ plot</a:t>
            </a:r>
            <a:endParaRPr lang="en-US" dirty="0"/>
          </a:p>
        </p:txBody>
      </p:sp>
      <p:pic>
        <p:nvPicPr>
          <p:cNvPr id="28676" name="Picture 4" descr="C:\Users\Dr. Kiti\Documents\R\R  Workshop feb 2015\Preparation for workshop\Regression\linear reg Normal QQ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5412" y="1772444"/>
            <a:ext cx="6353175" cy="4181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Informal Investigation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7848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Graphical investigation: </a:t>
            </a:r>
          </a:p>
          <a:p>
            <a:pPr lvl="1">
              <a:buFontTx/>
              <a:buChar char="•"/>
            </a:pPr>
            <a:r>
              <a:rPr lang="en-US" sz="2400" dirty="0"/>
              <a:t> side-by-side box plots</a:t>
            </a:r>
          </a:p>
          <a:p>
            <a:pPr lvl="1">
              <a:buFontTx/>
              <a:buChar char="•"/>
            </a:pPr>
            <a:r>
              <a:rPr lang="en-US" sz="2400" dirty="0"/>
              <a:t> multiple histograms</a:t>
            </a:r>
          </a:p>
          <a:p>
            <a:endParaRPr lang="en-US" sz="2400" dirty="0"/>
          </a:p>
          <a:p>
            <a:r>
              <a:rPr lang="en-US" sz="2400" dirty="0"/>
              <a:t>Whether the differences between the groups are significant depends on </a:t>
            </a:r>
          </a:p>
          <a:p>
            <a:pPr lvl="1">
              <a:buFontTx/>
              <a:buChar char="•"/>
            </a:pPr>
            <a:r>
              <a:rPr lang="en-US" sz="2400" dirty="0"/>
              <a:t> the difference in the means</a:t>
            </a:r>
          </a:p>
          <a:p>
            <a:pPr lvl="1">
              <a:buFontTx/>
              <a:buChar char="•"/>
            </a:pPr>
            <a:r>
              <a:rPr lang="en-US" sz="2400" dirty="0"/>
              <a:t> the standard deviations of each group</a:t>
            </a:r>
          </a:p>
          <a:p>
            <a:pPr lvl="1">
              <a:buFontTx/>
              <a:buChar char="•"/>
            </a:pPr>
            <a:r>
              <a:rPr lang="en-US" sz="2400" dirty="0"/>
              <a:t> the sample sizes</a:t>
            </a:r>
          </a:p>
          <a:p>
            <a:endParaRPr lang="en-US" sz="2400" dirty="0"/>
          </a:p>
          <a:p>
            <a:r>
              <a:rPr lang="en-US" sz="2400" dirty="0"/>
              <a:t>ANOVA determines P-value from the F statistic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What does ANOVA do?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8305800" cy="4191000"/>
          </a:xfrm>
        </p:spPr>
        <p:txBody>
          <a:bodyPr>
            <a:normAutofit fontScale="92500" lnSpcReduction="10000"/>
          </a:bodyPr>
          <a:lstStyle/>
          <a:p>
            <a:pPr algn="ctr">
              <a:buFontTx/>
              <a:buNone/>
            </a:pPr>
            <a:r>
              <a:rPr lang="en-US" dirty="0"/>
              <a:t>At its simplest (there are extensions) ANOVA tests the following hypotheses:</a:t>
            </a:r>
          </a:p>
          <a:p>
            <a:pPr>
              <a:buFontTx/>
              <a:buNone/>
            </a:pPr>
            <a:endParaRPr lang="en-US" sz="1000" dirty="0"/>
          </a:p>
          <a:p>
            <a:pPr>
              <a:buFontTx/>
              <a:buNone/>
            </a:pPr>
            <a:r>
              <a:rPr lang="en-US" sz="2800" dirty="0"/>
              <a:t>H</a:t>
            </a:r>
            <a:r>
              <a:rPr lang="en-US" sz="2800" baseline="-25000" dirty="0"/>
              <a:t>0</a:t>
            </a:r>
            <a:r>
              <a:rPr lang="en-US" sz="2800" dirty="0"/>
              <a:t>: The means of all the groups are equal.</a:t>
            </a: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sz="2800" dirty="0"/>
              <a:t>H</a:t>
            </a:r>
            <a:r>
              <a:rPr lang="en-US" sz="2800" baseline="-25000" dirty="0"/>
              <a:t>a</a:t>
            </a:r>
            <a:r>
              <a:rPr lang="en-US" sz="2800" dirty="0"/>
              <a:t>: Not all the means are equal</a:t>
            </a:r>
            <a:endParaRPr lang="en-US" dirty="0"/>
          </a:p>
          <a:p>
            <a:pPr lvl="2"/>
            <a:r>
              <a:rPr lang="en-US" dirty="0"/>
              <a:t>doesn’t say how or which ones differ.</a:t>
            </a:r>
          </a:p>
          <a:p>
            <a:pPr lvl="2"/>
            <a:r>
              <a:rPr lang="en-US" dirty="0"/>
              <a:t>Can follow up with “multiple comparisons”</a:t>
            </a:r>
          </a:p>
          <a:p>
            <a:pPr algn="ctr">
              <a:buFontTx/>
              <a:buNone/>
            </a:pPr>
            <a:endParaRPr lang="en-US" sz="2800" dirty="0"/>
          </a:p>
          <a:p>
            <a:pPr algn="ctr">
              <a:buFontTx/>
              <a:buNone/>
            </a:pPr>
            <a:r>
              <a:rPr lang="en-US" sz="2800" dirty="0"/>
              <a:t>Note: we usually refer to the sub-populations as “groups” when doing ANOVA.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Assumptions of ANOVA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464820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group is approximately normal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check this by looking at histograms and/or normal quantile plots, or use assumptions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can handle some </a:t>
            </a:r>
            <a:r>
              <a:rPr lang="en-US" dirty="0" err="1"/>
              <a:t>nonnormality</a:t>
            </a:r>
            <a:r>
              <a:rPr lang="en-US" dirty="0"/>
              <a:t>, but not severe outliers</a:t>
            </a:r>
          </a:p>
          <a:p>
            <a:r>
              <a:rPr lang="en-US" dirty="0"/>
              <a:t>S</a:t>
            </a:r>
            <a:r>
              <a:rPr lang="en-US" dirty="0" smtClean="0"/>
              <a:t>tandard </a:t>
            </a:r>
            <a:r>
              <a:rPr lang="en-US" dirty="0"/>
              <a:t>deviations of each group are approximately </a:t>
            </a:r>
            <a:r>
              <a:rPr lang="en-US" dirty="0" smtClean="0"/>
              <a:t>equal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077200" cy="578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sample of individual diagnosed with a particular disease and categorized as either</a:t>
            </a:r>
          </a:p>
          <a:p>
            <a:r>
              <a:rPr lang="en-US" sz="2000" dirty="0" smtClean="0"/>
              <a:t> 1 –” low diseased” 2 – “middle level diseased” and 3 – “highly diseased” . 4 drugs known to Control the systolic blood pressure were administered to the sampled individuals and their  Systolic blood pressure recorded after 24 hours. </a:t>
            </a:r>
          </a:p>
          <a:p>
            <a:endParaRPr lang="en-US" sz="2000" dirty="0"/>
          </a:p>
          <a:p>
            <a:r>
              <a:rPr lang="en-US" sz="2000" dirty="0" smtClean="0"/>
              <a:t>Question of interest  --</a:t>
            </a:r>
          </a:p>
          <a:p>
            <a:pPr marL="342900" indent="-342900">
              <a:buAutoNum type="alphaLcParenR"/>
            </a:pPr>
            <a:r>
              <a:rPr lang="en-US" sz="2000" dirty="0" smtClean="0"/>
              <a:t>Compare the means of  systolic blood pressure by the drug administered, is there a significant difference in the drugs administered – One way ANOVA</a:t>
            </a:r>
          </a:p>
          <a:p>
            <a:pPr marL="342900" indent="-342900">
              <a:buAutoNum type="alphaLcParenR"/>
            </a:pPr>
            <a:r>
              <a:rPr lang="en-US" sz="2000" dirty="0" smtClean="0"/>
              <a:t> Compare the means of the systolic blood pressure by the drug administered given the disease status of the individuals. – Two way ANOVA</a:t>
            </a:r>
          </a:p>
          <a:p>
            <a:endParaRPr lang="en-US" dirty="0" smtClean="0"/>
          </a:p>
          <a:p>
            <a:r>
              <a:rPr lang="en-US" b="1" dirty="0" smtClean="0"/>
              <a:t>                                             DATA – systolic.csv</a:t>
            </a:r>
            <a:endParaRPr lang="en-US" b="1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2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18926"/>
              </p:ext>
            </p:extLst>
          </p:nvPr>
        </p:nvGraphicFramePr>
        <p:xfrm>
          <a:off x="685800" y="1371600"/>
          <a:ext cx="7924798" cy="2133600"/>
        </p:xfrm>
        <a:graphic>
          <a:graphicData uri="http://schemas.openxmlformats.org/drawingml/2006/table">
            <a:tbl>
              <a:tblPr/>
              <a:tblGrid>
                <a:gridCol w="1132114"/>
                <a:gridCol w="1132114"/>
                <a:gridCol w="1132114"/>
                <a:gridCol w="1132114"/>
                <a:gridCol w="1132114"/>
                <a:gridCol w="1132114"/>
                <a:gridCol w="1132114"/>
              </a:tblGrid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Drug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25.53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71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How ANOVA works (outline)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3400" y="1447800"/>
            <a:ext cx="81534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ANOVA measures two sources of variation in the data and compares their relative sizes</a:t>
            </a:r>
          </a:p>
          <a:p>
            <a:endParaRPr lang="en-US" sz="2400" dirty="0"/>
          </a:p>
          <a:p>
            <a:pPr lvl="1">
              <a:buFontTx/>
              <a:buChar char="•"/>
            </a:pPr>
            <a:r>
              <a:rPr lang="en-US" sz="2400" dirty="0"/>
              <a:t> variation BETWEEN groups</a:t>
            </a:r>
          </a:p>
          <a:p>
            <a:pPr lvl="2">
              <a:buFontTx/>
              <a:buChar char="•"/>
            </a:pPr>
            <a:r>
              <a:rPr lang="en-US" sz="2400" dirty="0"/>
              <a:t> for each data value look at the difference between its group mean and the overall mean</a:t>
            </a:r>
          </a:p>
          <a:p>
            <a:pPr lvl="2">
              <a:buFontTx/>
              <a:buChar char="•"/>
            </a:pPr>
            <a:endParaRPr lang="en-US" sz="2400" dirty="0"/>
          </a:p>
          <a:p>
            <a:pPr lvl="2">
              <a:buFontTx/>
              <a:buChar char="•"/>
            </a:pPr>
            <a:endParaRPr lang="en-US" sz="2400" dirty="0"/>
          </a:p>
          <a:p>
            <a:pPr lvl="1">
              <a:buFontTx/>
              <a:buChar char="•"/>
            </a:pPr>
            <a:r>
              <a:rPr lang="en-US" sz="2400" dirty="0"/>
              <a:t> variation  WITHIN groups </a:t>
            </a:r>
          </a:p>
          <a:p>
            <a:pPr lvl="2">
              <a:buFontTx/>
              <a:buChar char="•"/>
            </a:pPr>
            <a:r>
              <a:rPr lang="en-US" sz="2400" dirty="0"/>
              <a:t> for each data value we look at the difference between that value and the mean of its group</a:t>
            </a:r>
          </a:p>
          <a:p>
            <a:pPr lvl="2">
              <a:buFontTx/>
              <a:buChar char="•"/>
            </a:pPr>
            <a:endParaRPr lang="en-US" sz="2400" dirty="0"/>
          </a:p>
          <a:p>
            <a:pPr lvl="2">
              <a:buFontTx/>
              <a:buChar char="•"/>
            </a:pPr>
            <a:endParaRPr lang="en-US" sz="2400" dirty="0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657600" y="5600700"/>
          <a:ext cx="1752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609480" imgH="266400" progId="Equation.3">
                  <p:embed/>
                </p:oleObj>
              </mc:Choice>
              <mc:Fallback>
                <p:oleObj name="Equation" r:id="rId3" imgW="60948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600700"/>
                        <a:ext cx="1752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3752850" y="3771900"/>
          <a:ext cx="16779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558720" imgH="241200" progId="Equation.3">
                  <p:embed/>
                </p:oleObj>
              </mc:Choice>
              <mc:Fallback>
                <p:oleObj name="Equation" r:id="rId5" imgW="5587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3771900"/>
                        <a:ext cx="1677988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066800" y="1208088"/>
            <a:ext cx="70866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The ANOVA F-statistic is a ratio of the Between Group </a:t>
            </a:r>
            <a:r>
              <a:rPr lang="en-US" dirty="0" err="1"/>
              <a:t>Variaton</a:t>
            </a:r>
            <a:r>
              <a:rPr lang="en-US" dirty="0"/>
              <a:t> divided by the Within Group Variation:      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161223"/>
              </p:ext>
            </p:extLst>
          </p:nvPr>
        </p:nvGraphicFramePr>
        <p:xfrm>
          <a:off x="1812925" y="2819400"/>
          <a:ext cx="5513388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1333500" imgH="393700" progId="Equation.3">
                  <p:embed/>
                </p:oleObj>
              </mc:Choice>
              <mc:Fallback>
                <p:oleObj name="Equation" r:id="rId4" imgW="13335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2819400"/>
                        <a:ext cx="5513388" cy="162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914400" y="4713288"/>
            <a:ext cx="72390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 large F is evidence </a:t>
            </a:r>
            <a:r>
              <a:rPr lang="en-US" i="1" dirty="0">
                <a:solidFill>
                  <a:schemeClr val="accent2"/>
                </a:solidFill>
              </a:rPr>
              <a:t>against</a:t>
            </a:r>
            <a:r>
              <a:rPr lang="en-US" i="1" dirty="0"/>
              <a:t> </a:t>
            </a: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, since it indicates that there is more difference between groups than within groups.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3067</TotalTime>
  <Words>1064</Words>
  <Application>Microsoft Macintosh PowerPoint</Application>
  <PresentationFormat>On-screen Show (4:3)</PresentationFormat>
  <Paragraphs>195</Paragraphs>
  <Slides>24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Equation</vt:lpstr>
      <vt:lpstr>Microsoft Equation</vt:lpstr>
      <vt:lpstr>ANOVA and Linear Regression   Using R</vt:lpstr>
      <vt:lpstr>Comparison of means form several groups :The basic ANOVA situation</vt:lpstr>
      <vt:lpstr>Informal Investigation</vt:lpstr>
      <vt:lpstr>What does ANOVA do?</vt:lpstr>
      <vt:lpstr>Assumptions of ANOVA</vt:lpstr>
      <vt:lpstr>Description of the data</vt:lpstr>
      <vt:lpstr>Summary of the data</vt:lpstr>
      <vt:lpstr>How ANOVA works (outline)</vt:lpstr>
      <vt:lpstr>PowerPoint Presentation</vt:lpstr>
      <vt:lpstr>ANOVA Output</vt:lpstr>
      <vt:lpstr>So How big is F?</vt:lpstr>
      <vt:lpstr>PowerPoint Presentation</vt:lpstr>
      <vt:lpstr>BARTLETT and SHAPIRO TESTS </vt:lpstr>
      <vt:lpstr>Linear Regression</vt:lpstr>
      <vt:lpstr>Models</vt:lpstr>
      <vt:lpstr> Concept of linear regression</vt:lpstr>
      <vt:lpstr>R code </vt:lpstr>
      <vt:lpstr>Plot for SST</vt:lpstr>
      <vt:lpstr> SSE</vt:lpstr>
      <vt:lpstr>plot(cars$speed~cars$dist,pch=16,main="SSR") abline(mean(cars$speed),0,lty =2) model&lt;-lm(cars$speed~cars$dist) abline(model) for(i in 1:130) lines(c(cars$dist[i],cars$dist[i]),c(mean(cars$speed),predict(model)[i])) </vt:lpstr>
      <vt:lpstr>model&lt;-lm(cars$speed~cars$dist) summary(model) </vt:lpstr>
      <vt:lpstr>Interpretation</vt:lpstr>
      <vt:lpstr>DIAGNOSTICS – Residual plot</vt:lpstr>
      <vt:lpstr>Normal  QQ plot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Kiti</dc:creator>
  <cp:lastModifiedBy>Microsoft Office User</cp:lastModifiedBy>
  <cp:revision>63</cp:revision>
  <dcterms:created xsi:type="dcterms:W3CDTF">2015-02-06T10:54:05Z</dcterms:created>
  <dcterms:modified xsi:type="dcterms:W3CDTF">2015-02-09T05:10:56Z</dcterms:modified>
</cp:coreProperties>
</file>