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8" r:id="rId4"/>
    <p:sldId id="270" r:id="rId5"/>
    <p:sldId id="266" r:id="rId6"/>
    <p:sldId id="263" r:id="rId7"/>
    <p:sldId id="271" r:id="rId8"/>
    <p:sldId id="272" r:id="rId9"/>
    <p:sldId id="285" r:id="rId10"/>
    <p:sldId id="286" r:id="rId11"/>
    <p:sldId id="284" r:id="rId12"/>
    <p:sldId id="287" r:id="rId13"/>
    <p:sldId id="292" r:id="rId14"/>
    <p:sldId id="288" r:id="rId15"/>
    <p:sldId id="290" r:id="rId16"/>
    <p:sldId id="291" r:id="rId17"/>
    <p:sldId id="289" r:id="rId18"/>
    <p:sldId id="260" r:id="rId19"/>
    <p:sldId id="294" r:id="rId20"/>
    <p:sldId id="293" r:id="rId21"/>
    <p:sldId id="261" r:id="rId22"/>
    <p:sldId id="257" r:id="rId23"/>
    <p:sldId id="273" r:id="rId24"/>
    <p:sldId id="274" r:id="rId25"/>
    <p:sldId id="275" r:id="rId26"/>
    <p:sldId id="295" r:id="rId27"/>
    <p:sldId id="276" r:id="rId28"/>
    <p:sldId id="277" r:id="rId29"/>
    <p:sldId id="258" r:id="rId30"/>
    <p:sldId id="278" r:id="rId31"/>
    <p:sldId id="279" r:id="rId32"/>
    <p:sldId id="280" r:id="rId33"/>
    <p:sldId id="281" r:id="rId34"/>
    <p:sldId id="282" r:id="rId35"/>
    <p:sldId id="283" r:id="rId36"/>
    <p:sldId id="26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9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115E-1AEE-4FDF-93EB-70CC13B5FB18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D677-DDFE-450B-A82A-E97046AA4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27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115E-1AEE-4FDF-93EB-70CC13B5FB18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D677-DDFE-450B-A82A-E97046AA4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07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115E-1AEE-4FDF-93EB-70CC13B5FB18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D677-DDFE-450B-A82A-E97046AA4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97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115E-1AEE-4FDF-93EB-70CC13B5FB18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D677-DDFE-450B-A82A-E97046AA4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39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115E-1AEE-4FDF-93EB-70CC13B5FB18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D677-DDFE-450B-A82A-E97046AA4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30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115E-1AEE-4FDF-93EB-70CC13B5FB18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D677-DDFE-450B-A82A-E97046AA4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85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115E-1AEE-4FDF-93EB-70CC13B5FB18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D677-DDFE-450B-A82A-E97046AA4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9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115E-1AEE-4FDF-93EB-70CC13B5FB18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D677-DDFE-450B-A82A-E97046AA4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29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115E-1AEE-4FDF-93EB-70CC13B5FB18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D677-DDFE-450B-A82A-E97046AA4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88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115E-1AEE-4FDF-93EB-70CC13B5FB18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D677-DDFE-450B-A82A-E97046AA4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3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115E-1AEE-4FDF-93EB-70CC13B5FB18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D677-DDFE-450B-A82A-E97046AA4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08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E115E-1AEE-4FDF-93EB-70CC13B5FB18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6D677-DDFE-450B-A82A-E97046AA4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5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DAY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1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00" y="1714500"/>
            <a:ext cx="10972800" cy="39751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Poisson Regression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is a generalized linear model: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linear predictor = </a:t>
            </a:r>
            <a:r>
              <a:rPr lang="el-GR" b="1" dirty="0"/>
              <a:t>η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link function = log transform</a:t>
            </a:r>
            <a:br>
              <a:rPr lang="en-US" b="1" dirty="0" smtClean="0"/>
            </a:b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variance function = V (</a:t>
            </a:r>
            <a:r>
              <a:rPr lang="el-GR" b="1" dirty="0" smtClean="0">
                <a:solidFill>
                  <a:schemeClr val="accent1">
                    <a:lumMod val="75000"/>
                  </a:schemeClr>
                </a:solidFill>
              </a:rPr>
              <a:t>μ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) = </a:t>
            </a:r>
            <a:r>
              <a:rPr lang="el-GR" b="1" dirty="0">
                <a:solidFill>
                  <a:schemeClr val="accent1">
                    <a:lumMod val="75000"/>
                  </a:schemeClr>
                </a:solidFill>
              </a:rPr>
              <a:t>μ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99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Poisson regression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135" y="1690688"/>
            <a:ext cx="7936159" cy="4351338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362178" y="5655212"/>
            <a:ext cx="1392702" cy="140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10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Poisson regression</a:t>
            </a:r>
            <a:endParaRPr lang="en-US" dirty="0"/>
          </a:p>
        </p:txBody>
      </p:sp>
      <p:pic>
        <p:nvPicPr>
          <p:cNvPr id="1026" name="Picture 2" descr="http://f.hypotheses.org/wp-content/blogs.dir/253/files/2013/10/Selection_207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663" y="1186298"/>
            <a:ext cx="5676037" cy="404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865012" y="5497496"/>
            <a:ext cx="3488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Extends GLM to account for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non-linearity</a:t>
            </a:r>
            <a:r>
              <a:rPr lang="en-US" sz="2400" dirty="0" smtClean="0"/>
              <a:t> and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heteroscedasticity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8" name="Picture 4" descr="http://f.hypotheses.org/wp-content/blogs.dir/253/files/2013/10/glm1-3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80" y="1407630"/>
            <a:ext cx="5504520" cy="3822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98807" y="5230214"/>
            <a:ext cx="41077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</a:t>
            </a:r>
            <a:r>
              <a:rPr lang="en-US" sz="2400" dirty="0"/>
              <a:t>inearity*</a:t>
            </a:r>
          </a:p>
          <a:p>
            <a:r>
              <a:rPr lang="en-US" sz="2400" dirty="0">
                <a:solidFill>
                  <a:srgbClr val="FF0000"/>
                </a:solidFill>
              </a:rPr>
              <a:t>I</a:t>
            </a:r>
            <a:r>
              <a:rPr lang="en-US" sz="2400" dirty="0"/>
              <a:t>ndependence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N</a:t>
            </a:r>
            <a:r>
              <a:rPr lang="en-US" sz="2400" dirty="0"/>
              <a:t>ormality*</a:t>
            </a:r>
          </a:p>
          <a:p>
            <a:r>
              <a:rPr lang="en-US" sz="2400" dirty="0">
                <a:solidFill>
                  <a:srgbClr val="FF0000"/>
                </a:solidFill>
              </a:rPr>
              <a:t>E</a:t>
            </a:r>
            <a:r>
              <a:rPr lang="en-US" sz="2400" dirty="0"/>
              <a:t>qual variance</a:t>
            </a:r>
            <a:r>
              <a:rPr lang="en-US" sz="2400" dirty="0" smtClean="0"/>
              <a:t>*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467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613"/>
            <a:ext cx="10515600" cy="1325563"/>
          </a:xfrm>
        </p:spPr>
        <p:txBody>
          <a:bodyPr/>
          <a:lstStyle/>
          <a:p>
            <a:r>
              <a:rPr lang="en-US" dirty="0" smtClean="0"/>
              <a:t>Link function – Poisson regression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373176"/>
            <a:ext cx="10674958" cy="4252923"/>
          </a:xfrm>
          <a:prstGeom prst="rect">
            <a:avLst/>
          </a:prstGeom>
        </p:spPr>
      </p:pic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838200" y="5764715"/>
            <a:ext cx="877195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dirty="0" err="1" smtClean="0">
                <a:latin typeface="Arial Unicode MS" panose="020B0604020202020204" pitchFamily="34" charset="-128"/>
              </a:rPr>
              <a:t>poisson.model</a:t>
            </a:r>
            <a:r>
              <a:rPr lang="en-US" altLang="en-US" dirty="0" smtClean="0">
                <a:latin typeface="Arial Unicode MS" panose="020B0604020202020204" pitchFamily="34" charset="-128"/>
              </a:rPr>
              <a:t> = </a:t>
            </a:r>
            <a:r>
              <a:rPr lang="en-US" altLang="en-US" dirty="0" err="1" smtClean="0">
                <a:latin typeface="Arial Unicode MS" panose="020B0604020202020204" pitchFamily="34" charset="-128"/>
              </a:rPr>
              <a:t>glm</a:t>
            </a:r>
            <a:r>
              <a:rPr lang="en-US" altLang="en-US" dirty="0" smtClean="0">
                <a:latin typeface="Arial Unicode MS" panose="020B0604020202020204" pitchFamily="34" charset="-128"/>
              </a:rPr>
              <a:t>(Y~x1+x2+…</a:t>
            </a:r>
            <a:r>
              <a:rPr lang="en-US" altLang="en-US" dirty="0" err="1" smtClean="0">
                <a:latin typeface="Arial Unicode MS" panose="020B0604020202020204" pitchFamily="34" charset="-128"/>
              </a:rPr>
              <a:t>Xn,data</a:t>
            </a:r>
            <a:r>
              <a:rPr lang="en-US" altLang="en-US" dirty="0" smtClean="0">
                <a:latin typeface="Arial Unicode MS" panose="020B0604020202020204" pitchFamily="34" charset="-128"/>
              </a:rPr>
              <a:t>=</a:t>
            </a:r>
            <a:r>
              <a:rPr lang="en-US" altLang="en-US" dirty="0" err="1" smtClean="0">
                <a:latin typeface="Arial Unicode MS" panose="020B0604020202020204" pitchFamily="34" charset="-128"/>
              </a:rPr>
              <a:t>dataframe</a:t>
            </a:r>
            <a:r>
              <a:rPr lang="en-US" altLang="en-US" dirty="0" smtClean="0">
                <a:latin typeface="Arial Unicode MS" panose="020B0604020202020204" pitchFamily="34" charset="-128"/>
              </a:rPr>
              <a:t>,</a:t>
            </a:r>
          </a:p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dirty="0" smtClean="0">
                <a:latin typeface="Arial Unicode MS" panose="020B0604020202020204" pitchFamily="34" charset="-128"/>
              </a:rPr>
              <a:t>family=</a:t>
            </a:r>
            <a:r>
              <a:rPr lang="en-US" altLang="en-US" dirty="0" err="1" smtClean="0">
                <a:latin typeface="Arial Unicode MS" panose="020B0604020202020204" pitchFamily="34" charset="-128"/>
              </a:rPr>
              <a:t>poisson</a:t>
            </a:r>
            <a:r>
              <a:rPr lang="en-US" altLang="en-US" dirty="0" smtClean="0">
                <a:latin typeface="Arial Unicode MS" panose="020B0604020202020204" pitchFamily="34" charset="-128"/>
              </a:rPr>
              <a:t>(link=“log"))</a:t>
            </a:r>
            <a:r>
              <a:rPr lang="en-US" altLang="en-US" dirty="0" smtClean="0"/>
              <a:t> </a:t>
            </a:r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861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Poisson distribution (discrete probability distribution)</a:t>
            </a:r>
            <a:endParaRPr lang="en-US" dirty="0"/>
          </a:p>
        </p:txBody>
      </p:sp>
      <p:pic>
        <p:nvPicPr>
          <p:cNvPr id="6" name="Content Placeholder 5" descr="https://encrypted-tbn0.gstatic.com/images?q=tbn:ANd9GcTupB052vhE0p5So-4nn3_l99byndq7IvwjuenAICSJZjPFdaL--w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1" y="2188538"/>
            <a:ext cx="6899032" cy="438107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7160456" y="2883876"/>
            <a:ext cx="476894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Not a single shape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Described by a single parameter (mean - lambda)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mean = 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As the mean increases the distribution spreads 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21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Poisson regression (Mwangi et al)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7750" y="2623344"/>
            <a:ext cx="10306050" cy="3924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498600"/>
            <a:ext cx="979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is the difference in malaria episodes in children &lt; 5 yrs. and all children (including &gt; 5 yrs.) in </a:t>
            </a:r>
            <a:r>
              <a:rPr lang="en-US" sz="2400" dirty="0" err="1" smtClean="0"/>
              <a:t>Kilifi</a:t>
            </a:r>
            <a:r>
              <a:rPr lang="en-US" sz="2400" dirty="0" smtClean="0"/>
              <a:t>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382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00" y="3175"/>
            <a:ext cx="10515600" cy="746125"/>
          </a:xfrm>
        </p:spPr>
        <p:txBody>
          <a:bodyPr/>
          <a:lstStyle/>
          <a:p>
            <a:r>
              <a:rPr lang="en-US" dirty="0" smtClean="0"/>
              <a:t>Outcome in regression models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8301" y="1374736"/>
            <a:ext cx="8097370" cy="48403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073" y="612775"/>
            <a:ext cx="8505825" cy="603885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739900" y="5537200"/>
            <a:ext cx="1905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714501" y="4902200"/>
            <a:ext cx="1905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201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syntax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93489" y="2272215"/>
            <a:ext cx="877195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poisson.model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=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glm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(Y~x1+x2+…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Xn,data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dataframe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,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family=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poisson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(link=“log"))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95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testing in Poisson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5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5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Simple or general linear model?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50500" cy="4351338"/>
          </a:xfrm>
        </p:spPr>
        <p:txBody>
          <a:bodyPr/>
          <a:lstStyle/>
          <a:p>
            <a:r>
              <a:rPr lang="en-US" dirty="0" smtClean="0"/>
              <a:t>Here </a:t>
            </a:r>
            <a:r>
              <a:rPr lang="en-US" dirty="0" smtClean="0">
                <a:solidFill>
                  <a:srgbClr val="0070C0"/>
                </a:solidFill>
              </a:rPr>
              <a:t>general</a:t>
            </a:r>
            <a:r>
              <a:rPr lang="en-US" dirty="0" smtClean="0">
                <a:solidFill>
                  <a:srgbClr val="00297A"/>
                </a:solidFill>
              </a:rPr>
              <a:t> </a:t>
            </a:r>
            <a:r>
              <a:rPr lang="en-US" dirty="0" smtClean="0"/>
              <a:t>refers to the dependence on potentially more than one explanatory variable (i.e. multiple linear regression), </a:t>
            </a:r>
            <a:r>
              <a:rPr lang="en-US" dirty="0" err="1" smtClean="0"/>
              <a:t>v.s</a:t>
            </a:r>
            <a:r>
              <a:rPr lang="en-US" dirty="0" smtClean="0"/>
              <a:t>. the </a:t>
            </a:r>
            <a:r>
              <a:rPr lang="en-US" dirty="0" smtClean="0">
                <a:solidFill>
                  <a:srgbClr val="0070C0"/>
                </a:solidFill>
              </a:rPr>
              <a:t>simple linear model: 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974" y="4506912"/>
            <a:ext cx="2977063" cy="4270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99" y="6155461"/>
            <a:ext cx="3653947" cy="478632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1676400" y="3467100"/>
            <a:ext cx="2463800" cy="7747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Cholesterol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433772" y="3403600"/>
            <a:ext cx="1067540" cy="914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 rot="10800000">
            <a:off x="4254500" y="3733800"/>
            <a:ext cx="927100" cy="3175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828800" y="5279492"/>
            <a:ext cx="2463800" cy="7747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Cholesterol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586172" y="5215992"/>
            <a:ext cx="1067540" cy="914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 rot="10800000">
            <a:off x="4406900" y="5546192"/>
            <a:ext cx="927100" cy="3175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716118" y="5107516"/>
            <a:ext cx="1346591" cy="104413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893169" y="5321109"/>
            <a:ext cx="43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+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7946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550" y="0"/>
            <a:ext cx="10515600" cy="1325563"/>
          </a:xfrm>
        </p:spPr>
        <p:txBody>
          <a:bodyPr/>
          <a:lstStyle/>
          <a:p>
            <a:r>
              <a:rPr lang="en-US" dirty="0" smtClean="0"/>
              <a:t>Rates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000" y="1104189"/>
            <a:ext cx="8902700" cy="58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65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testing and test for linear trend in Poisson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2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0025"/>
            <a:ext cx="10515600" cy="1325563"/>
          </a:xfrm>
        </p:spPr>
        <p:txBody>
          <a:bodyPr/>
          <a:lstStyle/>
          <a:p>
            <a:r>
              <a:rPr lang="en-US" dirty="0" smtClean="0"/>
              <a:t>Recap of time-to-event (TTE) data</a:t>
            </a:r>
            <a:endParaRPr lang="en-US" dirty="0"/>
          </a:p>
        </p:txBody>
      </p:sp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457200" y="152400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79161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1325563"/>
          </a:xfrm>
        </p:spPr>
        <p:txBody>
          <a:bodyPr/>
          <a:lstStyle/>
          <a:p>
            <a:r>
              <a:rPr lang="en-US" dirty="0"/>
              <a:t>Flow chart for regression models</a:t>
            </a:r>
          </a:p>
        </p:txBody>
      </p:sp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457200" y="152400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sz="2800" dirty="0" smtClean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209800" y="1447800"/>
            <a:ext cx="532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r>
              <a:rPr lang="en-US" altLang="en-US" dirty="0">
                <a:latin typeface="Arial" panose="020B0604020202020204" pitchFamily="34" charset="0"/>
              </a:rPr>
              <a:t>Outcome variable continuous or dichotomous?</a:t>
            </a: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4724400" y="19812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876800" y="2819400"/>
            <a:ext cx="161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dichotomous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514600" y="2819400"/>
            <a:ext cx="141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continuous</a:t>
            </a: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H="1">
            <a:off x="3352800" y="19812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5562600" y="3276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3124200" y="3276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4572000" y="3810000"/>
            <a:ext cx="4419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l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      Time-to-event available ? </a:t>
            </a: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5181600" y="4191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7086600" y="4191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5257800" y="4343400"/>
            <a:ext cx="488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7177088" y="4343400"/>
            <a:ext cx="561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Yes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4419600" y="4876800"/>
            <a:ext cx="1981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Multiple logistic </a:t>
            </a:r>
          </a:p>
          <a:p>
            <a:r>
              <a:rPr lang="en-US" altLang="en-US">
                <a:latin typeface="Arial" panose="020B0604020202020204" pitchFamily="34" charset="0"/>
              </a:rPr>
              <a:t>regression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6467475" y="4876800"/>
            <a:ext cx="2146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Cox proportional</a:t>
            </a:r>
          </a:p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hazards regression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09600" y="3810000"/>
            <a:ext cx="3524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Predictor variable categorical?</a:t>
            </a: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3276600" y="4191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1600200" y="4191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1600200" y="4267200"/>
            <a:ext cx="488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352800" y="4267200"/>
            <a:ext cx="1371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Yes</a:t>
            </a:r>
          </a:p>
          <a:p>
            <a:r>
              <a:rPr lang="en-US" altLang="en-US" sz="1400">
                <a:latin typeface="Arial" panose="020B0604020202020204" pitchFamily="34" charset="0"/>
              </a:rPr>
              <a:t>(e.g. groups)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685800" y="4876800"/>
            <a:ext cx="1784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Multiple linear </a:t>
            </a:r>
          </a:p>
          <a:p>
            <a:r>
              <a:rPr lang="en-US" altLang="en-US">
                <a:latin typeface="Arial" panose="020B0604020202020204" pitchFamily="34" charset="0"/>
              </a:rPr>
              <a:t>regression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2438400" y="4876800"/>
            <a:ext cx="213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ANCOVA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3336925" y="4191000"/>
            <a:ext cx="1082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732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21713"/>
            <a:ext cx="10515600" cy="1325563"/>
          </a:xfrm>
        </p:spPr>
        <p:txBody>
          <a:bodyPr/>
          <a:lstStyle/>
          <a:p>
            <a:r>
              <a:rPr lang="en-US" dirty="0" smtClean="0"/>
              <a:t>Recap time-to-event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6700" y="112058"/>
            <a:ext cx="4711700" cy="67459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1105694"/>
            <a:ext cx="6350000" cy="3710781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7543800" y="5651500"/>
            <a:ext cx="7747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367304" y="4141568"/>
            <a:ext cx="457200" cy="12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305172" y="4292600"/>
            <a:ext cx="533400" cy="12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931150" y="5778500"/>
            <a:ext cx="4889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0838572" y="5880295"/>
            <a:ext cx="189328" cy="2391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318500" y="6079099"/>
            <a:ext cx="189328" cy="2391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1109081" y="3669323"/>
            <a:ext cx="189328" cy="2391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8688558" y="4443045"/>
            <a:ext cx="189328" cy="2391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82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067" y="62079"/>
            <a:ext cx="10515600" cy="1325563"/>
          </a:xfrm>
        </p:spPr>
        <p:txBody>
          <a:bodyPr/>
          <a:lstStyle/>
          <a:p>
            <a:r>
              <a:rPr lang="en-US" dirty="0" smtClean="0"/>
              <a:t>Time to event (TTE)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7238" y="413771"/>
            <a:ext cx="4965894" cy="38587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2067" y="1471748"/>
            <a:ext cx="6921305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b="1" dirty="0"/>
              <a:t>Event: </a:t>
            </a:r>
            <a:r>
              <a:rPr lang="en-US" altLang="en-US" sz="2000" b="1" dirty="0" smtClean="0"/>
              <a:t>Pneumococcal acquisition among infants</a:t>
            </a:r>
            <a:endParaRPr lang="en-US" altLang="en-US" sz="2000" b="1" dirty="0"/>
          </a:p>
          <a:p>
            <a:r>
              <a:rPr lang="en-US" altLang="en-US" sz="2000" b="1" dirty="0">
                <a:sym typeface="Wingdings" panose="05000000000000000000" pitchFamily="2" charset="2"/>
              </a:rPr>
              <a:t>       </a:t>
            </a:r>
            <a:r>
              <a:rPr lang="en-US" altLang="en-US" sz="2000" b="1" dirty="0">
                <a:solidFill>
                  <a:schemeClr val="accent1">
                    <a:lumMod val="75000"/>
                  </a:schemeClr>
                </a:solidFill>
              </a:rPr>
              <a:t>Time-to-event also available</a:t>
            </a:r>
          </a:p>
          <a:p>
            <a:endParaRPr lang="en-US" altLang="en-US" sz="2000" b="1" dirty="0"/>
          </a:p>
          <a:p>
            <a:r>
              <a:rPr lang="en-US" altLang="en-US" sz="2000" b="1" u="sng" dirty="0"/>
              <a:t>Statistical Modeling Approaches</a:t>
            </a:r>
          </a:p>
          <a:p>
            <a:endParaRPr lang="en-US" altLang="en-US" sz="2000" b="1" dirty="0"/>
          </a:p>
          <a:p>
            <a:r>
              <a:rPr lang="en-US" altLang="en-US" sz="2000" b="1" dirty="0"/>
              <a:t>Logistic Regression:  </a:t>
            </a:r>
          </a:p>
          <a:p>
            <a:r>
              <a:rPr lang="en-US" altLang="en-US" sz="2000" b="1" dirty="0"/>
              <a:t>    Would do separate rate comparisons at distinct </a:t>
            </a:r>
            <a:r>
              <a:rPr lang="en-US" altLang="en-US" sz="2000" b="1" dirty="0" smtClean="0"/>
              <a:t>time points</a:t>
            </a:r>
            <a:endParaRPr lang="en-US" altLang="en-US" sz="2000" b="1" dirty="0"/>
          </a:p>
          <a:p>
            <a:r>
              <a:rPr lang="en-US" altLang="en-US" sz="2000" b="1" dirty="0"/>
              <a:t>    	</a:t>
            </a:r>
            <a:r>
              <a:rPr lang="en-US" altLang="en-US" sz="2000" b="1" dirty="0">
                <a:sym typeface="Wingdings" panose="05000000000000000000" pitchFamily="2" charset="2"/>
              </a:rPr>
              <a:t> </a:t>
            </a:r>
            <a:r>
              <a:rPr lang="en-US" altLang="en-US" sz="2000" b="1" dirty="0"/>
              <a:t>% with </a:t>
            </a:r>
            <a:r>
              <a:rPr lang="en-US" altLang="en-US" sz="2000" b="1" dirty="0" smtClean="0"/>
              <a:t>Pneumococcal acquisition by </a:t>
            </a:r>
            <a:r>
              <a:rPr lang="en-US" altLang="en-US" sz="2000" b="1" dirty="0"/>
              <a:t>60days, by </a:t>
            </a:r>
            <a:r>
              <a:rPr lang="en-US" altLang="en-US" sz="2000" b="1" dirty="0" smtClean="0"/>
              <a:t>90  days </a:t>
            </a:r>
            <a:r>
              <a:rPr lang="en-US" altLang="en-US" sz="2000" b="1" dirty="0"/>
              <a:t>… </a:t>
            </a:r>
          </a:p>
          <a:p>
            <a:endParaRPr lang="en-US" altLang="en-US" sz="2000" b="1" dirty="0"/>
          </a:p>
          <a:p>
            <a:r>
              <a:rPr lang="en-US" altLang="en-US" sz="2000" b="1" dirty="0"/>
              <a:t>Cox Proportional Hazards Regression: </a:t>
            </a:r>
          </a:p>
          <a:p>
            <a:r>
              <a:rPr lang="en-US" altLang="en-US" sz="2000" b="1" dirty="0"/>
              <a:t> </a:t>
            </a:r>
          </a:p>
          <a:p>
            <a:pPr lvl="1"/>
            <a:r>
              <a:rPr lang="en-US" altLang="en-US" sz="2000" b="1" dirty="0"/>
              <a:t>	</a:t>
            </a:r>
            <a:r>
              <a:rPr lang="en-US" altLang="en-US" sz="2000" b="1" dirty="0">
                <a:sym typeface="Wingdings" panose="05000000000000000000" pitchFamily="2" charset="2"/>
              </a:rPr>
              <a:t> </a:t>
            </a:r>
            <a:r>
              <a:rPr lang="en-US" altLang="en-US" sz="2000" b="1" dirty="0"/>
              <a:t>Comparison of survival curves across all </a:t>
            </a:r>
            <a:r>
              <a:rPr lang="en-US" altLang="en-US" sz="2000" b="1" dirty="0" smtClean="0"/>
              <a:t>time points</a:t>
            </a:r>
            <a:endParaRPr lang="en-US" altLang="en-US" sz="2000" b="1" dirty="0"/>
          </a:p>
          <a:p>
            <a:pPr lvl="1"/>
            <a:r>
              <a:rPr lang="en-US" altLang="en-US" sz="2000" b="1" dirty="0"/>
              <a:t>	  </a:t>
            </a:r>
            <a:r>
              <a:rPr lang="en-US" altLang="en-US" sz="2000" b="1" dirty="0">
                <a:sym typeface="Wingdings" panose="05000000000000000000" pitchFamily="2" charset="2"/>
              </a:rPr>
              <a:t>   &gt; Uses more information: Event (Yes/No), </a:t>
            </a:r>
            <a:r>
              <a:rPr lang="en-US" altLang="en-US" sz="2000" b="1" dirty="0" smtClean="0">
                <a:sym typeface="Wingdings" panose="05000000000000000000" pitchFamily="2" charset="2"/>
              </a:rPr>
              <a:t>TTE</a:t>
            </a:r>
            <a:endParaRPr lang="en-US" altLang="en-US" sz="2000" b="1" dirty="0">
              <a:sym typeface="Wingdings" panose="05000000000000000000" pitchFamily="2" charset="2"/>
            </a:endParaRPr>
          </a:p>
          <a:p>
            <a:pPr lvl="1"/>
            <a:r>
              <a:rPr lang="en-US" altLang="en-US" sz="2000" b="1" dirty="0">
                <a:sym typeface="Wingdings" panose="05000000000000000000" pitchFamily="2" charset="2"/>
              </a:rPr>
              <a:t>	     &gt; More powerful in identifying systematic differences </a:t>
            </a:r>
            <a:endParaRPr lang="en-US" altLang="en-US" sz="2000" b="1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5565" y="413771"/>
            <a:ext cx="4209240" cy="22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19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Time to first </a:t>
            </a:r>
            <a:r>
              <a:rPr lang="en-US" dirty="0" smtClean="0"/>
              <a:t>episode of malaria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6412" y="1958181"/>
            <a:ext cx="9231567" cy="436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2918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Censoring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dirty="0"/>
              <a:t>Generally, three reasons why censoring might occur: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A subject does not experience the event before the study ends</a:t>
            </a:r>
          </a:p>
          <a:p>
            <a:pPr>
              <a:defRPr/>
            </a:pPr>
            <a:r>
              <a:rPr lang="en-US" dirty="0"/>
              <a:t>A person is lost to follow-up during the study period</a:t>
            </a:r>
          </a:p>
          <a:p>
            <a:pPr>
              <a:defRPr/>
            </a:pPr>
            <a:r>
              <a:rPr lang="en-US" dirty="0"/>
              <a:t>A person withdraws from the study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/>
              <a:t>These are all examples of right-censoring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7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Censoring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4943" y="1905000"/>
            <a:ext cx="7065963" cy="472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506286" y="3581400"/>
            <a:ext cx="2133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r>
              <a:rPr lang="en-US" altLang="en-US" sz="2400" b="1" dirty="0"/>
              <a:t>Censored </a:t>
            </a:r>
          </a:p>
          <a:p>
            <a:endParaRPr lang="en-US" altLang="en-US" sz="800" b="1" dirty="0"/>
          </a:p>
          <a:p>
            <a:r>
              <a:rPr lang="en-US" altLang="en-US" sz="2400" b="1" dirty="0"/>
              <a:t>Non-Events</a:t>
            </a:r>
          </a:p>
        </p:txBody>
      </p:sp>
      <p:cxnSp>
        <p:nvCxnSpPr>
          <p:cNvPr id="6" name="Straight Arrow Connector 6"/>
          <p:cNvCxnSpPr>
            <a:cxnSpLocks noChangeShapeType="1"/>
          </p:cNvCxnSpPr>
          <p:nvPr/>
        </p:nvCxnSpPr>
        <p:spPr bwMode="auto">
          <a:xfrm rot="10800000">
            <a:off x="6781800" y="3810000"/>
            <a:ext cx="609600" cy="158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Arrow Connector 7"/>
          <p:cNvCxnSpPr>
            <a:cxnSpLocks noChangeShapeType="1"/>
          </p:cNvCxnSpPr>
          <p:nvPr/>
        </p:nvCxnSpPr>
        <p:spPr bwMode="auto">
          <a:xfrm rot="10800000">
            <a:off x="6781800" y="4267200"/>
            <a:ext cx="609600" cy="158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228600" y="1447800"/>
            <a:ext cx="891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l"/>
            <a:r>
              <a:rPr lang="en-US" altLang="en-US" sz="2400" b="1" dirty="0">
                <a:sym typeface="Wingdings" panose="05000000000000000000" pitchFamily="2" charset="2"/>
              </a:rPr>
              <a:t> Most typical to consider start of time-to-event “clock” as t=0 </a:t>
            </a:r>
            <a:endParaRPr lang="en-US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2319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Classical analysis of rates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0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or general linear model?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is </a:t>
            </a:r>
            <a:r>
              <a:rPr lang="en-US" dirty="0">
                <a:solidFill>
                  <a:srgbClr val="0070C0"/>
                </a:solidFill>
              </a:rPr>
              <a:t>linear </a:t>
            </a:r>
            <a:r>
              <a:rPr lang="en-US" dirty="0"/>
              <a:t>in the parameters, e.g. 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But not e.g.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9" y="2721768"/>
            <a:ext cx="3653947" cy="4786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99" y="4112418"/>
            <a:ext cx="3300649" cy="66278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711700" y="2425700"/>
            <a:ext cx="12700" cy="296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447623" y="2384028"/>
            <a:ext cx="12700" cy="296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337300" y="2438797"/>
            <a:ext cx="12700" cy="296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096000" y="3816350"/>
            <a:ext cx="12700" cy="296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08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417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Life Tables</a:t>
            </a:r>
            <a:endParaRPr lang="en-US" dirty="0"/>
          </a:p>
        </p:txBody>
      </p:sp>
      <p:pic>
        <p:nvPicPr>
          <p:cNvPr id="1024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4600" y="1066800"/>
            <a:ext cx="7246938" cy="561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44" name="Straight Arrow Connector 4"/>
          <p:cNvCxnSpPr>
            <a:cxnSpLocks noChangeShapeType="1"/>
          </p:cNvCxnSpPr>
          <p:nvPr/>
        </p:nvCxnSpPr>
        <p:spPr bwMode="auto">
          <a:xfrm>
            <a:off x="1676400" y="5181600"/>
            <a:ext cx="685800" cy="1588"/>
          </a:xfrm>
          <a:prstGeom prst="straightConnector1">
            <a:avLst/>
          </a:prstGeom>
          <a:noFill/>
          <a:ln w="50800" algn="ctr">
            <a:solidFill>
              <a:srgbClr val="FFC000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158557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381000"/>
            <a:ext cx="8229600" cy="1447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Life Tables</a:t>
            </a:r>
            <a:endParaRPr lang="en-US" dirty="0"/>
          </a:p>
        </p:txBody>
      </p:sp>
      <p:pic>
        <p:nvPicPr>
          <p:cNvPr id="1126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6401" y="762000"/>
            <a:ext cx="8632825" cy="3276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8" name="TextBox 6"/>
          <p:cNvSpPr txBox="1">
            <a:spLocks noChangeArrowheads="1"/>
          </p:cNvSpPr>
          <p:nvPr/>
        </p:nvSpPr>
        <p:spPr bwMode="auto">
          <a:xfrm>
            <a:off x="2105025" y="1371600"/>
            <a:ext cx="242888" cy="36988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3973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381000"/>
            <a:ext cx="8229600" cy="1447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Life Tables</a:t>
            </a:r>
            <a:endParaRPr lang="en-US" dirty="0"/>
          </a:p>
        </p:txBody>
      </p:sp>
      <p:pic>
        <p:nvPicPr>
          <p:cNvPr id="1229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6401" y="762000"/>
            <a:ext cx="8632825" cy="3276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2" name="TextBox 7"/>
          <p:cNvSpPr txBox="1">
            <a:spLocks noChangeArrowheads="1"/>
          </p:cNvSpPr>
          <p:nvPr/>
        </p:nvSpPr>
        <p:spPr bwMode="auto">
          <a:xfrm>
            <a:off x="1524000" y="4267201"/>
            <a:ext cx="9144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l">
              <a:buFont typeface="Wingdings" panose="05000000000000000000" pitchFamily="2" charset="2"/>
              <a:buChar char="è"/>
            </a:pPr>
            <a:r>
              <a:rPr lang="en-US" altLang="en-US" sz="2400" b="1">
                <a:sym typeface="Wingdings" panose="05000000000000000000" pitchFamily="2" charset="2"/>
              </a:rPr>
              <a:t>Censored observations are counted in the denominator of those   </a:t>
            </a:r>
          </a:p>
          <a:p>
            <a:pPr algn="l"/>
            <a:r>
              <a:rPr lang="en-US" altLang="en-US" sz="2400" b="1">
                <a:sym typeface="Wingdings" panose="05000000000000000000" pitchFamily="2" charset="2"/>
              </a:rPr>
              <a:t>    “at risk” until they are censored</a:t>
            </a:r>
            <a:endParaRPr lang="en-US" altLang="en-US" sz="2400"/>
          </a:p>
        </p:txBody>
      </p:sp>
      <p:sp>
        <p:nvSpPr>
          <p:cNvPr id="12293" name="TextBox 6"/>
          <p:cNvSpPr txBox="1">
            <a:spLocks noChangeArrowheads="1"/>
          </p:cNvSpPr>
          <p:nvPr/>
        </p:nvSpPr>
        <p:spPr bwMode="auto">
          <a:xfrm>
            <a:off x="2105025" y="1371600"/>
            <a:ext cx="242888" cy="36988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r>
              <a:rPr lang="en-US" altLang="en-US"/>
              <a:t> 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3352800" y="2362200"/>
            <a:ext cx="762000" cy="304800"/>
          </a:xfrm>
          <a:prstGeom prst="ellipse">
            <a:avLst/>
          </a:prstGeom>
          <a:noFill/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 bwMode="auto">
          <a:xfrm rot="16200000" flipV="1">
            <a:off x="2928938" y="1871663"/>
            <a:ext cx="44450" cy="102552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1524000" y="2133600"/>
            <a:ext cx="990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146-30</a:t>
            </a:r>
          </a:p>
        </p:txBody>
      </p:sp>
    </p:spTree>
    <p:extLst>
      <p:ext uri="{BB962C8B-B14F-4D97-AF65-F5344CB8AC3E}">
        <p14:creationId xmlns:p14="http://schemas.microsoft.com/office/powerpoint/2010/main" val="24522191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381000"/>
            <a:ext cx="8229600" cy="1447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Life Tables</a:t>
            </a:r>
            <a:endParaRPr lang="en-US" dirty="0"/>
          </a:p>
        </p:txBody>
      </p:sp>
      <p:pic>
        <p:nvPicPr>
          <p:cNvPr id="1331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6401" y="762000"/>
            <a:ext cx="8632825" cy="3276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334000"/>
            <a:ext cx="6738938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Box 7"/>
          <p:cNvSpPr txBox="1">
            <a:spLocks noChangeArrowheads="1"/>
          </p:cNvSpPr>
          <p:nvPr/>
        </p:nvSpPr>
        <p:spPr bwMode="auto">
          <a:xfrm>
            <a:off x="1524000" y="4267201"/>
            <a:ext cx="9144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l">
              <a:buFont typeface="Wingdings" panose="05000000000000000000" pitchFamily="2" charset="2"/>
              <a:buChar char="è"/>
            </a:pPr>
            <a:r>
              <a:rPr lang="en-US" altLang="en-US" sz="2400" b="1">
                <a:sym typeface="Wingdings" panose="05000000000000000000" pitchFamily="2" charset="2"/>
              </a:rPr>
              <a:t>Censored observations are counted in the denominator of those   </a:t>
            </a:r>
          </a:p>
          <a:p>
            <a:pPr algn="l"/>
            <a:r>
              <a:rPr lang="en-US" altLang="en-US" sz="2400" b="1">
                <a:sym typeface="Wingdings" panose="05000000000000000000" pitchFamily="2" charset="2"/>
              </a:rPr>
              <a:t>    “at risk” until they are censored</a:t>
            </a:r>
            <a:endParaRPr lang="en-US" altLang="en-US" sz="2400"/>
          </a:p>
        </p:txBody>
      </p:sp>
      <p:sp>
        <p:nvSpPr>
          <p:cNvPr id="13318" name="TextBox 6"/>
          <p:cNvSpPr txBox="1">
            <a:spLocks noChangeArrowheads="1"/>
          </p:cNvSpPr>
          <p:nvPr/>
        </p:nvSpPr>
        <p:spPr bwMode="auto">
          <a:xfrm>
            <a:off x="2105025" y="1371600"/>
            <a:ext cx="242888" cy="36988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r>
              <a:rPr lang="en-US" altLang="en-US"/>
              <a:t> 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3352800" y="2362200"/>
            <a:ext cx="762000" cy="304800"/>
          </a:xfrm>
          <a:prstGeom prst="ellipse">
            <a:avLst/>
          </a:prstGeom>
          <a:noFill/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 bwMode="auto">
          <a:xfrm rot="16200000" flipV="1">
            <a:off x="2928938" y="1871663"/>
            <a:ext cx="44450" cy="102552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1524000" y="2133600"/>
            <a:ext cx="990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146-30</a:t>
            </a:r>
          </a:p>
        </p:txBody>
      </p:sp>
    </p:spTree>
    <p:extLst>
      <p:ext uri="{BB962C8B-B14F-4D97-AF65-F5344CB8AC3E}">
        <p14:creationId xmlns:p14="http://schemas.microsoft.com/office/powerpoint/2010/main" val="325280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838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Survival Curve</a:t>
            </a:r>
            <a:endParaRPr lang="en-US" dirty="0"/>
          </a:p>
        </p:txBody>
      </p:sp>
      <p:pic>
        <p:nvPicPr>
          <p:cNvPr id="14339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7213" y="838200"/>
            <a:ext cx="8494712" cy="5867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80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Functions of interest in R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500"/>
              <a:t>Survival object: 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Surv</a:t>
            </a:r>
          </a:p>
          <a:p>
            <a:pPr eaLnBrk="1" hangingPunct="1"/>
            <a:r>
              <a:rPr lang="en-US" altLang="en-US" sz="2500"/>
              <a:t>Kaplan-Meier estimates: 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survﬁt</a:t>
            </a:r>
          </a:p>
          <a:p>
            <a:pPr eaLnBrk="1" hangingPunct="1"/>
            <a:r>
              <a:rPr lang="en-US" altLang="en-US" sz="2500"/>
              <a:t>The log-rank test: 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survdiff</a:t>
            </a:r>
          </a:p>
          <a:p>
            <a:pPr eaLnBrk="1" hangingPunct="1"/>
            <a:r>
              <a:rPr lang="en-US" altLang="en-US" sz="2500"/>
              <a:t>The Cox proportional hazards model: 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coxph</a:t>
            </a:r>
          </a:p>
          <a:p>
            <a:pPr eaLnBrk="1" hangingPunct="1"/>
            <a:r>
              <a:rPr lang="en-US" altLang="en-US" sz="2500"/>
              <a:t>The Accelerated failure time model: 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survreg</a:t>
            </a:r>
          </a:p>
          <a:p>
            <a:pPr eaLnBrk="1" hangingPunct="1"/>
            <a:r>
              <a:rPr lang="fr-FR" altLang="en-US" sz="2500"/>
              <a:t>Relevant R packages: </a:t>
            </a:r>
            <a:r>
              <a:rPr lang="fr-FR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survival, survcomp, HMISC, Design, MASS</a:t>
            </a:r>
            <a:endParaRPr lang="en-US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32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analysis of events </a:t>
            </a:r>
            <a:r>
              <a:rPr lang="en-US" smtClean="0"/>
              <a:t>over time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or general</a:t>
            </a:r>
            <a:r>
              <a:rPr lang="en-US" i="1" u="sng" dirty="0">
                <a:solidFill>
                  <a:srgbClr val="0070C0"/>
                </a:solidFill>
              </a:rPr>
              <a:t>ized</a:t>
            </a:r>
            <a:r>
              <a:rPr lang="en-US" dirty="0"/>
              <a:t> linear model?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There are situations where, general linear models are inappropriate:</a:t>
            </a:r>
          </a:p>
          <a:p>
            <a:r>
              <a:rPr lang="en-US" dirty="0" smtClean="0"/>
              <a:t>The range of Y is restricted (e.g. binary, count)</a:t>
            </a:r>
          </a:p>
          <a:p>
            <a:r>
              <a:rPr lang="en-US" dirty="0" smtClean="0"/>
              <a:t>The variance of Y depends on the mean 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Generalized linear models </a:t>
            </a:r>
            <a:r>
              <a:rPr lang="en-US" dirty="0" smtClean="0"/>
              <a:t>extend the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general linear model </a:t>
            </a:r>
            <a:r>
              <a:rPr lang="en-US" dirty="0" smtClean="0"/>
              <a:t>to address these issues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38325"/>
            <a:ext cx="49149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Assumptions of GLM</a:t>
            </a:r>
          </a:p>
          <a:p>
            <a:pPr lvl="5"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rgbClr val="FF0000"/>
                </a:solidFill>
              </a:rPr>
              <a:t>L</a:t>
            </a:r>
            <a:r>
              <a:rPr lang="en-US" sz="2800" dirty="0" smtClean="0"/>
              <a:t>inearity</a:t>
            </a:r>
          </a:p>
          <a:p>
            <a:pPr lvl="5"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rgbClr val="FF0000"/>
                </a:solidFill>
              </a:rPr>
              <a:t>I</a:t>
            </a:r>
            <a:r>
              <a:rPr lang="en-US" sz="2800" dirty="0" smtClean="0"/>
              <a:t>ndependence</a:t>
            </a:r>
          </a:p>
          <a:p>
            <a:pPr lvl="5"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rgbClr val="FF0000"/>
                </a:solidFill>
              </a:rPr>
              <a:t>N</a:t>
            </a:r>
            <a:r>
              <a:rPr lang="en-US" sz="2800" dirty="0" smtClean="0"/>
              <a:t>ormality</a:t>
            </a:r>
          </a:p>
          <a:p>
            <a:pPr lvl="5"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rgbClr val="FF0000"/>
                </a:solidFill>
              </a:rPr>
              <a:t>E</a:t>
            </a:r>
            <a:r>
              <a:rPr lang="en-US" sz="2800" dirty="0" smtClean="0"/>
              <a:t>qual variance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61515" y="2940343"/>
            <a:ext cx="1012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LINE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Left Brace 6"/>
          <p:cNvSpPr/>
          <p:nvPr/>
        </p:nvSpPr>
        <p:spPr>
          <a:xfrm>
            <a:off x="2574389" y="2451100"/>
            <a:ext cx="333911" cy="14859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0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General or general</a:t>
            </a:r>
            <a:r>
              <a:rPr lang="en-US" i="1" u="sng" dirty="0" smtClean="0">
                <a:solidFill>
                  <a:srgbClr val="0070C0"/>
                </a:solidFill>
              </a:rPr>
              <a:t>ized</a:t>
            </a:r>
            <a:r>
              <a:rPr lang="en-US" dirty="0" smtClean="0"/>
              <a:t> linear model?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generalized linear model </a:t>
            </a:r>
            <a:r>
              <a:rPr lang="en-US" dirty="0" smtClean="0"/>
              <a:t>is made up of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linear predictor </a:t>
            </a:r>
            <a:r>
              <a:rPr lang="en-US" dirty="0" smtClean="0"/>
              <a:t>= relates mean to predictors</a:t>
            </a:r>
          </a:p>
          <a:p>
            <a:r>
              <a:rPr lang="en-US" dirty="0" smtClean="0"/>
              <a:t>and two functions: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link</a:t>
            </a:r>
            <a:r>
              <a:rPr lang="en-US" dirty="0" smtClean="0"/>
              <a:t> function (</a:t>
            </a:r>
            <a:r>
              <a:rPr lang="en-US" i="1" dirty="0" smtClean="0"/>
              <a:t>transform</a:t>
            </a:r>
            <a:r>
              <a:rPr lang="en-US" dirty="0" smtClean="0"/>
              <a:t> done on Y) = relates means of observations to predictors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variance</a:t>
            </a:r>
            <a:r>
              <a:rPr lang="en-US" dirty="0" smtClean="0"/>
              <a:t> function (the </a:t>
            </a:r>
            <a:r>
              <a:rPr lang="en-US" i="1" dirty="0" smtClean="0"/>
              <a:t>distribution</a:t>
            </a:r>
            <a:r>
              <a:rPr lang="en-US" dirty="0" smtClean="0"/>
              <a:t>) = relates the means to the variances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828800" y="3895192"/>
            <a:ext cx="2463800" cy="7747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Cholesterol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586172" y="3831692"/>
            <a:ext cx="1067540" cy="914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rot="10800000">
            <a:off x="4406900" y="4161892"/>
            <a:ext cx="927100" cy="3175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716118" y="3723216"/>
            <a:ext cx="1346591" cy="104413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3169" y="3936809"/>
            <a:ext cx="43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+</a:t>
            </a:r>
            <a:endParaRPr lang="en-US" sz="36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619500" y="4758792"/>
            <a:ext cx="1397000" cy="499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991100" y="4758792"/>
            <a:ext cx="901700" cy="499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953000" y="4767351"/>
            <a:ext cx="3340100" cy="503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72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00" y="1714500"/>
            <a:ext cx="10972800" cy="3289299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Poisson Regression</a:t>
            </a:r>
            <a:br>
              <a:rPr lang="en-US" b="1" dirty="0" smtClean="0"/>
            </a:br>
            <a:r>
              <a:rPr lang="en-US" b="1" dirty="0" smtClean="0"/>
              <a:t>or</a:t>
            </a:r>
            <a:br>
              <a:rPr lang="en-US" b="1" dirty="0" smtClean="0"/>
            </a:br>
            <a:r>
              <a:rPr lang="en-US" b="1" dirty="0" smtClean="0"/>
              <a:t>Regression of Counts (&amp; Rates)</a:t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is a Generalized linear model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9496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00" y="1714500"/>
            <a:ext cx="10972800" cy="39751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Poisson Regression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is a generalized linear model: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linear predictor = </a:t>
            </a:r>
            <a:r>
              <a:rPr lang="el-GR" b="1" dirty="0"/>
              <a:t>η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link function (</a:t>
            </a:r>
            <a:r>
              <a:rPr lang="en-US" b="1" i="1" dirty="0" smtClean="0"/>
              <a:t>transformation</a:t>
            </a:r>
            <a:r>
              <a:rPr lang="en-US" b="1" dirty="0" smtClean="0"/>
              <a:t>) = log transform</a:t>
            </a:r>
            <a:br>
              <a:rPr lang="en-US" b="1" dirty="0" smtClean="0"/>
            </a:br>
            <a:r>
              <a:rPr lang="en-US" b="1" dirty="0" smtClean="0"/>
              <a:t>variance function (</a:t>
            </a:r>
            <a:r>
              <a:rPr lang="en-US" b="1" i="1" dirty="0"/>
              <a:t>the </a:t>
            </a:r>
            <a:r>
              <a:rPr lang="en-US" b="1" i="1" dirty="0" smtClean="0"/>
              <a:t>distribution</a:t>
            </a:r>
            <a:r>
              <a:rPr lang="en-US" dirty="0" smtClean="0"/>
              <a:t>)</a:t>
            </a:r>
            <a:r>
              <a:rPr lang="en-US" b="1" dirty="0" smtClean="0"/>
              <a:t> = V (</a:t>
            </a:r>
            <a:r>
              <a:rPr lang="el-GR" b="1" dirty="0" smtClean="0"/>
              <a:t>μ</a:t>
            </a:r>
            <a:r>
              <a:rPr lang="en-US" b="1" dirty="0" smtClean="0"/>
              <a:t>) = </a:t>
            </a:r>
            <a:r>
              <a:rPr lang="el-GR" b="1" dirty="0"/>
              <a:t>μ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8233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00" y="1714500"/>
            <a:ext cx="10972800" cy="3289299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Poisson Regression</a:t>
            </a:r>
            <a:br>
              <a:rPr lang="en-US" b="1" dirty="0" smtClean="0"/>
            </a:br>
            <a:r>
              <a:rPr lang="en-US" b="1" dirty="0" smtClean="0"/>
              <a:t>or</a:t>
            </a:r>
            <a:br>
              <a:rPr lang="en-US" b="1" dirty="0" smtClean="0"/>
            </a:br>
            <a:r>
              <a:rPr lang="en-US" b="1" dirty="0" smtClean="0"/>
              <a:t>Regression of Counts (&amp; Rates)</a:t>
            </a:r>
            <a:br>
              <a:rPr lang="en-US" b="1" dirty="0" smtClean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0588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Poisson regression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6494"/>
            <a:ext cx="10515600" cy="40296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9031458" y="5528603"/>
            <a:ext cx="60491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67618" y="5725551"/>
            <a:ext cx="71745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22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581</Words>
  <Application>Microsoft Office PowerPoint</Application>
  <PresentationFormat>Widescreen</PresentationFormat>
  <Paragraphs>139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 Unicode MS</vt:lpstr>
      <vt:lpstr>Arial</vt:lpstr>
      <vt:lpstr>Calibri</vt:lpstr>
      <vt:lpstr>Calibri Light</vt:lpstr>
      <vt:lpstr>Courier New</vt:lpstr>
      <vt:lpstr>Garamond</vt:lpstr>
      <vt:lpstr>Wingdings</vt:lpstr>
      <vt:lpstr>Office Theme</vt:lpstr>
      <vt:lpstr>DAY 4</vt:lpstr>
      <vt:lpstr>Simple or general linear model?</vt:lpstr>
      <vt:lpstr>Simple or general linear model?</vt:lpstr>
      <vt:lpstr>General or generalized linear model?</vt:lpstr>
      <vt:lpstr>General or generalized linear model?</vt:lpstr>
      <vt:lpstr>Poisson Regression or Regression of Counts (&amp; Rates)  is a Generalized linear model</vt:lpstr>
      <vt:lpstr>Poisson Regression  is a generalized linear model:  linear predictor = η link function (transformation) = log transform variance function (the distribution) = V (μ) = μ</vt:lpstr>
      <vt:lpstr>Poisson Regression or Regression of Counts (&amp; Rates) </vt:lpstr>
      <vt:lpstr>Poisson regression</vt:lpstr>
      <vt:lpstr>Poisson Regression  is a generalized linear model:  linear predictor = η link function = log transform variance function = V (μ) = μ</vt:lpstr>
      <vt:lpstr>Poisson regression</vt:lpstr>
      <vt:lpstr>Poisson regression</vt:lpstr>
      <vt:lpstr>Link function – Poisson regression</vt:lpstr>
      <vt:lpstr>Poisson distribution (discrete probability distribution)</vt:lpstr>
      <vt:lpstr>Poisson regression (Mwangi et al)</vt:lpstr>
      <vt:lpstr>Outcome in regression models</vt:lpstr>
      <vt:lpstr>R syntax</vt:lpstr>
      <vt:lpstr>Hypothesis testing in Poisson regression</vt:lpstr>
      <vt:lpstr>Count</vt:lpstr>
      <vt:lpstr>Rates</vt:lpstr>
      <vt:lpstr>Hypothesis testing and test for linear trend in Poisson regression</vt:lpstr>
      <vt:lpstr>Recap of time-to-event (TTE) data</vt:lpstr>
      <vt:lpstr>Flow chart for regression models</vt:lpstr>
      <vt:lpstr>Recap time-to-event data</vt:lpstr>
      <vt:lpstr>Time to event (TTE)</vt:lpstr>
      <vt:lpstr>Time to first episode of malaria</vt:lpstr>
      <vt:lpstr>Censoring</vt:lpstr>
      <vt:lpstr>Censoring</vt:lpstr>
      <vt:lpstr>Classical analysis of rates</vt:lpstr>
      <vt:lpstr>Life Tables</vt:lpstr>
      <vt:lpstr>Life Tables</vt:lpstr>
      <vt:lpstr>Life Tables</vt:lpstr>
      <vt:lpstr>Life Tables</vt:lpstr>
      <vt:lpstr>Survival Curve</vt:lpstr>
      <vt:lpstr>Functions of interest in R</vt:lpstr>
      <vt:lpstr>Practical analysis of events over time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4</dc:title>
  <dc:creator>Philip Ayieko</dc:creator>
  <cp:lastModifiedBy>Philip Ayieko</cp:lastModifiedBy>
  <cp:revision>44</cp:revision>
  <dcterms:created xsi:type="dcterms:W3CDTF">2015-02-06T05:14:38Z</dcterms:created>
  <dcterms:modified xsi:type="dcterms:W3CDTF">2015-02-18T08:08:15Z</dcterms:modified>
</cp:coreProperties>
</file>