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2"/>
  </p:notesMasterIdLst>
  <p:sldIdLst>
    <p:sldId id="280" r:id="rId5"/>
    <p:sldId id="281" r:id="rId6"/>
    <p:sldId id="282" r:id="rId7"/>
    <p:sldId id="283" r:id="rId8"/>
    <p:sldId id="284" r:id="rId9"/>
    <p:sldId id="285" r:id="rId10"/>
    <p:sldId id="28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p:scale>
          <a:sx n="65" d="100"/>
          <a:sy n="65" d="100"/>
        </p:scale>
        <p:origin x="72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djedje prince" userId="70852bde661eab52" providerId="LiveId" clId="{468EBA1A-44BE-4BBF-9633-72FE84FED581}"/>
    <pc:docChg chg="undo custSel modSld">
      <pc:chgData name="idjedje prince" userId="70852bde661eab52" providerId="LiveId" clId="{468EBA1A-44BE-4BBF-9633-72FE84FED581}" dt="2025-01-07T22:15:24.528" v="16" actId="5793"/>
      <pc:docMkLst>
        <pc:docMk/>
      </pc:docMkLst>
      <pc:sldChg chg="addSp delSp modSp mod">
        <pc:chgData name="idjedje prince" userId="70852bde661eab52" providerId="LiveId" clId="{468EBA1A-44BE-4BBF-9633-72FE84FED581}" dt="2025-01-07T22:15:24.528" v="16" actId="5793"/>
        <pc:sldMkLst>
          <pc:docMk/>
          <pc:sldMk cId="159438427" sldId="284"/>
        </pc:sldMkLst>
        <pc:spChg chg="mod">
          <ac:chgData name="idjedje prince" userId="70852bde661eab52" providerId="LiveId" clId="{468EBA1A-44BE-4BBF-9633-72FE84FED581}" dt="2025-01-07T22:14:37.999" v="2" actId="1076"/>
          <ac:spMkLst>
            <pc:docMk/>
            <pc:sldMk cId="159438427" sldId="284"/>
            <ac:spMk id="2" creationId="{C7D5979F-BA2D-4FBD-BAA1-5CBF0B78C0CE}"/>
          </ac:spMkLst>
        </pc:spChg>
        <pc:spChg chg="add del mod">
          <ac:chgData name="idjedje prince" userId="70852bde661eab52" providerId="LiveId" clId="{468EBA1A-44BE-4BBF-9633-72FE84FED581}" dt="2025-01-07T22:14:38.598" v="3" actId="478"/>
          <ac:spMkLst>
            <pc:docMk/>
            <pc:sldMk cId="159438427" sldId="284"/>
            <ac:spMk id="4" creationId="{5B3EF3A8-F8F4-0387-7689-B1F118335CDF}"/>
          </ac:spMkLst>
        </pc:spChg>
        <pc:spChg chg="add mod">
          <ac:chgData name="idjedje prince" userId="70852bde661eab52" providerId="LiveId" clId="{468EBA1A-44BE-4BBF-9633-72FE84FED581}" dt="2025-01-07T22:15:24.528" v="16" actId="5793"/>
          <ac:spMkLst>
            <pc:docMk/>
            <pc:sldMk cId="159438427" sldId="284"/>
            <ac:spMk id="8" creationId="{ABDD60E1-A0B6-7DC5-D3EE-8E0A318FD086}"/>
          </ac:spMkLst>
        </pc:spChg>
        <pc:picChg chg="add del mod">
          <ac:chgData name="idjedje prince" userId="70852bde661eab52" providerId="LiveId" clId="{468EBA1A-44BE-4BBF-9633-72FE84FED581}" dt="2025-01-07T22:15:10.659" v="14" actId="478"/>
          <ac:picMkLst>
            <pc:docMk/>
            <pc:sldMk cId="159438427" sldId="284"/>
            <ac:picMk id="5" creationId="{8763FDD2-9DA2-29CA-8F76-1FAEFAB9D061}"/>
          </ac:picMkLst>
        </pc:picChg>
        <pc:picChg chg="del mod">
          <ac:chgData name="idjedje prince" userId="70852bde661eab52" providerId="LiveId" clId="{468EBA1A-44BE-4BBF-9633-72FE84FED581}" dt="2025-01-07T22:15:14.154" v="15" actId="478"/>
          <ac:picMkLst>
            <pc:docMk/>
            <pc:sldMk cId="159438427" sldId="284"/>
            <ac:picMk id="9" creationId="{30951641-09BC-D3FE-9257-57B43C342C5C}"/>
          </ac:picMkLst>
        </pc:picChg>
        <pc:picChg chg="del mod">
          <ac:chgData name="idjedje prince" userId="70852bde661eab52" providerId="LiveId" clId="{468EBA1A-44BE-4BBF-9633-72FE84FED581}" dt="2025-01-07T22:15:06.063" v="12" actId="478"/>
          <ac:picMkLst>
            <pc:docMk/>
            <pc:sldMk cId="159438427" sldId="284"/>
            <ac:picMk id="12" creationId="{D91FF949-812C-D013-767B-D84A7FE94BB7}"/>
          </ac:picMkLst>
        </pc:picChg>
        <pc:picChg chg="del mod">
          <ac:chgData name="idjedje prince" userId="70852bde661eab52" providerId="LiveId" clId="{468EBA1A-44BE-4BBF-9633-72FE84FED581}" dt="2025-01-07T22:15:08.159" v="13" actId="478"/>
          <ac:picMkLst>
            <pc:docMk/>
            <pc:sldMk cId="159438427" sldId="284"/>
            <ac:picMk id="14" creationId="{5FDF2646-4521-FDBD-9791-2B884501ACD4}"/>
          </ac:picMkLst>
        </pc:picChg>
      </pc:sldChg>
    </pc:docChg>
  </pc:docChgLst>
  <pc:docChgLst>
    <pc:chgData name="idjedje prince" userId="70852bde661eab52" providerId="LiveId" clId="{CCA85D25-B19C-4C58-B3BF-95685D7E2ED5}"/>
    <pc:docChg chg="undo custSel modSld">
      <pc:chgData name="idjedje prince" userId="70852bde661eab52" providerId="LiveId" clId="{CCA85D25-B19C-4C58-B3BF-95685D7E2ED5}" dt="2025-01-07T14:41:18.109" v="45" actId="478"/>
      <pc:docMkLst>
        <pc:docMk/>
      </pc:docMkLst>
      <pc:sldChg chg="modSp mod">
        <pc:chgData name="idjedje prince" userId="70852bde661eab52" providerId="LiveId" clId="{CCA85D25-B19C-4C58-B3BF-95685D7E2ED5}" dt="2025-01-07T14:39:48.498" v="39" actId="20577"/>
        <pc:sldMkLst>
          <pc:docMk/>
          <pc:sldMk cId="1583120128" sldId="280"/>
        </pc:sldMkLst>
        <pc:spChg chg="mod">
          <ac:chgData name="idjedje prince" userId="70852bde661eab52" providerId="LiveId" clId="{CCA85D25-B19C-4C58-B3BF-95685D7E2ED5}" dt="2025-01-07T14:39:48.498" v="39" actId="20577"/>
          <ac:spMkLst>
            <pc:docMk/>
            <pc:sldMk cId="1583120128" sldId="280"/>
            <ac:spMk id="4" creationId="{82A9D094-8C07-9F3B-1231-43825D061DD5}"/>
          </ac:spMkLst>
        </pc:spChg>
      </pc:sldChg>
      <pc:sldChg chg="addSp delSp modSp mod">
        <pc:chgData name="idjedje prince" userId="70852bde661eab52" providerId="LiveId" clId="{CCA85D25-B19C-4C58-B3BF-95685D7E2ED5}" dt="2025-01-07T14:41:18.109" v="45" actId="478"/>
        <pc:sldMkLst>
          <pc:docMk/>
          <pc:sldMk cId="2233891737" sldId="282"/>
        </pc:sldMkLst>
        <pc:spChg chg="add del mod">
          <ac:chgData name="idjedje prince" userId="70852bde661eab52" providerId="LiveId" clId="{CCA85D25-B19C-4C58-B3BF-95685D7E2ED5}" dt="2025-01-07T14:41:02.972" v="41" actId="478"/>
          <ac:spMkLst>
            <pc:docMk/>
            <pc:sldMk cId="2233891737" sldId="282"/>
            <ac:spMk id="4" creationId="{13046716-7DF0-D1B2-F762-92C6F8088084}"/>
          </ac:spMkLst>
        </pc:spChg>
        <pc:spChg chg="add del mod">
          <ac:chgData name="idjedje prince" userId="70852bde661eab52" providerId="LiveId" clId="{CCA85D25-B19C-4C58-B3BF-95685D7E2ED5}" dt="2025-01-07T14:41:18.109" v="45" actId="478"/>
          <ac:spMkLst>
            <pc:docMk/>
            <pc:sldMk cId="2233891737" sldId="282"/>
            <ac:spMk id="6" creationId="{51A39271-5D56-E32F-BDD4-210E1EBD274F}"/>
          </ac:spMkLst>
        </pc:spChg>
        <pc:picChg chg="add del mod">
          <ac:chgData name="idjedje prince" userId="70852bde661eab52" providerId="LiveId" clId="{CCA85D25-B19C-4C58-B3BF-95685D7E2ED5}" dt="2025-01-07T14:41:18.109" v="45" actId="478"/>
          <ac:picMkLst>
            <pc:docMk/>
            <pc:sldMk cId="2233891737" sldId="282"/>
            <ac:picMk id="9" creationId="{B67B46A9-CF2D-005F-143F-542C4D72AE00}"/>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7CCF5-DA3F-4E5F-BE7C-D8111B2BFEBA}" type="doc">
      <dgm:prSet loTypeId="urn:microsoft.com/office/officeart/2018/5/layout/Centered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E754A2A0-41CE-428B-9DDC-DCD1FD12D16A}">
      <dgm:prSet/>
      <dgm:spPr/>
      <dgm:t>
        <a:bodyPr/>
        <a:lstStyle/>
        <a:p>
          <a:pPr>
            <a:lnSpc>
              <a:spcPct val="100000"/>
            </a:lnSpc>
            <a:defRPr b="1"/>
          </a:pPr>
          <a:r>
            <a:rPr lang="en-US" dirty="0">
              <a:latin typeface="Futura Md BT" panose="020B0602020204020303" pitchFamily="34" charset="0"/>
            </a:rPr>
            <a:t>Analyze</a:t>
          </a:r>
        </a:p>
      </dgm:t>
    </dgm:pt>
    <dgm:pt modelId="{BE164097-A5AA-4EA1-9E64-D7FCD4DD2A4E}" type="parTrans" cxnId="{507A74C7-FEAF-4A4C-9250-0613CBC2F127}">
      <dgm:prSet/>
      <dgm:spPr/>
      <dgm:t>
        <a:bodyPr/>
        <a:lstStyle/>
        <a:p>
          <a:endParaRPr lang="en-US"/>
        </a:p>
      </dgm:t>
    </dgm:pt>
    <dgm:pt modelId="{02D8D4EF-9694-45C7-AF26-E20371B3C352}" type="sibTrans" cxnId="{507A74C7-FEAF-4A4C-9250-0613CBC2F127}">
      <dgm:prSet/>
      <dgm:spPr/>
      <dgm:t>
        <a:bodyPr/>
        <a:lstStyle/>
        <a:p>
          <a:endParaRPr lang="en-US"/>
        </a:p>
      </dgm:t>
    </dgm:pt>
    <dgm:pt modelId="{C2F66EED-74C3-4F36-A1D4-8AFCBB009938}">
      <dgm:prSet/>
      <dgm:spPr/>
      <dgm:t>
        <a:bodyPr/>
        <a:lstStyle/>
        <a:p>
          <a:pPr>
            <a:lnSpc>
              <a:spcPct val="100000"/>
            </a:lnSpc>
          </a:pPr>
          <a:r>
            <a:rPr lang="en-US" dirty="0">
              <a:latin typeface="Square721 BT" panose="020B0504020202060204" pitchFamily="34" charset="0"/>
            </a:rPr>
            <a:t>Employee Demographics</a:t>
          </a:r>
        </a:p>
        <a:p>
          <a:pPr>
            <a:lnSpc>
              <a:spcPct val="100000"/>
            </a:lnSpc>
          </a:pPr>
          <a:r>
            <a:rPr lang="en-US" dirty="0">
              <a:latin typeface="Square721 BT" panose="020B0504020202060204" pitchFamily="34" charset="0"/>
            </a:rPr>
            <a:t>Performance</a:t>
          </a:r>
        </a:p>
        <a:p>
          <a:pPr>
            <a:lnSpc>
              <a:spcPct val="100000"/>
            </a:lnSpc>
          </a:pPr>
          <a:r>
            <a:rPr lang="en-US" dirty="0">
              <a:latin typeface="Square721 BT" panose="020B0504020202060204" pitchFamily="34" charset="0"/>
            </a:rPr>
            <a:t>Attrition rates</a:t>
          </a:r>
        </a:p>
      </dgm:t>
    </dgm:pt>
    <dgm:pt modelId="{5CF5C62A-BD1A-4922-92B6-33ECA44C1F76}" type="parTrans" cxnId="{7A243DB8-C0B8-4718-B558-CE939B8FF03E}">
      <dgm:prSet/>
      <dgm:spPr/>
      <dgm:t>
        <a:bodyPr/>
        <a:lstStyle/>
        <a:p>
          <a:endParaRPr lang="en-US"/>
        </a:p>
      </dgm:t>
    </dgm:pt>
    <dgm:pt modelId="{F9BAA161-AAEC-4A41-B4D9-A27EAD80526E}" type="sibTrans" cxnId="{7A243DB8-C0B8-4718-B558-CE939B8FF03E}">
      <dgm:prSet/>
      <dgm:spPr/>
      <dgm:t>
        <a:bodyPr/>
        <a:lstStyle/>
        <a:p>
          <a:endParaRPr lang="en-US"/>
        </a:p>
      </dgm:t>
    </dgm:pt>
    <dgm:pt modelId="{DCCE571A-4D30-4294-ABAF-6885F619D2D9}">
      <dgm:prSet custT="1"/>
      <dgm:spPr/>
      <dgm:t>
        <a:bodyPr/>
        <a:lstStyle/>
        <a:p>
          <a:pPr marL="0" lvl="0" indent="0" algn="ctr" defTabSz="1289050">
            <a:lnSpc>
              <a:spcPct val="100000"/>
            </a:lnSpc>
            <a:spcBef>
              <a:spcPct val="0"/>
            </a:spcBef>
            <a:spcAft>
              <a:spcPct val="35000"/>
            </a:spcAft>
            <a:buNone/>
            <a:defRPr b="1"/>
          </a:pPr>
          <a:r>
            <a:rPr lang="en-US" sz="2900" b="1" kern="1200" dirty="0">
              <a:solidFill>
                <a:prstClr val="white">
                  <a:hueOff val="0"/>
                  <a:satOff val="0"/>
                  <a:lumOff val="0"/>
                  <a:alphaOff val="0"/>
                </a:prstClr>
              </a:solidFill>
              <a:latin typeface="Futura Md BT" panose="020B0602020204020303" pitchFamily="34" charset="0"/>
              <a:ea typeface="+mn-ea"/>
              <a:cs typeface="+mn-cs"/>
            </a:rPr>
            <a:t>Identify</a:t>
          </a:r>
        </a:p>
      </dgm:t>
    </dgm:pt>
    <dgm:pt modelId="{3AD83C96-5A95-4337-BF2D-97454AF7F108}" type="parTrans" cxnId="{E70347E4-4461-4B80-8927-4CA0AEBFAAF8}">
      <dgm:prSet/>
      <dgm:spPr/>
      <dgm:t>
        <a:bodyPr/>
        <a:lstStyle/>
        <a:p>
          <a:endParaRPr lang="en-US"/>
        </a:p>
      </dgm:t>
    </dgm:pt>
    <dgm:pt modelId="{2C1DF6EC-6090-4926-A556-3D2417B7F2AA}" type="sibTrans" cxnId="{E70347E4-4461-4B80-8927-4CA0AEBFAAF8}">
      <dgm:prSet/>
      <dgm:spPr/>
      <dgm:t>
        <a:bodyPr/>
        <a:lstStyle/>
        <a:p>
          <a:endParaRPr lang="en-US"/>
        </a:p>
      </dgm:t>
    </dgm:pt>
    <dgm:pt modelId="{B4C55E9F-B5C0-4AD1-919B-D2D83AC9CD40}">
      <dgm:prSet/>
      <dgm:spPr/>
      <dgm:t>
        <a:bodyPr/>
        <a:lstStyle/>
        <a:p>
          <a:pPr>
            <a:lnSpc>
              <a:spcPct val="100000"/>
            </a:lnSpc>
          </a:pPr>
          <a:r>
            <a:rPr lang="en-US" dirty="0">
              <a:latin typeface="Square721 BT" panose="020B0504020202060204" pitchFamily="34" charset="0"/>
            </a:rPr>
            <a:t>Key Trends</a:t>
          </a:r>
        </a:p>
      </dgm:t>
    </dgm:pt>
    <dgm:pt modelId="{D1B05DEA-DFE0-4560-B75F-1C2BCB67A7C6}" type="parTrans" cxnId="{B2BEE9D2-644C-400C-8E33-2C4491C5B104}">
      <dgm:prSet/>
      <dgm:spPr/>
      <dgm:t>
        <a:bodyPr/>
        <a:lstStyle/>
        <a:p>
          <a:endParaRPr lang="en-US"/>
        </a:p>
      </dgm:t>
    </dgm:pt>
    <dgm:pt modelId="{A6301E27-5ACC-4907-A7C8-B41877235C87}" type="sibTrans" cxnId="{B2BEE9D2-644C-400C-8E33-2C4491C5B104}">
      <dgm:prSet/>
      <dgm:spPr/>
      <dgm:t>
        <a:bodyPr/>
        <a:lstStyle/>
        <a:p>
          <a:endParaRPr lang="en-US"/>
        </a:p>
      </dgm:t>
    </dgm:pt>
    <dgm:pt modelId="{1C1B28B7-2609-4BAA-AAAB-5801EDFD334C}">
      <dgm:prSet custT="1"/>
      <dgm:spPr/>
      <dgm:t>
        <a:bodyPr/>
        <a:lstStyle/>
        <a:p>
          <a:pPr marL="0" lvl="0" indent="0" algn="ctr" defTabSz="1289050">
            <a:lnSpc>
              <a:spcPct val="100000"/>
            </a:lnSpc>
            <a:spcBef>
              <a:spcPct val="0"/>
            </a:spcBef>
            <a:spcAft>
              <a:spcPct val="35000"/>
            </a:spcAft>
            <a:buNone/>
            <a:defRPr b="1"/>
          </a:pPr>
          <a:r>
            <a:rPr lang="en-US" sz="2900" b="1" kern="1200" dirty="0">
              <a:solidFill>
                <a:prstClr val="white">
                  <a:hueOff val="0"/>
                  <a:satOff val="0"/>
                  <a:lumOff val="0"/>
                  <a:alphaOff val="0"/>
                </a:prstClr>
              </a:solidFill>
              <a:latin typeface="Futura Md BT" panose="020B0602020204020303" pitchFamily="34" charset="0"/>
              <a:ea typeface="+mn-ea"/>
              <a:cs typeface="+mn-cs"/>
            </a:rPr>
            <a:t>Provide</a:t>
          </a:r>
        </a:p>
      </dgm:t>
    </dgm:pt>
    <dgm:pt modelId="{2BF5F791-D223-44A4-B231-6C3F4B786D08}" type="parTrans" cxnId="{05037335-2E5B-48BE-86A9-5372B1A16299}">
      <dgm:prSet/>
      <dgm:spPr/>
      <dgm:t>
        <a:bodyPr/>
        <a:lstStyle/>
        <a:p>
          <a:endParaRPr lang="en-US"/>
        </a:p>
      </dgm:t>
    </dgm:pt>
    <dgm:pt modelId="{A432C086-9156-4D32-A06E-6E237CC66D92}" type="sibTrans" cxnId="{05037335-2E5B-48BE-86A9-5372B1A16299}">
      <dgm:prSet/>
      <dgm:spPr/>
      <dgm:t>
        <a:bodyPr/>
        <a:lstStyle/>
        <a:p>
          <a:endParaRPr lang="en-US"/>
        </a:p>
      </dgm:t>
    </dgm:pt>
    <dgm:pt modelId="{28C188E4-A3B1-47AF-802E-B2DED21921BA}">
      <dgm:prSet/>
      <dgm:spPr/>
      <dgm:t>
        <a:bodyPr/>
        <a:lstStyle/>
        <a:p>
          <a:pPr>
            <a:lnSpc>
              <a:spcPct val="100000"/>
            </a:lnSpc>
          </a:pPr>
          <a:r>
            <a:rPr lang="en-US" dirty="0">
              <a:latin typeface="Square721 BT" panose="020B0504020202060204" pitchFamily="34" charset="0"/>
            </a:rPr>
            <a:t>Actionable Recommendations</a:t>
          </a:r>
        </a:p>
        <a:p>
          <a:pPr>
            <a:lnSpc>
              <a:spcPct val="100000"/>
            </a:lnSpc>
          </a:pPr>
          <a:r>
            <a:rPr lang="en-US" dirty="0">
              <a:latin typeface="Square721 BT" panose="020B0504020202060204" pitchFamily="34" charset="0"/>
            </a:rPr>
            <a:t>To Optimize Workforce</a:t>
          </a:r>
        </a:p>
        <a:p>
          <a:pPr>
            <a:lnSpc>
              <a:spcPct val="100000"/>
            </a:lnSpc>
          </a:pPr>
          <a:r>
            <a:rPr lang="en-US" dirty="0">
              <a:latin typeface="Square721 BT" panose="020B0504020202060204" pitchFamily="34" charset="0"/>
            </a:rPr>
            <a:t>Management</a:t>
          </a:r>
        </a:p>
      </dgm:t>
    </dgm:pt>
    <dgm:pt modelId="{C89C556F-BA69-4B68-9F7C-1121B26764B0}" type="parTrans" cxnId="{B807BF75-BC86-4A84-AB83-7B8BC68E737C}">
      <dgm:prSet/>
      <dgm:spPr/>
      <dgm:t>
        <a:bodyPr/>
        <a:lstStyle/>
        <a:p>
          <a:endParaRPr lang="en-US"/>
        </a:p>
      </dgm:t>
    </dgm:pt>
    <dgm:pt modelId="{7BEFF1EA-4DB5-4BD3-A89B-DF0184626A1A}" type="sibTrans" cxnId="{B807BF75-BC86-4A84-AB83-7B8BC68E737C}">
      <dgm:prSet/>
      <dgm:spPr/>
      <dgm:t>
        <a:bodyPr/>
        <a:lstStyle/>
        <a:p>
          <a:endParaRPr lang="en-US"/>
        </a:p>
      </dgm:t>
    </dgm:pt>
    <dgm:pt modelId="{6BF509EE-1E1E-4BF7-84F4-158CD8D2DC09}">
      <dgm:prSet/>
      <dgm:spPr/>
      <dgm:t>
        <a:bodyPr/>
        <a:lstStyle/>
        <a:p>
          <a:pPr>
            <a:lnSpc>
              <a:spcPct val="100000"/>
            </a:lnSpc>
          </a:pPr>
          <a:r>
            <a:rPr lang="en-US" dirty="0">
              <a:latin typeface="Square721 BT" panose="020B0504020202060204" pitchFamily="34" charset="0"/>
            </a:rPr>
            <a:t>&amp;</a:t>
          </a:r>
        </a:p>
      </dgm:t>
    </dgm:pt>
    <dgm:pt modelId="{A66C651E-305C-49C9-A282-1069A4617E85}" type="parTrans" cxnId="{E40A96C6-DC5F-42A1-9307-3B282B7BE6C8}">
      <dgm:prSet/>
      <dgm:spPr/>
      <dgm:t>
        <a:bodyPr/>
        <a:lstStyle/>
        <a:p>
          <a:endParaRPr lang="en-US"/>
        </a:p>
      </dgm:t>
    </dgm:pt>
    <dgm:pt modelId="{20224668-7462-4C4B-BD92-AE4512D3930F}" type="sibTrans" cxnId="{E40A96C6-DC5F-42A1-9307-3B282B7BE6C8}">
      <dgm:prSet/>
      <dgm:spPr/>
      <dgm:t>
        <a:bodyPr/>
        <a:lstStyle/>
        <a:p>
          <a:endParaRPr lang="en-US"/>
        </a:p>
      </dgm:t>
    </dgm:pt>
    <dgm:pt modelId="{80308036-41FA-49DF-BC56-8BE1223C877B}">
      <dgm:prSet/>
      <dgm:spPr/>
      <dgm:t>
        <a:bodyPr/>
        <a:lstStyle/>
        <a:p>
          <a:pPr>
            <a:lnSpc>
              <a:spcPct val="100000"/>
            </a:lnSpc>
          </a:pPr>
          <a:r>
            <a:rPr lang="en-US" dirty="0">
              <a:latin typeface="Square721 BT" panose="020B0504020202060204" pitchFamily="34" charset="0"/>
            </a:rPr>
            <a:t>Issues Across Different Departments </a:t>
          </a:r>
        </a:p>
      </dgm:t>
    </dgm:pt>
    <dgm:pt modelId="{CB4C8DF6-8671-4F14-9BD6-68E721D7CBE8}" type="parTrans" cxnId="{D1B32484-28F0-428A-9520-8334A2F3F0B1}">
      <dgm:prSet/>
      <dgm:spPr/>
      <dgm:t>
        <a:bodyPr/>
        <a:lstStyle/>
        <a:p>
          <a:endParaRPr lang="en-US"/>
        </a:p>
      </dgm:t>
    </dgm:pt>
    <dgm:pt modelId="{1F052CFC-B532-468F-8AAE-C7C381ADE52A}" type="sibTrans" cxnId="{D1B32484-28F0-428A-9520-8334A2F3F0B1}">
      <dgm:prSet/>
      <dgm:spPr/>
      <dgm:t>
        <a:bodyPr/>
        <a:lstStyle/>
        <a:p>
          <a:endParaRPr lang="en-US"/>
        </a:p>
      </dgm:t>
    </dgm:pt>
    <dgm:pt modelId="{071926C8-9E08-4BE0-A1E4-133B16FF713E}" type="pres">
      <dgm:prSet presAssocID="{E817CCF5-DA3F-4E5F-BE7C-D8111B2BFEBA}" presName="root" presStyleCnt="0">
        <dgm:presLayoutVars>
          <dgm:dir/>
          <dgm:resizeHandles val="exact"/>
        </dgm:presLayoutVars>
      </dgm:prSet>
      <dgm:spPr/>
    </dgm:pt>
    <dgm:pt modelId="{1DA6F9F3-4A7F-42F9-8B77-7BD552F03105}" type="pres">
      <dgm:prSet presAssocID="{E754A2A0-41CE-428B-9DDC-DCD1FD12D16A}" presName="compNode" presStyleCnt="0"/>
      <dgm:spPr/>
    </dgm:pt>
    <dgm:pt modelId="{AF72813A-2810-4A52-BE92-611D54918694}" type="pres">
      <dgm:prSet presAssocID="{E754A2A0-41CE-428B-9DDC-DCD1FD12D16A}" presName="iconRect" presStyleLbl="node1" presStyleIdx="0" presStyleCnt="3" custLinFactX="135662" custLinFactNeighborX="200000" custLinFactNeighborY="-457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0FF9AC2C-F836-43CA-8259-A20F609F4C83}" type="pres">
      <dgm:prSet presAssocID="{E754A2A0-41CE-428B-9DDC-DCD1FD12D16A}" presName="iconSpace" presStyleCnt="0"/>
      <dgm:spPr/>
    </dgm:pt>
    <dgm:pt modelId="{DF27DA54-DCB6-45F4-890E-F7DCC5A4BE12}" type="pres">
      <dgm:prSet presAssocID="{E754A2A0-41CE-428B-9DDC-DCD1FD12D16A}" presName="parTx" presStyleLbl="revTx" presStyleIdx="0" presStyleCnt="6">
        <dgm:presLayoutVars>
          <dgm:chMax val="0"/>
          <dgm:chPref val="0"/>
        </dgm:presLayoutVars>
      </dgm:prSet>
      <dgm:spPr/>
    </dgm:pt>
    <dgm:pt modelId="{E3A03C26-8C60-4D73-A4C2-0678A1DD3B31}" type="pres">
      <dgm:prSet presAssocID="{E754A2A0-41CE-428B-9DDC-DCD1FD12D16A}" presName="txSpace" presStyleCnt="0"/>
      <dgm:spPr/>
    </dgm:pt>
    <dgm:pt modelId="{DD091D0A-5A25-4241-91F3-18D32B0BDD4F}" type="pres">
      <dgm:prSet presAssocID="{E754A2A0-41CE-428B-9DDC-DCD1FD12D16A}" presName="desTx" presStyleLbl="revTx" presStyleIdx="1" presStyleCnt="6">
        <dgm:presLayoutVars/>
      </dgm:prSet>
      <dgm:spPr/>
    </dgm:pt>
    <dgm:pt modelId="{2564C0D4-4875-421D-81DB-70BF6751BBA7}" type="pres">
      <dgm:prSet presAssocID="{02D8D4EF-9694-45C7-AF26-E20371B3C352}" presName="sibTrans" presStyleCnt="0"/>
      <dgm:spPr/>
    </dgm:pt>
    <dgm:pt modelId="{3076B9F9-EC92-4653-AC03-C71FD5E9A400}" type="pres">
      <dgm:prSet presAssocID="{DCCE571A-4D30-4294-ABAF-6885F619D2D9}" presName="compNode" presStyleCnt="0"/>
      <dgm:spPr/>
    </dgm:pt>
    <dgm:pt modelId="{210823F6-AC1A-46E3-9D99-A319DF497539}" type="pres">
      <dgm:prSet presAssocID="{DCCE571A-4D30-4294-ABAF-6885F619D2D9}" presName="iconRect" presStyleLbl="node1" presStyleIdx="1" presStyleCnt="3" custLinFactX="-136115" custLinFactNeighborX="-200000" custLinFactNeighborY="-686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2F262968-0DF4-4BB1-BD25-0ED2829FA45D}" type="pres">
      <dgm:prSet presAssocID="{DCCE571A-4D30-4294-ABAF-6885F619D2D9}" presName="iconSpace" presStyleCnt="0"/>
      <dgm:spPr/>
    </dgm:pt>
    <dgm:pt modelId="{3C1752BD-6530-4141-80E9-9A0923780DCB}" type="pres">
      <dgm:prSet presAssocID="{DCCE571A-4D30-4294-ABAF-6885F619D2D9}" presName="parTx" presStyleLbl="revTx" presStyleIdx="2" presStyleCnt="6">
        <dgm:presLayoutVars>
          <dgm:chMax val="0"/>
          <dgm:chPref val="0"/>
        </dgm:presLayoutVars>
      </dgm:prSet>
      <dgm:spPr/>
    </dgm:pt>
    <dgm:pt modelId="{C393D316-1AB7-4A24-B8A5-3485F2713F88}" type="pres">
      <dgm:prSet presAssocID="{DCCE571A-4D30-4294-ABAF-6885F619D2D9}" presName="txSpace" presStyleCnt="0"/>
      <dgm:spPr/>
    </dgm:pt>
    <dgm:pt modelId="{7CD40649-A74C-4AD8-B9D0-2573A1955C91}" type="pres">
      <dgm:prSet presAssocID="{DCCE571A-4D30-4294-ABAF-6885F619D2D9}" presName="desTx" presStyleLbl="revTx" presStyleIdx="3" presStyleCnt="6">
        <dgm:presLayoutVars/>
      </dgm:prSet>
      <dgm:spPr/>
    </dgm:pt>
    <dgm:pt modelId="{9A7327AD-D2A8-4CB1-B3E0-7543B1D84369}" type="pres">
      <dgm:prSet presAssocID="{2C1DF6EC-6090-4926-A556-3D2417B7F2AA}" presName="sibTrans" presStyleCnt="0"/>
      <dgm:spPr/>
    </dgm:pt>
    <dgm:pt modelId="{13BCBAD6-8F08-4029-90C7-8E8A0D0733DD}" type="pres">
      <dgm:prSet presAssocID="{1C1B28B7-2609-4BAA-AAAB-5801EDFD334C}" presName="compNode" presStyleCnt="0"/>
      <dgm:spPr/>
    </dgm:pt>
    <dgm:pt modelId="{B0A3ABD2-C471-4A21-8AEF-3843C86919E1}" type="pres">
      <dgm:prSet presAssocID="{1C1B28B7-2609-4BAA-AAAB-5801EDFD334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C05B68FE-639F-4FA9-A205-D74CFD77C39F}" type="pres">
      <dgm:prSet presAssocID="{1C1B28B7-2609-4BAA-AAAB-5801EDFD334C}" presName="iconSpace" presStyleCnt="0"/>
      <dgm:spPr/>
    </dgm:pt>
    <dgm:pt modelId="{C4D97C04-1692-4931-9A64-809D862C1739}" type="pres">
      <dgm:prSet presAssocID="{1C1B28B7-2609-4BAA-AAAB-5801EDFD334C}" presName="parTx" presStyleLbl="revTx" presStyleIdx="4" presStyleCnt="6">
        <dgm:presLayoutVars>
          <dgm:chMax val="0"/>
          <dgm:chPref val="0"/>
        </dgm:presLayoutVars>
      </dgm:prSet>
      <dgm:spPr/>
    </dgm:pt>
    <dgm:pt modelId="{62A868A2-37A4-4832-B3F5-E1EA98BA3648}" type="pres">
      <dgm:prSet presAssocID="{1C1B28B7-2609-4BAA-AAAB-5801EDFD334C}" presName="txSpace" presStyleCnt="0"/>
      <dgm:spPr/>
    </dgm:pt>
    <dgm:pt modelId="{6418EBED-F111-425B-8EE2-06B8B2297A68}" type="pres">
      <dgm:prSet presAssocID="{1C1B28B7-2609-4BAA-AAAB-5801EDFD334C}" presName="desTx" presStyleLbl="revTx" presStyleIdx="5" presStyleCnt="6">
        <dgm:presLayoutVars/>
      </dgm:prSet>
      <dgm:spPr/>
    </dgm:pt>
  </dgm:ptLst>
  <dgm:cxnLst>
    <dgm:cxn modelId="{079E1015-BF7E-499A-99C0-BA5607789253}" type="presOf" srcId="{E754A2A0-41CE-428B-9DDC-DCD1FD12D16A}" destId="{DF27DA54-DCB6-45F4-890E-F7DCC5A4BE12}" srcOrd="0" destOrd="0" presId="urn:microsoft.com/office/officeart/2018/5/layout/CenteredIconLabelDescriptionList"/>
    <dgm:cxn modelId="{05037335-2E5B-48BE-86A9-5372B1A16299}" srcId="{E817CCF5-DA3F-4E5F-BE7C-D8111B2BFEBA}" destId="{1C1B28B7-2609-4BAA-AAAB-5801EDFD334C}" srcOrd="2" destOrd="0" parTransId="{2BF5F791-D223-44A4-B231-6C3F4B786D08}" sibTransId="{A432C086-9156-4D32-A06E-6E237CC66D92}"/>
    <dgm:cxn modelId="{1CCE1B3A-0A40-44CD-A839-C37BCA6E0D94}" type="presOf" srcId="{B4C55E9F-B5C0-4AD1-919B-D2D83AC9CD40}" destId="{7CD40649-A74C-4AD8-B9D0-2573A1955C91}" srcOrd="0" destOrd="0" presId="urn:microsoft.com/office/officeart/2018/5/layout/CenteredIconLabelDescriptionList"/>
    <dgm:cxn modelId="{C5FF5745-4781-44B9-BC29-74DCE41C1172}" type="presOf" srcId="{DCCE571A-4D30-4294-ABAF-6885F619D2D9}" destId="{3C1752BD-6530-4141-80E9-9A0923780DCB}" srcOrd="0" destOrd="0" presId="urn:microsoft.com/office/officeart/2018/5/layout/CenteredIconLabelDescriptionList"/>
    <dgm:cxn modelId="{6F7E1B4A-66A4-466F-97C5-ED0892509BF2}" type="presOf" srcId="{28C188E4-A3B1-47AF-802E-B2DED21921BA}" destId="{6418EBED-F111-425B-8EE2-06B8B2297A68}" srcOrd="0" destOrd="0" presId="urn:microsoft.com/office/officeart/2018/5/layout/CenteredIconLabelDescriptionList"/>
    <dgm:cxn modelId="{E3ED426D-0ED9-435E-9A9A-1B437DA49D3E}" type="presOf" srcId="{80308036-41FA-49DF-BC56-8BE1223C877B}" destId="{7CD40649-A74C-4AD8-B9D0-2573A1955C91}" srcOrd="0" destOrd="2" presId="urn:microsoft.com/office/officeart/2018/5/layout/CenteredIconLabelDescriptionList"/>
    <dgm:cxn modelId="{B807BF75-BC86-4A84-AB83-7B8BC68E737C}" srcId="{1C1B28B7-2609-4BAA-AAAB-5801EDFD334C}" destId="{28C188E4-A3B1-47AF-802E-B2DED21921BA}" srcOrd="0" destOrd="0" parTransId="{C89C556F-BA69-4B68-9F7C-1121B26764B0}" sibTransId="{7BEFF1EA-4DB5-4BD3-A89B-DF0184626A1A}"/>
    <dgm:cxn modelId="{D1B32484-28F0-428A-9520-8334A2F3F0B1}" srcId="{DCCE571A-4D30-4294-ABAF-6885F619D2D9}" destId="{80308036-41FA-49DF-BC56-8BE1223C877B}" srcOrd="2" destOrd="0" parTransId="{CB4C8DF6-8671-4F14-9BD6-68E721D7CBE8}" sibTransId="{1F052CFC-B532-468F-8AAE-C7C381ADE52A}"/>
    <dgm:cxn modelId="{4D6131AC-1805-4438-A39D-4F587C933D11}" type="presOf" srcId="{E817CCF5-DA3F-4E5F-BE7C-D8111B2BFEBA}" destId="{071926C8-9E08-4BE0-A1E4-133B16FF713E}" srcOrd="0" destOrd="0" presId="urn:microsoft.com/office/officeart/2018/5/layout/CenteredIconLabelDescriptionList"/>
    <dgm:cxn modelId="{7A243DB8-C0B8-4718-B558-CE939B8FF03E}" srcId="{E754A2A0-41CE-428B-9DDC-DCD1FD12D16A}" destId="{C2F66EED-74C3-4F36-A1D4-8AFCBB009938}" srcOrd="0" destOrd="0" parTransId="{5CF5C62A-BD1A-4922-92B6-33ECA44C1F76}" sibTransId="{F9BAA161-AAEC-4A41-B4D9-A27EAD80526E}"/>
    <dgm:cxn modelId="{E40A96C6-DC5F-42A1-9307-3B282B7BE6C8}" srcId="{DCCE571A-4D30-4294-ABAF-6885F619D2D9}" destId="{6BF509EE-1E1E-4BF7-84F4-158CD8D2DC09}" srcOrd="1" destOrd="0" parTransId="{A66C651E-305C-49C9-A282-1069A4617E85}" sibTransId="{20224668-7462-4C4B-BD92-AE4512D3930F}"/>
    <dgm:cxn modelId="{507A74C7-FEAF-4A4C-9250-0613CBC2F127}" srcId="{E817CCF5-DA3F-4E5F-BE7C-D8111B2BFEBA}" destId="{E754A2A0-41CE-428B-9DDC-DCD1FD12D16A}" srcOrd="0" destOrd="0" parTransId="{BE164097-A5AA-4EA1-9E64-D7FCD4DD2A4E}" sibTransId="{02D8D4EF-9694-45C7-AF26-E20371B3C352}"/>
    <dgm:cxn modelId="{B51342D1-507F-4538-B2E7-CC8612277523}" type="presOf" srcId="{1C1B28B7-2609-4BAA-AAAB-5801EDFD334C}" destId="{C4D97C04-1692-4931-9A64-809D862C1739}" srcOrd="0" destOrd="0" presId="urn:microsoft.com/office/officeart/2018/5/layout/CenteredIconLabelDescriptionList"/>
    <dgm:cxn modelId="{B2BEE9D2-644C-400C-8E33-2C4491C5B104}" srcId="{DCCE571A-4D30-4294-ABAF-6885F619D2D9}" destId="{B4C55E9F-B5C0-4AD1-919B-D2D83AC9CD40}" srcOrd="0" destOrd="0" parTransId="{D1B05DEA-DFE0-4560-B75F-1C2BCB67A7C6}" sibTransId="{A6301E27-5ACC-4907-A7C8-B41877235C87}"/>
    <dgm:cxn modelId="{E70347E4-4461-4B80-8927-4CA0AEBFAAF8}" srcId="{E817CCF5-DA3F-4E5F-BE7C-D8111B2BFEBA}" destId="{DCCE571A-4D30-4294-ABAF-6885F619D2D9}" srcOrd="1" destOrd="0" parTransId="{3AD83C96-5A95-4337-BF2D-97454AF7F108}" sibTransId="{2C1DF6EC-6090-4926-A556-3D2417B7F2AA}"/>
    <dgm:cxn modelId="{3DA7E7F0-5057-42E1-BFDF-4C763F4C13E6}" type="presOf" srcId="{6BF509EE-1E1E-4BF7-84F4-158CD8D2DC09}" destId="{7CD40649-A74C-4AD8-B9D0-2573A1955C91}" srcOrd="0" destOrd="1" presId="urn:microsoft.com/office/officeart/2018/5/layout/CenteredIconLabelDescriptionList"/>
    <dgm:cxn modelId="{55A931F7-B2A3-4173-A574-A80CB726BAE2}" type="presOf" srcId="{C2F66EED-74C3-4F36-A1D4-8AFCBB009938}" destId="{DD091D0A-5A25-4241-91F3-18D32B0BDD4F}" srcOrd="0" destOrd="0" presId="urn:microsoft.com/office/officeart/2018/5/layout/CenteredIconLabelDescriptionList"/>
    <dgm:cxn modelId="{87DD2528-CB43-4F2F-AD70-34B2C76F4974}" type="presParOf" srcId="{071926C8-9E08-4BE0-A1E4-133B16FF713E}" destId="{1DA6F9F3-4A7F-42F9-8B77-7BD552F03105}" srcOrd="0" destOrd="0" presId="urn:microsoft.com/office/officeart/2018/5/layout/CenteredIconLabelDescriptionList"/>
    <dgm:cxn modelId="{C7D85599-D34F-41B3-ACEB-0C058EB1F61E}" type="presParOf" srcId="{1DA6F9F3-4A7F-42F9-8B77-7BD552F03105}" destId="{AF72813A-2810-4A52-BE92-611D54918694}" srcOrd="0" destOrd="0" presId="urn:microsoft.com/office/officeart/2018/5/layout/CenteredIconLabelDescriptionList"/>
    <dgm:cxn modelId="{C48669E0-1E6E-4350-9DF8-08B6FB55FE83}" type="presParOf" srcId="{1DA6F9F3-4A7F-42F9-8B77-7BD552F03105}" destId="{0FF9AC2C-F836-43CA-8259-A20F609F4C83}" srcOrd="1" destOrd="0" presId="urn:microsoft.com/office/officeart/2018/5/layout/CenteredIconLabelDescriptionList"/>
    <dgm:cxn modelId="{99FB1C93-FBB0-428C-B3D1-D2EC3308D436}" type="presParOf" srcId="{1DA6F9F3-4A7F-42F9-8B77-7BD552F03105}" destId="{DF27DA54-DCB6-45F4-890E-F7DCC5A4BE12}" srcOrd="2" destOrd="0" presId="urn:microsoft.com/office/officeart/2018/5/layout/CenteredIconLabelDescriptionList"/>
    <dgm:cxn modelId="{D2C113FF-430C-42FA-B64E-13ACE978DEE7}" type="presParOf" srcId="{1DA6F9F3-4A7F-42F9-8B77-7BD552F03105}" destId="{E3A03C26-8C60-4D73-A4C2-0678A1DD3B31}" srcOrd="3" destOrd="0" presId="urn:microsoft.com/office/officeart/2018/5/layout/CenteredIconLabelDescriptionList"/>
    <dgm:cxn modelId="{C10D59DD-0D52-4682-AC9F-5873A75B6FEF}" type="presParOf" srcId="{1DA6F9F3-4A7F-42F9-8B77-7BD552F03105}" destId="{DD091D0A-5A25-4241-91F3-18D32B0BDD4F}" srcOrd="4" destOrd="0" presId="urn:microsoft.com/office/officeart/2018/5/layout/CenteredIconLabelDescriptionList"/>
    <dgm:cxn modelId="{0510082E-5DF2-42DD-AE6C-D1E60730D4E3}" type="presParOf" srcId="{071926C8-9E08-4BE0-A1E4-133B16FF713E}" destId="{2564C0D4-4875-421D-81DB-70BF6751BBA7}" srcOrd="1" destOrd="0" presId="urn:microsoft.com/office/officeart/2018/5/layout/CenteredIconLabelDescriptionList"/>
    <dgm:cxn modelId="{E144C32E-E72B-4991-B9EC-93820D68CFB5}" type="presParOf" srcId="{071926C8-9E08-4BE0-A1E4-133B16FF713E}" destId="{3076B9F9-EC92-4653-AC03-C71FD5E9A400}" srcOrd="2" destOrd="0" presId="urn:microsoft.com/office/officeart/2018/5/layout/CenteredIconLabelDescriptionList"/>
    <dgm:cxn modelId="{66AB50A5-3D6E-4CE8-9C00-3540BF3A682A}" type="presParOf" srcId="{3076B9F9-EC92-4653-AC03-C71FD5E9A400}" destId="{210823F6-AC1A-46E3-9D99-A319DF497539}" srcOrd="0" destOrd="0" presId="urn:microsoft.com/office/officeart/2018/5/layout/CenteredIconLabelDescriptionList"/>
    <dgm:cxn modelId="{BB0A9168-4CEF-4C37-AA4F-28A0F96C5AAE}" type="presParOf" srcId="{3076B9F9-EC92-4653-AC03-C71FD5E9A400}" destId="{2F262968-0DF4-4BB1-BD25-0ED2829FA45D}" srcOrd="1" destOrd="0" presId="urn:microsoft.com/office/officeart/2018/5/layout/CenteredIconLabelDescriptionList"/>
    <dgm:cxn modelId="{05D1054F-4CFA-4960-9C76-474461246A75}" type="presParOf" srcId="{3076B9F9-EC92-4653-AC03-C71FD5E9A400}" destId="{3C1752BD-6530-4141-80E9-9A0923780DCB}" srcOrd="2" destOrd="0" presId="urn:microsoft.com/office/officeart/2018/5/layout/CenteredIconLabelDescriptionList"/>
    <dgm:cxn modelId="{021DA957-19C0-48AF-82E6-5EF64E6E4350}" type="presParOf" srcId="{3076B9F9-EC92-4653-AC03-C71FD5E9A400}" destId="{C393D316-1AB7-4A24-B8A5-3485F2713F88}" srcOrd="3" destOrd="0" presId="urn:microsoft.com/office/officeart/2018/5/layout/CenteredIconLabelDescriptionList"/>
    <dgm:cxn modelId="{E4E1ED22-2207-49AD-89BF-A68B1DCF8B24}" type="presParOf" srcId="{3076B9F9-EC92-4653-AC03-C71FD5E9A400}" destId="{7CD40649-A74C-4AD8-B9D0-2573A1955C91}" srcOrd="4" destOrd="0" presId="urn:microsoft.com/office/officeart/2018/5/layout/CenteredIconLabelDescriptionList"/>
    <dgm:cxn modelId="{E12208AE-A278-4C0F-9A95-B2A9F1FA788C}" type="presParOf" srcId="{071926C8-9E08-4BE0-A1E4-133B16FF713E}" destId="{9A7327AD-D2A8-4CB1-B3E0-7543B1D84369}" srcOrd="3" destOrd="0" presId="urn:microsoft.com/office/officeart/2018/5/layout/CenteredIconLabelDescriptionList"/>
    <dgm:cxn modelId="{04AF0028-0607-4319-870D-38F76BAD13CF}" type="presParOf" srcId="{071926C8-9E08-4BE0-A1E4-133B16FF713E}" destId="{13BCBAD6-8F08-4029-90C7-8E8A0D0733DD}" srcOrd="4" destOrd="0" presId="urn:microsoft.com/office/officeart/2018/5/layout/CenteredIconLabelDescriptionList"/>
    <dgm:cxn modelId="{6A4CD51F-23AC-49BF-A6C9-263678EFDC1A}" type="presParOf" srcId="{13BCBAD6-8F08-4029-90C7-8E8A0D0733DD}" destId="{B0A3ABD2-C471-4A21-8AEF-3843C86919E1}" srcOrd="0" destOrd="0" presId="urn:microsoft.com/office/officeart/2018/5/layout/CenteredIconLabelDescriptionList"/>
    <dgm:cxn modelId="{09B630B3-6E33-4A75-A9D0-DB0F7EABE59A}" type="presParOf" srcId="{13BCBAD6-8F08-4029-90C7-8E8A0D0733DD}" destId="{C05B68FE-639F-4FA9-A205-D74CFD77C39F}" srcOrd="1" destOrd="0" presId="urn:microsoft.com/office/officeart/2018/5/layout/CenteredIconLabelDescriptionList"/>
    <dgm:cxn modelId="{54C79EE1-3818-4202-8586-5211607DA0B9}" type="presParOf" srcId="{13BCBAD6-8F08-4029-90C7-8E8A0D0733DD}" destId="{C4D97C04-1692-4931-9A64-809D862C1739}" srcOrd="2" destOrd="0" presId="urn:microsoft.com/office/officeart/2018/5/layout/CenteredIconLabelDescriptionList"/>
    <dgm:cxn modelId="{18E2766E-C663-4DEC-B900-6C8AE4D2800E}" type="presParOf" srcId="{13BCBAD6-8F08-4029-90C7-8E8A0D0733DD}" destId="{62A868A2-37A4-4832-B3F5-E1EA98BA3648}" srcOrd="3" destOrd="0" presId="urn:microsoft.com/office/officeart/2018/5/layout/CenteredIconLabelDescriptionList"/>
    <dgm:cxn modelId="{9E5F65AC-D550-43B1-ABB5-AF4466613C81}" type="presParOf" srcId="{13BCBAD6-8F08-4029-90C7-8E8A0D0733DD}" destId="{6418EBED-F111-425B-8EE2-06B8B2297A68}" srcOrd="4" destOrd="0" presId="urn:microsoft.com/office/officeart/2018/5/layout/Centered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93F0E6-A620-43DF-BE5C-E95DBE307943}" type="doc">
      <dgm:prSet loTypeId="urn:microsoft.com/office/officeart/2005/8/layout/chevron2" loCatId="list" qsTypeId="urn:microsoft.com/office/officeart/2005/8/quickstyle/3d3" qsCatId="3D" csTypeId="urn:microsoft.com/office/officeart/2005/8/colors/accent1_2" csCatId="accent1" phldr="1"/>
      <dgm:spPr/>
      <dgm:t>
        <a:bodyPr/>
        <a:lstStyle/>
        <a:p>
          <a:endParaRPr lang="en-US"/>
        </a:p>
      </dgm:t>
    </dgm:pt>
    <dgm:pt modelId="{F3A601F0-3AA8-4FC7-8932-12D60F109F78}">
      <dgm:prSet phldrT="[Text]"/>
      <dgm:spPr/>
      <dgm:t>
        <a:bodyPr/>
        <a:lstStyle/>
        <a:p>
          <a:r>
            <a:rPr lang="en-US" dirty="0">
              <a:latin typeface="Square721 BT" panose="020B0504020202060204" pitchFamily="34" charset="0"/>
            </a:rPr>
            <a:t>1.</a:t>
          </a:r>
        </a:p>
      </dgm:t>
    </dgm:pt>
    <dgm:pt modelId="{7BD4CE6E-93B4-49EC-82B8-5F9E9854507A}" type="parTrans" cxnId="{C55AB2D7-2823-4745-AF89-B3AC37F94061}">
      <dgm:prSet/>
      <dgm:spPr/>
      <dgm:t>
        <a:bodyPr/>
        <a:lstStyle/>
        <a:p>
          <a:endParaRPr lang="en-US"/>
        </a:p>
      </dgm:t>
    </dgm:pt>
    <dgm:pt modelId="{2331E4DE-4972-4FDC-B5B6-63767BC296EF}" type="sibTrans" cxnId="{C55AB2D7-2823-4745-AF89-B3AC37F94061}">
      <dgm:prSet/>
      <dgm:spPr/>
      <dgm:t>
        <a:bodyPr/>
        <a:lstStyle/>
        <a:p>
          <a:endParaRPr lang="en-US"/>
        </a:p>
      </dgm:t>
    </dgm:pt>
    <dgm:pt modelId="{874A08E3-C1EB-4DEB-AE8E-CEBBD1A1634D}">
      <dgm:prSet phldrT="[Text]"/>
      <dgm:spPr/>
      <dgm:t>
        <a:bodyPr/>
        <a:lstStyle/>
        <a:p>
          <a:r>
            <a:rPr lang="en-US" dirty="0">
              <a:latin typeface="Square721 BT" panose="020B0504020202060204" pitchFamily="34" charset="0"/>
            </a:rPr>
            <a:t>Departments with high attrition rates(Finance and HR) indicate potential issues with employee retention</a:t>
          </a:r>
        </a:p>
      </dgm:t>
    </dgm:pt>
    <dgm:pt modelId="{C4F324A3-455A-4529-935B-B96D8B7AFE6D}" type="parTrans" cxnId="{648D0692-341D-47C7-9528-3E61CDC38C8A}">
      <dgm:prSet/>
      <dgm:spPr/>
      <dgm:t>
        <a:bodyPr/>
        <a:lstStyle/>
        <a:p>
          <a:endParaRPr lang="en-US"/>
        </a:p>
      </dgm:t>
    </dgm:pt>
    <dgm:pt modelId="{8F3B26F1-21CF-4027-A100-6E0341EEC30E}" type="sibTrans" cxnId="{648D0692-341D-47C7-9528-3E61CDC38C8A}">
      <dgm:prSet/>
      <dgm:spPr/>
      <dgm:t>
        <a:bodyPr/>
        <a:lstStyle/>
        <a:p>
          <a:endParaRPr lang="en-US"/>
        </a:p>
      </dgm:t>
    </dgm:pt>
    <dgm:pt modelId="{45E16824-C63E-436A-B28D-15371371B184}">
      <dgm:prSet phldrT="[Text]"/>
      <dgm:spPr/>
      <dgm:t>
        <a:bodyPr/>
        <a:lstStyle/>
        <a:p>
          <a:r>
            <a:rPr lang="en-US" dirty="0">
              <a:latin typeface="Square721 BT" panose="020B0504020202060204" pitchFamily="34" charset="0"/>
            </a:rPr>
            <a:t>2.</a:t>
          </a:r>
        </a:p>
      </dgm:t>
    </dgm:pt>
    <dgm:pt modelId="{C8DE9F34-4E5A-4392-B92B-DCB6D3CE8B72}" type="parTrans" cxnId="{5ED09758-C728-4C19-9B9D-E86EAC3674E6}">
      <dgm:prSet/>
      <dgm:spPr/>
      <dgm:t>
        <a:bodyPr/>
        <a:lstStyle/>
        <a:p>
          <a:endParaRPr lang="en-US"/>
        </a:p>
      </dgm:t>
    </dgm:pt>
    <dgm:pt modelId="{5FC2A037-7203-4A1A-BDE6-004C2E10D59A}" type="sibTrans" cxnId="{5ED09758-C728-4C19-9B9D-E86EAC3674E6}">
      <dgm:prSet/>
      <dgm:spPr/>
      <dgm:t>
        <a:bodyPr/>
        <a:lstStyle/>
        <a:p>
          <a:endParaRPr lang="en-US"/>
        </a:p>
      </dgm:t>
    </dgm:pt>
    <dgm:pt modelId="{137567B0-A6D9-407F-A6F6-9DBFD78C5107}">
      <dgm:prSet phldrT="[Text]"/>
      <dgm:spPr/>
      <dgm:t>
        <a:bodyPr/>
        <a:lstStyle/>
        <a:p>
          <a:r>
            <a:rPr lang="en-US" dirty="0">
              <a:latin typeface="Square721 BT" panose="020B0504020202060204" pitchFamily="34" charset="0"/>
            </a:rPr>
            <a:t>Performance ratings suggest a need for targeted improvement programs, especially in departments with lower performance levels</a:t>
          </a:r>
        </a:p>
      </dgm:t>
    </dgm:pt>
    <dgm:pt modelId="{4FA2877B-18EE-408C-A11F-ED191B73AE74}" type="parTrans" cxnId="{57199858-AAFD-4F4A-B2F2-C23F674A21FA}">
      <dgm:prSet/>
      <dgm:spPr/>
      <dgm:t>
        <a:bodyPr/>
        <a:lstStyle/>
        <a:p>
          <a:endParaRPr lang="en-US"/>
        </a:p>
      </dgm:t>
    </dgm:pt>
    <dgm:pt modelId="{B324AAE8-E8BE-42B6-85FC-FBDDFFC90BA9}" type="sibTrans" cxnId="{57199858-AAFD-4F4A-B2F2-C23F674A21FA}">
      <dgm:prSet/>
      <dgm:spPr/>
      <dgm:t>
        <a:bodyPr/>
        <a:lstStyle/>
        <a:p>
          <a:endParaRPr lang="en-US"/>
        </a:p>
      </dgm:t>
    </dgm:pt>
    <dgm:pt modelId="{B75567A0-DBB1-4F8A-9017-96F8AFA44037}">
      <dgm:prSet phldrT="[Text]"/>
      <dgm:spPr/>
      <dgm:t>
        <a:bodyPr/>
        <a:lstStyle/>
        <a:p>
          <a:r>
            <a:rPr lang="en-US" dirty="0">
              <a:latin typeface="Square721 BT" panose="020B0504020202060204" pitchFamily="34" charset="0"/>
            </a:rPr>
            <a:t>3.</a:t>
          </a:r>
        </a:p>
      </dgm:t>
    </dgm:pt>
    <dgm:pt modelId="{9474E192-AD96-4E37-8C6A-363B6A785292}" type="parTrans" cxnId="{2114C0D2-D9C2-4701-894E-1116875A6815}">
      <dgm:prSet/>
      <dgm:spPr/>
      <dgm:t>
        <a:bodyPr/>
        <a:lstStyle/>
        <a:p>
          <a:endParaRPr lang="en-US"/>
        </a:p>
      </dgm:t>
    </dgm:pt>
    <dgm:pt modelId="{0EED619C-FE41-4D4C-9CEC-C955225C27CE}" type="sibTrans" cxnId="{2114C0D2-D9C2-4701-894E-1116875A6815}">
      <dgm:prSet/>
      <dgm:spPr/>
      <dgm:t>
        <a:bodyPr/>
        <a:lstStyle/>
        <a:p>
          <a:endParaRPr lang="en-US"/>
        </a:p>
      </dgm:t>
    </dgm:pt>
    <dgm:pt modelId="{4D6B09DA-3AA4-4AF2-BA3A-FE81298893C0}">
      <dgm:prSet phldrT="[Text]"/>
      <dgm:spPr/>
      <dgm:t>
        <a:bodyPr/>
        <a:lstStyle/>
        <a:p>
          <a:r>
            <a:rPr lang="en-US" dirty="0">
              <a:latin typeface="Square721 BT" panose="020B0504020202060204" pitchFamily="34" charset="0"/>
            </a:rPr>
            <a:t>Gender imbalance in certain departments may need addressing to ensure a balanced work environment.</a:t>
          </a:r>
        </a:p>
      </dgm:t>
    </dgm:pt>
    <dgm:pt modelId="{917E9774-7D53-40E3-BCC3-11FF195325D3}" type="parTrans" cxnId="{94A78C33-EFD1-4658-921F-22AFDB6ED92C}">
      <dgm:prSet/>
      <dgm:spPr/>
      <dgm:t>
        <a:bodyPr/>
        <a:lstStyle/>
        <a:p>
          <a:endParaRPr lang="en-US"/>
        </a:p>
      </dgm:t>
    </dgm:pt>
    <dgm:pt modelId="{F734CC37-5361-47AB-BC3C-210683866353}" type="sibTrans" cxnId="{94A78C33-EFD1-4658-921F-22AFDB6ED92C}">
      <dgm:prSet/>
      <dgm:spPr/>
      <dgm:t>
        <a:bodyPr/>
        <a:lstStyle/>
        <a:p>
          <a:endParaRPr lang="en-US"/>
        </a:p>
      </dgm:t>
    </dgm:pt>
    <dgm:pt modelId="{E19F33AD-1DF7-45A0-ABEB-635BBC3BB750}" type="pres">
      <dgm:prSet presAssocID="{8F93F0E6-A620-43DF-BE5C-E95DBE307943}" presName="linearFlow" presStyleCnt="0">
        <dgm:presLayoutVars>
          <dgm:dir/>
          <dgm:animLvl val="lvl"/>
          <dgm:resizeHandles val="exact"/>
        </dgm:presLayoutVars>
      </dgm:prSet>
      <dgm:spPr/>
    </dgm:pt>
    <dgm:pt modelId="{5E914458-72EA-4241-BD97-499C44C721DA}" type="pres">
      <dgm:prSet presAssocID="{F3A601F0-3AA8-4FC7-8932-12D60F109F78}" presName="composite" presStyleCnt="0"/>
      <dgm:spPr/>
    </dgm:pt>
    <dgm:pt modelId="{9D1CB6EB-9BFE-415A-8A87-376CE5141D48}" type="pres">
      <dgm:prSet presAssocID="{F3A601F0-3AA8-4FC7-8932-12D60F109F78}" presName="parentText" presStyleLbl="alignNode1" presStyleIdx="0" presStyleCnt="3">
        <dgm:presLayoutVars>
          <dgm:chMax val="1"/>
          <dgm:bulletEnabled val="1"/>
        </dgm:presLayoutVars>
      </dgm:prSet>
      <dgm:spPr/>
    </dgm:pt>
    <dgm:pt modelId="{C62695EC-E4CF-4B3B-BD2E-895FC095545A}" type="pres">
      <dgm:prSet presAssocID="{F3A601F0-3AA8-4FC7-8932-12D60F109F78}" presName="descendantText" presStyleLbl="alignAcc1" presStyleIdx="0" presStyleCnt="3">
        <dgm:presLayoutVars>
          <dgm:bulletEnabled val="1"/>
        </dgm:presLayoutVars>
      </dgm:prSet>
      <dgm:spPr/>
    </dgm:pt>
    <dgm:pt modelId="{125B20EC-DD3D-4031-A575-C0605929BF46}" type="pres">
      <dgm:prSet presAssocID="{2331E4DE-4972-4FDC-B5B6-63767BC296EF}" presName="sp" presStyleCnt="0"/>
      <dgm:spPr/>
    </dgm:pt>
    <dgm:pt modelId="{7F89AC0A-33DF-48A9-B3C2-ACAE2B9FF693}" type="pres">
      <dgm:prSet presAssocID="{45E16824-C63E-436A-B28D-15371371B184}" presName="composite" presStyleCnt="0"/>
      <dgm:spPr/>
    </dgm:pt>
    <dgm:pt modelId="{8879A017-5EBD-49F0-8B3E-C7123086B199}" type="pres">
      <dgm:prSet presAssocID="{45E16824-C63E-436A-B28D-15371371B184}" presName="parentText" presStyleLbl="alignNode1" presStyleIdx="1" presStyleCnt="3">
        <dgm:presLayoutVars>
          <dgm:chMax val="1"/>
          <dgm:bulletEnabled val="1"/>
        </dgm:presLayoutVars>
      </dgm:prSet>
      <dgm:spPr/>
    </dgm:pt>
    <dgm:pt modelId="{09133530-B5F3-454B-9BB2-7CD0A2EC34AF}" type="pres">
      <dgm:prSet presAssocID="{45E16824-C63E-436A-B28D-15371371B184}" presName="descendantText" presStyleLbl="alignAcc1" presStyleIdx="1" presStyleCnt="3">
        <dgm:presLayoutVars>
          <dgm:bulletEnabled val="1"/>
        </dgm:presLayoutVars>
      </dgm:prSet>
      <dgm:spPr/>
    </dgm:pt>
    <dgm:pt modelId="{47CC6BE5-B258-4EA6-BD04-E7EA4F123EB7}" type="pres">
      <dgm:prSet presAssocID="{5FC2A037-7203-4A1A-BDE6-004C2E10D59A}" presName="sp" presStyleCnt="0"/>
      <dgm:spPr/>
    </dgm:pt>
    <dgm:pt modelId="{70DBE242-12C8-4360-BCA9-DC3EAC9ACE1B}" type="pres">
      <dgm:prSet presAssocID="{B75567A0-DBB1-4F8A-9017-96F8AFA44037}" presName="composite" presStyleCnt="0"/>
      <dgm:spPr/>
    </dgm:pt>
    <dgm:pt modelId="{370CE56E-5F7F-46D4-A319-B0ECF64A5F2F}" type="pres">
      <dgm:prSet presAssocID="{B75567A0-DBB1-4F8A-9017-96F8AFA44037}" presName="parentText" presStyleLbl="alignNode1" presStyleIdx="2" presStyleCnt="3">
        <dgm:presLayoutVars>
          <dgm:chMax val="1"/>
          <dgm:bulletEnabled val="1"/>
        </dgm:presLayoutVars>
      </dgm:prSet>
      <dgm:spPr/>
    </dgm:pt>
    <dgm:pt modelId="{A2B98B00-E59F-4A86-A437-E552F583B73C}" type="pres">
      <dgm:prSet presAssocID="{B75567A0-DBB1-4F8A-9017-96F8AFA44037}" presName="descendantText" presStyleLbl="alignAcc1" presStyleIdx="2" presStyleCnt="3">
        <dgm:presLayoutVars>
          <dgm:bulletEnabled val="1"/>
        </dgm:presLayoutVars>
      </dgm:prSet>
      <dgm:spPr/>
    </dgm:pt>
  </dgm:ptLst>
  <dgm:cxnLst>
    <dgm:cxn modelId="{B3C2730C-B312-4F47-B937-601DEA0275E1}" type="presOf" srcId="{4D6B09DA-3AA4-4AF2-BA3A-FE81298893C0}" destId="{A2B98B00-E59F-4A86-A437-E552F583B73C}" srcOrd="0" destOrd="0" presId="urn:microsoft.com/office/officeart/2005/8/layout/chevron2"/>
    <dgm:cxn modelId="{9CF73A1A-4313-4F0C-AD8B-1B8C667B6194}" type="presOf" srcId="{B75567A0-DBB1-4F8A-9017-96F8AFA44037}" destId="{370CE56E-5F7F-46D4-A319-B0ECF64A5F2F}" srcOrd="0" destOrd="0" presId="urn:microsoft.com/office/officeart/2005/8/layout/chevron2"/>
    <dgm:cxn modelId="{19AD9121-866C-4C37-ADB4-5CEDB6BD387B}" type="presOf" srcId="{137567B0-A6D9-407F-A6F6-9DBFD78C5107}" destId="{09133530-B5F3-454B-9BB2-7CD0A2EC34AF}" srcOrd="0" destOrd="0" presId="urn:microsoft.com/office/officeart/2005/8/layout/chevron2"/>
    <dgm:cxn modelId="{94A78C33-EFD1-4658-921F-22AFDB6ED92C}" srcId="{B75567A0-DBB1-4F8A-9017-96F8AFA44037}" destId="{4D6B09DA-3AA4-4AF2-BA3A-FE81298893C0}" srcOrd="0" destOrd="0" parTransId="{917E9774-7D53-40E3-BCC3-11FF195325D3}" sibTransId="{F734CC37-5361-47AB-BC3C-210683866353}"/>
    <dgm:cxn modelId="{EC3CEB3B-7257-4F53-820D-8BEBF3240630}" type="presOf" srcId="{874A08E3-C1EB-4DEB-AE8E-CEBBD1A1634D}" destId="{C62695EC-E4CF-4B3B-BD2E-895FC095545A}" srcOrd="0" destOrd="0" presId="urn:microsoft.com/office/officeart/2005/8/layout/chevron2"/>
    <dgm:cxn modelId="{27A87D3C-676D-44F3-802D-0BB64429212D}" type="presOf" srcId="{45E16824-C63E-436A-B28D-15371371B184}" destId="{8879A017-5EBD-49F0-8B3E-C7123086B199}" srcOrd="0" destOrd="0" presId="urn:microsoft.com/office/officeart/2005/8/layout/chevron2"/>
    <dgm:cxn modelId="{5ED09758-C728-4C19-9B9D-E86EAC3674E6}" srcId="{8F93F0E6-A620-43DF-BE5C-E95DBE307943}" destId="{45E16824-C63E-436A-B28D-15371371B184}" srcOrd="1" destOrd="0" parTransId="{C8DE9F34-4E5A-4392-B92B-DCB6D3CE8B72}" sibTransId="{5FC2A037-7203-4A1A-BDE6-004C2E10D59A}"/>
    <dgm:cxn modelId="{57199858-AAFD-4F4A-B2F2-C23F674A21FA}" srcId="{45E16824-C63E-436A-B28D-15371371B184}" destId="{137567B0-A6D9-407F-A6F6-9DBFD78C5107}" srcOrd="0" destOrd="0" parTransId="{4FA2877B-18EE-408C-A11F-ED191B73AE74}" sibTransId="{B324AAE8-E8BE-42B6-85FC-FBDDFFC90BA9}"/>
    <dgm:cxn modelId="{648D0692-341D-47C7-9528-3E61CDC38C8A}" srcId="{F3A601F0-3AA8-4FC7-8932-12D60F109F78}" destId="{874A08E3-C1EB-4DEB-AE8E-CEBBD1A1634D}" srcOrd="0" destOrd="0" parTransId="{C4F324A3-455A-4529-935B-B96D8B7AFE6D}" sibTransId="{8F3B26F1-21CF-4027-A100-6E0341EEC30E}"/>
    <dgm:cxn modelId="{9962EFA2-3AFA-429E-BE46-E5C5ACFB8B0D}" type="presOf" srcId="{F3A601F0-3AA8-4FC7-8932-12D60F109F78}" destId="{9D1CB6EB-9BFE-415A-8A87-376CE5141D48}" srcOrd="0" destOrd="0" presId="urn:microsoft.com/office/officeart/2005/8/layout/chevron2"/>
    <dgm:cxn modelId="{2114C0D2-D9C2-4701-894E-1116875A6815}" srcId="{8F93F0E6-A620-43DF-BE5C-E95DBE307943}" destId="{B75567A0-DBB1-4F8A-9017-96F8AFA44037}" srcOrd="2" destOrd="0" parTransId="{9474E192-AD96-4E37-8C6A-363B6A785292}" sibTransId="{0EED619C-FE41-4D4C-9CEC-C955225C27CE}"/>
    <dgm:cxn modelId="{C55AB2D7-2823-4745-AF89-B3AC37F94061}" srcId="{8F93F0E6-A620-43DF-BE5C-E95DBE307943}" destId="{F3A601F0-3AA8-4FC7-8932-12D60F109F78}" srcOrd="0" destOrd="0" parTransId="{7BD4CE6E-93B4-49EC-82B8-5F9E9854507A}" sibTransId="{2331E4DE-4972-4FDC-B5B6-63767BC296EF}"/>
    <dgm:cxn modelId="{5804C1E6-7206-4024-B4CA-85CA7DE49646}" type="presOf" srcId="{8F93F0E6-A620-43DF-BE5C-E95DBE307943}" destId="{E19F33AD-1DF7-45A0-ABEB-635BBC3BB750}" srcOrd="0" destOrd="0" presId="urn:microsoft.com/office/officeart/2005/8/layout/chevron2"/>
    <dgm:cxn modelId="{801A2DF3-444D-4EE4-AF9A-1B6EEFE757CC}" type="presParOf" srcId="{E19F33AD-1DF7-45A0-ABEB-635BBC3BB750}" destId="{5E914458-72EA-4241-BD97-499C44C721DA}" srcOrd="0" destOrd="0" presId="urn:microsoft.com/office/officeart/2005/8/layout/chevron2"/>
    <dgm:cxn modelId="{38ECF16A-68B4-4037-AE81-2E5B84C26DC9}" type="presParOf" srcId="{5E914458-72EA-4241-BD97-499C44C721DA}" destId="{9D1CB6EB-9BFE-415A-8A87-376CE5141D48}" srcOrd="0" destOrd="0" presId="urn:microsoft.com/office/officeart/2005/8/layout/chevron2"/>
    <dgm:cxn modelId="{600D9CFE-A7F5-4214-A905-02B197418BBA}" type="presParOf" srcId="{5E914458-72EA-4241-BD97-499C44C721DA}" destId="{C62695EC-E4CF-4B3B-BD2E-895FC095545A}" srcOrd="1" destOrd="0" presId="urn:microsoft.com/office/officeart/2005/8/layout/chevron2"/>
    <dgm:cxn modelId="{7383BEE8-8710-4DB0-BE7E-36F29506624B}" type="presParOf" srcId="{E19F33AD-1DF7-45A0-ABEB-635BBC3BB750}" destId="{125B20EC-DD3D-4031-A575-C0605929BF46}" srcOrd="1" destOrd="0" presId="urn:microsoft.com/office/officeart/2005/8/layout/chevron2"/>
    <dgm:cxn modelId="{A9E0C29B-F271-4372-A2BF-F0D50D442E3D}" type="presParOf" srcId="{E19F33AD-1DF7-45A0-ABEB-635BBC3BB750}" destId="{7F89AC0A-33DF-48A9-B3C2-ACAE2B9FF693}" srcOrd="2" destOrd="0" presId="urn:microsoft.com/office/officeart/2005/8/layout/chevron2"/>
    <dgm:cxn modelId="{5ED0AEB2-71FE-45EF-AA98-35679D2F062C}" type="presParOf" srcId="{7F89AC0A-33DF-48A9-B3C2-ACAE2B9FF693}" destId="{8879A017-5EBD-49F0-8B3E-C7123086B199}" srcOrd="0" destOrd="0" presId="urn:microsoft.com/office/officeart/2005/8/layout/chevron2"/>
    <dgm:cxn modelId="{DFC5839D-3F94-4745-A005-2513C80E3799}" type="presParOf" srcId="{7F89AC0A-33DF-48A9-B3C2-ACAE2B9FF693}" destId="{09133530-B5F3-454B-9BB2-7CD0A2EC34AF}" srcOrd="1" destOrd="0" presId="urn:microsoft.com/office/officeart/2005/8/layout/chevron2"/>
    <dgm:cxn modelId="{5BF6B783-13A4-45FF-8D3E-73D2C7FEDD7E}" type="presParOf" srcId="{E19F33AD-1DF7-45A0-ABEB-635BBC3BB750}" destId="{47CC6BE5-B258-4EA6-BD04-E7EA4F123EB7}" srcOrd="3" destOrd="0" presId="urn:microsoft.com/office/officeart/2005/8/layout/chevron2"/>
    <dgm:cxn modelId="{38BD42F5-1918-4C39-AF21-94896F491089}" type="presParOf" srcId="{E19F33AD-1DF7-45A0-ABEB-635BBC3BB750}" destId="{70DBE242-12C8-4360-BCA9-DC3EAC9ACE1B}" srcOrd="4" destOrd="0" presId="urn:microsoft.com/office/officeart/2005/8/layout/chevron2"/>
    <dgm:cxn modelId="{E883CC8E-C9C3-4189-B0C8-72BC24310FDA}" type="presParOf" srcId="{70DBE242-12C8-4360-BCA9-DC3EAC9ACE1B}" destId="{370CE56E-5F7F-46D4-A319-B0ECF64A5F2F}" srcOrd="0" destOrd="0" presId="urn:microsoft.com/office/officeart/2005/8/layout/chevron2"/>
    <dgm:cxn modelId="{F31906E0-0143-4F43-ACCC-E3881DCA9F12}" type="presParOf" srcId="{70DBE242-12C8-4360-BCA9-DC3EAC9ACE1B}" destId="{A2B98B00-E59F-4A86-A437-E552F583B73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2813A-2810-4A52-BE92-611D54918694}">
      <dsp:nvSpPr>
        <dsp:cNvPr id="0" name=""/>
        <dsp:cNvSpPr/>
      </dsp:nvSpPr>
      <dsp:spPr>
        <a:xfrm>
          <a:off x="4635850" y="316187"/>
          <a:ext cx="1080843" cy="10808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F27DA54-DCB6-45F4-890E-F7DCC5A4BE12}">
      <dsp:nvSpPr>
        <dsp:cNvPr id="0" name=""/>
        <dsp:cNvSpPr/>
      </dsp:nvSpPr>
      <dsp:spPr>
        <a:xfrm>
          <a:off x="4228" y="1574749"/>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b="1"/>
          </a:pPr>
          <a:r>
            <a:rPr lang="en-US" sz="3000" kern="1200" dirty="0">
              <a:latin typeface="Futura Md BT" panose="020B0602020204020303" pitchFamily="34" charset="0"/>
            </a:rPr>
            <a:t>Analyze</a:t>
          </a:r>
        </a:p>
      </dsp:txBody>
      <dsp:txXfrm>
        <a:off x="4228" y="1574749"/>
        <a:ext cx="3088125" cy="463218"/>
      </dsp:txXfrm>
    </dsp:sp>
    <dsp:sp modelId="{DD091D0A-5A25-4241-91F3-18D32B0BDD4F}">
      <dsp:nvSpPr>
        <dsp:cNvPr id="0" name=""/>
        <dsp:cNvSpPr/>
      </dsp:nvSpPr>
      <dsp:spPr>
        <a:xfrm>
          <a:off x="4228" y="2097638"/>
          <a:ext cx="3088125" cy="1251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latin typeface="Square721 BT" panose="020B0504020202060204" pitchFamily="34" charset="0"/>
            </a:rPr>
            <a:t>Employee Demographics</a:t>
          </a:r>
        </a:p>
        <a:p>
          <a:pPr marL="0" lvl="0" indent="0" algn="ctr" defTabSz="755650">
            <a:lnSpc>
              <a:spcPct val="100000"/>
            </a:lnSpc>
            <a:spcBef>
              <a:spcPct val="0"/>
            </a:spcBef>
            <a:spcAft>
              <a:spcPct val="35000"/>
            </a:spcAft>
            <a:buNone/>
          </a:pPr>
          <a:r>
            <a:rPr lang="en-US" sz="1700" kern="1200" dirty="0">
              <a:latin typeface="Square721 BT" panose="020B0504020202060204" pitchFamily="34" charset="0"/>
            </a:rPr>
            <a:t>Performance</a:t>
          </a:r>
        </a:p>
        <a:p>
          <a:pPr marL="0" lvl="0" indent="0" algn="ctr" defTabSz="755650">
            <a:lnSpc>
              <a:spcPct val="100000"/>
            </a:lnSpc>
            <a:spcBef>
              <a:spcPct val="0"/>
            </a:spcBef>
            <a:spcAft>
              <a:spcPct val="35000"/>
            </a:spcAft>
            <a:buNone/>
          </a:pPr>
          <a:r>
            <a:rPr lang="en-US" sz="1700" kern="1200" dirty="0">
              <a:latin typeface="Square721 BT" panose="020B0504020202060204" pitchFamily="34" charset="0"/>
            </a:rPr>
            <a:t>Attrition rates</a:t>
          </a:r>
        </a:p>
      </dsp:txBody>
      <dsp:txXfrm>
        <a:off x="4228" y="2097638"/>
        <a:ext cx="3088125" cy="1251497"/>
      </dsp:txXfrm>
    </dsp:sp>
    <dsp:sp modelId="{210823F6-AC1A-46E3-9D99-A319DF497539}">
      <dsp:nvSpPr>
        <dsp:cNvPr id="0" name=""/>
        <dsp:cNvSpPr/>
      </dsp:nvSpPr>
      <dsp:spPr>
        <a:xfrm>
          <a:off x="1003537" y="291468"/>
          <a:ext cx="1080843" cy="10808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1752BD-6530-4141-80E9-9A0923780DCB}">
      <dsp:nvSpPr>
        <dsp:cNvPr id="0" name=""/>
        <dsp:cNvSpPr/>
      </dsp:nvSpPr>
      <dsp:spPr>
        <a:xfrm>
          <a:off x="3632774" y="1574749"/>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b="1"/>
          </a:pPr>
          <a:r>
            <a:rPr lang="en-US" sz="2900" b="1" kern="1200" dirty="0">
              <a:solidFill>
                <a:prstClr val="white">
                  <a:hueOff val="0"/>
                  <a:satOff val="0"/>
                  <a:lumOff val="0"/>
                  <a:alphaOff val="0"/>
                </a:prstClr>
              </a:solidFill>
              <a:latin typeface="Futura Md BT" panose="020B0602020204020303" pitchFamily="34" charset="0"/>
              <a:ea typeface="+mn-ea"/>
              <a:cs typeface="+mn-cs"/>
            </a:rPr>
            <a:t>Identify</a:t>
          </a:r>
        </a:p>
      </dsp:txBody>
      <dsp:txXfrm>
        <a:off x="3632774" y="1574749"/>
        <a:ext cx="3088125" cy="463218"/>
      </dsp:txXfrm>
    </dsp:sp>
    <dsp:sp modelId="{7CD40649-A74C-4AD8-B9D0-2573A1955C91}">
      <dsp:nvSpPr>
        <dsp:cNvPr id="0" name=""/>
        <dsp:cNvSpPr/>
      </dsp:nvSpPr>
      <dsp:spPr>
        <a:xfrm>
          <a:off x="3632774" y="2097638"/>
          <a:ext cx="3088125" cy="1251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latin typeface="Square721 BT" panose="020B0504020202060204" pitchFamily="34" charset="0"/>
            </a:rPr>
            <a:t>Key Trends</a:t>
          </a:r>
        </a:p>
        <a:p>
          <a:pPr marL="0" lvl="0" indent="0" algn="ctr" defTabSz="755650">
            <a:lnSpc>
              <a:spcPct val="100000"/>
            </a:lnSpc>
            <a:spcBef>
              <a:spcPct val="0"/>
            </a:spcBef>
            <a:spcAft>
              <a:spcPct val="35000"/>
            </a:spcAft>
            <a:buNone/>
          </a:pPr>
          <a:r>
            <a:rPr lang="en-US" sz="1700" kern="1200" dirty="0">
              <a:latin typeface="Square721 BT" panose="020B0504020202060204" pitchFamily="34" charset="0"/>
            </a:rPr>
            <a:t>&amp;</a:t>
          </a:r>
        </a:p>
        <a:p>
          <a:pPr marL="0" lvl="0" indent="0" algn="ctr" defTabSz="755650">
            <a:lnSpc>
              <a:spcPct val="100000"/>
            </a:lnSpc>
            <a:spcBef>
              <a:spcPct val="0"/>
            </a:spcBef>
            <a:spcAft>
              <a:spcPct val="35000"/>
            </a:spcAft>
            <a:buNone/>
          </a:pPr>
          <a:r>
            <a:rPr lang="en-US" sz="1700" kern="1200" dirty="0">
              <a:latin typeface="Square721 BT" panose="020B0504020202060204" pitchFamily="34" charset="0"/>
            </a:rPr>
            <a:t>Issues Across Different Departments </a:t>
          </a:r>
        </a:p>
      </dsp:txBody>
      <dsp:txXfrm>
        <a:off x="3632774" y="2097638"/>
        <a:ext cx="3088125" cy="1251497"/>
      </dsp:txXfrm>
    </dsp:sp>
    <dsp:sp modelId="{B0A3ABD2-C471-4A21-8AEF-3843C86919E1}">
      <dsp:nvSpPr>
        <dsp:cNvPr id="0" name=""/>
        <dsp:cNvSpPr/>
      </dsp:nvSpPr>
      <dsp:spPr>
        <a:xfrm>
          <a:off x="8264962" y="365614"/>
          <a:ext cx="1080843" cy="10808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D97C04-1692-4931-9A64-809D862C1739}">
      <dsp:nvSpPr>
        <dsp:cNvPr id="0" name=""/>
        <dsp:cNvSpPr/>
      </dsp:nvSpPr>
      <dsp:spPr>
        <a:xfrm>
          <a:off x="7261321" y="1574749"/>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b="1"/>
          </a:pPr>
          <a:r>
            <a:rPr lang="en-US" sz="2900" b="1" kern="1200" dirty="0">
              <a:solidFill>
                <a:prstClr val="white">
                  <a:hueOff val="0"/>
                  <a:satOff val="0"/>
                  <a:lumOff val="0"/>
                  <a:alphaOff val="0"/>
                </a:prstClr>
              </a:solidFill>
              <a:latin typeface="Futura Md BT" panose="020B0602020204020303" pitchFamily="34" charset="0"/>
              <a:ea typeface="+mn-ea"/>
              <a:cs typeface="+mn-cs"/>
            </a:rPr>
            <a:t>Provide</a:t>
          </a:r>
        </a:p>
      </dsp:txBody>
      <dsp:txXfrm>
        <a:off x="7261321" y="1574749"/>
        <a:ext cx="3088125" cy="463218"/>
      </dsp:txXfrm>
    </dsp:sp>
    <dsp:sp modelId="{6418EBED-F111-425B-8EE2-06B8B2297A68}">
      <dsp:nvSpPr>
        <dsp:cNvPr id="0" name=""/>
        <dsp:cNvSpPr/>
      </dsp:nvSpPr>
      <dsp:spPr>
        <a:xfrm>
          <a:off x="7261321" y="2097638"/>
          <a:ext cx="3088125" cy="1251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latin typeface="Square721 BT" panose="020B0504020202060204" pitchFamily="34" charset="0"/>
            </a:rPr>
            <a:t>Actionable Recommendations</a:t>
          </a:r>
        </a:p>
        <a:p>
          <a:pPr marL="0" lvl="0" indent="0" algn="ctr" defTabSz="755650">
            <a:lnSpc>
              <a:spcPct val="100000"/>
            </a:lnSpc>
            <a:spcBef>
              <a:spcPct val="0"/>
            </a:spcBef>
            <a:spcAft>
              <a:spcPct val="35000"/>
            </a:spcAft>
            <a:buNone/>
          </a:pPr>
          <a:r>
            <a:rPr lang="en-US" sz="1700" kern="1200" dirty="0">
              <a:latin typeface="Square721 BT" panose="020B0504020202060204" pitchFamily="34" charset="0"/>
            </a:rPr>
            <a:t>To Optimize Workforce</a:t>
          </a:r>
        </a:p>
        <a:p>
          <a:pPr marL="0" lvl="0" indent="0" algn="ctr" defTabSz="755650">
            <a:lnSpc>
              <a:spcPct val="100000"/>
            </a:lnSpc>
            <a:spcBef>
              <a:spcPct val="0"/>
            </a:spcBef>
            <a:spcAft>
              <a:spcPct val="35000"/>
            </a:spcAft>
            <a:buNone/>
          </a:pPr>
          <a:r>
            <a:rPr lang="en-US" sz="1700" kern="1200" dirty="0">
              <a:latin typeface="Square721 BT" panose="020B0504020202060204" pitchFamily="34" charset="0"/>
            </a:rPr>
            <a:t>Management</a:t>
          </a:r>
        </a:p>
      </dsp:txBody>
      <dsp:txXfrm>
        <a:off x="7261321" y="2097638"/>
        <a:ext cx="3088125" cy="12514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1CB6EB-9BFE-415A-8A87-376CE5141D48}">
      <dsp:nvSpPr>
        <dsp:cNvPr id="0" name=""/>
        <dsp:cNvSpPr/>
      </dsp:nvSpPr>
      <dsp:spPr>
        <a:xfrm rot="5400000">
          <a:off x="-205417" y="206095"/>
          <a:ext cx="1369451" cy="958615"/>
        </a:xfrm>
        <a:prstGeom prst="chevron">
          <a:avLst/>
        </a:prstGeom>
        <a:solidFill>
          <a:schemeClr val="accent1">
            <a:hueOff val="0"/>
            <a:satOff val="0"/>
            <a:lumOff val="0"/>
            <a:alphaOff val="0"/>
          </a:schemeClr>
        </a:solidFill>
        <a:ln>
          <a:noFill/>
        </a:ln>
        <a:effectLst>
          <a:outerShdw blurRad="63500" dist="25400" dir="5400000"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quare721 BT" panose="020B0504020202060204" pitchFamily="34" charset="0"/>
            </a:rPr>
            <a:t>1.</a:t>
          </a:r>
        </a:p>
      </dsp:txBody>
      <dsp:txXfrm rot="-5400000">
        <a:off x="2" y="479985"/>
        <a:ext cx="958615" cy="410836"/>
      </dsp:txXfrm>
    </dsp:sp>
    <dsp:sp modelId="{C62695EC-E4CF-4B3B-BD2E-895FC095545A}">
      <dsp:nvSpPr>
        <dsp:cNvPr id="0" name=""/>
        <dsp:cNvSpPr/>
      </dsp:nvSpPr>
      <dsp:spPr>
        <a:xfrm rot="5400000">
          <a:off x="5211073" y="-4251780"/>
          <a:ext cx="890143" cy="9395059"/>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latin typeface="Square721 BT" panose="020B0504020202060204" pitchFamily="34" charset="0"/>
            </a:rPr>
            <a:t>Departments with high attrition rates(Finance and HR) indicate potential issues with employee retention</a:t>
          </a:r>
        </a:p>
      </dsp:txBody>
      <dsp:txXfrm rot="-5400000">
        <a:off x="958616" y="44130"/>
        <a:ext cx="9351606" cy="803237"/>
      </dsp:txXfrm>
    </dsp:sp>
    <dsp:sp modelId="{8879A017-5EBD-49F0-8B3E-C7123086B199}">
      <dsp:nvSpPr>
        <dsp:cNvPr id="0" name=""/>
        <dsp:cNvSpPr/>
      </dsp:nvSpPr>
      <dsp:spPr>
        <a:xfrm rot="5400000">
          <a:off x="-205417" y="1378067"/>
          <a:ext cx="1369451" cy="958615"/>
        </a:xfrm>
        <a:prstGeom prst="chevron">
          <a:avLst/>
        </a:prstGeom>
        <a:solidFill>
          <a:schemeClr val="accent1">
            <a:hueOff val="0"/>
            <a:satOff val="0"/>
            <a:lumOff val="0"/>
            <a:alphaOff val="0"/>
          </a:schemeClr>
        </a:solidFill>
        <a:ln>
          <a:noFill/>
        </a:ln>
        <a:effectLst>
          <a:outerShdw blurRad="63500" dist="25400" dir="5400000"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quare721 BT" panose="020B0504020202060204" pitchFamily="34" charset="0"/>
            </a:rPr>
            <a:t>2.</a:t>
          </a:r>
        </a:p>
      </dsp:txBody>
      <dsp:txXfrm rot="-5400000">
        <a:off x="2" y="1651957"/>
        <a:ext cx="958615" cy="410836"/>
      </dsp:txXfrm>
    </dsp:sp>
    <dsp:sp modelId="{09133530-B5F3-454B-9BB2-7CD0A2EC34AF}">
      <dsp:nvSpPr>
        <dsp:cNvPr id="0" name=""/>
        <dsp:cNvSpPr/>
      </dsp:nvSpPr>
      <dsp:spPr>
        <a:xfrm rot="5400000">
          <a:off x="5211073" y="-3079808"/>
          <a:ext cx="890143" cy="9395059"/>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latin typeface="Square721 BT" panose="020B0504020202060204" pitchFamily="34" charset="0"/>
            </a:rPr>
            <a:t>Performance ratings suggest a need for targeted improvement programs, especially in departments with lower performance levels</a:t>
          </a:r>
        </a:p>
      </dsp:txBody>
      <dsp:txXfrm rot="-5400000">
        <a:off x="958616" y="1216102"/>
        <a:ext cx="9351606" cy="803237"/>
      </dsp:txXfrm>
    </dsp:sp>
    <dsp:sp modelId="{370CE56E-5F7F-46D4-A319-B0ECF64A5F2F}">
      <dsp:nvSpPr>
        <dsp:cNvPr id="0" name=""/>
        <dsp:cNvSpPr/>
      </dsp:nvSpPr>
      <dsp:spPr>
        <a:xfrm rot="5400000">
          <a:off x="-205417" y="2550038"/>
          <a:ext cx="1369451" cy="958615"/>
        </a:xfrm>
        <a:prstGeom prst="chevron">
          <a:avLst/>
        </a:prstGeom>
        <a:solidFill>
          <a:schemeClr val="accent1">
            <a:hueOff val="0"/>
            <a:satOff val="0"/>
            <a:lumOff val="0"/>
            <a:alphaOff val="0"/>
          </a:schemeClr>
        </a:solidFill>
        <a:ln>
          <a:noFill/>
        </a:ln>
        <a:effectLst>
          <a:outerShdw blurRad="63500" dist="25400" dir="5400000"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quare721 BT" panose="020B0504020202060204" pitchFamily="34" charset="0"/>
            </a:rPr>
            <a:t>3.</a:t>
          </a:r>
        </a:p>
      </dsp:txBody>
      <dsp:txXfrm rot="-5400000">
        <a:off x="2" y="2823928"/>
        <a:ext cx="958615" cy="410836"/>
      </dsp:txXfrm>
    </dsp:sp>
    <dsp:sp modelId="{A2B98B00-E59F-4A86-A437-E552F583B73C}">
      <dsp:nvSpPr>
        <dsp:cNvPr id="0" name=""/>
        <dsp:cNvSpPr/>
      </dsp:nvSpPr>
      <dsp:spPr>
        <a:xfrm rot="5400000">
          <a:off x="5211073" y="-1907836"/>
          <a:ext cx="890143" cy="9395059"/>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latin typeface="Square721 BT" panose="020B0504020202060204" pitchFamily="34" charset="0"/>
            </a:rPr>
            <a:t>Gender imbalance in certain departments may need addressing to ensure a balanced work environment.</a:t>
          </a:r>
        </a:p>
      </dsp:txBody>
      <dsp:txXfrm rot="-5400000">
        <a:off x="958616" y="2388074"/>
        <a:ext cx="9351606" cy="803237"/>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0F60BE-51E8-4351-85E2-95344454AADE}" type="datetimeFigureOut">
              <a:rPr lang="en-US" smtClean="0"/>
              <a:t>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DF75D-520F-4992-AA00-0A1807B2D8E6}" type="slidenum">
              <a:rPr lang="en-US" smtClean="0"/>
              <a:t>‹#›</a:t>
            </a:fld>
            <a:endParaRPr lang="en-US"/>
          </a:p>
        </p:txBody>
      </p:sp>
    </p:spTree>
    <p:extLst>
      <p:ext uri="{BB962C8B-B14F-4D97-AF65-F5344CB8AC3E}">
        <p14:creationId xmlns:p14="http://schemas.microsoft.com/office/powerpoint/2010/main" val="3524328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Welcome everyone. Today, I’ll be presenting our analysis of employee demographics and performance, along with strategic recommendations for optimizing workforce management. I’m Mena, and I’m excited to share these insights with you.</a:t>
            </a:r>
            <a:endParaRPr lang="en-US" dirty="0"/>
          </a:p>
        </p:txBody>
      </p:sp>
      <p:sp>
        <p:nvSpPr>
          <p:cNvPr id="4" name="Slide Number Placeholder 3"/>
          <p:cNvSpPr>
            <a:spLocks noGrp="1"/>
          </p:cNvSpPr>
          <p:nvPr>
            <p:ph type="sldNum" sz="quarter" idx="5"/>
          </p:nvPr>
        </p:nvSpPr>
        <p:spPr/>
        <p:txBody>
          <a:bodyPr/>
          <a:lstStyle/>
          <a:p>
            <a:fld id="{DF0DF75D-520F-4992-AA00-0A1807B2D8E6}" type="slidenum">
              <a:rPr lang="en-US" smtClean="0"/>
              <a:t>1</a:t>
            </a:fld>
            <a:endParaRPr lang="en-US"/>
          </a:p>
        </p:txBody>
      </p:sp>
    </p:spTree>
    <p:extLst>
      <p:ext uri="{BB962C8B-B14F-4D97-AF65-F5344CB8AC3E}">
        <p14:creationId xmlns:p14="http://schemas.microsoft.com/office/powerpoint/2010/main" val="1857210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Our main objectives for this presentation are to </a:t>
            </a:r>
            <a:r>
              <a:rPr lang="en-GB" dirty="0" err="1"/>
              <a:t>analyze</a:t>
            </a:r>
            <a:r>
              <a:rPr lang="en-GB" dirty="0"/>
              <a:t> employee demographics, performance, and attrition rates. We aim to identify key trends and issues across various departments and provide actionable recommendations to help improve our workforce management.</a:t>
            </a:r>
            <a:endParaRPr lang="en-US" dirty="0"/>
          </a:p>
        </p:txBody>
      </p:sp>
      <p:sp>
        <p:nvSpPr>
          <p:cNvPr id="4" name="Slide Number Placeholder 3"/>
          <p:cNvSpPr>
            <a:spLocks noGrp="1"/>
          </p:cNvSpPr>
          <p:nvPr>
            <p:ph type="sldNum" sz="quarter" idx="5"/>
          </p:nvPr>
        </p:nvSpPr>
        <p:spPr/>
        <p:txBody>
          <a:bodyPr/>
          <a:lstStyle/>
          <a:p>
            <a:fld id="{DF0DF75D-520F-4992-AA00-0A1807B2D8E6}" type="slidenum">
              <a:rPr lang="en-US" smtClean="0"/>
              <a:t>2</a:t>
            </a:fld>
            <a:endParaRPr lang="en-US"/>
          </a:p>
        </p:txBody>
      </p:sp>
    </p:spTree>
    <p:extLst>
      <p:ext uri="{BB962C8B-B14F-4D97-AF65-F5344CB8AC3E}">
        <p14:creationId xmlns:p14="http://schemas.microsoft.com/office/powerpoint/2010/main" val="3691786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start with some key facts:</a:t>
            </a:r>
          </a:p>
          <a:p>
            <a:r>
              <a:rPr lang="en-GB" dirty="0"/>
              <a:t>- Our employee demographics show a predominance of individuals aged 26 to 35 years.</a:t>
            </a:r>
          </a:p>
          <a:p>
            <a:r>
              <a:rPr lang="en-GB" dirty="0"/>
              <a:t>- In terms of gender, we have a 42% female and 58% male distribution.</a:t>
            </a:r>
          </a:p>
          <a:p>
            <a:r>
              <a:rPr lang="en-GB" dirty="0"/>
              <a:t>- Regarding performance ratings, the average rating is 6.8, which is below average, and approximately 71% of employees fall into this below-average category.</a:t>
            </a:r>
          </a:p>
          <a:p>
            <a:r>
              <a:rPr lang="en-GB" dirty="0"/>
              <a:t>- For attrition rates, we see an overall rate of 30%, with Finance and HR departments having the highest attrition rates at around 38.7% and 37.1%, respectively.”</a:t>
            </a:r>
          </a:p>
          <a:p>
            <a:endParaRPr lang="en-GB" dirty="0"/>
          </a:p>
          <a:p>
            <a:endParaRPr lang="en-US" dirty="0"/>
          </a:p>
        </p:txBody>
      </p:sp>
      <p:sp>
        <p:nvSpPr>
          <p:cNvPr id="4" name="Slide Number Placeholder 3"/>
          <p:cNvSpPr>
            <a:spLocks noGrp="1"/>
          </p:cNvSpPr>
          <p:nvPr>
            <p:ph type="sldNum" sz="quarter" idx="5"/>
          </p:nvPr>
        </p:nvSpPr>
        <p:spPr/>
        <p:txBody>
          <a:bodyPr/>
          <a:lstStyle/>
          <a:p>
            <a:fld id="{DF0DF75D-520F-4992-AA00-0A1807B2D8E6}" type="slidenum">
              <a:rPr lang="en-US" smtClean="0"/>
              <a:t>3</a:t>
            </a:fld>
            <a:endParaRPr lang="en-US"/>
          </a:p>
        </p:txBody>
      </p:sp>
    </p:spTree>
    <p:extLst>
      <p:ext uri="{BB962C8B-B14F-4D97-AF65-F5344CB8AC3E}">
        <p14:creationId xmlns:p14="http://schemas.microsoft.com/office/powerpoint/2010/main" val="3074041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From our analysis, we can draw several key insights:</a:t>
            </a:r>
          </a:p>
          <a:p>
            <a:r>
              <a:rPr lang="en-GB" dirty="0"/>
              <a:t>- The high attrition rates in Finance and HR suggest potential underlying issues that may be contributing to employee turnover.</a:t>
            </a:r>
          </a:p>
          <a:p>
            <a:r>
              <a:rPr lang="en-GB" dirty="0"/>
              <a:t>- The below-average performance ratings indicate a need for focused improvement programs, particularly in departments where performance is lagging.</a:t>
            </a:r>
          </a:p>
          <a:p>
            <a:r>
              <a:rPr lang="en-GB" dirty="0"/>
              <a:t>- There is a noticeable gender imbalance in some departments, which could impact overall workplace dynamics and effectiveness.</a:t>
            </a:r>
            <a:endParaRPr lang="en-US" dirty="0"/>
          </a:p>
        </p:txBody>
      </p:sp>
      <p:sp>
        <p:nvSpPr>
          <p:cNvPr id="4" name="Slide Number Placeholder 3"/>
          <p:cNvSpPr>
            <a:spLocks noGrp="1"/>
          </p:cNvSpPr>
          <p:nvPr>
            <p:ph type="sldNum" sz="quarter" idx="5"/>
          </p:nvPr>
        </p:nvSpPr>
        <p:spPr/>
        <p:txBody>
          <a:bodyPr/>
          <a:lstStyle/>
          <a:p>
            <a:fld id="{DF0DF75D-520F-4992-AA00-0A1807B2D8E6}" type="slidenum">
              <a:rPr lang="en-US" smtClean="0"/>
              <a:t>4</a:t>
            </a:fld>
            <a:endParaRPr lang="en-US"/>
          </a:p>
        </p:txBody>
      </p:sp>
    </p:spTree>
    <p:extLst>
      <p:ext uri="{BB962C8B-B14F-4D97-AF65-F5344CB8AC3E}">
        <p14:creationId xmlns:p14="http://schemas.microsoft.com/office/powerpoint/2010/main" val="2619188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Based on these insights, here are our recommendations:</a:t>
            </a:r>
          </a:p>
          <a:p>
            <a:r>
              <a:rPr lang="en-GB" dirty="0"/>
              <a:t>- To address employee retention, we should conduct exit interviews to understand why employees are leaving and enhance our engagement strategies. Additionally, reviewing and possibly improving our compensation packages could help retain talent.</a:t>
            </a:r>
          </a:p>
          <a:p>
            <a:r>
              <a:rPr lang="en-GB" dirty="0"/>
              <a:t>- For performance improvement, implementing targeted training programs and setting clear performance goals can help uplift performance levels.</a:t>
            </a:r>
          </a:p>
          <a:p>
            <a:r>
              <a:rPr lang="en-GB" dirty="0"/>
              <a:t>- To tackle the gender imbalance, we should promote diversity initiatives and review our hiring practices to ensure a balanced and inclusive work environment.</a:t>
            </a:r>
            <a:endParaRPr lang="en-US" dirty="0"/>
          </a:p>
        </p:txBody>
      </p:sp>
      <p:sp>
        <p:nvSpPr>
          <p:cNvPr id="4" name="Slide Number Placeholder 3"/>
          <p:cNvSpPr>
            <a:spLocks noGrp="1"/>
          </p:cNvSpPr>
          <p:nvPr>
            <p:ph type="sldNum" sz="quarter" idx="5"/>
          </p:nvPr>
        </p:nvSpPr>
        <p:spPr/>
        <p:txBody>
          <a:bodyPr/>
          <a:lstStyle/>
          <a:p>
            <a:fld id="{DF0DF75D-520F-4992-AA00-0A1807B2D8E6}" type="slidenum">
              <a:rPr lang="en-US" smtClean="0"/>
              <a:t>5</a:t>
            </a:fld>
            <a:endParaRPr lang="en-US"/>
          </a:p>
        </p:txBody>
      </p:sp>
    </p:spTree>
    <p:extLst>
      <p:ext uri="{BB962C8B-B14F-4D97-AF65-F5344CB8AC3E}">
        <p14:creationId xmlns:p14="http://schemas.microsoft.com/office/powerpoint/2010/main" val="1877336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Based on these insights, here are our recommendations:</a:t>
            </a:r>
          </a:p>
          <a:p>
            <a:r>
              <a:rPr lang="en-GB" dirty="0"/>
              <a:t>- To address employee retention, we should conduct exit interviews to understand why employees are leaving and enhance our engagement strategies. Additionally, reviewing and possibly improving our compensation packages could help retain talent.</a:t>
            </a:r>
          </a:p>
          <a:p>
            <a:r>
              <a:rPr lang="en-GB" dirty="0"/>
              <a:t>- For performance improvement, implementing targeted training programs and setting clear performance goals can help uplift performance levels.</a:t>
            </a:r>
          </a:p>
          <a:p>
            <a:r>
              <a:rPr lang="en-GB" dirty="0"/>
              <a:t>- To tackle the gender imbalance, we should promote diversity initiatives and review our hiring practices to ensure a balanced and inclusive work environment.</a:t>
            </a:r>
            <a:endParaRPr lang="en-US" dirty="0"/>
          </a:p>
        </p:txBody>
      </p:sp>
      <p:sp>
        <p:nvSpPr>
          <p:cNvPr id="4" name="Slide Number Placeholder 3"/>
          <p:cNvSpPr>
            <a:spLocks noGrp="1"/>
          </p:cNvSpPr>
          <p:nvPr>
            <p:ph type="sldNum" sz="quarter" idx="5"/>
          </p:nvPr>
        </p:nvSpPr>
        <p:spPr/>
        <p:txBody>
          <a:bodyPr/>
          <a:lstStyle/>
          <a:p>
            <a:fld id="{DF0DF75D-520F-4992-AA00-0A1807B2D8E6}" type="slidenum">
              <a:rPr lang="en-US" smtClean="0"/>
              <a:t>6</a:t>
            </a:fld>
            <a:endParaRPr lang="en-US"/>
          </a:p>
        </p:txBody>
      </p:sp>
    </p:spTree>
    <p:extLst>
      <p:ext uri="{BB962C8B-B14F-4D97-AF65-F5344CB8AC3E}">
        <p14:creationId xmlns:p14="http://schemas.microsoft.com/office/powerpoint/2010/main" val="1684687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Looking ahead, our next steps involve:</a:t>
            </a:r>
          </a:p>
          <a:p>
            <a:r>
              <a:rPr lang="en-GB" dirty="0"/>
              <a:t>1. **Action Plan:** We will develop and implement performance improvement programs and retention strategies, and start diversity and inclusion initiatives.</a:t>
            </a:r>
          </a:p>
          <a:p>
            <a:r>
              <a:rPr lang="en-GB" dirty="0"/>
              <a:t>2. **Implementation Timeline:** Over the next three months, we’ll begin with conducting exit interviews and performance reviews, followed by launching engagement initiatives and diversity training. We will then assess our progress and adjust strategies as needed.</a:t>
            </a:r>
          </a:p>
          <a:p>
            <a:r>
              <a:rPr lang="en-GB" dirty="0"/>
              <a:t>3. **Expected Outcomes:** We anticipate seeing a reduction in overall attrition rates, improved performance ratings across departments, and a better gender balance, leading to higher employee satisfaction and organizational effectiveness.</a:t>
            </a:r>
            <a:endParaRPr lang="en-US" dirty="0"/>
          </a:p>
        </p:txBody>
      </p:sp>
      <p:sp>
        <p:nvSpPr>
          <p:cNvPr id="4" name="Slide Number Placeholder 3"/>
          <p:cNvSpPr>
            <a:spLocks noGrp="1"/>
          </p:cNvSpPr>
          <p:nvPr>
            <p:ph type="sldNum" sz="quarter" idx="5"/>
          </p:nvPr>
        </p:nvSpPr>
        <p:spPr/>
        <p:txBody>
          <a:bodyPr/>
          <a:lstStyle/>
          <a:p>
            <a:fld id="{DF0DF75D-520F-4992-AA00-0A1807B2D8E6}" type="slidenum">
              <a:rPr lang="en-US" smtClean="0"/>
              <a:t>7</a:t>
            </a:fld>
            <a:endParaRPr lang="en-US"/>
          </a:p>
        </p:txBody>
      </p:sp>
    </p:spTree>
    <p:extLst>
      <p:ext uri="{BB962C8B-B14F-4D97-AF65-F5344CB8AC3E}">
        <p14:creationId xmlns:p14="http://schemas.microsoft.com/office/powerpoint/2010/main" val="54918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1/7/2025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1/7/2025</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629567" y="1486198"/>
            <a:ext cx="3485073" cy="2420504"/>
          </a:xfrm>
        </p:spPr>
        <p:txBody>
          <a:bodyPr>
            <a:normAutofit fontScale="90000"/>
          </a:bodyPr>
          <a:lstStyle/>
          <a:p>
            <a:pPr algn="l"/>
            <a:r>
              <a:rPr lang="en-GB" sz="3600" dirty="0">
                <a:latin typeface="Copperplate Gothic Bold" panose="020E0705020206020404" pitchFamily="34" charset="0"/>
              </a:rPr>
              <a:t>Employee Demographics and Performance Analysis</a:t>
            </a:r>
            <a:endParaRPr lang="en-US" sz="4000" dirty="0">
              <a:latin typeface="Copperplate Gothic Bold" panose="020E0705020206020404" pitchFamily="34" charset="0"/>
            </a:endParaRP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629568" y="3839845"/>
            <a:ext cx="3485072" cy="1026544"/>
          </a:xfrm>
        </p:spPr>
        <p:txBody>
          <a:bodyPr>
            <a:normAutofit/>
          </a:bodyPr>
          <a:lstStyle/>
          <a:p>
            <a:pPr algn="l"/>
            <a:r>
              <a:rPr lang="en-US" sz="2300" dirty="0">
                <a:solidFill>
                  <a:srgbClr val="5792BA"/>
                </a:solidFill>
              </a:rPr>
              <a:t>Insights and Strategic Recommendations</a:t>
            </a:r>
          </a:p>
        </p:txBody>
      </p:sp>
      <p:sp>
        <p:nvSpPr>
          <p:cNvPr id="4" name="Subtitle 2">
            <a:extLst>
              <a:ext uri="{FF2B5EF4-FFF2-40B4-BE49-F238E27FC236}">
                <a16:creationId xmlns:a16="http://schemas.microsoft.com/office/drawing/2014/main" id="{82A9D094-8C07-9F3B-1231-43825D061DD5}"/>
              </a:ext>
            </a:extLst>
          </p:cNvPr>
          <p:cNvSpPr txBox="1">
            <a:spLocks/>
          </p:cNvSpPr>
          <p:nvPr/>
        </p:nvSpPr>
        <p:spPr>
          <a:xfrm>
            <a:off x="8270591" y="4938626"/>
            <a:ext cx="3485072" cy="1026544"/>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23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21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pPr algn="l"/>
            <a:r>
              <a:rPr lang="en-US" sz="1600" dirty="0">
                <a:solidFill>
                  <a:srgbClr val="5792BA"/>
                </a:solidFill>
                <a:latin typeface="Futura Md BT" panose="020B0602020204020303" pitchFamily="34" charset="0"/>
                <a:cs typeface="Courier New" panose="02070309020205020404" pitchFamily="49" charset="0"/>
              </a:rPr>
              <a:t>IDJEDJE PRINCE COLLINS</a:t>
            </a:r>
            <a:endParaRPr lang="en-US" sz="2000" dirty="0">
              <a:solidFill>
                <a:srgbClr val="5792BA"/>
              </a:solidFill>
              <a:latin typeface="Futura Md BT" panose="020B0602020204020303" pitchFamily="34" charset="0"/>
              <a:cs typeface="Courier New" panose="02070309020205020404" pitchFamily="49" charset="0"/>
            </a:endParaRPr>
          </a:p>
        </p:txBody>
      </p:sp>
    </p:spTree>
    <p:extLst>
      <p:ext uri="{BB962C8B-B14F-4D97-AF65-F5344CB8AC3E}">
        <p14:creationId xmlns:p14="http://schemas.microsoft.com/office/powerpoint/2010/main" val="158312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3795" y="609600"/>
            <a:ext cx="10353762" cy="1257300"/>
          </a:xfrm>
        </p:spPr>
        <p:txBody>
          <a:bodyPr>
            <a:normAutofit/>
          </a:bodyPr>
          <a:lstStyle/>
          <a:p>
            <a:r>
              <a:rPr lang="en-US" dirty="0">
                <a:latin typeface="Copperplate Gothic Bold" panose="020E0705020206020404" pitchFamily="34" charset="0"/>
              </a:rPr>
              <a:t>OBJECTIVES</a:t>
            </a:r>
          </a:p>
        </p:txBody>
      </p:sp>
      <p:graphicFrame>
        <p:nvGraphicFramePr>
          <p:cNvPr id="12" name="Content Placeholder 2" descr="SmartArt graphic">
            <a:extLst>
              <a:ext uri="{FF2B5EF4-FFF2-40B4-BE49-F238E27FC236}">
                <a16:creationId xmlns:a16="http://schemas.microsoft.com/office/drawing/2014/main" id="{1E5659A2-FA7D-4C38-864B-37B42C27540F}"/>
              </a:ext>
            </a:extLst>
          </p:cNvPr>
          <p:cNvGraphicFramePr>
            <a:graphicFrameLocks noGrp="1"/>
          </p:cNvGraphicFramePr>
          <p:nvPr>
            <p:ph idx="1"/>
            <p:extLst>
              <p:ext uri="{D42A27DB-BD31-4B8C-83A1-F6EECF244321}">
                <p14:modId xmlns:p14="http://schemas.microsoft.com/office/powerpoint/2010/main" val="4086730679"/>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6507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ECCCE-5C3C-449B-35F8-157B1FB1B27D}"/>
              </a:ext>
            </a:extLst>
          </p:cNvPr>
          <p:cNvSpPr>
            <a:spLocks noGrp="1"/>
          </p:cNvSpPr>
          <p:nvPr>
            <p:ph type="title"/>
          </p:nvPr>
        </p:nvSpPr>
        <p:spPr>
          <a:xfrm>
            <a:off x="328909" y="386137"/>
            <a:ext cx="4308994" cy="1257300"/>
          </a:xfrm>
        </p:spPr>
        <p:txBody>
          <a:bodyPr/>
          <a:lstStyle/>
          <a:p>
            <a:r>
              <a:rPr lang="en-US" dirty="0">
                <a:latin typeface="Copperplate Gothic Bold" panose="020E0705020206020404" pitchFamily="34" charset="0"/>
              </a:rPr>
              <a:t>KEY FACTS</a:t>
            </a:r>
          </a:p>
        </p:txBody>
      </p:sp>
      <p:pic>
        <p:nvPicPr>
          <p:cNvPr id="9" name="Content Placeholder 8">
            <a:extLst>
              <a:ext uri="{FF2B5EF4-FFF2-40B4-BE49-F238E27FC236}">
                <a16:creationId xmlns:a16="http://schemas.microsoft.com/office/drawing/2014/main" id="{B67B46A9-CF2D-005F-143F-542C4D72AE00}"/>
              </a:ext>
            </a:extLst>
          </p:cNvPr>
          <p:cNvPicPr>
            <a:picLocks noGrp="1" noChangeAspect="1"/>
          </p:cNvPicPr>
          <p:nvPr>
            <p:ph idx="1"/>
          </p:nvPr>
        </p:nvPicPr>
        <p:blipFill>
          <a:blip r:embed="rId3"/>
          <a:stretch>
            <a:fillRect/>
          </a:stretch>
        </p:blipFill>
        <p:spPr>
          <a:xfrm flipH="1" flipV="1">
            <a:off x="12772103" y="246355"/>
            <a:ext cx="324465" cy="279564"/>
          </a:xfrm>
          <a:effectLst>
            <a:outerShdw blurRad="25400" dir="17880000">
              <a:srgbClr val="000000">
                <a:alpha val="46000"/>
              </a:srgbClr>
            </a:outerShdw>
            <a:reflection blurRad="6350" stA="50000" endA="300" endPos="90000" dist="50800" dir="5400000" sy="-100000" algn="bl" rotWithShape="0"/>
            <a:softEdge rad="127000"/>
          </a:effectLst>
        </p:spPr>
      </p:pic>
      <p:sp>
        <p:nvSpPr>
          <p:cNvPr id="10" name="TextBox 9">
            <a:extLst>
              <a:ext uri="{FF2B5EF4-FFF2-40B4-BE49-F238E27FC236}">
                <a16:creationId xmlns:a16="http://schemas.microsoft.com/office/drawing/2014/main" id="{4D771C9B-0FAB-C7E1-6B14-4D937F877804}"/>
              </a:ext>
            </a:extLst>
          </p:cNvPr>
          <p:cNvSpPr txBox="1"/>
          <p:nvPr/>
        </p:nvSpPr>
        <p:spPr>
          <a:xfrm>
            <a:off x="106538" y="1573427"/>
            <a:ext cx="4934465" cy="4524315"/>
          </a:xfrm>
          <a:prstGeom prst="rect">
            <a:avLst/>
          </a:prstGeom>
          <a:noFill/>
        </p:spPr>
        <p:txBody>
          <a:bodyPr wrap="square" rtlCol="0">
            <a:spAutoFit/>
          </a:bodyPr>
          <a:lstStyle/>
          <a:p>
            <a:endParaRPr lang="en-GB" dirty="0">
              <a:latin typeface="Square721 BT" panose="020B0504020202060204" pitchFamily="34" charset="0"/>
            </a:endParaRPr>
          </a:p>
          <a:p>
            <a:pPr>
              <a:buFont typeface="Arial" panose="020B0604020202020204" pitchFamily="34" charset="0"/>
              <a:buChar char="•"/>
            </a:pPr>
            <a:r>
              <a:rPr lang="en-GB" b="1" dirty="0">
                <a:latin typeface="Square721 BT" panose="020B0504020202060204" pitchFamily="34" charset="0"/>
              </a:rPr>
              <a:t>Employee Demographics:</a:t>
            </a:r>
            <a:endParaRPr lang="en-GB" dirty="0">
              <a:latin typeface="Square721 BT" panose="020B0504020202060204" pitchFamily="34" charset="0"/>
            </a:endParaRPr>
          </a:p>
          <a:p>
            <a:pPr marL="742950" lvl="1" indent="-285750">
              <a:buFont typeface="Arial" panose="020B0604020202020204" pitchFamily="34" charset="0"/>
              <a:buChar char="•"/>
            </a:pPr>
            <a:r>
              <a:rPr lang="en-GB" dirty="0">
                <a:latin typeface="Square721 BT" panose="020B0504020202060204" pitchFamily="34" charset="0"/>
              </a:rPr>
              <a:t>Age distribution: Predominantly 26-35 years old.</a:t>
            </a:r>
          </a:p>
          <a:p>
            <a:pPr marL="742950" lvl="1" indent="-285750">
              <a:buFont typeface="Arial" panose="020B0604020202020204" pitchFamily="34" charset="0"/>
              <a:buChar char="•"/>
            </a:pPr>
            <a:r>
              <a:rPr lang="en-GB" dirty="0">
                <a:latin typeface="Square721 BT" panose="020B0504020202060204" pitchFamily="34" charset="0"/>
              </a:rPr>
              <a:t>Gender distribution: Average age 33.9, 58% male, 42% female</a:t>
            </a:r>
          </a:p>
          <a:p>
            <a:pPr>
              <a:buFont typeface="Arial" panose="020B0604020202020204" pitchFamily="34" charset="0"/>
              <a:buChar char="•"/>
            </a:pPr>
            <a:r>
              <a:rPr lang="en-GB" b="1" dirty="0">
                <a:latin typeface="Square721 BT" panose="020B0504020202060204" pitchFamily="34" charset="0"/>
              </a:rPr>
              <a:t>Performance Ratings:</a:t>
            </a:r>
            <a:endParaRPr lang="en-GB" dirty="0">
              <a:latin typeface="Square721 BT" panose="020B0504020202060204" pitchFamily="34" charset="0"/>
            </a:endParaRPr>
          </a:p>
          <a:p>
            <a:pPr marL="742950" lvl="1" indent="-285750">
              <a:buFont typeface="Arial" panose="020B0604020202020204" pitchFamily="34" charset="0"/>
              <a:buChar char="•"/>
            </a:pPr>
            <a:r>
              <a:rPr lang="en-GB" dirty="0">
                <a:latin typeface="Square721 BT" panose="020B0504020202060204" pitchFamily="34" charset="0"/>
              </a:rPr>
              <a:t>Average rating: 6.8 (Below Average).</a:t>
            </a:r>
          </a:p>
          <a:p>
            <a:pPr marL="742950" lvl="1" indent="-285750">
              <a:buFont typeface="Arial" panose="020B0604020202020204" pitchFamily="34" charset="0"/>
              <a:buChar char="•"/>
            </a:pPr>
            <a:r>
              <a:rPr lang="en-GB" dirty="0">
                <a:latin typeface="Square721 BT" panose="020B0504020202060204" pitchFamily="34" charset="0"/>
              </a:rPr>
              <a:t>71% of employees performed below average.</a:t>
            </a:r>
          </a:p>
          <a:p>
            <a:pPr>
              <a:buFont typeface="Arial" panose="020B0604020202020204" pitchFamily="34" charset="0"/>
              <a:buChar char="•"/>
            </a:pPr>
            <a:r>
              <a:rPr lang="en-GB" b="1" dirty="0">
                <a:latin typeface="Square721 BT" panose="020B0504020202060204" pitchFamily="34" charset="0"/>
              </a:rPr>
              <a:t>Attrition Rates:</a:t>
            </a:r>
            <a:endParaRPr lang="en-GB" dirty="0">
              <a:latin typeface="Square721 BT" panose="020B0504020202060204" pitchFamily="34" charset="0"/>
            </a:endParaRPr>
          </a:p>
          <a:p>
            <a:pPr marL="742950" lvl="1" indent="-285750">
              <a:buFont typeface="Arial" panose="020B0604020202020204" pitchFamily="34" charset="0"/>
              <a:buChar char="•"/>
            </a:pPr>
            <a:r>
              <a:rPr lang="en-GB" dirty="0">
                <a:latin typeface="Square721 BT" panose="020B0504020202060204" pitchFamily="34" charset="0"/>
              </a:rPr>
              <a:t>30% attrition rate overall.</a:t>
            </a:r>
          </a:p>
          <a:p>
            <a:pPr marL="742950" lvl="1" indent="-285750">
              <a:buFont typeface="Arial" panose="020B0604020202020204" pitchFamily="34" charset="0"/>
              <a:buChar char="•"/>
            </a:pPr>
            <a:r>
              <a:rPr lang="en-GB" dirty="0">
                <a:latin typeface="Square721 BT" panose="020B0504020202060204" pitchFamily="34" charset="0"/>
              </a:rPr>
              <a:t>Highest attrition rates in Finance (38.7%) and HR (37.1%).</a:t>
            </a:r>
          </a:p>
          <a:p>
            <a:endParaRPr lang="en-US" dirty="0">
              <a:latin typeface="Square721 BT" panose="020B0504020202060204" pitchFamily="34" charset="0"/>
            </a:endParaRPr>
          </a:p>
        </p:txBody>
      </p:sp>
    </p:spTree>
    <p:extLst>
      <p:ext uri="{BB962C8B-B14F-4D97-AF65-F5344CB8AC3E}">
        <p14:creationId xmlns:p14="http://schemas.microsoft.com/office/powerpoint/2010/main" val="2233891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CA8EB-577D-6A25-A8CC-0CE5F0002D51}"/>
              </a:ext>
            </a:extLst>
          </p:cNvPr>
          <p:cNvSpPr>
            <a:spLocks noGrp="1"/>
          </p:cNvSpPr>
          <p:nvPr>
            <p:ph type="title"/>
          </p:nvPr>
        </p:nvSpPr>
        <p:spPr/>
        <p:txBody>
          <a:bodyPr/>
          <a:lstStyle/>
          <a:p>
            <a:r>
              <a:rPr lang="en-US" dirty="0">
                <a:latin typeface="Copperplate Gothic Bold" panose="020E0705020206020404" pitchFamily="34" charset="0"/>
              </a:rPr>
              <a:t>KEY INSIGHTS</a:t>
            </a:r>
          </a:p>
        </p:txBody>
      </p:sp>
      <p:graphicFrame>
        <p:nvGraphicFramePr>
          <p:cNvPr id="4" name="Content Placeholder 3">
            <a:extLst>
              <a:ext uri="{FF2B5EF4-FFF2-40B4-BE49-F238E27FC236}">
                <a16:creationId xmlns:a16="http://schemas.microsoft.com/office/drawing/2014/main" id="{D36D7755-ABBC-F447-B64D-2B477F0137EF}"/>
              </a:ext>
            </a:extLst>
          </p:cNvPr>
          <p:cNvGraphicFramePr>
            <a:graphicFrameLocks noGrp="1"/>
          </p:cNvGraphicFramePr>
          <p:nvPr>
            <p:ph idx="1"/>
            <p:extLst>
              <p:ext uri="{D42A27DB-BD31-4B8C-83A1-F6EECF244321}">
                <p14:modId xmlns:p14="http://schemas.microsoft.com/office/powerpoint/2010/main" val="2256627601"/>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34142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5979F-BA2D-4FBD-BAA1-5CBF0B78C0CE}"/>
              </a:ext>
            </a:extLst>
          </p:cNvPr>
          <p:cNvSpPr>
            <a:spLocks noGrp="1"/>
          </p:cNvSpPr>
          <p:nvPr>
            <p:ph type="title"/>
          </p:nvPr>
        </p:nvSpPr>
        <p:spPr/>
        <p:txBody>
          <a:bodyPr/>
          <a:lstStyle/>
          <a:p>
            <a:r>
              <a:rPr lang="en-US" dirty="0">
                <a:latin typeface="Copperplate Gothic Bold" panose="020E0705020206020404" pitchFamily="34" charset="0"/>
              </a:rPr>
              <a:t>Recommendations</a:t>
            </a:r>
          </a:p>
        </p:txBody>
      </p:sp>
      <p:sp>
        <p:nvSpPr>
          <p:cNvPr id="6" name="TextBox 5">
            <a:extLst>
              <a:ext uri="{FF2B5EF4-FFF2-40B4-BE49-F238E27FC236}">
                <a16:creationId xmlns:a16="http://schemas.microsoft.com/office/drawing/2014/main" id="{530D9B37-D993-4F18-934B-6D8FF0D32F1A}"/>
              </a:ext>
            </a:extLst>
          </p:cNvPr>
          <p:cNvSpPr txBox="1"/>
          <p:nvPr/>
        </p:nvSpPr>
        <p:spPr>
          <a:xfrm>
            <a:off x="528337" y="3672496"/>
            <a:ext cx="3704450" cy="1754326"/>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Square721 BT" panose="020B0504020202060204" pitchFamily="34" charset="0"/>
              </a:rPr>
              <a:t>EMPLOYEE RETENTION</a:t>
            </a:r>
          </a:p>
          <a:p>
            <a:pPr marL="285750" indent="-285750">
              <a:buFont typeface="Arial" panose="020B0604020202020204" pitchFamily="34" charset="0"/>
              <a:buChar char="•"/>
            </a:pPr>
            <a:endParaRPr lang="en-US" b="1" dirty="0">
              <a:latin typeface="Square721 BT" panose="020B0504020202060204" pitchFamily="34" charset="0"/>
            </a:endParaRPr>
          </a:p>
          <a:p>
            <a:pPr algn="ctr"/>
            <a:r>
              <a:rPr lang="en-US" b="1" dirty="0">
                <a:latin typeface="Square721 BT" panose="020B0504020202060204" pitchFamily="34" charset="0"/>
              </a:rPr>
              <a:t>    </a:t>
            </a:r>
            <a:r>
              <a:rPr lang="en-US" dirty="0">
                <a:latin typeface="Square721 BT" panose="020B0504020202060204" pitchFamily="34" charset="0"/>
              </a:rPr>
              <a:t>Conduct exit interviews, enhance engagement, and improve compensation packages</a:t>
            </a:r>
            <a:endParaRPr lang="en-US" b="1" dirty="0">
              <a:latin typeface="Square721 BT" panose="020B0504020202060204" pitchFamily="34" charset="0"/>
            </a:endParaRPr>
          </a:p>
        </p:txBody>
      </p:sp>
      <p:sp>
        <p:nvSpPr>
          <p:cNvPr id="10" name="TextBox 9">
            <a:extLst>
              <a:ext uri="{FF2B5EF4-FFF2-40B4-BE49-F238E27FC236}">
                <a16:creationId xmlns:a16="http://schemas.microsoft.com/office/drawing/2014/main" id="{DE3C126B-6FEB-DAB7-32ED-E88B86BD5B7D}"/>
              </a:ext>
            </a:extLst>
          </p:cNvPr>
          <p:cNvSpPr txBox="1"/>
          <p:nvPr/>
        </p:nvSpPr>
        <p:spPr>
          <a:xfrm>
            <a:off x="3908029" y="3672495"/>
            <a:ext cx="4429145" cy="1477328"/>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Square721 BT" panose="020B0504020202060204" pitchFamily="34" charset="0"/>
              </a:rPr>
              <a:t>PERFORMANCE IMPROVEMENT</a:t>
            </a:r>
          </a:p>
          <a:p>
            <a:pPr marL="285750" indent="-285750">
              <a:buFont typeface="Arial" panose="020B0604020202020204" pitchFamily="34" charset="0"/>
              <a:buChar char="•"/>
            </a:pPr>
            <a:endParaRPr lang="en-US" b="1" dirty="0">
              <a:latin typeface="Square721 BT" panose="020B0504020202060204" pitchFamily="34" charset="0"/>
            </a:endParaRPr>
          </a:p>
          <a:p>
            <a:pPr algn="ctr"/>
            <a:r>
              <a:rPr lang="en-US" b="1" dirty="0">
                <a:latin typeface="Square721 BT" panose="020B0504020202060204" pitchFamily="34" charset="0"/>
              </a:rPr>
              <a:t>    </a:t>
            </a:r>
            <a:r>
              <a:rPr lang="en-GB" dirty="0">
                <a:latin typeface="Square721 BT" panose="020B0504020202060204" pitchFamily="34" charset="0"/>
              </a:rPr>
              <a:t>Implement training programs, regular performance reviews, and clear goal setting.</a:t>
            </a:r>
            <a:endParaRPr lang="en-US" b="1" dirty="0">
              <a:latin typeface="Square721 BT" panose="020B0504020202060204" pitchFamily="34" charset="0"/>
            </a:endParaRPr>
          </a:p>
        </p:txBody>
      </p:sp>
      <p:sp>
        <p:nvSpPr>
          <p:cNvPr id="15" name="TextBox 14">
            <a:extLst>
              <a:ext uri="{FF2B5EF4-FFF2-40B4-BE49-F238E27FC236}">
                <a16:creationId xmlns:a16="http://schemas.microsoft.com/office/drawing/2014/main" id="{EB88B8E7-D839-D968-8160-A0368409E9DC}"/>
              </a:ext>
            </a:extLst>
          </p:cNvPr>
          <p:cNvSpPr txBox="1"/>
          <p:nvPr/>
        </p:nvSpPr>
        <p:spPr>
          <a:xfrm>
            <a:off x="7889374" y="3609700"/>
            <a:ext cx="4429145" cy="1477328"/>
          </a:xfrm>
          <a:prstGeom prst="rect">
            <a:avLst/>
          </a:prstGeom>
          <a:noFill/>
        </p:spPr>
        <p:txBody>
          <a:bodyPr wrap="square" rtlCol="0">
            <a:spAutoFit/>
          </a:bodyPr>
          <a:lstStyle/>
          <a:p>
            <a:pPr marL="285750" indent="-285750" algn="ctr">
              <a:buFont typeface="Arial" panose="020B0604020202020204" pitchFamily="34" charset="0"/>
              <a:buChar char="•"/>
            </a:pPr>
            <a:r>
              <a:rPr lang="en-US" b="1" dirty="0">
                <a:latin typeface="Square721 BT" panose="020B0504020202060204" pitchFamily="34" charset="0"/>
              </a:rPr>
              <a:t>ADDRESS GENDER</a:t>
            </a:r>
          </a:p>
          <a:p>
            <a:pPr algn="ctr"/>
            <a:r>
              <a:rPr lang="en-US" b="1" dirty="0">
                <a:latin typeface="Square721 BT" panose="020B0504020202060204" pitchFamily="34" charset="0"/>
              </a:rPr>
              <a:t> IMBALANCE </a:t>
            </a:r>
          </a:p>
          <a:p>
            <a:pPr algn="ctr"/>
            <a:r>
              <a:rPr lang="en-US" b="1" dirty="0">
                <a:latin typeface="Square721 BT" panose="020B0504020202060204" pitchFamily="34" charset="0"/>
              </a:rPr>
              <a:t>    </a:t>
            </a:r>
            <a:r>
              <a:rPr lang="en-GB" dirty="0">
                <a:latin typeface="Square721 BT" panose="020B0504020202060204" pitchFamily="34" charset="0"/>
              </a:rPr>
              <a:t>Promote diversity initiatives and review hiring practices to ensure balance.</a:t>
            </a:r>
            <a:endParaRPr lang="en-US" b="1" dirty="0">
              <a:latin typeface="Square721 BT" panose="020B0504020202060204" pitchFamily="34" charset="0"/>
            </a:endParaRPr>
          </a:p>
        </p:txBody>
      </p:sp>
      <p:sp>
        <p:nvSpPr>
          <p:cNvPr id="8" name="Content Placeholder 7">
            <a:extLst>
              <a:ext uri="{FF2B5EF4-FFF2-40B4-BE49-F238E27FC236}">
                <a16:creationId xmlns:a16="http://schemas.microsoft.com/office/drawing/2014/main" id="{ABDD60E1-A0B6-7DC5-D3EE-8E0A318FD086}"/>
              </a:ext>
            </a:extLst>
          </p:cNvPr>
          <p:cNvSpPr>
            <a:spLocks noGrp="1"/>
          </p:cNvSpPr>
          <p:nvPr>
            <p:ph idx="1"/>
          </p:nvPr>
        </p:nvSpPr>
        <p:spPr/>
        <p:txBody>
          <a:bodyPr/>
          <a:lstStyle/>
          <a:p>
            <a:pPr marL="36900" indent="0">
              <a:buNone/>
            </a:pPr>
            <a:endParaRPr lang="en-US" dirty="0"/>
          </a:p>
        </p:txBody>
      </p:sp>
    </p:spTree>
    <p:extLst>
      <p:ext uri="{BB962C8B-B14F-4D97-AF65-F5344CB8AC3E}">
        <p14:creationId xmlns:p14="http://schemas.microsoft.com/office/powerpoint/2010/main" val="159438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B007E-947F-B9DD-ADF3-C1DAF4D5C4CE}"/>
              </a:ext>
            </a:extLst>
          </p:cNvPr>
          <p:cNvSpPr>
            <a:spLocks noGrp="1"/>
          </p:cNvSpPr>
          <p:nvPr>
            <p:ph type="title"/>
          </p:nvPr>
        </p:nvSpPr>
        <p:spPr/>
        <p:txBody>
          <a:bodyPr/>
          <a:lstStyle/>
          <a:p>
            <a:r>
              <a:rPr lang="en-US" dirty="0">
                <a:latin typeface="Copperplate Gothic Bold" panose="020E0705020206020404" pitchFamily="34" charset="0"/>
              </a:rPr>
              <a:t>Conclusion</a:t>
            </a:r>
          </a:p>
        </p:txBody>
      </p:sp>
      <p:sp>
        <p:nvSpPr>
          <p:cNvPr id="3" name="Content Placeholder 2">
            <a:extLst>
              <a:ext uri="{FF2B5EF4-FFF2-40B4-BE49-F238E27FC236}">
                <a16:creationId xmlns:a16="http://schemas.microsoft.com/office/drawing/2014/main" id="{48245F57-7722-86C3-CB74-9CA316496CC7}"/>
              </a:ext>
            </a:extLst>
          </p:cNvPr>
          <p:cNvSpPr>
            <a:spLocks noGrp="1"/>
          </p:cNvSpPr>
          <p:nvPr>
            <p:ph idx="1"/>
          </p:nvPr>
        </p:nvSpPr>
        <p:spPr/>
        <p:txBody>
          <a:bodyPr/>
          <a:lstStyle/>
          <a:p>
            <a:r>
              <a:rPr lang="en-GB" dirty="0">
                <a:latin typeface="Square721 BT" panose="020B0504020202060204" pitchFamily="34" charset="0"/>
              </a:rPr>
              <a:t>The analysis reveals critical areas for improvement in employee performance, retention, and departmental balance.</a:t>
            </a:r>
          </a:p>
          <a:p>
            <a:r>
              <a:rPr lang="en-GB" dirty="0">
                <a:latin typeface="Square721 BT" panose="020B0504020202060204" pitchFamily="34" charset="0"/>
              </a:rPr>
              <a:t>Implementing the recommendations will help address current issues and enhance overall workforce effectiveness</a:t>
            </a:r>
            <a:endParaRPr lang="en-US" dirty="0">
              <a:latin typeface="Square721 BT" panose="020B0504020202060204" pitchFamily="34" charset="0"/>
            </a:endParaRPr>
          </a:p>
        </p:txBody>
      </p:sp>
    </p:spTree>
    <p:extLst>
      <p:ext uri="{BB962C8B-B14F-4D97-AF65-F5344CB8AC3E}">
        <p14:creationId xmlns:p14="http://schemas.microsoft.com/office/powerpoint/2010/main" val="3621569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5C8CDD-6220-DEDC-2CBD-0F83BCBB7099}"/>
              </a:ext>
            </a:extLst>
          </p:cNvPr>
          <p:cNvSpPr>
            <a:spLocks noGrp="1"/>
          </p:cNvSpPr>
          <p:nvPr>
            <p:ph type="title"/>
          </p:nvPr>
        </p:nvSpPr>
        <p:spPr/>
        <p:txBody>
          <a:bodyPr/>
          <a:lstStyle/>
          <a:p>
            <a:r>
              <a:rPr lang="en-US" dirty="0">
                <a:latin typeface="Copperplate Gothic Bold" panose="020E0705020206020404" pitchFamily="34" charset="0"/>
              </a:rPr>
              <a:t>NEXT STEPS</a:t>
            </a:r>
          </a:p>
        </p:txBody>
      </p:sp>
      <p:sp>
        <p:nvSpPr>
          <p:cNvPr id="5" name="Text Placeholder 4">
            <a:extLst>
              <a:ext uri="{FF2B5EF4-FFF2-40B4-BE49-F238E27FC236}">
                <a16:creationId xmlns:a16="http://schemas.microsoft.com/office/drawing/2014/main" id="{5B638C60-E3C0-6C22-8A30-5E125B573223}"/>
              </a:ext>
            </a:extLst>
          </p:cNvPr>
          <p:cNvSpPr>
            <a:spLocks noGrp="1"/>
          </p:cNvSpPr>
          <p:nvPr>
            <p:ph type="body" idx="1"/>
          </p:nvPr>
        </p:nvSpPr>
        <p:spPr/>
        <p:txBody>
          <a:bodyPr/>
          <a:lstStyle/>
          <a:p>
            <a:r>
              <a:rPr lang="en-US" b="1" dirty="0">
                <a:latin typeface="Square721 BT" panose="020B0504020202060204" pitchFamily="34" charset="0"/>
              </a:rPr>
              <a:t>ACTION </a:t>
            </a:r>
          </a:p>
          <a:p>
            <a:r>
              <a:rPr lang="en-US" b="1" dirty="0">
                <a:latin typeface="Square721 BT" panose="020B0504020202060204" pitchFamily="34" charset="0"/>
              </a:rPr>
              <a:t>PLAN</a:t>
            </a:r>
          </a:p>
        </p:txBody>
      </p:sp>
      <p:sp>
        <p:nvSpPr>
          <p:cNvPr id="8" name="Text Placeholder 7">
            <a:extLst>
              <a:ext uri="{FF2B5EF4-FFF2-40B4-BE49-F238E27FC236}">
                <a16:creationId xmlns:a16="http://schemas.microsoft.com/office/drawing/2014/main" id="{3CC3AA8D-478E-527E-0963-8323EB62869A}"/>
              </a:ext>
            </a:extLst>
          </p:cNvPr>
          <p:cNvSpPr>
            <a:spLocks noGrp="1"/>
          </p:cNvSpPr>
          <p:nvPr>
            <p:ph type="body" sz="half" idx="15"/>
          </p:nvPr>
        </p:nvSpPr>
        <p:spPr/>
        <p:txBody>
          <a:bodyPr/>
          <a:lstStyle/>
          <a:p>
            <a:pPr marL="285750" indent="-285750" algn="just">
              <a:lnSpc>
                <a:spcPct val="150000"/>
              </a:lnSpc>
              <a:buFont typeface="Wingdings" panose="05000000000000000000" pitchFamily="2" charset="2"/>
              <a:buChar char="v"/>
            </a:pPr>
            <a:r>
              <a:rPr lang="en-US" dirty="0">
                <a:latin typeface="Square721 BT" panose="020B0504020202060204" pitchFamily="34" charset="0"/>
              </a:rPr>
              <a:t>Develop and roll out performance improvement and retention programs.</a:t>
            </a:r>
          </a:p>
          <a:p>
            <a:pPr marL="285750" indent="-285750" algn="just">
              <a:lnSpc>
                <a:spcPct val="150000"/>
              </a:lnSpc>
              <a:buFont typeface="Wingdings" panose="05000000000000000000" pitchFamily="2" charset="2"/>
              <a:buChar char="v"/>
            </a:pPr>
            <a:r>
              <a:rPr lang="en-US" dirty="0">
                <a:latin typeface="Square721 BT" panose="020B0504020202060204" pitchFamily="34" charset="0"/>
              </a:rPr>
              <a:t>Initiate diversity and inclusion training policies.</a:t>
            </a:r>
          </a:p>
        </p:txBody>
      </p:sp>
      <p:sp>
        <p:nvSpPr>
          <p:cNvPr id="6" name="Text Placeholder 5">
            <a:extLst>
              <a:ext uri="{FF2B5EF4-FFF2-40B4-BE49-F238E27FC236}">
                <a16:creationId xmlns:a16="http://schemas.microsoft.com/office/drawing/2014/main" id="{690867B9-CD14-E9FE-72A6-8978C2C2C2C9}"/>
              </a:ext>
            </a:extLst>
          </p:cNvPr>
          <p:cNvSpPr>
            <a:spLocks noGrp="1"/>
          </p:cNvSpPr>
          <p:nvPr>
            <p:ph type="body" sz="quarter" idx="3"/>
          </p:nvPr>
        </p:nvSpPr>
        <p:spPr/>
        <p:txBody>
          <a:bodyPr/>
          <a:lstStyle/>
          <a:p>
            <a:r>
              <a:rPr lang="en-US" b="1" dirty="0">
                <a:latin typeface="Square721 BT" panose="020B0504020202060204" pitchFamily="34" charset="0"/>
              </a:rPr>
              <a:t>IMPLEMENTATION TIMELINE</a:t>
            </a:r>
          </a:p>
        </p:txBody>
      </p:sp>
      <p:sp>
        <p:nvSpPr>
          <p:cNvPr id="9" name="Text Placeholder 8">
            <a:extLst>
              <a:ext uri="{FF2B5EF4-FFF2-40B4-BE49-F238E27FC236}">
                <a16:creationId xmlns:a16="http://schemas.microsoft.com/office/drawing/2014/main" id="{67DA63A7-3D33-AD92-9050-3DE62FAC0A3D}"/>
              </a:ext>
            </a:extLst>
          </p:cNvPr>
          <p:cNvSpPr>
            <a:spLocks noGrp="1"/>
          </p:cNvSpPr>
          <p:nvPr>
            <p:ph type="body" sz="half" idx="16"/>
          </p:nvPr>
        </p:nvSpPr>
        <p:spPr/>
        <p:txBody>
          <a:bodyPr/>
          <a:lstStyle/>
          <a:p>
            <a:pPr marL="285750" indent="-285750" algn="just">
              <a:lnSpc>
                <a:spcPct val="150000"/>
              </a:lnSpc>
              <a:buFont typeface="Wingdings" panose="05000000000000000000" pitchFamily="2" charset="2"/>
              <a:buChar char="v"/>
            </a:pPr>
            <a:r>
              <a:rPr lang="en-US" dirty="0">
                <a:latin typeface="Square721 BT" panose="020B0504020202060204" pitchFamily="34" charset="0"/>
              </a:rPr>
              <a:t>Start development programs.</a:t>
            </a:r>
          </a:p>
          <a:p>
            <a:pPr marL="285750" indent="-285750" algn="just">
              <a:lnSpc>
                <a:spcPct val="150000"/>
              </a:lnSpc>
              <a:buFont typeface="Wingdings" panose="05000000000000000000" pitchFamily="2" charset="2"/>
              <a:buChar char="v"/>
            </a:pPr>
            <a:r>
              <a:rPr lang="en-US" dirty="0">
                <a:latin typeface="Square721 BT" panose="020B0504020202060204" pitchFamily="34" charset="0"/>
              </a:rPr>
              <a:t>Launch engagement initiatives and diversity training.</a:t>
            </a:r>
          </a:p>
          <a:p>
            <a:pPr marL="285750" indent="-285750" algn="just">
              <a:lnSpc>
                <a:spcPct val="150000"/>
              </a:lnSpc>
              <a:buFont typeface="Wingdings" panose="05000000000000000000" pitchFamily="2" charset="2"/>
              <a:buChar char="v"/>
            </a:pPr>
            <a:r>
              <a:rPr lang="en-US" dirty="0">
                <a:latin typeface="Square721 BT" panose="020B0504020202060204" pitchFamily="34" charset="0"/>
              </a:rPr>
              <a:t>Assess progress and adjust strategies as need.</a:t>
            </a:r>
          </a:p>
        </p:txBody>
      </p:sp>
      <p:sp>
        <p:nvSpPr>
          <p:cNvPr id="7" name="Text Placeholder 6">
            <a:extLst>
              <a:ext uri="{FF2B5EF4-FFF2-40B4-BE49-F238E27FC236}">
                <a16:creationId xmlns:a16="http://schemas.microsoft.com/office/drawing/2014/main" id="{EAA8D69A-FA84-F756-6275-66A5483C00F4}"/>
              </a:ext>
            </a:extLst>
          </p:cNvPr>
          <p:cNvSpPr>
            <a:spLocks noGrp="1"/>
          </p:cNvSpPr>
          <p:nvPr>
            <p:ph type="body" sz="quarter" idx="13"/>
          </p:nvPr>
        </p:nvSpPr>
        <p:spPr/>
        <p:txBody>
          <a:bodyPr/>
          <a:lstStyle/>
          <a:p>
            <a:r>
              <a:rPr lang="en-US" b="1" dirty="0">
                <a:latin typeface="Square721 BT" panose="020B0504020202060204" pitchFamily="34" charset="0"/>
              </a:rPr>
              <a:t>EXPECTED</a:t>
            </a:r>
          </a:p>
          <a:p>
            <a:r>
              <a:rPr lang="en-US" b="1" dirty="0">
                <a:latin typeface="Square721 BT" panose="020B0504020202060204" pitchFamily="34" charset="0"/>
              </a:rPr>
              <a:t>OUTCOMES</a:t>
            </a:r>
          </a:p>
        </p:txBody>
      </p:sp>
      <p:sp>
        <p:nvSpPr>
          <p:cNvPr id="10" name="Text Placeholder 9">
            <a:extLst>
              <a:ext uri="{FF2B5EF4-FFF2-40B4-BE49-F238E27FC236}">
                <a16:creationId xmlns:a16="http://schemas.microsoft.com/office/drawing/2014/main" id="{3729C49A-B890-E750-CAEE-AB2CB492C0FC}"/>
              </a:ext>
            </a:extLst>
          </p:cNvPr>
          <p:cNvSpPr>
            <a:spLocks noGrp="1"/>
          </p:cNvSpPr>
          <p:nvPr>
            <p:ph type="body" sz="half" idx="17"/>
          </p:nvPr>
        </p:nvSpPr>
        <p:spPr/>
        <p:txBody>
          <a:bodyPr/>
          <a:lstStyle/>
          <a:p>
            <a:pPr marL="285750" indent="-285750" algn="just">
              <a:lnSpc>
                <a:spcPct val="150000"/>
              </a:lnSpc>
              <a:buFont typeface="Wingdings" panose="05000000000000000000" pitchFamily="2" charset="2"/>
              <a:buChar char="v"/>
            </a:pPr>
            <a:r>
              <a:rPr lang="en-US" dirty="0">
                <a:latin typeface="Square721 BT" panose="020B0504020202060204" pitchFamily="34" charset="0"/>
              </a:rPr>
              <a:t>Reduction in overall attrition rates.</a:t>
            </a:r>
          </a:p>
          <a:p>
            <a:pPr marL="285750" indent="-285750" algn="just">
              <a:lnSpc>
                <a:spcPct val="150000"/>
              </a:lnSpc>
              <a:buFont typeface="Wingdings" panose="05000000000000000000" pitchFamily="2" charset="2"/>
              <a:buChar char="v"/>
            </a:pPr>
            <a:r>
              <a:rPr lang="en-US" dirty="0">
                <a:latin typeface="Square721 BT" panose="020B0504020202060204" pitchFamily="34" charset="0"/>
              </a:rPr>
              <a:t>Improved performance ratings across departments.</a:t>
            </a:r>
          </a:p>
          <a:p>
            <a:pPr marL="285750" indent="-285750" algn="just">
              <a:lnSpc>
                <a:spcPct val="150000"/>
              </a:lnSpc>
              <a:buFont typeface="Wingdings" panose="05000000000000000000" pitchFamily="2" charset="2"/>
              <a:buChar char="v"/>
            </a:pPr>
            <a:r>
              <a:rPr lang="en-US" dirty="0">
                <a:latin typeface="Square721 BT" panose="020B0504020202060204" pitchFamily="34" charset="0"/>
              </a:rPr>
              <a:t>Better gender balance and employee satisfaction.</a:t>
            </a:r>
          </a:p>
        </p:txBody>
      </p:sp>
    </p:spTree>
    <p:extLst>
      <p:ext uri="{BB962C8B-B14F-4D97-AF65-F5344CB8AC3E}">
        <p14:creationId xmlns:p14="http://schemas.microsoft.com/office/powerpoint/2010/main" val="31820656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CB38EC-895A-4F8F-8F75-E263501ABB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{F48CADDA-43FA-451F-95F3-32A8D998AEFA}tf11665031_win32</Template>
  <TotalTime>127</TotalTime>
  <Words>856</Words>
  <Application>Microsoft Office PowerPoint</Application>
  <PresentationFormat>Widescreen</PresentationFormat>
  <Paragraphs>91</Paragraphs>
  <Slides>7</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Arial</vt:lpstr>
      <vt:lpstr>Arial Nova</vt:lpstr>
      <vt:lpstr>Arial Nova Light</vt:lpstr>
      <vt:lpstr>Calibri</vt:lpstr>
      <vt:lpstr>Copperplate Gothic Bold</vt:lpstr>
      <vt:lpstr>Futura Md BT</vt:lpstr>
      <vt:lpstr>Square721 BT</vt:lpstr>
      <vt:lpstr>Wingdings</vt:lpstr>
      <vt:lpstr>Wingdings 2</vt:lpstr>
      <vt:lpstr>SlateVTI</vt:lpstr>
      <vt:lpstr>Employee Demographics and Performance Analysis</vt:lpstr>
      <vt:lpstr>OBJECTIVES</vt:lpstr>
      <vt:lpstr>KEY FACTS</vt:lpstr>
      <vt:lpstr>KEY INSIGHTS</vt:lpstr>
      <vt:lpstr>Recommendations</vt:lpstr>
      <vt:lpstr>Conclusion</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Olivia Idjedje</dc:creator>
  <cp:lastModifiedBy>idjedje prince</cp:lastModifiedBy>
  <cp:revision>6</cp:revision>
  <dcterms:created xsi:type="dcterms:W3CDTF">2024-09-17T19:06:28Z</dcterms:created>
  <dcterms:modified xsi:type="dcterms:W3CDTF">2025-01-07T22:15:45Z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