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86" d="100"/>
          <a:sy n="86" d="100"/>
        </p:scale>
        <p:origin x="56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F5B8F9-A1F2-4FEA-8F4A-C9A511C2C113}" type="datetimeFigureOut">
              <a:rPr lang="en-CA" smtClean="0"/>
              <a:t>2024-08-07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5E7D58-DC87-48EF-8ADE-23DE391C05CC}" type="slidenum">
              <a:rPr lang="en-CA" smtClean="0"/>
              <a:t>‹#›</a:t>
            </a:fld>
            <a:endParaRPr lang="en-CA"/>
          </a:p>
        </p:txBody>
      </p:sp>
    </p:spTree>
    <p:extLst>
      <p:ext uri="{BB962C8B-B14F-4D97-AF65-F5344CB8AC3E}">
        <p14:creationId xmlns:p14="http://schemas.microsoft.com/office/powerpoint/2010/main" val="2529242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25E7D58-DC87-48EF-8ADE-23DE391C05CC}" type="slidenum">
              <a:rPr lang="en-CA" smtClean="0"/>
              <a:t>1</a:t>
            </a:fld>
            <a:endParaRPr lang="en-CA"/>
          </a:p>
        </p:txBody>
      </p:sp>
    </p:spTree>
    <p:extLst>
      <p:ext uri="{BB962C8B-B14F-4D97-AF65-F5344CB8AC3E}">
        <p14:creationId xmlns:p14="http://schemas.microsoft.com/office/powerpoint/2010/main" val="209149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25E7D58-DC87-48EF-8ADE-23DE391C05CC}" type="slidenum">
              <a:rPr lang="en-CA" smtClean="0"/>
              <a:t>13</a:t>
            </a:fld>
            <a:endParaRPr lang="en-CA"/>
          </a:p>
        </p:txBody>
      </p:sp>
    </p:spTree>
    <p:extLst>
      <p:ext uri="{BB962C8B-B14F-4D97-AF65-F5344CB8AC3E}">
        <p14:creationId xmlns:p14="http://schemas.microsoft.com/office/powerpoint/2010/main" val="421543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2EA934-1B08-4607-976E-44E8DBAD009D}" type="datetimeFigureOut">
              <a:rPr lang="en-CA" smtClean="0"/>
              <a:t>2024-08-07</a:t>
            </a:fld>
            <a:endParaRPr lang="en-CA"/>
          </a:p>
        </p:txBody>
      </p:sp>
      <p:sp>
        <p:nvSpPr>
          <p:cNvPr id="5" name="Footer Placeholder 4"/>
          <p:cNvSpPr>
            <a:spLocks noGrp="1"/>
          </p:cNvSpPr>
          <p:nvPr>
            <p:ph type="ftr" sz="quarter" idx="11"/>
          </p:nvPr>
        </p:nvSpPr>
        <p:spPr>
          <a:xfrm>
            <a:off x="5332412" y="5883275"/>
            <a:ext cx="4324044" cy="365125"/>
          </a:xfrm>
        </p:spPr>
        <p:txBody>
          <a:bodyPr/>
          <a:lstStyle/>
          <a:p>
            <a:endParaRPr lang="en-CA"/>
          </a:p>
        </p:txBody>
      </p:sp>
      <p:sp>
        <p:nvSpPr>
          <p:cNvPr id="6" name="Slide Number Placeholder 5"/>
          <p:cNvSpPr>
            <a:spLocks noGrp="1"/>
          </p:cNvSpPr>
          <p:nvPr>
            <p:ph type="sldNum" sz="quarter" idx="12"/>
          </p:nvPr>
        </p:nvSpPr>
        <p:spPr/>
        <p:txBody>
          <a:bodyPr/>
          <a:lstStyle/>
          <a:p>
            <a:fld id="{FD9185BC-C748-42EC-8DB0-36202EB92C08}" type="slidenum">
              <a:rPr lang="en-CA" smtClean="0"/>
              <a:t>‹#›</a:t>
            </a:fld>
            <a:endParaRPr lang="en-CA"/>
          </a:p>
        </p:txBody>
      </p:sp>
    </p:spTree>
    <p:extLst>
      <p:ext uri="{BB962C8B-B14F-4D97-AF65-F5344CB8AC3E}">
        <p14:creationId xmlns:p14="http://schemas.microsoft.com/office/powerpoint/2010/main" val="332329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2EA934-1B08-4607-976E-44E8DBAD009D}" type="datetimeFigureOut">
              <a:rPr lang="en-CA" smtClean="0"/>
              <a:t>2024-08-07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D9185BC-C748-42EC-8DB0-36202EB92C08}" type="slidenum">
              <a:rPr lang="en-CA" smtClean="0"/>
              <a:t>‹#›</a:t>
            </a:fld>
            <a:endParaRPr lang="en-CA"/>
          </a:p>
        </p:txBody>
      </p:sp>
    </p:spTree>
    <p:extLst>
      <p:ext uri="{BB962C8B-B14F-4D97-AF65-F5344CB8AC3E}">
        <p14:creationId xmlns:p14="http://schemas.microsoft.com/office/powerpoint/2010/main" val="2472624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2EA934-1B08-4607-976E-44E8DBAD009D}" type="datetimeFigureOut">
              <a:rPr lang="en-CA" smtClean="0"/>
              <a:t>2024-08-07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D9185BC-C748-42EC-8DB0-36202EB92C08}" type="slidenum">
              <a:rPr lang="en-CA" smtClean="0"/>
              <a:t>‹#›</a:t>
            </a:fld>
            <a:endParaRPr lang="en-CA"/>
          </a:p>
        </p:txBody>
      </p:sp>
    </p:spTree>
    <p:extLst>
      <p:ext uri="{BB962C8B-B14F-4D97-AF65-F5344CB8AC3E}">
        <p14:creationId xmlns:p14="http://schemas.microsoft.com/office/powerpoint/2010/main" val="3159246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2EA934-1B08-4607-976E-44E8DBAD009D}" type="datetimeFigureOut">
              <a:rPr lang="en-CA" smtClean="0"/>
              <a:t>2024-08-07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D9185BC-C748-42EC-8DB0-36202EB92C08}" type="slidenum">
              <a:rPr lang="en-CA" smtClean="0"/>
              <a:t>‹#›</a:t>
            </a:fld>
            <a:endParaRPr lang="en-CA"/>
          </a:p>
        </p:txBody>
      </p:sp>
    </p:spTree>
    <p:extLst>
      <p:ext uri="{BB962C8B-B14F-4D97-AF65-F5344CB8AC3E}">
        <p14:creationId xmlns:p14="http://schemas.microsoft.com/office/powerpoint/2010/main" val="2769480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2EA934-1B08-4607-976E-44E8DBAD009D}" type="datetimeFigureOut">
              <a:rPr lang="en-CA" smtClean="0"/>
              <a:t>2024-08-07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D9185BC-C748-42EC-8DB0-36202EB92C08}" type="slidenum">
              <a:rPr lang="en-CA" smtClean="0"/>
              <a:t>‹#›</a:t>
            </a:fld>
            <a:endParaRPr lang="en-CA"/>
          </a:p>
        </p:txBody>
      </p:sp>
    </p:spTree>
    <p:extLst>
      <p:ext uri="{BB962C8B-B14F-4D97-AF65-F5344CB8AC3E}">
        <p14:creationId xmlns:p14="http://schemas.microsoft.com/office/powerpoint/2010/main" val="1529933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2EA934-1B08-4607-976E-44E8DBAD009D}" type="datetimeFigureOut">
              <a:rPr lang="en-CA" smtClean="0"/>
              <a:t>2024-08-07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D9185BC-C748-42EC-8DB0-36202EB92C08}" type="slidenum">
              <a:rPr lang="en-CA" smtClean="0"/>
              <a:t>‹#›</a:t>
            </a:fld>
            <a:endParaRPr lang="en-CA"/>
          </a:p>
        </p:txBody>
      </p:sp>
    </p:spTree>
    <p:extLst>
      <p:ext uri="{BB962C8B-B14F-4D97-AF65-F5344CB8AC3E}">
        <p14:creationId xmlns:p14="http://schemas.microsoft.com/office/powerpoint/2010/main" val="1324939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2EA934-1B08-4607-976E-44E8DBAD009D}" type="datetimeFigureOut">
              <a:rPr lang="en-CA" smtClean="0"/>
              <a:t>2024-08-07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D9185BC-C748-42EC-8DB0-36202EB92C08}" type="slidenum">
              <a:rPr lang="en-CA" smtClean="0"/>
              <a:t>‹#›</a:t>
            </a:fld>
            <a:endParaRPr lang="en-CA"/>
          </a:p>
        </p:txBody>
      </p:sp>
    </p:spTree>
    <p:extLst>
      <p:ext uri="{BB962C8B-B14F-4D97-AF65-F5344CB8AC3E}">
        <p14:creationId xmlns:p14="http://schemas.microsoft.com/office/powerpoint/2010/main" val="3034560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2EA934-1B08-4607-976E-44E8DBAD009D}" type="datetimeFigureOut">
              <a:rPr lang="en-CA" smtClean="0"/>
              <a:t>2024-08-07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D9185BC-C748-42EC-8DB0-36202EB92C08}" type="slidenum">
              <a:rPr lang="en-CA" smtClean="0"/>
              <a:t>‹#›</a:t>
            </a:fld>
            <a:endParaRPr lang="en-CA"/>
          </a:p>
        </p:txBody>
      </p:sp>
    </p:spTree>
    <p:extLst>
      <p:ext uri="{BB962C8B-B14F-4D97-AF65-F5344CB8AC3E}">
        <p14:creationId xmlns:p14="http://schemas.microsoft.com/office/powerpoint/2010/main" val="17407688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2EA934-1B08-4607-976E-44E8DBAD009D}" type="datetimeFigureOut">
              <a:rPr lang="en-CA" smtClean="0"/>
              <a:t>2024-08-07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D9185BC-C748-42EC-8DB0-36202EB92C08}" type="slidenum">
              <a:rPr lang="en-CA" smtClean="0"/>
              <a:t>‹#›</a:t>
            </a:fld>
            <a:endParaRPr lang="en-CA"/>
          </a:p>
        </p:txBody>
      </p:sp>
    </p:spTree>
    <p:extLst>
      <p:ext uri="{BB962C8B-B14F-4D97-AF65-F5344CB8AC3E}">
        <p14:creationId xmlns:p14="http://schemas.microsoft.com/office/powerpoint/2010/main" val="3662423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2EA934-1B08-4607-976E-44E8DBAD009D}" type="datetimeFigureOut">
              <a:rPr lang="en-CA" smtClean="0"/>
              <a:t>2024-08-07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10951856" y="5867131"/>
            <a:ext cx="551167" cy="365125"/>
          </a:xfrm>
        </p:spPr>
        <p:txBody>
          <a:bodyPr/>
          <a:lstStyle/>
          <a:p>
            <a:fld id="{FD9185BC-C748-42EC-8DB0-36202EB92C08}" type="slidenum">
              <a:rPr lang="en-CA" smtClean="0"/>
              <a:t>‹#›</a:t>
            </a:fld>
            <a:endParaRPr lang="en-CA"/>
          </a:p>
        </p:txBody>
      </p:sp>
    </p:spTree>
    <p:extLst>
      <p:ext uri="{BB962C8B-B14F-4D97-AF65-F5344CB8AC3E}">
        <p14:creationId xmlns:p14="http://schemas.microsoft.com/office/powerpoint/2010/main" val="2443611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2EA934-1B08-4607-976E-44E8DBAD009D}" type="datetimeFigureOut">
              <a:rPr lang="en-CA" smtClean="0"/>
              <a:t>2024-08-07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D9185BC-C748-42EC-8DB0-36202EB92C08}" type="slidenum">
              <a:rPr lang="en-CA" smtClean="0"/>
              <a:t>‹#›</a:t>
            </a:fld>
            <a:endParaRPr lang="en-CA"/>
          </a:p>
        </p:txBody>
      </p:sp>
    </p:spTree>
    <p:extLst>
      <p:ext uri="{BB962C8B-B14F-4D97-AF65-F5344CB8AC3E}">
        <p14:creationId xmlns:p14="http://schemas.microsoft.com/office/powerpoint/2010/main" val="3300300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2EA934-1B08-4607-976E-44E8DBAD009D}" type="datetimeFigureOut">
              <a:rPr lang="en-CA" smtClean="0"/>
              <a:t>2024-08-07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D9185BC-C748-42EC-8DB0-36202EB92C08}" type="slidenum">
              <a:rPr lang="en-CA" smtClean="0"/>
              <a:t>‹#›</a:t>
            </a:fld>
            <a:endParaRPr lang="en-CA"/>
          </a:p>
        </p:txBody>
      </p:sp>
    </p:spTree>
    <p:extLst>
      <p:ext uri="{BB962C8B-B14F-4D97-AF65-F5344CB8AC3E}">
        <p14:creationId xmlns:p14="http://schemas.microsoft.com/office/powerpoint/2010/main" val="3668111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2EA934-1B08-4607-976E-44E8DBAD009D}" type="datetimeFigureOut">
              <a:rPr lang="en-CA" smtClean="0"/>
              <a:t>2024-08-07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D9185BC-C748-42EC-8DB0-36202EB92C08}" type="slidenum">
              <a:rPr lang="en-CA" smtClean="0"/>
              <a:t>‹#›</a:t>
            </a:fld>
            <a:endParaRPr lang="en-CA"/>
          </a:p>
        </p:txBody>
      </p:sp>
    </p:spTree>
    <p:extLst>
      <p:ext uri="{BB962C8B-B14F-4D97-AF65-F5344CB8AC3E}">
        <p14:creationId xmlns:p14="http://schemas.microsoft.com/office/powerpoint/2010/main" val="4030261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2EA934-1B08-4607-976E-44E8DBAD009D}" type="datetimeFigureOut">
              <a:rPr lang="en-CA" smtClean="0"/>
              <a:t>2024-08-07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D9185BC-C748-42EC-8DB0-36202EB92C08}" type="slidenum">
              <a:rPr lang="en-CA" smtClean="0"/>
              <a:t>‹#›</a:t>
            </a:fld>
            <a:endParaRPr lang="en-CA"/>
          </a:p>
        </p:txBody>
      </p:sp>
    </p:spTree>
    <p:extLst>
      <p:ext uri="{BB962C8B-B14F-4D97-AF65-F5344CB8AC3E}">
        <p14:creationId xmlns:p14="http://schemas.microsoft.com/office/powerpoint/2010/main" val="485560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2EA934-1B08-4607-976E-44E8DBAD009D}" type="datetimeFigureOut">
              <a:rPr lang="en-CA" smtClean="0"/>
              <a:t>2024-08-07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D9185BC-C748-42EC-8DB0-36202EB92C08}" type="slidenum">
              <a:rPr lang="en-CA" smtClean="0"/>
              <a:t>‹#›</a:t>
            </a:fld>
            <a:endParaRPr lang="en-CA"/>
          </a:p>
        </p:txBody>
      </p:sp>
    </p:spTree>
    <p:extLst>
      <p:ext uri="{BB962C8B-B14F-4D97-AF65-F5344CB8AC3E}">
        <p14:creationId xmlns:p14="http://schemas.microsoft.com/office/powerpoint/2010/main" val="295872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2EA934-1B08-4607-976E-44E8DBAD009D}" type="datetimeFigureOut">
              <a:rPr lang="en-CA" smtClean="0"/>
              <a:t>2024-08-07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D9185BC-C748-42EC-8DB0-36202EB92C08}" type="slidenum">
              <a:rPr lang="en-CA" smtClean="0"/>
              <a:t>‹#›</a:t>
            </a:fld>
            <a:endParaRPr lang="en-CA"/>
          </a:p>
        </p:txBody>
      </p:sp>
    </p:spTree>
    <p:extLst>
      <p:ext uri="{BB962C8B-B14F-4D97-AF65-F5344CB8AC3E}">
        <p14:creationId xmlns:p14="http://schemas.microsoft.com/office/powerpoint/2010/main" val="170065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2EA934-1B08-4607-976E-44E8DBAD009D}" type="datetimeFigureOut">
              <a:rPr lang="en-CA" smtClean="0"/>
              <a:t>2024-08-07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D9185BC-C748-42EC-8DB0-36202EB92C08}" type="slidenum">
              <a:rPr lang="en-CA" smtClean="0"/>
              <a:t>‹#›</a:t>
            </a:fld>
            <a:endParaRPr lang="en-CA"/>
          </a:p>
        </p:txBody>
      </p:sp>
    </p:spTree>
    <p:extLst>
      <p:ext uri="{BB962C8B-B14F-4D97-AF65-F5344CB8AC3E}">
        <p14:creationId xmlns:p14="http://schemas.microsoft.com/office/powerpoint/2010/main" val="1099473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32EA934-1B08-4607-976E-44E8DBAD009D}" type="datetimeFigureOut">
              <a:rPr lang="en-CA" smtClean="0"/>
              <a:t>2024-08-07</a:t>
            </a:fld>
            <a:endParaRPr lang="en-CA"/>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9185BC-C748-42EC-8DB0-36202EB92C08}" type="slidenum">
              <a:rPr lang="en-CA" smtClean="0"/>
              <a:t>‹#›</a:t>
            </a:fld>
            <a:endParaRPr lang="en-CA"/>
          </a:p>
        </p:txBody>
      </p:sp>
    </p:spTree>
    <p:extLst>
      <p:ext uri="{BB962C8B-B14F-4D97-AF65-F5344CB8AC3E}">
        <p14:creationId xmlns:p14="http://schemas.microsoft.com/office/powerpoint/2010/main" val="35524027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D9ACDE-8038-488C-AB0C-5FD1A373C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AEA930-D046-7F28-40E3-B87A538A1A08}"/>
              </a:ext>
            </a:extLst>
          </p:cNvPr>
          <p:cNvSpPr>
            <a:spLocks noGrp="1"/>
          </p:cNvSpPr>
          <p:nvPr>
            <p:ph type="ctrTitle"/>
          </p:nvPr>
        </p:nvSpPr>
        <p:spPr>
          <a:xfrm>
            <a:off x="3854450" y="965200"/>
            <a:ext cx="7372350" cy="3404680"/>
          </a:xfrm>
        </p:spPr>
        <p:txBody>
          <a:bodyPr>
            <a:normAutofit/>
          </a:bodyPr>
          <a:lstStyle/>
          <a:p>
            <a:pPr algn="l">
              <a:lnSpc>
                <a:spcPct val="90000"/>
              </a:lnSpc>
            </a:pPr>
            <a:r>
              <a:rPr lang="en-US" sz="5600" dirty="0"/>
              <a:t>Title: Final Project (DATA 2204) </a:t>
            </a:r>
            <a:br>
              <a:rPr lang="en-US" sz="5600" dirty="0"/>
            </a:br>
            <a:r>
              <a:rPr lang="en-US" sz="5600" dirty="0"/>
              <a:t> Name : Collins Omoviye </a:t>
            </a:r>
            <a:br>
              <a:rPr lang="en-US" sz="5600" dirty="0"/>
            </a:br>
            <a:r>
              <a:rPr lang="en-US" sz="5600" dirty="0"/>
              <a:t> Student ID: 100943975</a:t>
            </a:r>
            <a:endParaRPr lang="en-CA" sz="5600" dirty="0"/>
          </a:p>
        </p:txBody>
      </p:sp>
      <p:sp>
        <p:nvSpPr>
          <p:cNvPr id="3" name="Subtitle 2">
            <a:extLst>
              <a:ext uri="{FF2B5EF4-FFF2-40B4-BE49-F238E27FC236}">
                <a16:creationId xmlns:a16="http://schemas.microsoft.com/office/drawing/2014/main" id="{EAA6B394-8707-D24C-731B-72AFC75B40B3}"/>
              </a:ext>
            </a:extLst>
          </p:cNvPr>
          <p:cNvSpPr>
            <a:spLocks noGrp="1"/>
          </p:cNvSpPr>
          <p:nvPr>
            <p:ph type="subTitle" idx="1"/>
          </p:nvPr>
        </p:nvSpPr>
        <p:spPr>
          <a:xfrm>
            <a:off x="3854450" y="4503906"/>
            <a:ext cx="7372350" cy="1388892"/>
          </a:xfrm>
        </p:spPr>
        <p:txBody>
          <a:bodyPr>
            <a:normAutofit/>
          </a:bodyPr>
          <a:lstStyle/>
          <a:p>
            <a:pPr algn="l"/>
            <a:r>
              <a:rPr lang="en-US"/>
              <a:t>Creating three (3) forecasting models using Logistical Regression, Naïve Bayes and Voting Ensemble by Reviewing  wireless_churn.csv  Dataset to Mr. John Hughes</a:t>
            </a:r>
            <a:endParaRPr lang="en-CA"/>
          </a:p>
        </p:txBody>
      </p:sp>
      <p:sp>
        <p:nvSpPr>
          <p:cNvPr id="10" name="Rectangle 9">
            <a:extLst>
              <a:ext uri="{FF2B5EF4-FFF2-40B4-BE49-F238E27FC236}">
                <a16:creationId xmlns:a16="http://schemas.microsoft.com/office/drawing/2014/main" id="{DA6C2449-5F66-4753-AAA3-4AD81E57A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12" name="Group 11">
            <a:extLst>
              <a:ext uri="{FF2B5EF4-FFF2-40B4-BE49-F238E27FC236}">
                <a16:creationId xmlns:a16="http://schemas.microsoft.com/office/drawing/2014/main" id="{329F7DAB-18F4-436A-A0D8-61013DEB6F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1424" y="1"/>
            <a:ext cx="3258129" cy="6858000"/>
            <a:chOff x="141424" y="1"/>
            <a:chExt cx="3258129" cy="6858000"/>
          </a:xfrm>
        </p:grpSpPr>
        <p:sp>
          <p:nvSpPr>
            <p:cNvPr id="13" name="Freeform 6">
              <a:extLst>
                <a:ext uri="{FF2B5EF4-FFF2-40B4-BE49-F238E27FC236}">
                  <a16:creationId xmlns:a16="http://schemas.microsoft.com/office/drawing/2014/main" id="{AA2A446D-5444-4251-A0C1-1C33937BB1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5233" y="1"/>
              <a:ext cx="858884" cy="2780957"/>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txBody>
            <a:bodyPr/>
            <a:lstStyle/>
            <a:p>
              <a:endParaRPr lang="en-CA"/>
            </a:p>
          </p:txBody>
        </p:sp>
        <p:sp>
          <p:nvSpPr>
            <p:cNvPr id="14" name="Freeform 7">
              <a:extLst>
                <a:ext uri="{FF2B5EF4-FFF2-40B4-BE49-F238E27FC236}">
                  <a16:creationId xmlns:a16="http://schemas.microsoft.com/office/drawing/2014/main" id="{E013EF53-9F7F-40D2-9E88-917DCF643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1"/>
              <a:ext cx="835810" cy="2671495"/>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CA"/>
            </a:p>
          </p:txBody>
        </p:sp>
        <p:sp>
          <p:nvSpPr>
            <p:cNvPr id="15" name="Freeform 12">
              <a:extLst>
                <a:ext uri="{FF2B5EF4-FFF2-40B4-BE49-F238E27FC236}">
                  <a16:creationId xmlns:a16="http://schemas.microsoft.com/office/drawing/2014/main" id="{210AE139-2815-4F3D-A56C-2608DB3D7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2585830"/>
              <a:ext cx="2175413" cy="4272171"/>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CA"/>
            </a:p>
          </p:txBody>
        </p:sp>
        <p:sp>
          <p:nvSpPr>
            <p:cNvPr id="16" name="Freeform 13">
              <a:extLst>
                <a:ext uri="{FF2B5EF4-FFF2-40B4-BE49-F238E27FC236}">
                  <a16:creationId xmlns:a16="http://schemas.microsoft.com/office/drawing/2014/main" id="{7C52B438-B53F-4BCB-A9A8-183E8815A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9078" y="2695292"/>
              <a:ext cx="2690743" cy="4162709"/>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CA"/>
            </a:p>
          </p:txBody>
        </p:sp>
        <p:sp>
          <p:nvSpPr>
            <p:cNvPr id="17" name="Freeform: Shape 16">
              <a:extLst>
                <a:ext uri="{FF2B5EF4-FFF2-40B4-BE49-F238E27FC236}">
                  <a16:creationId xmlns:a16="http://schemas.microsoft.com/office/drawing/2014/main" id="{557375C8-AF41-41DF-8F04-72401D4B9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5233" y="2690532"/>
              <a:ext cx="2904320" cy="4167469"/>
            </a:xfrm>
            <a:custGeom>
              <a:avLst/>
              <a:gdLst>
                <a:gd name="connsiteX0" fmla="*/ 0 w 2904320"/>
                <a:gd name="connsiteY0" fmla="*/ 0 h 4167469"/>
                <a:gd name="connsiteX1" fmla="*/ 288431 w 2904320"/>
                <a:gd name="connsiteY1" fmla="*/ 90425 h 4167469"/>
                <a:gd name="connsiteX2" fmla="*/ 2904320 w 2904320"/>
                <a:gd name="connsiteY2" fmla="*/ 3220465 h 4167469"/>
                <a:gd name="connsiteX3" fmla="*/ 2904320 w 2904320"/>
                <a:gd name="connsiteY3" fmla="*/ 4167469 h 4167469"/>
                <a:gd name="connsiteX4" fmla="*/ 2694589 w 2904320"/>
                <a:gd name="connsiteY4" fmla="*/ 4167469 h 4167469"/>
                <a:gd name="connsiteX5" fmla="*/ 3846 w 2904320"/>
                <a:gd name="connsiteY5" fmla="*/ 4759 h 4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320" h="4167469">
                  <a:moveTo>
                    <a:pt x="0" y="0"/>
                  </a:moveTo>
                  <a:lnTo>
                    <a:pt x="288431" y="90425"/>
                  </a:lnTo>
                  <a:lnTo>
                    <a:pt x="2904320" y="3220465"/>
                  </a:lnTo>
                  <a:lnTo>
                    <a:pt x="2904320" y="4167469"/>
                  </a:lnTo>
                  <a:lnTo>
                    <a:pt x="2694589" y="4167469"/>
                  </a:lnTo>
                  <a:lnTo>
                    <a:pt x="3846" y="4759"/>
                  </a:lnTo>
                  <a:close/>
                </a:path>
              </a:pathLst>
            </a:custGeom>
            <a:solidFill>
              <a:schemeClr val="accent1">
                <a:lumMod val="75000"/>
              </a:schemeClr>
            </a:solidFill>
            <a:ln>
              <a:noFill/>
            </a:ln>
          </p:spPr>
          <p:txBody>
            <a:bodyPr/>
            <a:lstStyle/>
            <a:p>
              <a:endParaRPr lang="en-CA"/>
            </a:p>
          </p:txBody>
        </p:sp>
        <p:sp>
          <p:nvSpPr>
            <p:cNvPr id="18" name="Freeform 15">
              <a:extLst>
                <a:ext uri="{FF2B5EF4-FFF2-40B4-BE49-F238E27FC236}">
                  <a16:creationId xmlns:a16="http://schemas.microsoft.com/office/drawing/2014/main" id="{1B37C1D7-483C-4CD7-85AB-F4EEA6E573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2581071"/>
              <a:ext cx="2894568" cy="427693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CA"/>
            </a:p>
          </p:txBody>
        </p:sp>
      </p:grpSp>
    </p:spTree>
    <p:extLst>
      <p:ext uri="{BB962C8B-B14F-4D97-AF65-F5344CB8AC3E}">
        <p14:creationId xmlns:p14="http://schemas.microsoft.com/office/powerpoint/2010/main" val="841079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BFF0FD5-C09C-0F5D-0043-A42575E5E095}"/>
              </a:ext>
            </a:extLst>
          </p:cNvPr>
          <p:cNvSpPr>
            <a:spLocks noGrp="1"/>
          </p:cNvSpPr>
          <p:nvPr>
            <p:ph type="title"/>
          </p:nvPr>
        </p:nvSpPr>
        <p:spPr>
          <a:xfrm>
            <a:off x="496112" y="685801"/>
            <a:ext cx="2743200" cy="5105400"/>
          </a:xfrm>
        </p:spPr>
        <p:txBody>
          <a:bodyPr>
            <a:normAutofit/>
          </a:bodyPr>
          <a:lstStyle/>
          <a:p>
            <a:pPr algn="l">
              <a:lnSpc>
                <a:spcPct val="90000"/>
              </a:lnSpc>
            </a:pPr>
            <a:r>
              <a:rPr lang="en-US" sz="3000">
                <a:solidFill>
                  <a:srgbClr val="FFFFFF"/>
                </a:solidFill>
              </a:rPr>
              <a:t>Three (3) key insights for each optimized model (i.e. Logistical Regression and Naïve Bayes) Present the Classification Report and ROC/AUC </a:t>
            </a:r>
            <a:endParaRPr lang="en-CA" sz="3000">
              <a:solidFill>
                <a:srgbClr val="FFFFFF"/>
              </a:solidFill>
            </a:endParaRP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CA"/>
            </a:p>
          </p:txBody>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CA"/>
            </a:p>
          </p:txBody>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CA"/>
            </a:p>
          </p:txBody>
        </p:sp>
      </p:grpSp>
      <p:sp>
        <p:nvSpPr>
          <p:cNvPr id="3" name="Content Placeholder 2">
            <a:extLst>
              <a:ext uri="{FF2B5EF4-FFF2-40B4-BE49-F238E27FC236}">
                <a16:creationId xmlns:a16="http://schemas.microsoft.com/office/drawing/2014/main" id="{80D9CFB4-26EF-AF99-2DFF-186D0D438DB1}"/>
              </a:ext>
            </a:extLst>
          </p:cNvPr>
          <p:cNvSpPr>
            <a:spLocks noGrp="1"/>
          </p:cNvSpPr>
          <p:nvPr>
            <p:ph idx="1"/>
          </p:nvPr>
        </p:nvSpPr>
        <p:spPr>
          <a:xfrm>
            <a:off x="5117106" y="685801"/>
            <a:ext cx="6385918" cy="5105400"/>
          </a:xfrm>
        </p:spPr>
        <p:txBody>
          <a:bodyPr>
            <a:normAutofit/>
          </a:bodyPr>
          <a:lstStyle/>
          <a:p>
            <a:pPr>
              <a:lnSpc>
                <a:spcPct val="90000"/>
              </a:lnSpc>
              <a:spcBef>
                <a:spcPts val="0"/>
              </a:spcBef>
            </a:pPr>
            <a:r>
              <a:rPr lang="en-US" sz="1100" b="1"/>
              <a:t>ROC Curves</a:t>
            </a:r>
          </a:p>
          <a:p>
            <a:pPr>
              <a:lnSpc>
                <a:spcPct val="90000"/>
              </a:lnSpc>
              <a:spcBef>
                <a:spcPts val="0"/>
              </a:spcBef>
            </a:pPr>
            <a:r>
              <a:rPr lang="en-US" sz="1100" b="1"/>
              <a:t>Logistic Regression</a:t>
            </a:r>
            <a:r>
              <a:rPr lang="en-US" sz="1100"/>
              <a:t>: AUC = 0.82</a:t>
            </a:r>
          </a:p>
          <a:p>
            <a:pPr>
              <a:lnSpc>
                <a:spcPct val="90000"/>
              </a:lnSpc>
              <a:spcBef>
                <a:spcPts val="0"/>
              </a:spcBef>
            </a:pPr>
            <a:r>
              <a:rPr lang="en-US" sz="1100" b="1"/>
              <a:t>Naïve Bayes</a:t>
            </a:r>
            <a:r>
              <a:rPr lang="en-US" sz="1100"/>
              <a:t>: AUC = 0.86</a:t>
            </a:r>
          </a:p>
          <a:p>
            <a:pPr>
              <a:lnSpc>
                <a:spcPct val="90000"/>
              </a:lnSpc>
              <a:spcBef>
                <a:spcPts val="0"/>
              </a:spcBef>
            </a:pPr>
            <a:endParaRPr lang="en-US" sz="1100" b="1"/>
          </a:p>
          <a:p>
            <a:pPr>
              <a:lnSpc>
                <a:spcPct val="90000"/>
              </a:lnSpc>
              <a:spcBef>
                <a:spcPts val="0"/>
              </a:spcBef>
            </a:pPr>
            <a:r>
              <a:rPr lang="en-US" sz="1100" b="1"/>
              <a:t>Key Insights</a:t>
            </a:r>
          </a:p>
          <a:p>
            <a:pPr>
              <a:lnSpc>
                <a:spcPct val="90000"/>
              </a:lnSpc>
              <a:spcBef>
                <a:spcPts val="0"/>
              </a:spcBef>
            </a:pPr>
            <a:r>
              <a:rPr lang="en-US" sz="1100" b="1"/>
              <a:t>Logistic Regression</a:t>
            </a:r>
          </a:p>
          <a:p>
            <a:pPr>
              <a:lnSpc>
                <a:spcPct val="90000"/>
              </a:lnSpc>
              <a:spcBef>
                <a:spcPts val="0"/>
              </a:spcBef>
            </a:pPr>
            <a:endParaRPr lang="en-US" sz="1100" b="1"/>
          </a:p>
          <a:p>
            <a:pPr>
              <a:lnSpc>
                <a:spcPct val="90000"/>
              </a:lnSpc>
              <a:spcBef>
                <a:spcPts val="0"/>
              </a:spcBef>
            </a:pPr>
            <a:r>
              <a:rPr lang="en-US" sz="1100" b="1"/>
              <a:t>Precision</a:t>
            </a:r>
            <a:r>
              <a:rPr lang="en-US" sz="1100"/>
              <a:t> (Class 0): The precision for class 0 is 0.95. This indicates that out of all the instances predicted as class 0, 95% were correctly classified. A high precision for class 0 shows that the model is very good at not labeling class 0 incorrectly.</a:t>
            </a:r>
          </a:p>
          <a:p>
            <a:pPr>
              <a:lnSpc>
                <a:spcPct val="90000"/>
              </a:lnSpc>
              <a:spcBef>
                <a:spcPts val="0"/>
              </a:spcBef>
            </a:pPr>
            <a:endParaRPr lang="en-US" sz="1100"/>
          </a:p>
          <a:p>
            <a:pPr>
              <a:lnSpc>
                <a:spcPct val="90000"/>
              </a:lnSpc>
              <a:spcBef>
                <a:spcPts val="0"/>
              </a:spcBef>
            </a:pPr>
            <a:r>
              <a:rPr lang="en-US" sz="1100" b="1"/>
              <a:t>Recall</a:t>
            </a:r>
            <a:r>
              <a:rPr lang="en-US" sz="1100"/>
              <a:t> (Class 1): The recall for class 1 is 0.75. This indicates that out of all actual instances of class 1, 75% were correctly identified by the model. This is crucial for applications where identifying the positive class correctly is more important than the precision.</a:t>
            </a:r>
          </a:p>
          <a:p>
            <a:pPr>
              <a:lnSpc>
                <a:spcPct val="90000"/>
              </a:lnSpc>
              <a:spcBef>
                <a:spcPts val="0"/>
              </a:spcBef>
            </a:pPr>
            <a:endParaRPr lang="en-US" sz="1100"/>
          </a:p>
          <a:p>
            <a:pPr>
              <a:lnSpc>
                <a:spcPct val="90000"/>
              </a:lnSpc>
              <a:spcBef>
                <a:spcPts val="0"/>
              </a:spcBef>
            </a:pPr>
            <a:r>
              <a:rPr lang="en-US" sz="1100" b="1"/>
              <a:t>. F1-Score </a:t>
            </a:r>
            <a:r>
              <a:rPr lang="en-US" sz="1100"/>
              <a:t>(Class 1): The F1-score for class 1 is 0.47. Although lower than class 0, this value reflects the model's performance in balancing precision (0.34) and recall (0.75) for class 1. The lower precision for class 1 reduces the F1-score, indicating room for improvement in correctly identifying positive instances</a:t>
            </a:r>
          </a:p>
          <a:p>
            <a:pPr>
              <a:lnSpc>
                <a:spcPct val="90000"/>
              </a:lnSpc>
              <a:spcBef>
                <a:spcPts val="0"/>
              </a:spcBef>
            </a:pPr>
            <a:endParaRPr lang="en-US" sz="1100"/>
          </a:p>
          <a:p>
            <a:pPr>
              <a:lnSpc>
                <a:spcPct val="90000"/>
              </a:lnSpc>
              <a:spcBef>
                <a:spcPts val="0"/>
              </a:spcBef>
            </a:pPr>
            <a:r>
              <a:rPr lang="en-US" sz="1100" b="1"/>
              <a:t>Naïve Bayes</a:t>
            </a:r>
          </a:p>
          <a:p>
            <a:pPr>
              <a:lnSpc>
                <a:spcPct val="90000"/>
              </a:lnSpc>
              <a:spcBef>
                <a:spcPts val="0"/>
              </a:spcBef>
            </a:pPr>
            <a:r>
              <a:rPr lang="en-US" sz="1100" b="1"/>
              <a:t>F1-Score </a:t>
            </a:r>
            <a:r>
              <a:rPr lang="en-US" sz="1100"/>
              <a:t>(Class 1): The F1-score for class 1 is 0.47. The F1-score is the harmonic mean of precision and recall, providing a balance between the two. A lower F1-score for class 1 indicates that the model struggles more with this class, balancing between precision and recall.</a:t>
            </a:r>
          </a:p>
          <a:p>
            <a:pPr>
              <a:lnSpc>
                <a:spcPct val="90000"/>
              </a:lnSpc>
              <a:spcBef>
                <a:spcPts val="0"/>
              </a:spcBef>
            </a:pPr>
            <a:endParaRPr lang="en-US" sz="1100"/>
          </a:p>
        </p:txBody>
      </p:sp>
    </p:spTree>
    <p:extLst>
      <p:ext uri="{BB962C8B-B14F-4D97-AF65-F5344CB8AC3E}">
        <p14:creationId xmlns:p14="http://schemas.microsoft.com/office/powerpoint/2010/main" val="91796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69EAA-7D11-A32E-0165-32BA65935D70}"/>
              </a:ext>
            </a:extLst>
          </p:cNvPr>
          <p:cNvSpPr>
            <a:spLocks noGrp="1"/>
          </p:cNvSpPr>
          <p:nvPr>
            <p:ph type="title"/>
          </p:nvPr>
        </p:nvSpPr>
        <p:spPr>
          <a:xfrm>
            <a:off x="1484311" y="1081548"/>
            <a:ext cx="3333495" cy="1504335"/>
          </a:xfrm>
        </p:spPr>
        <p:txBody>
          <a:bodyPr>
            <a:normAutofit/>
          </a:bodyPr>
          <a:lstStyle/>
          <a:p>
            <a:r>
              <a:rPr lang="en-CA" sz="2400"/>
              <a:t>               </a:t>
            </a:r>
            <a:r>
              <a:rPr lang="en-CA" sz="2400" dirty="0"/>
              <a:t>Cont’d</a:t>
            </a:r>
          </a:p>
        </p:txBody>
      </p:sp>
      <p:sp>
        <p:nvSpPr>
          <p:cNvPr id="3" name="Content Placeholder 2">
            <a:extLst>
              <a:ext uri="{FF2B5EF4-FFF2-40B4-BE49-F238E27FC236}">
                <a16:creationId xmlns:a16="http://schemas.microsoft.com/office/drawing/2014/main" id="{82C0059E-7074-4364-B16F-A0DE5F08975A}"/>
              </a:ext>
            </a:extLst>
          </p:cNvPr>
          <p:cNvSpPr>
            <a:spLocks noGrp="1"/>
          </p:cNvSpPr>
          <p:nvPr>
            <p:ph idx="1"/>
          </p:nvPr>
        </p:nvSpPr>
        <p:spPr>
          <a:xfrm>
            <a:off x="1484311" y="2666999"/>
            <a:ext cx="3333496" cy="3124201"/>
          </a:xfrm>
        </p:spPr>
        <p:txBody>
          <a:bodyPr anchor="t">
            <a:normAutofit/>
          </a:bodyPr>
          <a:lstStyle/>
          <a:p>
            <a:pPr>
              <a:lnSpc>
                <a:spcPct val="90000"/>
              </a:lnSpc>
            </a:pPr>
            <a:r>
              <a:rPr lang="en-US" sz="1200" b="1"/>
              <a:t>Recall</a:t>
            </a:r>
            <a:r>
              <a:rPr lang="en-US" sz="1200"/>
              <a:t> (Class 0): The recall for class 0 is 0.75. This means that 75% of actual class 0 instances were correctly classified. While this is lower than the precision for class 0, it shows the model's capability in correctly identifying the majority of the class 0 instance</a:t>
            </a:r>
            <a:endParaRPr lang="en-CA" sz="1200"/>
          </a:p>
          <a:p>
            <a:pPr>
              <a:lnSpc>
                <a:spcPct val="90000"/>
              </a:lnSpc>
            </a:pPr>
            <a:r>
              <a:rPr lang="en-US" sz="1200" b="1"/>
              <a:t>Precision</a:t>
            </a:r>
            <a:r>
              <a:rPr lang="en-US" sz="1200"/>
              <a:t> (Class 0): The precision for class 0 is very high at 0.95. This means that out of all the instances predicted as class 0 by the Naïve Bayes model, 95% were correct. This high precision indicates that the model is very good at identifying the negative class (class 0) and rarely misclassifies instances of other classes as class 0.</a:t>
            </a:r>
            <a:endParaRPr lang="en-CA" sz="1200"/>
          </a:p>
        </p:txBody>
      </p:sp>
      <p:pic>
        <p:nvPicPr>
          <p:cNvPr id="5" name="Picture 4" descr="A graph with a red line and blue line&#10;&#10;Description automatically generated">
            <a:extLst>
              <a:ext uri="{FF2B5EF4-FFF2-40B4-BE49-F238E27FC236}">
                <a16:creationId xmlns:a16="http://schemas.microsoft.com/office/drawing/2014/main" id="{DAF1B276-A933-D265-CF6F-6EEFC6062C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1477" y="685799"/>
            <a:ext cx="5742102" cy="505305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696067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2"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CA"/>
            </a:p>
          </p:txBody>
        </p:sp>
        <p:sp>
          <p:nvSpPr>
            <p:cNvPr id="13"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CA"/>
            </a:p>
          </p:txBody>
        </p:sp>
        <p:sp>
          <p:nvSpPr>
            <p:cNvPr id="14"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5"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6"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CA"/>
            </a:p>
          </p:txBody>
        </p:sp>
      </p:grpSp>
      <p:sp>
        <p:nvSpPr>
          <p:cNvPr id="2" name="Title 1">
            <a:extLst>
              <a:ext uri="{FF2B5EF4-FFF2-40B4-BE49-F238E27FC236}">
                <a16:creationId xmlns:a16="http://schemas.microsoft.com/office/drawing/2014/main" id="{BA7B6143-2F03-D9B9-EAEC-D57EE838A700}"/>
              </a:ext>
            </a:extLst>
          </p:cNvPr>
          <p:cNvSpPr>
            <a:spLocks noGrp="1"/>
          </p:cNvSpPr>
          <p:nvPr>
            <p:ph type="title"/>
          </p:nvPr>
        </p:nvSpPr>
        <p:spPr>
          <a:xfrm>
            <a:off x="1484312" y="685800"/>
            <a:ext cx="4278928" cy="1752599"/>
          </a:xfrm>
        </p:spPr>
        <p:txBody>
          <a:bodyPr>
            <a:normAutofit/>
          </a:bodyPr>
          <a:lstStyle/>
          <a:p>
            <a:pPr>
              <a:lnSpc>
                <a:spcPct val="90000"/>
              </a:lnSpc>
            </a:pPr>
            <a:r>
              <a:rPr lang="en-US" sz="2200"/>
              <a:t>Results of the Ensemble Voting model and how it compares to the other two optimized models (Logistical Regression and Naïve Bayes). </a:t>
            </a:r>
            <a:endParaRPr lang="en-CA" sz="2200"/>
          </a:p>
        </p:txBody>
      </p:sp>
      <p:sp>
        <p:nvSpPr>
          <p:cNvPr id="3" name="Content Placeholder 2">
            <a:extLst>
              <a:ext uri="{FF2B5EF4-FFF2-40B4-BE49-F238E27FC236}">
                <a16:creationId xmlns:a16="http://schemas.microsoft.com/office/drawing/2014/main" id="{C5465C74-C650-2AFC-0553-70C8D8C44C45}"/>
              </a:ext>
            </a:extLst>
          </p:cNvPr>
          <p:cNvSpPr>
            <a:spLocks noGrp="1"/>
          </p:cNvSpPr>
          <p:nvPr>
            <p:ph idx="1"/>
          </p:nvPr>
        </p:nvSpPr>
        <p:spPr>
          <a:xfrm>
            <a:off x="1484310" y="2666999"/>
            <a:ext cx="4278929" cy="3124201"/>
          </a:xfrm>
        </p:spPr>
        <p:txBody>
          <a:bodyPr>
            <a:normAutofit/>
          </a:bodyPr>
          <a:lstStyle/>
          <a:p>
            <a:pPr>
              <a:lnSpc>
                <a:spcPct val="90000"/>
              </a:lnSpc>
            </a:pPr>
            <a:r>
              <a:rPr lang="en-US" sz="1300" b="1"/>
              <a:t>Key Insights</a:t>
            </a:r>
          </a:p>
          <a:p>
            <a:pPr>
              <a:lnSpc>
                <a:spcPct val="90000"/>
              </a:lnSpc>
            </a:pPr>
            <a:r>
              <a:rPr lang="en-US" sz="1300" b="1"/>
              <a:t>Ensemble Voting Model</a:t>
            </a:r>
          </a:p>
          <a:p>
            <a:pPr>
              <a:lnSpc>
                <a:spcPct val="90000"/>
              </a:lnSpc>
              <a:buFont typeface="+mj-lt"/>
              <a:buAutoNum type="arabicPeriod"/>
            </a:pPr>
            <a:r>
              <a:rPr lang="en-US" sz="1300" b="1"/>
              <a:t>Precision</a:t>
            </a:r>
            <a:r>
              <a:rPr lang="en-US" sz="1300"/>
              <a:t>: The precision for class 0 is significantly higher (0.95) compared to class 1 (0.34). This indicates that the model is very accurate in predicting the negative class (0) but less so for the positive class (1).</a:t>
            </a:r>
          </a:p>
          <a:p>
            <a:pPr>
              <a:lnSpc>
                <a:spcPct val="90000"/>
              </a:lnSpc>
              <a:buFont typeface="+mj-lt"/>
              <a:buAutoNum type="arabicPeriod"/>
            </a:pPr>
            <a:r>
              <a:rPr lang="en-US" sz="1300" b="1"/>
              <a:t>Recall</a:t>
            </a:r>
            <a:r>
              <a:rPr lang="en-US" sz="1300"/>
              <a:t>: The recall for both classes is 0.75, showing that the model is equally capable of identifying true positives for both classes.</a:t>
            </a:r>
          </a:p>
          <a:p>
            <a:pPr>
              <a:lnSpc>
                <a:spcPct val="90000"/>
              </a:lnSpc>
              <a:buFont typeface="+mj-lt"/>
              <a:buAutoNum type="arabicPeriod"/>
            </a:pPr>
            <a:r>
              <a:rPr lang="en-US" sz="1300" b="1"/>
              <a:t>F1-Score</a:t>
            </a:r>
            <a:r>
              <a:rPr lang="en-US" sz="1300"/>
              <a:t>: The F1-score for class 0 (0.84) is much higher than for class 1 (0.47). This reflects the imbalance in precision and recall for class 1, highlighting potential issues in correctly identifying positive cases.</a:t>
            </a:r>
          </a:p>
          <a:p>
            <a:pPr>
              <a:lnSpc>
                <a:spcPct val="90000"/>
              </a:lnSpc>
            </a:pPr>
            <a:endParaRPr lang="en-CA" sz="1300"/>
          </a:p>
        </p:txBody>
      </p:sp>
      <p:sp>
        <p:nvSpPr>
          <p:cNvPr id="18"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a voting classifier&#10;&#10;Description automatically generated">
            <a:extLst>
              <a:ext uri="{FF2B5EF4-FFF2-40B4-BE49-F238E27FC236}">
                <a16:creationId xmlns:a16="http://schemas.microsoft.com/office/drawing/2014/main" id="{1E2697C6-BD90-46A4-2E57-92A4577633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407" y="1938965"/>
            <a:ext cx="4744154" cy="2692307"/>
          </a:xfrm>
          <a:prstGeom prst="rect">
            <a:avLst/>
          </a:prstGeom>
        </p:spPr>
      </p:pic>
    </p:spTree>
    <p:extLst>
      <p:ext uri="{BB962C8B-B14F-4D97-AF65-F5344CB8AC3E}">
        <p14:creationId xmlns:p14="http://schemas.microsoft.com/office/powerpoint/2010/main" val="662899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32"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CA"/>
            </a:p>
          </p:txBody>
        </p:sp>
        <p:sp>
          <p:nvSpPr>
            <p:cNvPr id="33"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CA"/>
            </a:p>
          </p:txBody>
        </p:sp>
        <p:sp>
          <p:nvSpPr>
            <p:cNvPr id="34"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35"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CA"/>
            </a:p>
          </p:txBody>
        </p:sp>
      </p:grpSp>
      <p:sp>
        <p:nvSpPr>
          <p:cNvPr id="2" name="Title 1">
            <a:extLst>
              <a:ext uri="{FF2B5EF4-FFF2-40B4-BE49-F238E27FC236}">
                <a16:creationId xmlns:a16="http://schemas.microsoft.com/office/drawing/2014/main" id="{95373433-2A7E-9A2F-8C18-416B59C785C2}"/>
              </a:ext>
            </a:extLst>
          </p:cNvPr>
          <p:cNvSpPr>
            <a:spLocks noGrp="1"/>
          </p:cNvSpPr>
          <p:nvPr>
            <p:ph type="title"/>
          </p:nvPr>
        </p:nvSpPr>
        <p:spPr>
          <a:xfrm>
            <a:off x="1836013" y="1072609"/>
            <a:ext cx="3041557" cy="4522647"/>
          </a:xfrm>
          <a:effectLst/>
        </p:spPr>
        <p:txBody>
          <a:bodyPr anchor="ctr">
            <a:normAutofit/>
          </a:bodyPr>
          <a:lstStyle/>
          <a:p>
            <a:pPr algn="l"/>
            <a:r>
              <a:rPr lang="en-CA" sz="3200">
                <a:solidFill>
                  <a:schemeClr val="tx2"/>
                </a:solidFill>
              </a:rPr>
              <a:t>                       Cont’d</a:t>
            </a:r>
          </a:p>
        </p:txBody>
      </p:sp>
      <p:sp>
        <p:nvSpPr>
          <p:cNvPr id="3" name="Content Placeholder 2">
            <a:extLst>
              <a:ext uri="{FF2B5EF4-FFF2-40B4-BE49-F238E27FC236}">
                <a16:creationId xmlns:a16="http://schemas.microsoft.com/office/drawing/2014/main" id="{AF700E47-84E7-B17A-0211-F2D00FF886B3}"/>
              </a:ext>
            </a:extLst>
          </p:cNvPr>
          <p:cNvSpPr>
            <a:spLocks noGrp="1"/>
          </p:cNvSpPr>
          <p:nvPr>
            <p:ph idx="1"/>
          </p:nvPr>
        </p:nvSpPr>
        <p:spPr>
          <a:xfrm>
            <a:off x="5149032" y="1072609"/>
            <a:ext cx="6383207" cy="4522647"/>
          </a:xfrm>
        </p:spPr>
        <p:txBody>
          <a:bodyPr anchor="ctr">
            <a:normAutofit/>
          </a:bodyPr>
          <a:lstStyle/>
          <a:p>
            <a:pPr>
              <a:lnSpc>
                <a:spcPct val="90000"/>
              </a:lnSpc>
            </a:pPr>
            <a:r>
              <a:rPr lang="en-US" sz="1700" b="1"/>
              <a:t>Comparative Analysis</a:t>
            </a:r>
          </a:p>
          <a:p>
            <a:pPr>
              <a:lnSpc>
                <a:spcPct val="90000"/>
              </a:lnSpc>
              <a:buFont typeface="Arial" panose="020B0604020202020204" pitchFamily="34" charset="0"/>
              <a:buChar char="•"/>
            </a:pPr>
            <a:r>
              <a:rPr lang="en-US" sz="1700"/>
              <a:t>The </a:t>
            </a:r>
            <a:r>
              <a:rPr lang="en-US" sz="1700" b="1"/>
              <a:t>Voting Classifier</a:t>
            </a:r>
            <a:r>
              <a:rPr lang="en-US" sz="1700"/>
              <a:t> shows the highest ROC/AUC score (0.93), indicating better overall performance in distinguishing between classes compared to Logistic Regression (0.82) and Naïve Bayes (0.86).</a:t>
            </a:r>
          </a:p>
          <a:p>
            <a:pPr>
              <a:lnSpc>
                <a:spcPct val="90000"/>
              </a:lnSpc>
              <a:buFont typeface="Arial" panose="020B0604020202020204" pitchFamily="34" charset="0"/>
              <a:buChar char="•"/>
            </a:pPr>
            <a:r>
              <a:rPr lang="en-US" sz="1700"/>
              <a:t>In terms of </a:t>
            </a:r>
            <a:r>
              <a:rPr lang="en-US" sz="1700" b="1"/>
              <a:t>precision</a:t>
            </a:r>
            <a:r>
              <a:rPr lang="en-US" sz="1700"/>
              <a:t>, all models show a significant imbalance, with higher precision for the negative class (0) and lower for the positive class (1).</a:t>
            </a:r>
          </a:p>
          <a:p>
            <a:pPr>
              <a:lnSpc>
                <a:spcPct val="90000"/>
              </a:lnSpc>
              <a:buFont typeface="Arial" panose="020B0604020202020204" pitchFamily="34" charset="0"/>
              <a:buChar char="•"/>
            </a:pPr>
            <a:r>
              <a:rPr lang="en-US" sz="1700"/>
              <a:t>The </a:t>
            </a:r>
            <a:r>
              <a:rPr lang="en-US" sz="1700" b="1"/>
              <a:t>recall</a:t>
            </a:r>
            <a:r>
              <a:rPr lang="en-US" sz="1700"/>
              <a:t> for the Voting Classifier and Logistic Regression is balanced at 0.75 for both classes, while Naïve Bayes has better recall for the negative class (0.90) but lower for the positive class (0.60).</a:t>
            </a:r>
          </a:p>
          <a:p>
            <a:pPr>
              <a:lnSpc>
                <a:spcPct val="90000"/>
              </a:lnSpc>
              <a:buFont typeface="Arial" panose="020B0604020202020204" pitchFamily="34" charset="0"/>
              <a:buChar char="•"/>
            </a:pPr>
            <a:r>
              <a:rPr lang="en-US" sz="1700"/>
              <a:t>The </a:t>
            </a:r>
            <a:r>
              <a:rPr lang="en-US" sz="1700" b="1"/>
              <a:t>F1-score</a:t>
            </a:r>
            <a:r>
              <a:rPr lang="en-US" sz="1700"/>
              <a:t> is consistently higher for the negative class across all models, with the Voting Classifier and Logistic Regression showing similar performance (0.84) and Naïve Bayes slightly higher at 0.92 for the negative class but lower for the positive class (0.53).</a:t>
            </a:r>
          </a:p>
          <a:p>
            <a:pPr>
              <a:lnSpc>
                <a:spcPct val="90000"/>
              </a:lnSpc>
            </a:pPr>
            <a:endParaRPr lang="en-CA" sz="1700"/>
          </a:p>
        </p:txBody>
      </p:sp>
    </p:spTree>
    <p:extLst>
      <p:ext uri="{BB962C8B-B14F-4D97-AF65-F5344CB8AC3E}">
        <p14:creationId xmlns:p14="http://schemas.microsoft.com/office/powerpoint/2010/main" val="406390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B4712-1D34-E135-3E1F-D6EF361800B8}"/>
              </a:ext>
            </a:extLst>
          </p:cNvPr>
          <p:cNvSpPr>
            <a:spLocks noGrp="1"/>
          </p:cNvSpPr>
          <p:nvPr>
            <p:ph type="title"/>
          </p:nvPr>
        </p:nvSpPr>
        <p:spPr/>
        <p:txBody>
          <a:bodyPr>
            <a:normAutofit/>
          </a:bodyPr>
          <a:lstStyle/>
          <a:p>
            <a:pPr algn="ctr"/>
            <a:r>
              <a:rPr lang="en-US" sz="2400" dirty="0"/>
              <a:t>Recommendation and Next Steps for Model Implementation</a:t>
            </a:r>
            <a:endParaRPr lang="en-CA" sz="2400" dirty="0"/>
          </a:p>
        </p:txBody>
      </p:sp>
      <p:sp>
        <p:nvSpPr>
          <p:cNvPr id="3" name="Content Placeholder 2">
            <a:extLst>
              <a:ext uri="{FF2B5EF4-FFF2-40B4-BE49-F238E27FC236}">
                <a16:creationId xmlns:a16="http://schemas.microsoft.com/office/drawing/2014/main" id="{7F73FF67-60F3-A528-DE8F-BD2F1C4DBB63}"/>
              </a:ext>
            </a:extLst>
          </p:cNvPr>
          <p:cNvSpPr>
            <a:spLocks noGrp="1"/>
          </p:cNvSpPr>
          <p:nvPr>
            <p:ph idx="1"/>
          </p:nvPr>
        </p:nvSpPr>
        <p:spPr/>
        <p:txBody>
          <a:bodyPr>
            <a:normAutofit fontScale="85000" lnSpcReduction="20000"/>
          </a:bodyPr>
          <a:lstStyle/>
          <a:p>
            <a:r>
              <a:rPr lang="en-US" sz="1400" b="1" dirty="0"/>
              <a:t>Recommended Model</a:t>
            </a:r>
            <a:r>
              <a:rPr lang="en-US" sz="1400" dirty="0"/>
              <a:t>: Voting Ensemble</a:t>
            </a:r>
          </a:p>
          <a:p>
            <a:r>
              <a:rPr lang="en-US" sz="1400" dirty="0"/>
              <a:t>Based on the performance metrics, the Voting Ensemble model should be implemented by Mr. John Hughes. This recommendation is made due to its superior ROC/AUC score (0.93), which indicates better overall performance in distinguishing between the positive and negative classes compared to Logistic Regression (AUC = 0.82) and Naïve Bayes (AUC = 0.86).</a:t>
            </a:r>
          </a:p>
          <a:p>
            <a:r>
              <a:rPr lang="en-US" sz="1400" b="1" dirty="0"/>
              <a:t>Next Steps to Enhance Usability of the Voting Ensemble Model</a:t>
            </a:r>
          </a:p>
          <a:p>
            <a:r>
              <a:rPr lang="en-US" sz="1400" b="1" dirty="0"/>
              <a:t>Hyperparameter Tuning</a:t>
            </a:r>
          </a:p>
          <a:p>
            <a:r>
              <a:rPr lang="en-US" sz="1400" b="1" dirty="0"/>
              <a:t>Justification</a:t>
            </a:r>
            <a:r>
              <a:rPr lang="en-US" sz="1400" dirty="0"/>
              <a:t>: Hyperparameter tuning can significantly improve the performance of the model by finding the optimal settings for the ensemble components. This can be done using techniques such as Grid Search or Random Search with Cross-Validation.</a:t>
            </a:r>
          </a:p>
          <a:p>
            <a:r>
              <a:rPr lang="en-US" sz="1400" b="1" dirty="0"/>
              <a:t>Implementation</a:t>
            </a:r>
            <a:r>
              <a:rPr lang="en-US" sz="1400" dirty="0"/>
              <a:t>:</a:t>
            </a:r>
          </a:p>
          <a:p>
            <a:r>
              <a:rPr lang="en-US" sz="1400" dirty="0"/>
              <a:t>Use Grid Search or Random Search to explore a range of hyperparameters for the individual classifiers within the ensemble (e.g., adjusting the number of estimators, learning rate for boosting algorithms, regularization strength for Logistic Regression).</a:t>
            </a:r>
          </a:p>
          <a:p>
            <a:r>
              <a:rPr lang="en-US" sz="1400" b="1" dirty="0"/>
              <a:t>Feature Engineering and Selection</a:t>
            </a:r>
            <a:endParaRPr lang="en-US" sz="1400" dirty="0"/>
          </a:p>
          <a:p>
            <a:pPr>
              <a:buFont typeface="Arial" panose="020B0604020202020204" pitchFamily="34" charset="0"/>
              <a:buChar char="•"/>
            </a:pPr>
            <a:r>
              <a:rPr lang="en-US" sz="1400" b="1" dirty="0"/>
              <a:t>Justification</a:t>
            </a:r>
            <a:r>
              <a:rPr lang="en-US" sz="1400" dirty="0"/>
              <a:t>: Enhancing the feature set can improve model performance by providing more relevant information for the classification task. This includes creating new features, selecting the most important features, and removing redundant or noisy features</a:t>
            </a:r>
            <a:r>
              <a:rPr lang="en-US" sz="1050" dirty="0"/>
              <a:t>.</a:t>
            </a:r>
          </a:p>
          <a:p>
            <a:endParaRPr lang="en-CA" sz="1400" dirty="0"/>
          </a:p>
        </p:txBody>
      </p:sp>
    </p:spTree>
    <p:extLst>
      <p:ext uri="{BB962C8B-B14F-4D97-AF65-F5344CB8AC3E}">
        <p14:creationId xmlns:p14="http://schemas.microsoft.com/office/powerpoint/2010/main" val="2484724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A2CC-3175-9246-2B81-3600A870A298}"/>
              </a:ext>
            </a:extLst>
          </p:cNvPr>
          <p:cNvSpPr>
            <a:spLocks noGrp="1"/>
          </p:cNvSpPr>
          <p:nvPr>
            <p:ph type="title"/>
          </p:nvPr>
        </p:nvSpPr>
        <p:spPr/>
        <p:txBody>
          <a:bodyPr>
            <a:normAutofit/>
          </a:bodyPr>
          <a:lstStyle/>
          <a:p>
            <a:pPr algn="ctr"/>
            <a:r>
              <a:rPr lang="en-CA" sz="2400" dirty="0"/>
              <a:t>Cont’d</a:t>
            </a:r>
          </a:p>
        </p:txBody>
      </p:sp>
      <p:sp>
        <p:nvSpPr>
          <p:cNvPr id="3" name="Content Placeholder 2">
            <a:extLst>
              <a:ext uri="{FF2B5EF4-FFF2-40B4-BE49-F238E27FC236}">
                <a16:creationId xmlns:a16="http://schemas.microsoft.com/office/drawing/2014/main" id="{CE2F43A5-88C2-58C3-6580-9ADF8469BB47}"/>
              </a:ext>
            </a:extLst>
          </p:cNvPr>
          <p:cNvSpPr>
            <a:spLocks noGrp="1"/>
          </p:cNvSpPr>
          <p:nvPr>
            <p:ph idx="1"/>
          </p:nvPr>
        </p:nvSpPr>
        <p:spPr/>
        <p:txBody>
          <a:bodyPr/>
          <a:lstStyle/>
          <a:p>
            <a:pPr>
              <a:buFont typeface="Arial" panose="020B0604020202020204" pitchFamily="34" charset="0"/>
              <a:buChar char="•"/>
            </a:pPr>
            <a:r>
              <a:rPr lang="en-US" sz="1400" b="1" dirty="0"/>
              <a:t>Implementation</a:t>
            </a:r>
            <a:r>
              <a:rPr lang="en-US" sz="1400" dirty="0"/>
              <a:t>: Perform exploratory data analysis (EDA) to identify potential new features that could be derived from existing data.</a:t>
            </a:r>
          </a:p>
          <a:p>
            <a:pPr>
              <a:buFont typeface="Arial" panose="020B0604020202020204" pitchFamily="34" charset="0"/>
              <a:buChar char="•"/>
            </a:pPr>
            <a:r>
              <a:rPr lang="en-US" sz="1400" b="1" dirty="0"/>
              <a:t>Use feature selection </a:t>
            </a:r>
            <a:r>
              <a:rPr lang="en-US" sz="1400" dirty="0"/>
              <a:t>techniques like Recursive Feature Elimination (RFE), LASSO regularization, or tree-based feature importance to identify and retain the most impactful features.</a:t>
            </a:r>
          </a:p>
          <a:p>
            <a:endParaRPr lang="en-CA" dirty="0"/>
          </a:p>
        </p:txBody>
      </p:sp>
    </p:spTree>
    <p:extLst>
      <p:ext uri="{BB962C8B-B14F-4D97-AF65-F5344CB8AC3E}">
        <p14:creationId xmlns:p14="http://schemas.microsoft.com/office/powerpoint/2010/main" val="2864035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CA"/>
            </a:p>
          </p:txBody>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CA"/>
            </a:p>
          </p:txBody>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CA"/>
            </a:p>
          </p:txBody>
        </p:sp>
      </p:grpSp>
      <p:sp>
        <p:nvSpPr>
          <p:cNvPr id="2" name="Title 1">
            <a:extLst>
              <a:ext uri="{FF2B5EF4-FFF2-40B4-BE49-F238E27FC236}">
                <a16:creationId xmlns:a16="http://schemas.microsoft.com/office/drawing/2014/main" id="{03D9B21B-F9AB-FC92-6190-B4A44DF958B0}"/>
              </a:ext>
            </a:extLst>
          </p:cNvPr>
          <p:cNvSpPr>
            <a:spLocks noGrp="1"/>
          </p:cNvSpPr>
          <p:nvPr>
            <p:ph type="title"/>
          </p:nvPr>
        </p:nvSpPr>
        <p:spPr>
          <a:xfrm>
            <a:off x="1836013" y="1072609"/>
            <a:ext cx="3041557" cy="4522647"/>
          </a:xfrm>
          <a:effectLst/>
        </p:spPr>
        <p:txBody>
          <a:bodyPr anchor="ctr">
            <a:normAutofit/>
          </a:bodyPr>
          <a:lstStyle/>
          <a:p>
            <a:pPr algn="l"/>
            <a:r>
              <a:rPr lang="en-US" sz="3200">
                <a:solidFill>
                  <a:schemeClr val="tx2"/>
                </a:solidFill>
              </a:rPr>
              <a:t>                   </a:t>
            </a:r>
            <a:r>
              <a:rPr lang="en-US" sz="3200">
                <a:solidFill>
                  <a:schemeClr val="tx2"/>
                </a:solidFill>
                <a:latin typeface="+mn-lt"/>
              </a:rPr>
              <a:t>Wireless_ churn Dataset</a:t>
            </a:r>
            <a:endParaRPr lang="en-CA" sz="3200">
              <a:solidFill>
                <a:schemeClr val="tx2"/>
              </a:solidFill>
              <a:latin typeface="+mn-lt"/>
            </a:endParaRPr>
          </a:p>
        </p:txBody>
      </p:sp>
      <p:sp>
        <p:nvSpPr>
          <p:cNvPr id="3" name="Content Placeholder 2">
            <a:extLst>
              <a:ext uri="{FF2B5EF4-FFF2-40B4-BE49-F238E27FC236}">
                <a16:creationId xmlns:a16="http://schemas.microsoft.com/office/drawing/2014/main" id="{CFC60068-2444-41AA-173B-FE8099158ADD}"/>
              </a:ext>
            </a:extLst>
          </p:cNvPr>
          <p:cNvSpPr>
            <a:spLocks noGrp="1"/>
          </p:cNvSpPr>
          <p:nvPr>
            <p:ph idx="1"/>
          </p:nvPr>
        </p:nvSpPr>
        <p:spPr>
          <a:xfrm>
            <a:off x="5149032" y="1072609"/>
            <a:ext cx="6383207" cy="4522647"/>
          </a:xfrm>
        </p:spPr>
        <p:txBody>
          <a:bodyPr anchor="ctr">
            <a:normAutofit/>
          </a:bodyPr>
          <a:lstStyle/>
          <a:p>
            <a:pPr>
              <a:lnSpc>
                <a:spcPct val="90000"/>
              </a:lnSpc>
              <a:spcBef>
                <a:spcPts val="600"/>
              </a:spcBef>
            </a:pPr>
            <a:r>
              <a:rPr lang="en-US" sz="1100" b="1"/>
              <a:t>Dataset contains</a:t>
            </a:r>
            <a:r>
              <a:rPr lang="en-US" sz="1100"/>
              <a:t>: 3,333 observations and 11 variables: </a:t>
            </a:r>
          </a:p>
          <a:p>
            <a:pPr>
              <a:lnSpc>
                <a:spcPct val="90000"/>
              </a:lnSpc>
              <a:spcBef>
                <a:spcPts val="600"/>
              </a:spcBef>
            </a:pPr>
            <a:r>
              <a:rPr lang="en-US" sz="1100" b="1"/>
              <a:t>Independent Variables </a:t>
            </a:r>
          </a:p>
          <a:p>
            <a:pPr>
              <a:lnSpc>
                <a:spcPct val="90000"/>
              </a:lnSpc>
              <a:spcBef>
                <a:spcPts val="600"/>
              </a:spcBef>
            </a:pPr>
            <a:r>
              <a:rPr lang="en-US" sz="1100"/>
              <a:t>AccountWeeks - number of weeks customer has had active account </a:t>
            </a:r>
          </a:p>
          <a:p>
            <a:pPr>
              <a:lnSpc>
                <a:spcPct val="90000"/>
              </a:lnSpc>
              <a:spcBef>
                <a:spcPts val="600"/>
              </a:spcBef>
            </a:pPr>
            <a:r>
              <a:rPr lang="en-US" sz="1100"/>
              <a:t>ContractRenewal - 1 if customer recently renewed contract, 0 if not </a:t>
            </a:r>
          </a:p>
          <a:p>
            <a:pPr>
              <a:lnSpc>
                <a:spcPct val="90000"/>
              </a:lnSpc>
              <a:spcBef>
                <a:spcPts val="600"/>
              </a:spcBef>
            </a:pPr>
            <a:r>
              <a:rPr lang="en-US" sz="1100"/>
              <a:t>DataPlan - 1 if customer has data plan, 0 if not </a:t>
            </a:r>
          </a:p>
          <a:p>
            <a:pPr>
              <a:lnSpc>
                <a:spcPct val="90000"/>
              </a:lnSpc>
              <a:spcBef>
                <a:spcPts val="600"/>
              </a:spcBef>
            </a:pPr>
            <a:r>
              <a:rPr lang="en-US" sz="1100"/>
              <a:t>DataUsage - gigabytes of monthly data usage</a:t>
            </a:r>
          </a:p>
          <a:p>
            <a:pPr>
              <a:lnSpc>
                <a:spcPct val="90000"/>
              </a:lnSpc>
              <a:spcBef>
                <a:spcPts val="600"/>
              </a:spcBef>
            </a:pPr>
            <a:r>
              <a:rPr lang="en-US" sz="1100"/>
              <a:t> CustServCalls - number of calls into customer service </a:t>
            </a:r>
          </a:p>
          <a:p>
            <a:pPr>
              <a:lnSpc>
                <a:spcPct val="90000"/>
              </a:lnSpc>
              <a:spcBef>
                <a:spcPts val="600"/>
              </a:spcBef>
            </a:pPr>
            <a:r>
              <a:rPr lang="en-US" sz="1100"/>
              <a:t>DayMins - average daytime minutes per month</a:t>
            </a:r>
          </a:p>
          <a:p>
            <a:pPr>
              <a:lnSpc>
                <a:spcPct val="90000"/>
              </a:lnSpc>
              <a:spcBef>
                <a:spcPts val="600"/>
              </a:spcBef>
            </a:pPr>
            <a:r>
              <a:rPr lang="en-US" sz="1100"/>
              <a:t> DayCalls - average number of daytime calls </a:t>
            </a:r>
          </a:p>
          <a:p>
            <a:pPr>
              <a:lnSpc>
                <a:spcPct val="90000"/>
              </a:lnSpc>
              <a:spcBef>
                <a:spcPts val="600"/>
              </a:spcBef>
            </a:pPr>
            <a:r>
              <a:rPr lang="en-US" sz="1100"/>
              <a:t>MonthlyCharge - average monthly bill</a:t>
            </a:r>
          </a:p>
          <a:p>
            <a:pPr>
              <a:lnSpc>
                <a:spcPct val="90000"/>
              </a:lnSpc>
              <a:spcBef>
                <a:spcPts val="600"/>
              </a:spcBef>
            </a:pPr>
            <a:r>
              <a:rPr lang="en-US" sz="1100"/>
              <a:t> OverageFee - largest overage fee in last 12 months </a:t>
            </a:r>
          </a:p>
          <a:p>
            <a:pPr>
              <a:lnSpc>
                <a:spcPct val="90000"/>
              </a:lnSpc>
              <a:spcBef>
                <a:spcPts val="600"/>
              </a:spcBef>
            </a:pPr>
            <a:r>
              <a:rPr lang="en-US" sz="1100"/>
              <a:t>RoamMins – average roaming minutes per month </a:t>
            </a:r>
          </a:p>
          <a:p>
            <a:pPr marL="0" indent="0">
              <a:lnSpc>
                <a:spcPct val="90000"/>
              </a:lnSpc>
              <a:spcBef>
                <a:spcPts val="600"/>
              </a:spcBef>
              <a:buNone/>
            </a:pPr>
            <a:r>
              <a:rPr lang="en-US" sz="1100" b="1"/>
              <a:t>      Dependent Variable</a:t>
            </a:r>
          </a:p>
          <a:p>
            <a:pPr>
              <a:lnSpc>
                <a:spcPct val="90000"/>
              </a:lnSpc>
              <a:spcBef>
                <a:spcPts val="600"/>
              </a:spcBef>
            </a:pPr>
            <a:r>
              <a:rPr lang="en-US" sz="1100"/>
              <a:t>Churn - 1 if customer cancelled service, 0 if not</a:t>
            </a:r>
            <a:endParaRPr lang="en-CA" sz="1100"/>
          </a:p>
        </p:txBody>
      </p:sp>
    </p:spTree>
    <p:extLst>
      <p:ext uri="{BB962C8B-B14F-4D97-AF65-F5344CB8AC3E}">
        <p14:creationId xmlns:p14="http://schemas.microsoft.com/office/powerpoint/2010/main" val="1904246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CA"/>
            </a:p>
          </p:txBody>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CA"/>
            </a:p>
          </p:txBody>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CA"/>
            </a:p>
          </p:txBody>
        </p:sp>
      </p:grpSp>
      <p:sp>
        <p:nvSpPr>
          <p:cNvPr id="2" name="Title 1">
            <a:extLst>
              <a:ext uri="{FF2B5EF4-FFF2-40B4-BE49-F238E27FC236}">
                <a16:creationId xmlns:a16="http://schemas.microsoft.com/office/drawing/2014/main" id="{34F3EFB9-8E99-5A8D-A5A9-79FA92FB770B}"/>
              </a:ext>
            </a:extLst>
          </p:cNvPr>
          <p:cNvSpPr>
            <a:spLocks noGrp="1"/>
          </p:cNvSpPr>
          <p:nvPr>
            <p:ph type="title"/>
          </p:nvPr>
        </p:nvSpPr>
        <p:spPr>
          <a:xfrm>
            <a:off x="1836013" y="1072609"/>
            <a:ext cx="3041557" cy="4522647"/>
          </a:xfrm>
          <a:effectLst/>
        </p:spPr>
        <p:txBody>
          <a:bodyPr anchor="ctr">
            <a:normAutofit/>
          </a:bodyPr>
          <a:lstStyle/>
          <a:p>
            <a:pPr algn="l"/>
            <a:r>
              <a:rPr lang="en-US" sz="3200">
                <a:solidFill>
                  <a:schemeClr val="tx2"/>
                </a:solidFill>
              </a:rPr>
              <a:t>                               </a:t>
            </a:r>
            <a:r>
              <a:rPr lang="en-US" sz="3200">
                <a:solidFill>
                  <a:schemeClr val="tx2"/>
                </a:solidFill>
                <a:latin typeface="+mn-lt"/>
              </a:rPr>
              <a:t>Problem Statement</a:t>
            </a:r>
            <a:endParaRPr lang="en-CA" sz="3200">
              <a:solidFill>
                <a:schemeClr val="tx2"/>
              </a:solidFill>
              <a:latin typeface="+mn-lt"/>
            </a:endParaRPr>
          </a:p>
        </p:txBody>
      </p:sp>
      <p:sp>
        <p:nvSpPr>
          <p:cNvPr id="3" name="Content Placeholder 2">
            <a:extLst>
              <a:ext uri="{FF2B5EF4-FFF2-40B4-BE49-F238E27FC236}">
                <a16:creationId xmlns:a16="http://schemas.microsoft.com/office/drawing/2014/main" id="{83273494-75B2-9C64-A1A5-6CA5CFC531AA}"/>
              </a:ext>
            </a:extLst>
          </p:cNvPr>
          <p:cNvSpPr>
            <a:spLocks noGrp="1"/>
          </p:cNvSpPr>
          <p:nvPr>
            <p:ph idx="1"/>
          </p:nvPr>
        </p:nvSpPr>
        <p:spPr>
          <a:xfrm>
            <a:off x="5149032" y="1072609"/>
            <a:ext cx="6383207" cy="4522647"/>
          </a:xfrm>
        </p:spPr>
        <p:txBody>
          <a:bodyPr anchor="ctr">
            <a:normAutofit/>
          </a:bodyPr>
          <a:lstStyle/>
          <a:p>
            <a:pPr>
              <a:lnSpc>
                <a:spcPct val="90000"/>
              </a:lnSpc>
              <a:spcBef>
                <a:spcPts val="600"/>
              </a:spcBef>
            </a:pPr>
            <a:r>
              <a:rPr lang="en-US" sz="1100" b="1"/>
              <a:t>Logistic Regression</a:t>
            </a:r>
          </a:p>
          <a:p>
            <a:pPr>
              <a:lnSpc>
                <a:spcPct val="90000"/>
              </a:lnSpc>
              <a:spcBef>
                <a:spcPts val="600"/>
              </a:spcBef>
            </a:pPr>
            <a:r>
              <a:rPr lang="en-US" sz="1100"/>
              <a:t>Logistic regression is a statistical method, and a type of predictive analysis used primarily in binary classification problems—those where the outcome variable is categorical and takes on two possible values, often denoted as 0 and 1. It is widely used in fields such as medicine, finance, and social sciences for predicting the likelihood of events occurring based on one or more independent variables.</a:t>
            </a:r>
          </a:p>
          <a:p>
            <a:pPr>
              <a:lnSpc>
                <a:spcPct val="90000"/>
              </a:lnSpc>
              <a:spcBef>
                <a:spcPts val="0"/>
              </a:spcBef>
            </a:pPr>
            <a:r>
              <a:rPr lang="en-US" sz="1100" b="1"/>
              <a:t>Assumptions of Logistical Regression Models</a:t>
            </a:r>
          </a:p>
          <a:p>
            <a:pPr>
              <a:lnSpc>
                <a:spcPct val="90000"/>
              </a:lnSpc>
              <a:spcBef>
                <a:spcPts val="0"/>
              </a:spcBef>
            </a:pPr>
            <a:r>
              <a:rPr lang="en-US" sz="1100"/>
              <a:t> 1. Observations to be independent of each other. In other words, the observations should not come from repeated measurements or matched data.</a:t>
            </a:r>
          </a:p>
          <a:p>
            <a:pPr>
              <a:lnSpc>
                <a:spcPct val="90000"/>
              </a:lnSpc>
              <a:spcBef>
                <a:spcPts val="0"/>
              </a:spcBef>
            </a:pPr>
            <a:r>
              <a:rPr lang="en-US" sz="1100"/>
              <a:t> 2. Little or No multicollinearity among the independent variables. This means that the independent variables should not be too highly correlated with each other. </a:t>
            </a:r>
          </a:p>
          <a:p>
            <a:pPr>
              <a:lnSpc>
                <a:spcPct val="90000"/>
              </a:lnSpc>
              <a:spcBef>
                <a:spcPts val="0"/>
              </a:spcBef>
            </a:pPr>
            <a:r>
              <a:rPr lang="en-US" sz="1100"/>
              <a:t>3. Assumes linearity of independent variables and log odds. Although this analysis does not require the dependent and independent variables to be related linearly, it requires that the independent variables are linearly related to the log odds (i.e. odds of success).</a:t>
            </a:r>
          </a:p>
          <a:p>
            <a:pPr>
              <a:lnSpc>
                <a:spcPct val="90000"/>
              </a:lnSpc>
              <a:spcBef>
                <a:spcPts val="0"/>
              </a:spcBef>
            </a:pPr>
            <a:r>
              <a:rPr lang="en-US" sz="1100"/>
              <a:t> 4. Large Sample Size. Typically requires a large sample size (i.e. 10 samples * number of independent variables).</a:t>
            </a:r>
          </a:p>
          <a:p>
            <a:pPr>
              <a:lnSpc>
                <a:spcPct val="90000"/>
              </a:lnSpc>
              <a:spcBef>
                <a:spcPts val="0"/>
              </a:spcBef>
            </a:pPr>
            <a:r>
              <a:rPr lang="en-US" sz="1100"/>
              <a:t> </a:t>
            </a:r>
            <a:r>
              <a:rPr lang="en-US" sz="1100" b="1"/>
              <a:t>Binominal Logistical Regression</a:t>
            </a:r>
          </a:p>
          <a:p>
            <a:pPr>
              <a:lnSpc>
                <a:spcPct val="90000"/>
              </a:lnSpc>
              <a:spcBef>
                <a:spcPts val="0"/>
              </a:spcBef>
            </a:pPr>
            <a:r>
              <a:rPr lang="en-US" sz="1100"/>
              <a:t> 1. The response variable must follow a binomial distribution. Logistic Regression assumes a linear relationship between the independent variables and the link function (logit). Note: The number e, known as Euler's number, is a constant approximately equal to 2.71828. </a:t>
            </a:r>
          </a:p>
          <a:p>
            <a:pPr>
              <a:lnSpc>
                <a:spcPct val="90000"/>
              </a:lnSpc>
              <a:spcBef>
                <a:spcPts val="0"/>
              </a:spcBef>
            </a:pPr>
            <a:r>
              <a:rPr lang="en-US" sz="1100"/>
              <a:t>2. The dependent variable should have mutually exclusive and exhaustive categories.</a:t>
            </a:r>
            <a:endParaRPr lang="en-CA" sz="1100"/>
          </a:p>
        </p:txBody>
      </p:sp>
    </p:spTree>
    <p:extLst>
      <p:ext uri="{BB962C8B-B14F-4D97-AF65-F5344CB8AC3E}">
        <p14:creationId xmlns:p14="http://schemas.microsoft.com/office/powerpoint/2010/main" val="1520900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24"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CA"/>
            </a:p>
          </p:txBody>
        </p:sp>
        <p:sp>
          <p:nvSpPr>
            <p:cNvPr id="2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CA"/>
            </a:p>
          </p:txBody>
        </p:sp>
        <p:sp>
          <p:nvSpPr>
            <p:cNvPr id="2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2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2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CA"/>
            </a:p>
          </p:txBody>
        </p:sp>
      </p:grpSp>
      <p:sp>
        <p:nvSpPr>
          <p:cNvPr id="2" name="Title 1">
            <a:extLst>
              <a:ext uri="{FF2B5EF4-FFF2-40B4-BE49-F238E27FC236}">
                <a16:creationId xmlns:a16="http://schemas.microsoft.com/office/drawing/2014/main" id="{44B99004-CE26-C792-98D6-DA66BC58A4A7}"/>
              </a:ext>
            </a:extLst>
          </p:cNvPr>
          <p:cNvSpPr>
            <a:spLocks noGrp="1"/>
          </p:cNvSpPr>
          <p:nvPr>
            <p:ph type="title"/>
          </p:nvPr>
        </p:nvSpPr>
        <p:spPr>
          <a:xfrm>
            <a:off x="1836013" y="1072609"/>
            <a:ext cx="3041557" cy="4522647"/>
          </a:xfrm>
          <a:effectLst/>
        </p:spPr>
        <p:txBody>
          <a:bodyPr anchor="ctr">
            <a:normAutofit/>
          </a:bodyPr>
          <a:lstStyle/>
          <a:p>
            <a:pPr algn="l"/>
            <a:r>
              <a:rPr lang="en-US" sz="3200">
                <a:solidFill>
                  <a:schemeClr val="tx2"/>
                </a:solidFill>
                <a:latin typeface="+mn-lt"/>
              </a:rPr>
              <a:t>                           Problem Statement (cont’d)</a:t>
            </a:r>
            <a:endParaRPr lang="en-CA" sz="3200">
              <a:solidFill>
                <a:schemeClr val="tx2"/>
              </a:solidFill>
            </a:endParaRPr>
          </a:p>
        </p:txBody>
      </p:sp>
      <p:sp>
        <p:nvSpPr>
          <p:cNvPr id="3" name="Content Placeholder 2">
            <a:extLst>
              <a:ext uri="{FF2B5EF4-FFF2-40B4-BE49-F238E27FC236}">
                <a16:creationId xmlns:a16="http://schemas.microsoft.com/office/drawing/2014/main" id="{0A540B0F-D0A2-F0DC-8A27-9683EC9A7CD1}"/>
              </a:ext>
            </a:extLst>
          </p:cNvPr>
          <p:cNvSpPr>
            <a:spLocks noGrp="1"/>
          </p:cNvSpPr>
          <p:nvPr>
            <p:ph idx="1"/>
          </p:nvPr>
        </p:nvSpPr>
        <p:spPr>
          <a:xfrm>
            <a:off x="5149032" y="1072609"/>
            <a:ext cx="6383207" cy="4522647"/>
          </a:xfrm>
        </p:spPr>
        <p:txBody>
          <a:bodyPr anchor="ctr">
            <a:normAutofit/>
          </a:bodyPr>
          <a:lstStyle/>
          <a:p>
            <a:pPr>
              <a:lnSpc>
                <a:spcPct val="90000"/>
              </a:lnSpc>
              <a:spcBef>
                <a:spcPts val="0"/>
              </a:spcBef>
            </a:pPr>
            <a:r>
              <a:rPr lang="en-US" sz="800" b="1"/>
              <a:t>The logistic regression model can be expressed by the following equation</a:t>
            </a:r>
            <a:r>
              <a:rPr lang="en-US" sz="800"/>
              <a:t>:</a:t>
            </a:r>
            <a:endParaRPr lang="en-CA" sz="800"/>
          </a:p>
          <a:p>
            <a:pPr marL="0" indent="0">
              <a:lnSpc>
                <a:spcPct val="90000"/>
              </a:lnSpc>
              <a:spcBef>
                <a:spcPts val="0"/>
              </a:spcBef>
              <a:buNone/>
            </a:pPr>
            <a:r>
              <a:rPr lang="en-CA" sz="800"/>
              <a:t>      log(</a:t>
            </a:r>
            <a:r>
              <a:rPr lang="en-CA" sz="800" baseline="30000"/>
              <a:t>1−p</a:t>
            </a:r>
            <a:r>
              <a:rPr lang="en-CA" sz="800"/>
              <a:t>/</a:t>
            </a:r>
            <a:r>
              <a:rPr lang="en-CA" sz="800" baseline="-25000"/>
              <a:t>p</a:t>
            </a:r>
            <a:r>
              <a:rPr lang="en-CA" sz="800"/>
              <a:t>​)=</a:t>
            </a:r>
            <a:r>
              <a:rPr lang="el-GR" sz="800"/>
              <a:t>β</a:t>
            </a:r>
            <a:r>
              <a:rPr lang="el-GR" sz="800" baseline="-25000"/>
              <a:t>0</a:t>
            </a:r>
            <a:r>
              <a:rPr lang="el-GR" sz="800"/>
              <a:t>​+β</a:t>
            </a:r>
            <a:r>
              <a:rPr lang="el-GR" sz="800" baseline="-25000"/>
              <a:t>1</a:t>
            </a:r>
            <a:r>
              <a:rPr lang="el-GR" sz="800"/>
              <a:t>​</a:t>
            </a:r>
            <a:r>
              <a:rPr lang="en-CA" sz="800"/>
              <a:t>x</a:t>
            </a:r>
            <a:r>
              <a:rPr lang="en-CA" sz="800" baseline="-25000"/>
              <a:t>1​</a:t>
            </a:r>
            <a:r>
              <a:rPr lang="en-CA" sz="800"/>
              <a:t>+</a:t>
            </a:r>
            <a:r>
              <a:rPr lang="el-GR" sz="800"/>
              <a:t>β</a:t>
            </a:r>
            <a:r>
              <a:rPr lang="el-GR" sz="800" baseline="-25000"/>
              <a:t>2</a:t>
            </a:r>
            <a:r>
              <a:rPr lang="el-GR" sz="800"/>
              <a:t>​</a:t>
            </a:r>
            <a:r>
              <a:rPr lang="en-CA" sz="800"/>
              <a:t>x</a:t>
            </a:r>
            <a:r>
              <a:rPr lang="en-CA" sz="800" baseline="-25000"/>
              <a:t>2</a:t>
            </a:r>
            <a:r>
              <a:rPr lang="en-CA" sz="800"/>
              <a:t>​+⋯+</a:t>
            </a:r>
            <a:r>
              <a:rPr lang="el-GR" sz="800"/>
              <a:t>β</a:t>
            </a:r>
            <a:r>
              <a:rPr lang="en-CA" sz="800" baseline="-25000"/>
              <a:t>n</a:t>
            </a:r>
            <a:r>
              <a:rPr lang="en-CA" sz="800"/>
              <a:t>​x</a:t>
            </a:r>
            <a:r>
              <a:rPr lang="en-CA" sz="800" baseline="-25000"/>
              <a:t>n​</a:t>
            </a:r>
          </a:p>
          <a:p>
            <a:pPr marL="0" indent="0">
              <a:lnSpc>
                <a:spcPct val="90000"/>
              </a:lnSpc>
              <a:spcBef>
                <a:spcPts val="0"/>
              </a:spcBef>
              <a:buNone/>
            </a:pPr>
            <a:endParaRPr lang="en-US" sz="800" b="1"/>
          </a:p>
          <a:p>
            <a:pPr marL="0" indent="0">
              <a:lnSpc>
                <a:spcPct val="90000"/>
              </a:lnSpc>
              <a:spcBef>
                <a:spcPts val="0"/>
              </a:spcBef>
              <a:buNone/>
            </a:pPr>
            <a:r>
              <a:rPr lang="en-US" sz="800" b="1"/>
              <a:t>Outlier Detection using Isolation Forest </a:t>
            </a:r>
          </a:p>
          <a:p>
            <a:pPr marL="0" indent="0">
              <a:lnSpc>
                <a:spcPct val="90000"/>
              </a:lnSpc>
              <a:spcBef>
                <a:spcPts val="0"/>
              </a:spcBef>
              <a:buNone/>
            </a:pPr>
            <a:r>
              <a:rPr lang="en-US" sz="800" b="1"/>
              <a:t>Isolation forest </a:t>
            </a:r>
            <a:r>
              <a:rPr lang="en-US" sz="800"/>
              <a:t>is an unsupervised learning algorithm for outlier detection. The algorithm is based on Decision Trees.</a:t>
            </a:r>
          </a:p>
          <a:p>
            <a:pPr marL="0" indent="0">
              <a:lnSpc>
                <a:spcPct val="90000"/>
              </a:lnSpc>
              <a:spcBef>
                <a:spcPts val="0"/>
              </a:spcBef>
              <a:buNone/>
            </a:pPr>
            <a:r>
              <a:rPr lang="en-US" sz="800"/>
              <a:t> 1. The algorithm isolates the observations by selecting a feature randomly. </a:t>
            </a:r>
          </a:p>
          <a:p>
            <a:pPr marL="0" indent="0">
              <a:lnSpc>
                <a:spcPct val="90000"/>
              </a:lnSpc>
              <a:spcBef>
                <a:spcPts val="0"/>
              </a:spcBef>
              <a:buNone/>
            </a:pPr>
            <a:r>
              <a:rPr lang="en-US" sz="800"/>
              <a:t>2. It then randomly chooses a split value between the maximum and minimum values of the feature selected. e</a:t>
            </a:r>
            <a:endParaRPr lang="en-CA" sz="800" baseline="-25000"/>
          </a:p>
          <a:p>
            <a:pPr>
              <a:lnSpc>
                <a:spcPct val="90000"/>
              </a:lnSpc>
              <a:spcBef>
                <a:spcPts val="0"/>
              </a:spcBef>
            </a:pPr>
            <a:endParaRPr lang="en-CA" sz="800" b="1"/>
          </a:p>
          <a:p>
            <a:pPr>
              <a:lnSpc>
                <a:spcPct val="90000"/>
              </a:lnSpc>
              <a:spcBef>
                <a:spcPts val="0"/>
              </a:spcBef>
            </a:pPr>
            <a:r>
              <a:rPr lang="en-CA" sz="800" b="1"/>
              <a:t>Naïve Bayes</a:t>
            </a:r>
            <a:endParaRPr lang="en-US" sz="800" b="1"/>
          </a:p>
          <a:p>
            <a:pPr marL="0" indent="0">
              <a:lnSpc>
                <a:spcPct val="90000"/>
              </a:lnSpc>
              <a:spcBef>
                <a:spcPts val="0"/>
              </a:spcBef>
              <a:buNone/>
            </a:pPr>
            <a:r>
              <a:rPr lang="en-US" sz="800"/>
              <a:t>      Bayes Classifier Bayes works on conditional probability. Conditional probability is the probability that something    will happen, given that something else has already occurred. Using the conditional probability, we can calculate the probability of an event using its prior knowledge.</a:t>
            </a:r>
          </a:p>
          <a:p>
            <a:pPr>
              <a:lnSpc>
                <a:spcPct val="90000"/>
              </a:lnSpc>
              <a:spcBef>
                <a:spcPts val="0"/>
              </a:spcBef>
            </a:pPr>
            <a:r>
              <a:rPr lang="en-US" sz="800" b="1"/>
              <a:t>Key Assumptions</a:t>
            </a:r>
            <a:r>
              <a:rPr lang="en-US" sz="800"/>
              <a:t>:</a:t>
            </a:r>
          </a:p>
          <a:p>
            <a:pPr marL="0" indent="0">
              <a:lnSpc>
                <a:spcPct val="90000"/>
              </a:lnSpc>
              <a:spcBef>
                <a:spcPts val="0"/>
              </a:spcBef>
              <a:buNone/>
            </a:pPr>
            <a:r>
              <a:rPr lang="en-US" sz="800"/>
              <a:t>      • Each independent variable makes an independent and equal (i.e. are identical) contribution to the outcome </a:t>
            </a:r>
          </a:p>
          <a:p>
            <a:pPr marL="0" indent="0">
              <a:lnSpc>
                <a:spcPct val="90000"/>
              </a:lnSpc>
              <a:spcBef>
                <a:spcPts val="0"/>
              </a:spcBef>
              <a:buNone/>
            </a:pPr>
            <a:r>
              <a:rPr lang="en-US" sz="800"/>
              <a:t>      • For numerical variable, normal distribution is assumed (bell curve, which is a strong assumption).</a:t>
            </a:r>
          </a:p>
          <a:p>
            <a:pPr marL="0" indent="0">
              <a:lnSpc>
                <a:spcPct val="90000"/>
              </a:lnSpc>
              <a:spcBef>
                <a:spcPts val="0"/>
              </a:spcBef>
              <a:buNone/>
            </a:pPr>
            <a:endParaRPr lang="en-US" sz="800"/>
          </a:p>
          <a:p>
            <a:pPr marL="0" indent="0">
              <a:lnSpc>
                <a:spcPct val="90000"/>
              </a:lnSpc>
              <a:spcBef>
                <a:spcPts val="0"/>
              </a:spcBef>
              <a:buNone/>
            </a:pPr>
            <a:r>
              <a:rPr lang="en-US" sz="800" b="1"/>
              <a:t>Receiver Operator Characteristic (ROC) </a:t>
            </a:r>
          </a:p>
          <a:p>
            <a:pPr marL="0" indent="0">
              <a:lnSpc>
                <a:spcPct val="90000"/>
              </a:lnSpc>
              <a:spcBef>
                <a:spcPts val="0"/>
              </a:spcBef>
              <a:buNone/>
            </a:pPr>
            <a:r>
              <a:rPr lang="en-US" sz="800"/>
              <a:t>The ROC curve shows the trade-off between sensitivity (or True Positive Rate) and False Positivity Rate (1 – Specificity). Classifiers that give curves closer to the top-left corner indicate a better performance.</a:t>
            </a:r>
          </a:p>
          <a:p>
            <a:pPr marL="0" indent="0">
              <a:lnSpc>
                <a:spcPct val="90000"/>
              </a:lnSpc>
              <a:spcBef>
                <a:spcPts val="0"/>
              </a:spcBef>
              <a:buNone/>
            </a:pPr>
            <a:endParaRPr lang="en-US" sz="800"/>
          </a:p>
          <a:p>
            <a:pPr marL="0" indent="0">
              <a:lnSpc>
                <a:spcPct val="90000"/>
              </a:lnSpc>
              <a:spcBef>
                <a:spcPts val="0"/>
              </a:spcBef>
              <a:buNone/>
            </a:pPr>
            <a:r>
              <a:rPr lang="en-US" sz="800"/>
              <a:t> </a:t>
            </a:r>
            <a:r>
              <a:rPr lang="en-US" sz="800" b="1"/>
              <a:t>Area Under the ROC Curve (AUC) </a:t>
            </a:r>
          </a:p>
          <a:p>
            <a:pPr marL="0" indent="0">
              <a:lnSpc>
                <a:spcPct val="90000"/>
              </a:lnSpc>
              <a:spcBef>
                <a:spcPts val="0"/>
              </a:spcBef>
              <a:buNone/>
            </a:pPr>
            <a:r>
              <a:rPr lang="en-US" sz="800"/>
              <a:t>AUC provides an aggregate measure of performance across all possible classification thresholds. One way of interpreting AUC is as the probability that the model ranks a random positive example more highly than a random negative example. In practice, the AUC performs well as a general measure of predictive accuracy.</a:t>
            </a:r>
            <a:endParaRPr lang="en-CA" sz="800" baseline="-25000"/>
          </a:p>
        </p:txBody>
      </p:sp>
    </p:spTree>
    <p:extLst>
      <p:ext uri="{BB962C8B-B14F-4D97-AF65-F5344CB8AC3E}">
        <p14:creationId xmlns:p14="http://schemas.microsoft.com/office/powerpoint/2010/main" val="3948609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9E75348-29FA-ECD1-7F66-275CD77E46FE}"/>
              </a:ext>
            </a:extLst>
          </p:cNvPr>
          <p:cNvSpPr>
            <a:spLocks noGrp="1"/>
          </p:cNvSpPr>
          <p:nvPr>
            <p:ph type="title"/>
          </p:nvPr>
        </p:nvSpPr>
        <p:spPr>
          <a:xfrm>
            <a:off x="496112" y="685801"/>
            <a:ext cx="2743200" cy="5105400"/>
          </a:xfrm>
        </p:spPr>
        <p:txBody>
          <a:bodyPr>
            <a:normAutofit/>
          </a:bodyPr>
          <a:lstStyle/>
          <a:p>
            <a:pPr algn="l"/>
            <a:r>
              <a:rPr lang="en-US" sz="3200">
                <a:solidFill>
                  <a:srgbClr val="FFFFFF"/>
                </a:solidFill>
                <a:latin typeface="+mn-lt"/>
              </a:rPr>
              <a:t>                                     Problem Statement (cont’d)</a:t>
            </a:r>
            <a:endParaRPr lang="en-CA" sz="3200">
              <a:solidFill>
                <a:srgbClr val="FFFFFF"/>
              </a:solidFill>
            </a:endParaRP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CA"/>
            </a:p>
          </p:txBody>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CA"/>
            </a:p>
          </p:txBody>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CA"/>
            </a:p>
          </p:txBody>
        </p:sp>
      </p:grpSp>
      <p:sp>
        <p:nvSpPr>
          <p:cNvPr id="3" name="Content Placeholder 2">
            <a:extLst>
              <a:ext uri="{FF2B5EF4-FFF2-40B4-BE49-F238E27FC236}">
                <a16:creationId xmlns:a16="http://schemas.microsoft.com/office/drawing/2014/main" id="{E56BD943-2EED-70B8-E646-52F2E635A8C9}"/>
              </a:ext>
            </a:extLst>
          </p:cNvPr>
          <p:cNvSpPr>
            <a:spLocks noGrp="1"/>
          </p:cNvSpPr>
          <p:nvPr>
            <p:ph idx="1"/>
          </p:nvPr>
        </p:nvSpPr>
        <p:spPr>
          <a:xfrm>
            <a:off x="5117106" y="685801"/>
            <a:ext cx="6385918" cy="5105400"/>
          </a:xfrm>
        </p:spPr>
        <p:txBody>
          <a:bodyPr>
            <a:normAutofit/>
          </a:bodyPr>
          <a:lstStyle/>
          <a:p>
            <a:pPr>
              <a:lnSpc>
                <a:spcPct val="90000"/>
              </a:lnSpc>
              <a:spcBef>
                <a:spcPts val="0"/>
              </a:spcBef>
            </a:pPr>
            <a:endParaRPr lang="en-US" sz="800" b="1"/>
          </a:p>
          <a:p>
            <a:pPr marL="0" indent="0">
              <a:lnSpc>
                <a:spcPct val="90000"/>
              </a:lnSpc>
              <a:spcBef>
                <a:spcPts val="0"/>
              </a:spcBef>
              <a:buNone/>
            </a:pPr>
            <a:r>
              <a:rPr lang="en-US" sz="800" b="1"/>
              <a:t>    What is Ensemble Learning</a:t>
            </a:r>
            <a:r>
              <a:rPr lang="en-US" sz="800"/>
              <a:t>? </a:t>
            </a:r>
          </a:p>
          <a:p>
            <a:pPr marL="0" indent="0">
              <a:lnSpc>
                <a:spcPct val="90000"/>
              </a:lnSpc>
              <a:spcBef>
                <a:spcPts val="0"/>
              </a:spcBef>
              <a:buNone/>
            </a:pPr>
            <a:r>
              <a:rPr lang="en-US" sz="800"/>
              <a:t>    Ensemble is the art of combining diverse set of learners (individual models) together to improvise on the stability and predictive power of the    model.</a:t>
            </a:r>
          </a:p>
          <a:p>
            <a:pPr marL="0" indent="0">
              <a:lnSpc>
                <a:spcPct val="90000"/>
              </a:lnSpc>
              <a:spcBef>
                <a:spcPts val="0"/>
              </a:spcBef>
              <a:buNone/>
            </a:pPr>
            <a:endParaRPr lang="en-US" sz="800" b="1"/>
          </a:p>
          <a:p>
            <a:pPr marL="0" indent="0">
              <a:lnSpc>
                <a:spcPct val="90000"/>
              </a:lnSpc>
              <a:spcBef>
                <a:spcPts val="0"/>
              </a:spcBef>
              <a:buNone/>
            </a:pPr>
            <a:r>
              <a:rPr lang="en-US" sz="800" b="1"/>
              <a:t>    Bagging</a:t>
            </a:r>
            <a:r>
              <a:rPr lang="en-US" sz="800"/>
              <a:t> (</a:t>
            </a:r>
            <a:r>
              <a:rPr lang="en-US" sz="800" b="1"/>
              <a:t>bootstrap aggregation</a:t>
            </a:r>
            <a:r>
              <a:rPr lang="en-US" sz="800"/>
              <a:t>)</a:t>
            </a:r>
          </a:p>
          <a:p>
            <a:pPr marL="0" indent="0">
              <a:lnSpc>
                <a:spcPct val="90000"/>
              </a:lnSpc>
              <a:spcBef>
                <a:spcPts val="0"/>
              </a:spcBef>
              <a:buNone/>
            </a:pPr>
            <a:r>
              <a:rPr lang="en-US" sz="800"/>
              <a:t>     1. repeatedly randomly resampling the training data </a:t>
            </a:r>
          </a:p>
          <a:p>
            <a:pPr marL="0" indent="0">
              <a:lnSpc>
                <a:spcPct val="90000"/>
              </a:lnSpc>
              <a:spcBef>
                <a:spcPts val="0"/>
              </a:spcBef>
              <a:buNone/>
            </a:pPr>
            <a:r>
              <a:rPr lang="en-US" sz="800"/>
              <a:t>     2. parallel ensemble: each model is built independently </a:t>
            </a:r>
          </a:p>
          <a:p>
            <a:pPr marL="0" indent="0">
              <a:lnSpc>
                <a:spcPct val="90000"/>
              </a:lnSpc>
              <a:spcBef>
                <a:spcPts val="0"/>
              </a:spcBef>
              <a:buNone/>
            </a:pPr>
            <a:r>
              <a:rPr lang="en-US" sz="800"/>
              <a:t>     3. aim to decrease variance, not bias </a:t>
            </a:r>
          </a:p>
          <a:p>
            <a:pPr marL="0" indent="0">
              <a:lnSpc>
                <a:spcPct val="90000"/>
              </a:lnSpc>
              <a:spcBef>
                <a:spcPts val="0"/>
              </a:spcBef>
              <a:buNone/>
            </a:pPr>
            <a:r>
              <a:rPr lang="en-US" sz="800"/>
              <a:t>     4. suitable for high variance low bias models (complex models) </a:t>
            </a:r>
          </a:p>
          <a:p>
            <a:pPr marL="0" indent="0">
              <a:lnSpc>
                <a:spcPct val="90000"/>
              </a:lnSpc>
              <a:spcBef>
                <a:spcPts val="0"/>
              </a:spcBef>
              <a:buNone/>
            </a:pPr>
            <a:r>
              <a:rPr lang="en-US" sz="800"/>
              <a:t>     5. an example of a tree base method is </a:t>
            </a:r>
            <a:r>
              <a:rPr lang="en-US" sz="800" b="1"/>
              <a:t>random forest</a:t>
            </a:r>
            <a:r>
              <a:rPr lang="en-US" sz="800"/>
              <a:t>, which develop fully grown trees (note that RF modifies the grown procedure to reduce    the correlation between trees)</a:t>
            </a:r>
            <a:endParaRPr lang="en-CA" sz="800" baseline="-25000"/>
          </a:p>
          <a:p>
            <a:pPr marL="0" indent="0">
              <a:lnSpc>
                <a:spcPct val="90000"/>
              </a:lnSpc>
              <a:spcBef>
                <a:spcPts val="0"/>
              </a:spcBef>
              <a:buNone/>
            </a:pPr>
            <a:r>
              <a:rPr lang="en-US" sz="800" b="1"/>
              <a:t>   </a:t>
            </a:r>
          </a:p>
          <a:p>
            <a:pPr marL="0" indent="0">
              <a:lnSpc>
                <a:spcPct val="90000"/>
              </a:lnSpc>
              <a:spcBef>
                <a:spcPts val="0"/>
              </a:spcBef>
              <a:buNone/>
            </a:pPr>
            <a:r>
              <a:rPr lang="en-US" sz="800" b="1"/>
              <a:t>    Boosting </a:t>
            </a:r>
          </a:p>
          <a:p>
            <a:pPr marL="0" indent="0">
              <a:lnSpc>
                <a:spcPct val="90000"/>
              </a:lnSpc>
              <a:spcBef>
                <a:spcPts val="0"/>
              </a:spcBef>
              <a:buNone/>
            </a:pPr>
            <a:r>
              <a:rPr lang="en-US" sz="800"/>
              <a:t>       1. converts weak learner to strong learners </a:t>
            </a:r>
          </a:p>
          <a:p>
            <a:pPr marL="0" indent="0">
              <a:lnSpc>
                <a:spcPct val="90000"/>
              </a:lnSpc>
              <a:spcBef>
                <a:spcPts val="0"/>
              </a:spcBef>
              <a:buNone/>
            </a:pPr>
            <a:r>
              <a:rPr lang="en-US" sz="800"/>
              <a:t>       2.</a:t>
            </a:r>
            <a:r>
              <a:rPr lang="en-US" sz="800" b="1"/>
              <a:t> sequential </a:t>
            </a:r>
            <a:r>
              <a:rPr lang="en-US" sz="800"/>
              <a:t>ensemble: try to add new models that do well where previous models lack </a:t>
            </a:r>
          </a:p>
          <a:p>
            <a:pPr marL="0" indent="0">
              <a:lnSpc>
                <a:spcPct val="90000"/>
              </a:lnSpc>
              <a:spcBef>
                <a:spcPts val="0"/>
              </a:spcBef>
              <a:buNone/>
            </a:pPr>
            <a:r>
              <a:rPr lang="en-US" sz="800"/>
              <a:t>       3. aim to decrease bias, not variance</a:t>
            </a:r>
          </a:p>
          <a:p>
            <a:pPr marL="0" indent="0">
              <a:lnSpc>
                <a:spcPct val="90000"/>
              </a:lnSpc>
              <a:spcBef>
                <a:spcPts val="0"/>
              </a:spcBef>
              <a:buNone/>
            </a:pPr>
            <a:r>
              <a:rPr lang="en-US" sz="800"/>
              <a:t>       4. suitable for low variance high bias models </a:t>
            </a:r>
          </a:p>
          <a:p>
            <a:pPr marL="0" indent="0">
              <a:lnSpc>
                <a:spcPct val="90000"/>
              </a:lnSpc>
              <a:spcBef>
                <a:spcPts val="0"/>
              </a:spcBef>
              <a:buNone/>
            </a:pPr>
            <a:r>
              <a:rPr lang="en-US" sz="800"/>
              <a:t>       5. an example of a tree base method is </a:t>
            </a:r>
            <a:r>
              <a:rPr lang="en-US" sz="800" b="1"/>
              <a:t>gradient boosting</a:t>
            </a:r>
          </a:p>
          <a:p>
            <a:pPr>
              <a:lnSpc>
                <a:spcPct val="90000"/>
              </a:lnSpc>
              <a:spcBef>
                <a:spcPts val="0"/>
              </a:spcBef>
            </a:pPr>
            <a:endParaRPr lang="en-US" sz="800" b="1"/>
          </a:p>
          <a:p>
            <a:pPr marL="0" indent="0">
              <a:lnSpc>
                <a:spcPct val="90000"/>
              </a:lnSpc>
              <a:spcBef>
                <a:spcPts val="0"/>
              </a:spcBef>
              <a:buNone/>
            </a:pPr>
            <a:r>
              <a:rPr lang="en-US" sz="800" b="1"/>
              <a:t>      AdaBoost</a:t>
            </a:r>
            <a:r>
              <a:rPr lang="en-US" sz="800"/>
              <a:t> (</a:t>
            </a:r>
            <a:r>
              <a:rPr lang="en-US" sz="800" b="1"/>
              <a:t>Adaptive Boosting</a:t>
            </a:r>
            <a:r>
              <a:rPr lang="en-US" sz="800"/>
              <a:t>) </a:t>
            </a:r>
          </a:p>
          <a:p>
            <a:pPr marL="0" indent="0">
              <a:lnSpc>
                <a:spcPct val="90000"/>
              </a:lnSpc>
              <a:spcBef>
                <a:spcPts val="0"/>
              </a:spcBef>
              <a:buNone/>
            </a:pPr>
            <a:r>
              <a:rPr lang="en-US" sz="800"/>
              <a:t>    AdaBoost is a boosting ensemble model and works especially well with the decision tree. Boosting model’s key is learning from the previous     mistakes, e.g. misclassification data points.</a:t>
            </a:r>
          </a:p>
          <a:p>
            <a:pPr>
              <a:lnSpc>
                <a:spcPct val="90000"/>
              </a:lnSpc>
              <a:spcBef>
                <a:spcPts val="0"/>
              </a:spcBef>
            </a:pPr>
            <a:endParaRPr lang="en-US" sz="800" b="1"/>
          </a:p>
          <a:p>
            <a:pPr>
              <a:lnSpc>
                <a:spcPct val="90000"/>
              </a:lnSpc>
              <a:spcBef>
                <a:spcPts val="0"/>
              </a:spcBef>
            </a:pPr>
            <a:r>
              <a:rPr lang="en-US" sz="800" b="1"/>
              <a:t>Voting Ensemble </a:t>
            </a:r>
          </a:p>
          <a:p>
            <a:pPr>
              <a:lnSpc>
                <a:spcPct val="90000"/>
              </a:lnSpc>
              <a:spcBef>
                <a:spcPts val="0"/>
              </a:spcBef>
            </a:pPr>
            <a:r>
              <a:rPr lang="en-US" sz="800"/>
              <a:t>Voting is one of the simplest ways of combining the predictions from multiple machine learning algorithms. It works by first creating two or more standalone models from your training dataset. </a:t>
            </a:r>
          </a:p>
          <a:p>
            <a:pPr>
              <a:lnSpc>
                <a:spcPct val="90000"/>
              </a:lnSpc>
              <a:spcBef>
                <a:spcPts val="0"/>
              </a:spcBef>
            </a:pPr>
            <a:r>
              <a:rPr lang="en-US" sz="800"/>
              <a:t>A Voting Classifier can then be used to wrap your models and average the predictions of the sub-models when asked to make predictions for new data</a:t>
            </a:r>
            <a:endParaRPr lang="en-CA" sz="800" b="1"/>
          </a:p>
        </p:txBody>
      </p:sp>
    </p:spTree>
    <p:extLst>
      <p:ext uri="{BB962C8B-B14F-4D97-AF65-F5344CB8AC3E}">
        <p14:creationId xmlns:p14="http://schemas.microsoft.com/office/powerpoint/2010/main" val="2857538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DFAAE7-061D-4086-99EC-872CB3050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585E16-B6FE-FB1E-6FFB-449900CD2429}"/>
              </a:ext>
            </a:extLst>
          </p:cNvPr>
          <p:cNvSpPr>
            <a:spLocks noGrp="1"/>
          </p:cNvSpPr>
          <p:nvPr>
            <p:ph type="title"/>
          </p:nvPr>
        </p:nvSpPr>
        <p:spPr>
          <a:xfrm>
            <a:off x="3854451" y="685800"/>
            <a:ext cx="7648573" cy="1752599"/>
          </a:xfrm>
        </p:spPr>
        <p:txBody>
          <a:bodyPr>
            <a:normAutofit/>
          </a:bodyPr>
          <a:lstStyle/>
          <a:p>
            <a:pPr>
              <a:lnSpc>
                <a:spcPct val="90000"/>
              </a:lnSpc>
            </a:pPr>
            <a:r>
              <a:rPr lang="en-US" sz="3400"/>
              <a:t>             Three (3) key insights from the  dataset</a:t>
            </a:r>
            <a:br>
              <a:rPr lang="en-US" sz="3400"/>
            </a:br>
            <a:r>
              <a:rPr lang="en-US" sz="3400"/>
              <a:t>             from the Pandas Profiling report</a:t>
            </a:r>
            <a:endParaRPr lang="en-CA" sz="3400"/>
          </a:p>
        </p:txBody>
      </p:sp>
      <p:sp>
        <p:nvSpPr>
          <p:cNvPr id="10" name="Rectangle 9">
            <a:extLst>
              <a:ext uri="{FF2B5EF4-FFF2-40B4-BE49-F238E27FC236}">
                <a16:creationId xmlns:a16="http://schemas.microsoft.com/office/drawing/2014/main" id="{E7570099-A243-48DD-9EAE-36F4AC095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3" name="Freeform 6">
            <a:extLst>
              <a:ext uri="{FF2B5EF4-FFF2-40B4-BE49-F238E27FC236}">
                <a16:creationId xmlns:a16="http://schemas.microsoft.com/office/drawing/2014/main" id="{45E4A74B-6514-424A-ADFA-C232FA6B9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5233" y="1"/>
            <a:ext cx="858884" cy="2780957"/>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txBody>
          <a:bodyPr/>
          <a:lstStyle/>
          <a:p>
            <a:endParaRPr lang="en-CA"/>
          </a:p>
        </p:txBody>
      </p:sp>
      <p:sp>
        <p:nvSpPr>
          <p:cNvPr id="14" name="Freeform 7">
            <a:extLst>
              <a:ext uri="{FF2B5EF4-FFF2-40B4-BE49-F238E27FC236}">
                <a16:creationId xmlns:a16="http://schemas.microsoft.com/office/drawing/2014/main" id="{F61C5C86-C785-4B92-9F2D-133B8B8C2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1"/>
            <a:ext cx="835810" cy="2671495"/>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CA"/>
          </a:p>
        </p:txBody>
      </p:sp>
      <p:sp>
        <p:nvSpPr>
          <p:cNvPr id="24" name="Freeform 12">
            <a:extLst>
              <a:ext uri="{FF2B5EF4-FFF2-40B4-BE49-F238E27FC236}">
                <a16:creationId xmlns:a16="http://schemas.microsoft.com/office/drawing/2014/main" id="{954D0BF9-002C-4D3A-A222-C166094A5D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2585830"/>
            <a:ext cx="2175413" cy="4272171"/>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CA"/>
          </a:p>
        </p:txBody>
      </p:sp>
      <p:sp>
        <p:nvSpPr>
          <p:cNvPr id="25" name="Freeform 13">
            <a:extLst>
              <a:ext uri="{FF2B5EF4-FFF2-40B4-BE49-F238E27FC236}">
                <a16:creationId xmlns:a16="http://schemas.microsoft.com/office/drawing/2014/main" id="{6080EB6E-D69F-43B1-91EC-75C303342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9078" y="2695292"/>
            <a:ext cx="2690743" cy="4162709"/>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CA"/>
          </a:p>
        </p:txBody>
      </p:sp>
      <p:sp>
        <p:nvSpPr>
          <p:cNvPr id="26" name="Freeform: Shape 25">
            <a:extLst>
              <a:ext uri="{FF2B5EF4-FFF2-40B4-BE49-F238E27FC236}">
                <a16:creationId xmlns:a16="http://schemas.microsoft.com/office/drawing/2014/main" id="{21BA816A-EE68-4A96-BA05-73303B2F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5233" y="2690532"/>
            <a:ext cx="2904320" cy="4167469"/>
          </a:xfrm>
          <a:custGeom>
            <a:avLst/>
            <a:gdLst>
              <a:gd name="connsiteX0" fmla="*/ 0 w 2904320"/>
              <a:gd name="connsiteY0" fmla="*/ 0 h 4167469"/>
              <a:gd name="connsiteX1" fmla="*/ 288431 w 2904320"/>
              <a:gd name="connsiteY1" fmla="*/ 90425 h 4167469"/>
              <a:gd name="connsiteX2" fmla="*/ 2904320 w 2904320"/>
              <a:gd name="connsiteY2" fmla="*/ 3220465 h 4167469"/>
              <a:gd name="connsiteX3" fmla="*/ 2904320 w 2904320"/>
              <a:gd name="connsiteY3" fmla="*/ 4167469 h 4167469"/>
              <a:gd name="connsiteX4" fmla="*/ 2694589 w 2904320"/>
              <a:gd name="connsiteY4" fmla="*/ 4167469 h 4167469"/>
              <a:gd name="connsiteX5" fmla="*/ 3846 w 2904320"/>
              <a:gd name="connsiteY5" fmla="*/ 4759 h 4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320" h="4167469">
                <a:moveTo>
                  <a:pt x="0" y="0"/>
                </a:moveTo>
                <a:lnTo>
                  <a:pt x="288431" y="90425"/>
                </a:lnTo>
                <a:lnTo>
                  <a:pt x="2904320" y="3220465"/>
                </a:lnTo>
                <a:lnTo>
                  <a:pt x="2904320" y="4167469"/>
                </a:lnTo>
                <a:lnTo>
                  <a:pt x="2694589" y="4167469"/>
                </a:lnTo>
                <a:lnTo>
                  <a:pt x="3846" y="4759"/>
                </a:lnTo>
                <a:close/>
              </a:path>
            </a:pathLst>
          </a:custGeom>
          <a:solidFill>
            <a:schemeClr val="accent1">
              <a:lumMod val="75000"/>
            </a:schemeClr>
          </a:solidFill>
          <a:ln>
            <a:noFill/>
          </a:ln>
        </p:spPr>
        <p:txBody>
          <a:bodyPr/>
          <a:lstStyle/>
          <a:p>
            <a:endParaRPr lang="en-CA"/>
          </a:p>
        </p:txBody>
      </p:sp>
      <p:sp>
        <p:nvSpPr>
          <p:cNvPr id="22" name="Freeform 15">
            <a:extLst>
              <a:ext uri="{FF2B5EF4-FFF2-40B4-BE49-F238E27FC236}">
                <a16:creationId xmlns:a16="http://schemas.microsoft.com/office/drawing/2014/main" id="{22A94CDB-5D63-4C75-9CB6-6C18CDF37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1424" y="2581071"/>
            <a:ext cx="2894568" cy="427693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CA"/>
          </a:p>
        </p:txBody>
      </p:sp>
      <p:sp>
        <p:nvSpPr>
          <p:cNvPr id="3" name="Content Placeholder 2">
            <a:extLst>
              <a:ext uri="{FF2B5EF4-FFF2-40B4-BE49-F238E27FC236}">
                <a16:creationId xmlns:a16="http://schemas.microsoft.com/office/drawing/2014/main" id="{A1F6B974-BFFB-B9F5-3608-E6B8FB55BE49}"/>
              </a:ext>
            </a:extLst>
          </p:cNvPr>
          <p:cNvSpPr>
            <a:spLocks noGrp="1"/>
          </p:cNvSpPr>
          <p:nvPr>
            <p:ph idx="1"/>
          </p:nvPr>
        </p:nvSpPr>
        <p:spPr>
          <a:xfrm>
            <a:off x="3854451" y="2666999"/>
            <a:ext cx="7648572" cy="3124201"/>
          </a:xfrm>
        </p:spPr>
        <p:txBody>
          <a:bodyPr anchor="t">
            <a:normAutofit/>
          </a:bodyPr>
          <a:lstStyle/>
          <a:p>
            <a:pPr>
              <a:lnSpc>
                <a:spcPct val="90000"/>
              </a:lnSpc>
            </a:pPr>
            <a:r>
              <a:rPr lang="en-US" sz="1000" b="1"/>
              <a:t>Key Insights from the Pandas Profiling Report</a:t>
            </a:r>
          </a:p>
          <a:p>
            <a:pPr marL="0" indent="0">
              <a:lnSpc>
                <a:spcPct val="90000"/>
              </a:lnSpc>
              <a:buNone/>
            </a:pPr>
            <a:r>
              <a:rPr lang="en-CA" sz="1000" b="1"/>
              <a:t>1</a:t>
            </a:r>
            <a:r>
              <a:rPr lang="en-CA" sz="1000"/>
              <a:t>.   . </a:t>
            </a:r>
            <a:r>
              <a:rPr lang="en-CA" sz="1000" b="1"/>
              <a:t>Correlation Analysis:</a:t>
            </a:r>
          </a:p>
          <a:p>
            <a:pPr>
              <a:lnSpc>
                <a:spcPct val="90000"/>
              </a:lnSpc>
            </a:pPr>
            <a:r>
              <a:rPr lang="en-US" sz="1000" b="1"/>
              <a:t>Insight</a:t>
            </a:r>
            <a:r>
              <a:rPr lang="en-US" sz="1000"/>
              <a:t>: Identify the features that are highly correlated with the target variable (Churn). For example, features like CustServCalls might show a strong positive correlation with Churn, indicating that customers who make more service calls are more likely to churn.</a:t>
            </a:r>
          </a:p>
          <a:p>
            <a:pPr>
              <a:lnSpc>
                <a:spcPct val="90000"/>
              </a:lnSpc>
            </a:pPr>
            <a:r>
              <a:rPr lang="en-US" sz="1000" b="1"/>
              <a:t>Justification</a:t>
            </a:r>
            <a:r>
              <a:rPr lang="en-US" sz="1000"/>
              <a:t>: This helps in understanding which features are significant predictors of customer churn.</a:t>
            </a:r>
          </a:p>
          <a:p>
            <a:pPr marL="0" indent="0">
              <a:lnSpc>
                <a:spcPct val="90000"/>
              </a:lnSpc>
              <a:buNone/>
            </a:pPr>
            <a:r>
              <a:rPr lang="en-US" sz="1000" b="1"/>
              <a:t>2.   Distribution of Numeric Features</a:t>
            </a:r>
            <a:r>
              <a:rPr lang="en-US" sz="1000"/>
              <a:t>:</a:t>
            </a:r>
          </a:p>
          <a:p>
            <a:pPr>
              <a:lnSpc>
                <a:spcPct val="90000"/>
              </a:lnSpc>
            </a:pPr>
            <a:r>
              <a:rPr lang="en-US" sz="1000" b="1"/>
              <a:t>Insight</a:t>
            </a:r>
            <a:r>
              <a:rPr lang="en-US" sz="1000"/>
              <a:t>: Analyze the distribution of continuous variables such as AccountWeeks, DayMins, MonthlyCharge, etc. For instance, if DayMins has a right-skewed distribution, it implies that most customers use fewer daytime minutes, with a few using significantly more.</a:t>
            </a:r>
          </a:p>
          <a:p>
            <a:pPr>
              <a:lnSpc>
                <a:spcPct val="90000"/>
              </a:lnSpc>
            </a:pPr>
            <a:r>
              <a:rPr lang="en-US" sz="1000" b="1"/>
              <a:t>Justificatio</a:t>
            </a:r>
            <a:r>
              <a:rPr lang="en-US" sz="1000"/>
              <a:t>n: Understanding the distribution of these features can help in detecting anomalies, outliers, and the need for potential feature transformation.</a:t>
            </a:r>
          </a:p>
          <a:p>
            <a:pPr marL="0" indent="0">
              <a:lnSpc>
                <a:spcPct val="90000"/>
              </a:lnSpc>
              <a:buNone/>
            </a:pPr>
            <a:r>
              <a:rPr lang="en-US" sz="1000" b="1"/>
              <a:t>3</a:t>
            </a:r>
            <a:r>
              <a:rPr lang="en-US" sz="1000"/>
              <a:t> .  </a:t>
            </a:r>
            <a:r>
              <a:rPr lang="en-US" sz="1000" b="1"/>
              <a:t>Missing Values</a:t>
            </a:r>
            <a:r>
              <a:rPr lang="en-US" sz="1000"/>
              <a:t>:</a:t>
            </a:r>
          </a:p>
          <a:p>
            <a:pPr>
              <a:lnSpc>
                <a:spcPct val="90000"/>
              </a:lnSpc>
            </a:pPr>
            <a:r>
              <a:rPr lang="en-US" sz="1000" b="1"/>
              <a:t>Insight</a:t>
            </a:r>
            <a:r>
              <a:rPr lang="en-US" sz="1000"/>
              <a:t>: Check for missing values in the dataset. If columns like DataUsage have missing values, it could impact the model’s performance if not handled appropriately.</a:t>
            </a:r>
          </a:p>
          <a:p>
            <a:pPr>
              <a:lnSpc>
                <a:spcPct val="90000"/>
              </a:lnSpc>
            </a:pPr>
            <a:r>
              <a:rPr lang="en-US" sz="1000" b="1"/>
              <a:t>Justification</a:t>
            </a:r>
            <a:r>
              <a:rPr lang="en-US" sz="1000"/>
              <a:t>: Handling missing values is crucial for building a robust model. Techniques like imputation or deletion of missing values might be needed.</a:t>
            </a:r>
            <a:endParaRPr lang="en-CA" sz="1000"/>
          </a:p>
        </p:txBody>
      </p:sp>
    </p:spTree>
    <p:extLst>
      <p:ext uri="{BB962C8B-B14F-4D97-AF65-F5344CB8AC3E}">
        <p14:creationId xmlns:p14="http://schemas.microsoft.com/office/powerpoint/2010/main" val="1900568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4"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CA"/>
            </a:p>
          </p:txBody>
        </p:sp>
        <p:sp>
          <p:nvSpPr>
            <p:cNvPr id="15"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CA"/>
            </a:p>
          </p:txBody>
        </p:sp>
        <p:sp>
          <p:nvSpPr>
            <p:cNvPr id="16"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7"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8"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CA"/>
            </a:p>
          </p:txBody>
        </p:sp>
      </p:grpSp>
      <p:sp>
        <p:nvSpPr>
          <p:cNvPr id="2" name="Title 1">
            <a:extLst>
              <a:ext uri="{FF2B5EF4-FFF2-40B4-BE49-F238E27FC236}">
                <a16:creationId xmlns:a16="http://schemas.microsoft.com/office/drawing/2014/main" id="{18FD80A0-A760-DBE9-148B-1CF9F96A0BFD}"/>
              </a:ext>
            </a:extLst>
          </p:cNvPr>
          <p:cNvSpPr>
            <a:spLocks noGrp="1"/>
          </p:cNvSpPr>
          <p:nvPr>
            <p:ph type="title"/>
          </p:nvPr>
        </p:nvSpPr>
        <p:spPr>
          <a:xfrm>
            <a:off x="1484312" y="685800"/>
            <a:ext cx="4278928" cy="1752599"/>
          </a:xfrm>
        </p:spPr>
        <p:txBody>
          <a:bodyPr>
            <a:normAutofit/>
          </a:bodyPr>
          <a:lstStyle/>
          <a:p>
            <a:pPr>
              <a:lnSpc>
                <a:spcPct val="90000"/>
              </a:lnSpc>
            </a:pPr>
            <a:r>
              <a:rPr lang="en-US" sz="2800"/>
              <a:t>Three (3) key insights from the  dataset</a:t>
            </a:r>
            <a:br>
              <a:rPr lang="en-US" sz="2800"/>
            </a:br>
            <a:r>
              <a:rPr lang="en-US" sz="2800"/>
              <a:t> from the Pandas Profiling report</a:t>
            </a:r>
            <a:endParaRPr lang="en-CA" sz="2800"/>
          </a:p>
        </p:txBody>
      </p:sp>
      <p:sp>
        <p:nvSpPr>
          <p:cNvPr id="3" name="Content Placeholder 2">
            <a:extLst>
              <a:ext uri="{FF2B5EF4-FFF2-40B4-BE49-F238E27FC236}">
                <a16:creationId xmlns:a16="http://schemas.microsoft.com/office/drawing/2014/main" id="{BD81FD35-B7D9-BEF9-27E4-C76DA750A8D2}"/>
              </a:ext>
            </a:extLst>
          </p:cNvPr>
          <p:cNvSpPr>
            <a:spLocks noGrp="1"/>
          </p:cNvSpPr>
          <p:nvPr>
            <p:ph idx="1"/>
          </p:nvPr>
        </p:nvSpPr>
        <p:spPr>
          <a:xfrm>
            <a:off x="1484310" y="2666999"/>
            <a:ext cx="4278929" cy="3124201"/>
          </a:xfrm>
        </p:spPr>
        <p:txBody>
          <a:bodyPr>
            <a:normAutofit/>
          </a:bodyPr>
          <a:lstStyle/>
          <a:p>
            <a:pPr>
              <a:lnSpc>
                <a:spcPct val="90000"/>
              </a:lnSpc>
            </a:pPr>
            <a:r>
              <a:rPr lang="en-US" sz="1500" b="1"/>
              <a:t>Expected Findings from Profiling Report</a:t>
            </a:r>
            <a:r>
              <a:rPr lang="en-US" sz="1500"/>
              <a:t>:</a:t>
            </a:r>
          </a:p>
          <a:p>
            <a:pPr>
              <a:lnSpc>
                <a:spcPct val="90000"/>
              </a:lnSpc>
            </a:pPr>
            <a:r>
              <a:rPr lang="en-US" sz="1500" b="1"/>
              <a:t>High Correlation</a:t>
            </a:r>
            <a:r>
              <a:rPr lang="en-US" sz="1500"/>
              <a:t>: </a:t>
            </a:r>
            <a:r>
              <a:rPr lang="en-US" sz="1500" err="1"/>
              <a:t>CustServCalls</a:t>
            </a:r>
            <a:r>
              <a:rPr lang="en-US" sz="1500"/>
              <a:t> might be highly correlated with Churn, suggesting that frequent customer service interactions could be a churn predictor.</a:t>
            </a:r>
          </a:p>
          <a:p>
            <a:pPr>
              <a:lnSpc>
                <a:spcPct val="90000"/>
              </a:lnSpc>
            </a:pPr>
            <a:r>
              <a:rPr lang="en-US" sz="1500" b="1"/>
              <a:t>Distribution Patterns</a:t>
            </a:r>
            <a:r>
              <a:rPr lang="en-US" sz="1500"/>
              <a:t>: Features like </a:t>
            </a:r>
            <a:r>
              <a:rPr lang="en-US" sz="1500" err="1"/>
              <a:t>DayMins</a:t>
            </a:r>
            <a:r>
              <a:rPr lang="en-US" sz="1500"/>
              <a:t> or </a:t>
            </a:r>
            <a:r>
              <a:rPr lang="en-US" sz="1500" err="1"/>
              <a:t>MonthlyCharge</a:t>
            </a:r>
            <a:r>
              <a:rPr lang="en-US" sz="1500"/>
              <a:t> might show skewed distributions, indicating the need for log transformations or handling outliers.</a:t>
            </a:r>
          </a:p>
          <a:p>
            <a:pPr>
              <a:lnSpc>
                <a:spcPct val="90000"/>
              </a:lnSpc>
            </a:pPr>
            <a:r>
              <a:rPr lang="en-US" sz="1500" b="1"/>
              <a:t>Missing Data</a:t>
            </a:r>
            <a:r>
              <a:rPr lang="en-US" sz="1500"/>
              <a:t>: Identification of missing data in features like </a:t>
            </a:r>
            <a:r>
              <a:rPr lang="en-US" sz="1500" err="1"/>
              <a:t>DataUsage</a:t>
            </a:r>
            <a:r>
              <a:rPr lang="en-US" sz="1500"/>
              <a:t>, which will require appropriate imputation strategies.</a:t>
            </a:r>
          </a:p>
          <a:p>
            <a:pPr>
              <a:lnSpc>
                <a:spcPct val="90000"/>
              </a:lnSpc>
            </a:pPr>
            <a:endParaRPr lang="en-US" sz="1500"/>
          </a:p>
          <a:p>
            <a:pPr>
              <a:lnSpc>
                <a:spcPct val="90000"/>
              </a:lnSpc>
            </a:pPr>
            <a:endParaRPr lang="en-CA" sz="1500"/>
          </a:p>
        </p:txBody>
      </p:sp>
      <p:sp>
        <p:nvSpPr>
          <p:cNvPr id="20"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een and white striped background&#10;&#10;Description automatically generated">
            <a:extLst>
              <a:ext uri="{FF2B5EF4-FFF2-40B4-BE49-F238E27FC236}">
                <a16:creationId xmlns:a16="http://schemas.microsoft.com/office/drawing/2014/main" id="{018AD8C1-8E6E-4EE1-DB15-21AD117576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407" y="2775123"/>
            <a:ext cx="4744154" cy="1019992"/>
          </a:xfrm>
          <a:prstGeom prst="rect">
            <a:avLst/>
          </a:prstGeom>
        </p:spPr>
      </p:pic>
    </p:spTree>
    <p:extLst>
      <p:ext uri="{BB962C8B-B14F-4D97-AF65-F5344CB8AC3E}">
        <p14:creationId xmlns:p14="http://schemas.microsoft.com/office/powerpoint/2010/main" val="2407826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4"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5"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CA"/>
            </a:p>
          </p:txBody>
        </p:sp>
        <p:sp>
          <p:nvSpPr>
            <p:cNvPr id="16"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CA"/>
            </a:p>
          </p:txBody>
        </p:sp>
        <p:sp>
          <p:nvSpPr>
            <p:cNvPr id="17"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8"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9"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CA"/>
            </a:p>
          </p:txBody>
        </p:sp>
      </p:grpSp>
      <p:sp>
        <p:nvSpPr>
          <p:cNvPr id="2" name="Title 1">
            <a:extLst>
              <a:ext uri="{FF2B5EF4-FFF2-40B4-BE49-F238E27FC236}">
                <a16:creationId xmlns:a16="http://schemas.microsoft.com/office/drawing/2014/main" id="{2A107FBD-EF9A-6EFC-0BD2-B758077F0680}"/>
              </a:ext>
            </a:extLst>
          </p:cNvPr>
          <p:cNvSpPr>
            <a:spLocks noGrp="1"/>
          </p:cNvSpPr>
          <p:nvPr>
            <p:ph type="title"/>
          </p:nvPr>
        </p:nvSpPr>
        <p:spPr>
          <a:xfrm>
            <a:off x="1484312" y="685800"/>
            <a:ext cx="4278928" cy="1752599"/>
          </a:xfrm>
        </p:spPr>
        <p:txBody>
          <a:bodyPr>
            <a:normAutofit/>
          </a:bodyPr>
          <a:lstStyle/>
          <a:p>
            <a:pPr>
              <a:lnSpc>
                <a:spcPct val="90000"/>
              </a:lnSpc>
            </a:pPr>
            <a:r>
              <a:rPr lang="en-US" sz="3700"/>
              <a:t>Two (2) key insights for each associated Learning Curve</a:t>
            </a:r>
            <a:endParaRPr lang="en-CA" sz="3700"/>
          </a:p>
        </p:txBody>
      </p:sp>
      <p:sp>
        <p:nvSpPr>
          <p:cNvPr id="3" name="Content Placeholder 2">
            <a:extLst>
              <a:ext uri="{FF2B5EF4-FFF2-40B4-BE49-F238E27FC236}">
                <a16:creationId xmlns:a16="http://schemas.microsoft.com/office/drawing/2014/main" id="{F387A57B-D537-A49D-E5DE-B153BBD30A39}"/>
              </a:ext>
            </a:extLst>
          </p:cNvPr>
          <p:cNvSpPr>
            <a:spLocks noGrp="1"/>
          </p:cNvSpPr>
          <p:nvPr>
            <p:ph idx="1"/>
          </p:nvPr>
        </p:nvSpPr>
        <p:spPr>
          <a:xfrm>
            <a:off x="1484310" y="2666999"/>
            <a:ext cx="4278929" cy="3124201"/>
          </a:xfrm>
        </p:spPr>
        <p:txBody>
          <a:bodyPr>
            <a:normAutofit/>
          </a:bodyPr>
          <a:lstStyle/>
          <a:p>
            <a:pPr>
              <a:lnSpc>
                <a:spcPct val="90000"/>
              </a:lnSpc>
            </a:pPr>
            <a:r>
              <a:rPr lang="en-US" sz="1500" b="1"/>
              <a:t>Insight </a:t>
            </a:r>
            <a:r>
              <a:rPr lang="en-US" sz="1500"/>
              <a:t>1: </a:t>
            </a:r>
            <a:r>
              <a:rPr lang="en-US" sz="1500" b="1"/>
              <a:t>Model Stability with Increasing Training Samples</a:t>
            </a:r>
          </a:p>
          <a:p>
            <a:pPr>
              <a:lnSpc>
                <a:spcPct val="90000"/>
              </a:lnSpc>
            </a:pPr>
            <a:r>
              <a:rPr lang="en-US" sz="1500" b="1"/>
              <a:t>Observation</a:t>
            </a:r>
            <a:r>
              <a:rPr lang="en-US" sz="1500"/>
              <a:t>: As the number of training samples increases, both the training recall and validation recall stabilize around similar values.</a:t>
            </a:r>
          </a:p>
          <a:p>
            <a:pPr>
              <a:lnSpc>
                <a:spcPct val="90000"/>
              </a:lnSpc>
            </a:pPr>
            <a:r>
              <a:rPr lang="en-US" sz="1500" b="1"/>
              <a:t>Insight</a:t>
            </a:r>
            <a:r>
              <a:rPr lang="en-US" sz="1500"/>
              <a:t>: This indicates that the model's performance is consistent across different training sizes. The gap between the training and validation recall is minimal, suggesting that the model is not overfitting and generalizes well to unseen data.</a:t>
            </a:r>
          </a:p>
          <a:p>
            <a:pPr>
              <a:lnSpc>
                <a:spcPct val="90000"/>
              </a:lnSpc>
            </a:pPr>
            <a:r>
              <a:rPr lang="en-CA" sz="1500" b="1"/>
              <a:t>Logistic Regression - Learning Curve</a:t>
            </a:r>
          </a:p>
          <a:p>
            <a:pPr>
              <a:lnSpc>
                <a:spcPct val="90000"/>
              </a:lnSpc>
            </a:pPr>
            <a:endParaRPr lang="en-CA" sz="1500"/>
          </a:p>
        </p:txBody>
      </p:sp>
      <p:sp>
        <p:nvSpPr>
          <p:cNvPr id="21"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aph showing the number of training samples&#10;&#10;Description automatically generated">
            <a:extLst>
              <a:ext uri="{FF2B5EF4-FFF2-40B4-BE49-F238E27FC236}">
                <a16:creationId xmlns:a16="http://schemas.microsoft.com/office/drawing/2014/main" id="{1EE81429-3259-9698-B75C-3D102A6D8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407" y="1606875"/>
            <a:ext cx="4744154" cy="3356488"/>
          </a:xfrm>
          <a:prstGeom prst="rect">
            <a:avLst/>
          </a:prstGeom>
        </p:spPr>
      </p:pic>
    </p:spTree>
    <p:extLst>
      <p:ext uri="{BB962C8B-B14F-4D97-AF65-F5344CB8AC3E}">
        <p14:creationId xmlns:p14="http://schemas.microsoft.com/office/powerpoint/2010/main" val="605285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2"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CA"/>
            </a:p>
          </p:txBody>
        </p:sp>
        <p:sp>
          <p:nvSpPr>
            <p:cNvPr id="13"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CA"/>
            </a:p>
          </p:txBody>
        </p:sp>
        <p:sp>
          <p:nvSpPr>
            <p:cNvPr id="14"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5"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6"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CA"/>
            </a:p>
          </p:txBody>
        </p:sp>
      </p:grpSp>
      <p:sp>
        <p:nvSpPr>
          <p:cNvPr id="2" name="Title 1">
            <a:extLst>
              <a:ext uri="{FF2B5EF4-FFF2-40B4-BE49-F238E27FC236}">
                <a16:creationId xmlns:a16="http://schemas.microsoft.com/office/drawing/2014/main" id="{4B908B31-B302-4780-F7BB-AD02EA1D699A}"/>
              </a:ext>
            </a:extLst>
          </p:cNvPr>
          <p:cNvSpPr>
            <a:spLocks noGrp="1"/>
          </p:cNvSpPr>
          <p:nvPr>
            <p:ph type="title"/>
          </p:nvPr>
        </p:nvSpPr>
        <p:spPr>
          <a:xfrm>
            <a:off x="1484312" y="685800"/>
            <a:ext cx="4278928" cy="1752599"/>
          </a:xfrm>
        </p:spPr>
        <p:txBody>
          <a:bodyPr>
            <a:normAutofit/>
          </a:bodyPr>
          <a:lstStyle/>
          <a:p>
            <a:pPr>
              <a:lnSpc>
                <a:spcPct val="90000"/>
              </a:lnSpc>
            </a:pPr>
            <a:r>
              <a:rPr lang="en-US" sz="3700"/>
              <a:t>Two (2) key insights for each associated Learning Curve</a:t>
            </a:r>
            <a:endParaRPr lang="en-CA" sz="3700"/>
          </a:p>
        </p:txBody>
      </p:sp>
      <p:sp>
        <p:nvSpPr>
          <p:cNvPr id="3" name="Content Placeholder 2">
            <a:extLst>
              <a:ext uri="{FF2B5EF4-FFF2-40B4-BE49-F238E27FC236}">
                <a16:creationId xmlns:a16="http://schemas.microsoft.com/office/drawing/2014/main" id="{36A14403-D22F-493D-08C7-7E827950A29F}"/>
              </a:ext>
            </a:extLst>
          </p:cNvPr>
          <p:cNvSpPr>
            <a:spLocks noGrp="1"/>
          </p:cNvSpPr>
          <p:nvPr>
            <p:ph idx="1"/>
          </p:nvPr>
        </p:nvSpPr>
        <p:spPr>
          <a:xfrm>
            <a:off x="1484310" y="2666999"/>
            <a:ext cx="4278929" cy="3124201"/>
          </a:xfrm>
        </p:spPr>
        <p:txBody>
          <a:bodyPr>
            <a:normAutofit/>
          </a:bodyPr>
          <a:lstStyle/>
          <a:p>
            <a:pPr>
              <a:lnSpc>
                <a:spcPct val="90000"/>
              </a:lnSpc>
            </a:pPr>
            <a:r>
              <a:rPr lang="en-US" sz="1300" b="1"/>
              <a:t>Insight 2: Initial Overfitting and Convergence</a:t>
            </a:r>
          </a:p>
          <a:p>
            <a:pPr>
              <a:lnSpc>
                <a:spcPct val="90000"/>
              </a:lnSpc>
            </a:pPr>
            <a:r>
              <a:rPr lang="en-US" sz="1300" b="1"/>
              <a:t>Observation</a:t>
            </a:r>
            <a:r>
              <a:rPr lang="en-US" sz="1300"/>
              <a:t>: At the beginning (with fewer training samples), there is a noticeable gap between the training recall and validation recall. The training recall starts very high, while the validation recall is relatively lower.</a:t>
            </a:r>
          </a:p>
          <a:p>
            <a:pPr>
              <a:lnSpc>
                <a:spcPct val="90000"/>
              </a:lnSpc>
            </a:pPr>
            <a:r>
              <a:rPr lang="en-US" sz="1300" b="1"/>
              <a:t>Insight</a:t>
            </a:r>
            <a:r>
              <a:rPr lang="en-US" sz="1300"/>
              <a:t>: This suggests initial overfitting when the model is trained on a small dataset, as it performs very well on the training data but not as well on the validation data. As more data is added, this overfitting decreases, and the recall for both training and validation sets converges, indicating improved generalization.</a:t>
            </a:r>
          </a:p>
          <a:p>
            <a:pPr>
              <a:lnSpc>
                <a:spcPct val="90000"/>
              </a:lnSpc>
            </a:pPr>
            <a:r>
              <a:rPr lang="en-CA" sz="1300" b="1"/>
              <a:t>GNB - Learning Curve</a:t>
            </a:r>
          </a:p>
          <a:p>
            <a:pPr>
              <a:lnSpc>
                <a:spcPct val="90000"/>
              </a:lnSpc>
            </a:pPr>
            <a:endParaRPr lang="en-CA" sz="1300" b="1"/>
          </a:p>
          <a:p>
            <a:pPr>
              <a:lnSpc>
                <a:spcPct val="90000"/>
              </a:lnSpc>
            </a:pPr>
            <a:endParaRPr lang="en-US" sz="1300"/>
          </a:p>
          <a:p>
            <a:pPr>
              <a:lnSpc>
                <a:spcPct val="90000"/>
              </a:lnSpc>
            </a:pPr>
            <a:endParaRPr lang="en-CA" sz="1300"/>
          </a:p>
        </p:txBody>
      </p:sp>
      <p:sp>
        <p:nvSpPr>
          <p:cNvPr id="18"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a line graph and numbers&#10;&#10;Description automatically generated with medium confidence">
            <a:extLst>
              <a:ext uri="{FF2B5EF4-FFF2-40B4-BE49-F238E27FC236}">
                <a16:creationId xmlns:a16="http://schemas.microsoft.com/office/drawing/2014/main" id="{728463E5-59AB-9DE4-9C91-48A9D52E2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407" y="1559433"/>
            <a:ext cx="4744154" cy="3451371"/>
          </a:xfrm>
          <a:prstGeom prst="rect">
            <a:avLst/>
          </a:prstGeom>
        </p:spPr>
      </p:pic>
    </p:spTree>
    <p:extLst>
      <p:ext uri="{BB962C8B-B14F-4D97-AF65-F5344CB8AC3E}">
        <p14:creationId xmlns:p14="http://schemas.microsoft.com/office/powerpoint/2010/main" val="22934704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Parallax</Template>
  <TotalTime>560</TotalTime>
  <Words>2501</Words>
  <Application>Microsoft Office PowerPoint</Application>
  <PresentationFormat>Widescreen</PresentationFormat>
  <Paragraphs>146</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Arial</vt:lpstr>
      <vt:lpstr>Century Gothic</vt:lpstr>
      <vt:lpstr>Corbel</vt:lpstr>
      <vt:lpstr>Parallax</vt:lpstr>
      <vt:lpstr>Title: Final Project (DATA 2204)   Name : Collins Omoviye   Student ID: 100943975</vt:lpstr>
      <vt:lpstr>                   Wireless_ churn Dataset</vt:lpstr>
      <vt:lpstr>                               Problem Statement</vt:lpstr>
      <vt:lpstr>                           Problem Statement (cont’d)</vt:lpstr>
      <vt:lpstr>                                     Problem Statement (cont’d)</vt:lpstr>
      <vt:lpstr>             Three (3) key insights from the  dataset              from the Pandas Profiling report</vt:lpstr>
      <vt:lpstr>Three (3) key insights from the  dataset  from the Pandas Profiling report</vt:lpstr>
      <vt:lpstr>Two (2) key insights for each associated Learning Curve</vt:lpstr>
      <vt:lpstr>Two (2) key insights for each associated Learning Curve</vt:lpstr>
      <vt:lpstr>Three (3) key insights for each optimized model (i.e. Logistical Regression and Naïve Bayes) Present the Classification Report and ROC/AUC </vt:lpstr>
      <vt:lpstr>               Cont’d</vt:lpstr>
      <vt:lpstr>Results of the Ensemble Voting model and how it compares to the other two optimized models (Logistical Regression and Naïve Bayes). </vt:lpstr>
      <vt:lpstr>                       Cont’d</vt:lpstr>
      <vt:lpstr>Recommendation and Next Steps for Model Implementation</vt:lpstr>
      <vt:lpstr>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Collins Omoviye</dc:creator>
  <cp:lastModifiedBy>Collins Omoviye</cp:lastModifiedBy>
  <cp:revision>2</cp:revision>
  <dcterms:created xsi:type="dcterms:W3CDTF">2024-08-08T00:14:55Z</dcterms:created>
  <dcterms:modified xsi:type="dcterms:W3CDTF">2024-08-08T09:35:19Z</dcterms:modified>
</cp:coreProperties>
</file>