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0496F-3B2D-46FE-9A1B-BE93763F750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C5B6A-49C2-4DD1-B572-91E2C07B3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6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C5B6A-49C2-4DD1-B572-91E2C07B31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5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A21-B43A-4448-A28C-C802FA7C4F0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AC58-F46F-4199-B9D5-1F882DB1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6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A21-B43A-4448-A28C-C802FA7C4F0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AC58-F46F-4199-B9D5-1F882DB1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A21-B43A-4448-A28C-C802FA7C4F0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AC58-F46F-4199-B9D5-1F882DB1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A21-B43A-4448-A28C-C802FA7C4F0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AC58-F46F-4199-B9D5-1F882DB1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A21-B43A-4448-A28C-C802FA7C4F0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AC58-F46F-4199-B9D5-1F882DB1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9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A21-B43A-4448-A28C-C802FA7C4F0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AC58-F46F-4199-B9D5-1F882DB1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9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A21-B43A-4448-A28C-C802FA7C4F0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AC58-F46F-4199-B9D5-1F882DB1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A21-B43A-4448-A28C-C802FA7C4F0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AC58-F46F-4199-B9D5-1F882DB1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5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A21-B43A-4448-A28C-C802FA7C4F0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AC58-F46F-4199-B9D5-1F882DB1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9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A21-B43A-4448-A28C-C802FA7C4F0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AC58-F46F-4199-B9D5-1F882DB1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0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DA21-B43A-4448-A28C-C802FA7C4F0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AC58-F46F-4199-B9D5-1F882DB1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ADA21-B43A-4448-A28C-C802FA7C4F0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AC58-F46F-4199-B9D5-1F882DB1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FOUR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TOPIC: </a:t>
            </a:r>
            <a:r>
              <a:rPr lang="en-US" b="1" dirty="0" err="1" smtClean="0"/>
              <a:t>MariaDB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Connection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PHP provides the </a:t>
            </a:r>
            <a:r>
              <a:rPr lang="en-US" b="1" dirty="0" err="1"/>
              <a:t>mysql_connect</a:t>
            </a:r>
            <a:r>
              <a:rPr lang="en-US" b="1" dirty="0"/>
              <a:t>() </a:t>
            </a:r>
            <a:r>
              <a:rPr lang="en-US" dirty="0"/>
              <a:t>function for opening a database connection.</a:t>
            </a:r>
          </a:p>
          <a:p>
            <a:r>
              <a:rPr lang="en-US" dirty="0"/>
              <a:t>It uses five optional parameters, and returns a </a:t>
            </a:r>
            <a:r>
              <a:rPr lang="en-US" dirty="0" err="1"/>
              <a:t>MariaDB</a:t>
            </a:r>
            <a:r>
              <a:rPr lang="en-US" dirty="0"/>
              <a:t> link identifier after a </a:t>
            </a:r>
            <a:r>
              <a:rPr lang="en-US" dirty="0" smtClean="0"/>
              <a:t>successful connection</a:t>
            </a:r>
            <a:r>
              <a:rPr lang="en-US" dirty="0"/>
              <a:t>, or a false on unsuccessful connection. It also provides the </a:t>
            </a:r>
            <a:r>
              <a:rPr lang="en-US" b="1" dirty="0" err="1"/>
              <a:t>mysql_close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 smtClean="0"/>
              <a:t>    function </a:t>
            </a:r>
            <a:r>
              <a:rPr lang="en-US" dirty="0"/>
              <a:t>for closing database connections, </a:t>
            </a:r>
            <a:r>
              <a:rPr lang="en-US" dirty="0" smtClean="0"/>
              <a:t>which uses </a:t>
            </a:r>
            <a:r>
              <a:rPr lang="en-US" dirty="0"/>
              <a:t>a single parameter.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Connection </a:t>
            </a:r>
            <a:r>
              <a:rPr lang="en-US" smtClean="0"/>
              <a:t>-mysql_connect(server,user,passwd,new_link,client_flag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685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Parameters &amp; their Description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server</a:t>
            </a:r>
            <a:endParaRPr lang="en-US" b="1" dirty="0"/>
          </a:p>
          <a:p>
            <a:r>
              <a:rPr lang="en-US" dirty="0"/>
              <a:t>This optional parameter specifies the host name running the</a:t>
            </a:r>
          </a:p>
          <a:p>
            <a:r>
              <a:rPr lang="en-US" dirty="0"/>
              <a:t>database server. Its default value is “localhost:.3036.”</a:t>
            </a:r>
          </a:p>
          <a:p>
            <a:pPr marL="0" indent="0">
              <a:buNone/>
            </a:pPr>
            <a:r>
              <a:rPr lang="en-US" b="1" dirty="0"/>
              <a:t>user</a:t>
            </a:r>
          </a:p>
          <a:p>
            <a:r>
              <a:rPr lang="en-US" dirty="0"/>
              <a:t>This optional parameter specifies the username accessing the</a:t>
            </a:r>
          </a:p>
          <a:p>
            <a:r>
              <a:rPr lang="en-US" dirty="0"/>
              <a:t>database. Its default value is the owner of the server.</a:t>
            </a:r>
          </a:p>
          <a:p>
            <a:pPr marL="0" indent="0">
              <a:buNone/>
            </a:pPr>
            <a:r>
              <a:rPr lang="en-US" b="1" dirty="0" err="1"/>
              <a:t>passwd</a:t>
            </a:r>
            <a:endParaRPr lang="en-US" b="1" dirty="0"/>
          </a:p>
          <a:p>
            <a:r>
              <a:rPr lang="en-US" dirty="0"/>
              <a:t>This optional parameter specifies the user's password. Its default</a:t>
            </a:r>
          </a:p>
          <a:p>
            <a:r>
              <a:rPr lang="en-US" dirty="0"/>
              <a:t>value is blank.</a:t>
            </a:r>
          </a:p>
          <a:p>
            <a:pPr marL="0" indent="0">
              <a:buNone/>
            </a:pPr>
            <a:r>
              <a:rPr lang="en-US" b="1" dirty="0" err="1"/>
              <a:t>new_link</a:t>
            </a:r>
            <a:endParaRPr lang="en-US" b="1" dirty="0"/>
          </a:p>
          <a:p>
            <a:r>
              <a:rPr lang="en-US" dirty="0"/>
              <a:t>This optional parameter specifies that on a second call to</a:t>
            </a:r>
          </a:p>
          <a:p>
            <a:pPr marL="0" indent="0">
              <a:buNone/>
            </a:pPr>
            <a:r>
              <a:rPr lang="en-US" b="1" dirty="0" err="1"/>
              <a:t>mysql_connect</a:t>
            </a:r>
            <a:r>
              <a:rPr lang="en-US" b="1" dirty="0"/>
              <a:t>() </a:t>
            </a:r>
            <a:r>
              <a:rPr lang="en-US" dirty="0"/>
              <a:t>with identical arguments, rather than a new</a:t>
            </a:r>
          </a:p>
          <a:p>
            <a:r>
              <a:rPr lang="en-US" dirty="0"/>
              <a:t>connection, the identifier of the current connection will be returned.</a:t>
            </a:r>
          </a:p>
          <a:p>
            <a:pPr marL="0" indent="0">
              <a:buNone/>
            </a:pPr>
            <a:r>
              <a:rPr lang="en-US" b="1" dirty="0"/>
              <a:t>client flags</a:t>
            </a:r>
          </a:p>
          <a:p>
            <a:r>
              <a:rPr lang="en-US" dirty="0"/>
              <a:t>This optional parameter uses a combination of the following constant</a:t>
            </a:r>
          </a:p>
          <a:p>
            <a:r>
              <a:rPr lang="en-US" dirty="0"/>
              <a:t>values-</a:t>
            </a:r>
          </a:p>
          <a:p>
            <a:r>
              <a:rPr lang="en-US" dirty="0" smtClean="0"/>
              <a:t>MYSQL_CLIENT_SSL </a:t>
            </a:r>
            <a:r>
              <a:rPr lang="en-US" dirty="0"/>
              <a:t>– It uses </a:t>
            </a:r>
            <a:r>
              <a:rPr lang="en-US" dirty="0" err="1"/>
              <a:t>ssl</a:t>
            </a:r>
            <a:r>
              <a:rPr lang="en-US" dirty="0"/>
              <a:t> encryption.</a:t>
            </a:r>
          </a:p>
          <a:p>
            <a:r>
              <a:rPr lang="en-US" dirty="0" smtClean="0"/>
              <a:t>MYSQL_CLIENT_COMPRESS </a:t>
            </a:r>
            <a:r>
              <a:rPr lang="en-US" dirty="0"/>
              <a:t>– It uses compression protocol.</a:t>
            </a:r>
          </a:p>
          <a:p>
            <a:r>
              <a:rPr lang="en-US" dirty="0" smtClean="0"/>
              <a:t>MYSQL_CLIENT_IGNORE_SPACE </a:t>
            </a:r>
            <a:r>
              <a:rPr lang="en-US" dirty="0"/>
              <a:t>– It permits space after</a:t>
            </a:r>
          </a:p>
          <a:p>
            <a:r>
              <a:rPr lang="en-US" dirty="0"/>
              <a:t>function names.</a:t>
            </a:r>
          </a:p>
          <a:p>
            <a:r>
              <a:rPr lang="en-US" dirty="0" smtClean="0"/>
              <a:t>MYSQL_CLIENT_INTERACTIVE </a:t>
            </a:r>
            <a:r>
              <a:rPr lang="en-US" dirty="0"/>
              <a:t>– It permits interactive</a:t>
            </a:r>
          </a:p>
          <a:p>
            <a:r>
              <a:rPr lang="en-US" dirty="0"/>
              <a:t>timeout seconds of inactivity prior to closing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21311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to connect with a </a:t>
            </a:r>
            <a:r>
              <a:rPr lang="en-US" dirty="0" err="1" smtClean="0"/>
              <a:t>MariaDB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&lt;title&gt;Connect to </a:t>
            </a:r>
            <a:r>
              <a:rPr lang="en-US" dirty="0" err="1"/>
              <a:t>MariaDB</a:t>
            </a:r>
            <a:r>
              <a:rPr lang="en-US" dirty="0"/>
              <a:t> Server&lt;/title&gt;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dbhost</a:t>
            </a:r>
            <a:r>
              <a:rPr lang="en-US" dirty="0"/>
              <a:t> = 'localhost:3036';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dbuser</a:t>
            </a:r>
            <a:r>
              <a:rPr lang="en-US" dirty="0"/>
              <a:t> = 'guest1';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dbpass</a:t>
            </a:r>
            <a:r>
              <a:rPr lang="en-US" dirty="0"/>
              <a:t> = 'guest1a';</a:t>
            </a:r>
          </a:p>
          <a:p>
            <a:pPr marL="0" indent="0">
              <a:buNone/>
            </a:pPr>
            <a:r>
              <a:rPr lang="en-US" dirty="0"/>
              <a:t>$conn = </a:t>
            </a:r>
            <a:r>
              <a:rPr lang="en-US" dirty="0" err="1"/>
              <a:t>mysql_connect</a:t>
            </a:r>
            <a:r>
              <a:rPr lang="en-US" dirty="0"/>
              <a:t>($</a:t>
            </a:r>
            <a:r>
              <a:rPr lang="en-US" dirty="0" err="1"/>
              <a:t>dbhost</a:t>
            </a:r>
            <a:r>
              <a:rPr lang="en-US" dirty="0"/>
              <a:t>, $</a:t>
            </a:r>
            <a:r>
              <a:rPr lang="en-US" dirty="0" err="1"/>
              <a:t>dbuser</a:t>
            </a:r>
            <a:r>
              <a:rPr lang="en-US" dirty="0"/>
              <a:t>, $</a:t>
            </a:r>
            <a:r>
              <a:rPr lang="en-US" dirty="0" err="1"/>
              <a:t>dbpass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if(! $conn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die('Could not connect: ' . </a:t>
            </a:r>
            <a:r>
              <a:rPr lang="en-US" dirty="0" err="1"/>
              <a:t>mysql_error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echo 'Connected successfully';</a:t>
            </a:r>
          </a:p>
          <a:p>
            <a:pPr marL="0" indent="0">
              <a:buNone/>
            </a:pPr>
            <a:r>
              <a:rPr lang="en-US" dirty="0" err="1"/>
              <a:t>mysql_close</a:t>
            </a:r>
            <a:r>
              <a:rPr lang="en-US" dirty="0"/>
              <a:t>($conn);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On successful connection, you will see the following output: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Connected successfully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1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Create Database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</a:t>
            </a:r>
            <a:r>
              <a:rPr lang="en-US" dirty="0" err="1" smtClean="0"/>
              <a:t>ool</a:t>
            </a:r>
            <a:r>
              <a:rPr lang="en-US" dirty="0" smtClean="0"/>
              <a:t> </a:t>
            </a:r>
            <a:r>
              <a:rPr lang="en-US" dirty="0" err="1" smtClean="0"/>
              <a:t>mysql_query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connection </a:t>
            </a:r>
            <a:r>
              <a:rPr lang="en-US" dirty="0" smtClean="0"/>
              <a:t>);</a:t>
            </a:r>
          </a:p>
          <a:p>
            <a:r>
              <a:rPr lang="en-US" b="1" dirty="0" err="1"/>
              <a:t>sql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This required parameter consists of the SQL query needed </a:t>
            </a:r>
            <a:r>
              <a:rPr lang="en-US" dirty="0" smtClean="0"/>
              <a:t>to perform </a:t>
            </a:r>
            <a:r>
              <a:rPr lang="en-US" dirty="0"/>
              <a:t>the operation.</a:t>
            </a:r>
          </a:p>
          <a:p>
            <a:r>
              <a:rPr lang="en-US" b="1" dirty="0"/>
              <a:t>connection</a:t>
            </a:r>
          </a:p>
          <a:p>
            <a:pPr marL="0" indent="0">
              <a:buNone/>
            </a:pPr>
            <a:r>
              <a:rPr lang="en-US" dirty="0"/>
              <a:t>When not specified, this optional parameter uses the most </a:t>
            </a:r>
            <a:r>
              <a:rPr lang="en-US" dirty="0" smtClean="0"/>
              <a:t>recent connection </a:t>
            </a:r>
            <a:r>
              <a:rPr lang="en-US" dirty="0"/>
              <a:t>used.</a:t>
            </a:r>
          </a:p>
        </p:txBody>
      </p:sp>
    </p:spTree>
    <p:extLst>
      <p:ext uri="{BB962C8B-B14F-4D97-AF65-F5344CB8AC3E}">
        <p14:creationId xmlns:p14="http://schemas.microsoft.com/office/powerpoint/2010/main" val="21015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&lt;title&gt;Create a </a:t>
            </a:r>
            <a:r>
              <a:rPr lang="en-US" dirty="0" err="1"/>
              <a:t>MariaDB</a:t>
            </a:r>
            <a:r>
              <a:rPr lang="en-US" dirty="0"/>
              <a:t> Database&lt;/title&gt;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dbhost</a:t>
            </a:r>
            <a:r>
              <a:rPr lang="en-US" dirty="0"/>
              <a:t> = 'localhost:3036';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dbuser</a:t>
            </a:r>
            <a:r>
              <a:rPr lang="en-US" dirty="0"/>
              <a:t> = 'root';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dbpass</a:t>
            </a:r>
            <a:r>
              <a:rPr lang="en-US" dirty="0"/>
              <a:t> = '</a:t>
            </a:r>
            <a:r>
              <a:rPr lang="en-US" dirty="0" err="1"/>
              <a:t>rootpassword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$conn = </a:t>
            </a:r>
            <a:r>
              <a:rPr lang="en-US" dirty="0" err="1"/>
              <a:t>mysql_connect</a:t>
            </a:r>
            <a:r>
              <a:rPr lang="en-US" dirty="0"/>
              <a:t>($</a:t>
            </a:r>
            <a:r>
              <a:rPr lang="en-US" dirty="0" err="1"/>
              <a:t>dbhost</a:t>
            </a:r>
            <a:r>
              <a:rPr lang="en-US" dirty="0"/>
              <a:t>, $</a:t>
            </a:r>
            <a:r>
              <a:rPr lang="en-US" dirty="0" err="1"/>
              <a:t>dbuser</a:t>
            </a:r>
            <a:r>
              <a:rPr lang="en-US" dirty="0"/>
              <a:t>, $</a:t>
            </a:r>
            <a:r>
              <a:rPr lang="en-US" dirty="0" err="1"/>
              <a:t>dbpass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if(! $conn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die('Could not connect: ' . </a:t>
            </a:r>
            <a:r>
              <a:rPr lang="en-US" dirty="0" err="1"/>
              <a:t>mysql_error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echo 'Connected successfully&lt;</a:t>
            </a:r>
            <a:r>
              <a:rPr lang="en-US" dirty="0" err="1"/>
              <a:t>br</a:t>
            </a:r>
            <a:r>
              <a:rPr lang="en-US" dirty="0"/>
              <a:t> /&gt;';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'CREATE DATABASE PRODUCTS';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retval</a:t>
            </a:r>
            <a:r>
              <a:rPr lang="en-US" dirty="0"/>
              <a:t> = </a:t>
            </a:r>
            <a:r>
              <a:rPr lang="en-US" dirty="0" err="1"/>
              <a:t>mysql_query</a:t>
            </a:r>
            <a:r>
              <a:rPr lang="en-US" dirty="0"/>
              <a:t>( $</a:t>
            </a:r>
            <a:r>
              <a:rPr lang="en-US" dirty="0" err="1"/>
              <a:t>sql</a:t>
            </a:r>
            <a:r>
              <a:rPr lang="en-US" dirty="0"/>
              <a:t>, $conn );</a:t>
            </a:r>
          </a:p>
          <a:p>
            <a:pPr marL="0" indent="0">
              <a:buNone/>
            </a:pPr>
            <a:r>
              <a:rPr lang="en-US" dirty="0"/>
              <a:t>if(! $</a:t>
            </a:r>
            <a:r>
              <a:rPr lang="en-US" dirty="0" err="1"/>
              <a:t>retval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die('Could not create database: ' . </a:t>
            </a:r>
            <a:r>
              <a:rPr lang="en-US" dirty="0" err="1"/>
              <a:t>mysql_error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echo "Database PRODUCTS created successfully\n";</a:t>
            </a:r>
          </a:p>
          <a:p>
            <a:pPr marL="0" indent="0">
              <a:buNone/>
            </a:pPr>
            <a:r>
              <a:rPr lang="en-US" dirty="0" err="1"/>
              <a:t>mysql_close</a:t>
            </a:r>
            <a:r>
              <a:rPr lang="en-US" dirty="0"/>
              <a:t>($conn);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323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 – Drop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root@host</a:t>
            </a:r>
            <a:r>
              <a:rPr lang="en-US" dirty="0"/>
              <a:t>]# </a:t>
            </a:r>
            <a:r>
              <a:rPr lang="en-US" dirty="0" err="1"/>
              <a:t>mysqladmin</a:t>
            </a:r>
            <a:r>
              <a:rPr lang="en-US" dirty="0"/>
              <a:t> -u root -p drop PRODUCTS</a:t>
            </a:r>
          </a:p>
          <a:p>
            <a:r>
              <a:rPr lang="en-US" dirty="0"/>
              <a:t>Enter password:******</a:t>
            </a:r>
          </a:p>
          <a:p>
            <a:r>
              <a:rPr lang="en-US" dirty="0" err="1"/>
              <a:t>mysql</a:t>
            </a:r>
            <a:r>
              <a:rPr lang="en-US" dirty="0"/>
              <a:t>&gt; DROP PRODUCTS</a:t>
            </a:r>
          </a:p>
          <a:p>
            <a:r>
              <a:rPr lang="en-US" dirty="0"/>
              <a:t>ERROR 1008 (HY000): Can't drop database 'PRODUCTS'; database doesn't exist</a:t>
            </a:r>
          </a:p>
        </p:txBody>
      </p:sp>
    </p:spTree>
    <p:extLst>
      <p:ext uri="{BB962C8B-B14F-4D97-AF65-F5344CB8AC3E}">
        <p14:creationId xmlns:p14="http://schemas.microsoft.com/office/powerpoint/2010/main" val="24184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 – Select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[root@host]# mysql -u root -p</a:t>
            </a:r>
          </a:p>
          <a:p>
            <a:pPr marL="0" indent="0">
              <a:buNone/>
            </a:pPr>
            <a:r>
              <a:rPr lang="en-US" dirty="0"/>
              <a:t>Enter password:******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use PRODUCTS;</a:t>
            </a:r>
          </a:p>
          <a:p>
            <a:pPr marL="0" indent="0">
              <a:buNone/>
            </a:pPr>
            <a:r>
              <a:rPr lang="en-US" dirty="0"/>
              <a:t>Database changed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database();</a:t>
            </a:r>
          </a:p>
          <a:p>
            <a:pPr marL="0" indent="0">
              <a:buNone/>
            </a:pPr>
            <a:r>
              <a:rPr lang="en-US" dirty="0"/>
              <a:t>+--------------------+</a:t>
            </a:r>
          </a:p>
          <a:p>
            <a:pPr marL="0" indent="0">
              <a:buNone/>
            </a:pPr>
            <a:r>
              <a:rPr lang="en-US" dirty="0"/>
              <a:t>| Database |</a:t>
            </a:r>
          </a:p>
          <a:p>
            <a:pPr marL="0" indent="0">
              <a:buNone/>
            </a:pPr>
            <a:r>
              <a:rPr lang="en-US" dirty="0"/>
              <a:t>+--------------------+</a:t>
            </a:r>
          </a:p>
          <a:p>
            <a:pPr marL="0" indent="0">
              <a:buNone/>
            </a:pPr>
            <a:r>
              <a:rPr lang="en-US" dirty="0"/>
              <a:t>| PRODUCTS |</a:t>
            </a:r>
          </a:p>
          <a:p>
            <a:pPr marL="0" indent="0">
              <a:buNone/>
            </a:pPr>
            <a:r>
              <a:rPr lang="en-US" dirty="0"/>
              <a:t>+--------------------+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24890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 –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                                           </a:t>
            </a:r>
            <a:r>
              <a:rPr lang="en-US" sz="4400" b="1" u="sng" dirty="0" smtClean="0"/>
              <a:t>NUMERIC DATA TYPES</a:t>
            </a:r>
            <a:endParaRPr lang="en-US" sz="4400" b="1" u="sng" dirty="0"/>
          </a:p>
          <a:p>
            <a:pPr marL="0" indent="0">
              <a:buNone/>
            </a:pPr>
            <a:r>
              <a:rPr lang="en-US" b="1" dirty="0" smtClean="0"/>
              <a:t>TINYINT </a:t>
            </a:r>
            <a:r>
              <a:rPr lang="en-US" dirty="0"/>
              <a:t>– This data type represents small integers falling within the signed range</a:t>
            </a:r>
          </a:p>
          <a:p>
            <a:pPr marL="0" indent="0">
              <a:buNone/>
            </a:pPr>
            <a:r>
              <a:rPr lang="en-US" dirty="0"/>
              <a:t>of -128 to 127, and the unsigned range of 0 to 255.</a:t>
            </a:r>
          </a:p>
          <a:p>
            <a:pPr marL="0" indent="0">
              <a:buNone/>
            </a:pPr>
            <a:r>
              <a:rPr lang="en-US" b="1" dirty="0" smtClean="0"/>
              <a:t>BOOLEAN </a:t>
            </a:r>
            <a:r>
              <a:rPr lang="en-US" dirty="0"/>
              <a:t>– This data type associates a value 0 with “false,” and a value 1 with</a:t>
            </a:r>
          </a:p>
          <a:p>
            <a:pPr marL="0" indent="0">
              <a:buNone/>
            </a:pPr>
            <a:r>
              <a:rPr lang="en-US" dirty="0"/>
              <a:t>“true.”</a:t>
            </a:r>
          </a:p>
          <a:p>
            <a:pPr marL="0" indent="0">
              <a:buNone/>
            </a:pPr>
            <a:r>
              <a:rPr lang="en-US" b="1" dirty="0" smtClean="0"/>
              <a:t>SMALLINT </a:t>
            </a:r>
            <a:r>
              <a:rPr lang="en-US" dirty="0"/>
              <a:t>– This data type represents integers within the signed range of -32768</a:t>
            </a:r>
          </a:p>
          <a:p>
            <a:pPr marL="0" indent="0">
              <a:buNone/>
            </a:pPr>
            <a:r>
              <a:rPr lang="en-US" dirty="0"/>
              <a:t>to 32768, and the unsigned range of 0 to 65535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MEDIUMINT </a:t>
            </a:r>
            <a:r>
              <a:rPr lang="en-US" dirty="0" smtClean="0"/>
              <a:t>– This data type represents integers in the signed range of -8388608</a:t>
            </a:r>
          </a:p>
          <a:p>
            <a:pPr marL="0" indent="0">
              <a:buNone/>
            </a:pPr>
            <a:r>
              <a:rPr lang="en-US" dirty="0" smtClean="0"/>
              <a:t>to 8388607, and the unsigned range of 0 to 16777215.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INT(also INTEGER) </a:t>
            </a:r>
            <a:r>
              <a:rPr lang="en-US" dirty="0"/>
              <a:t>– This data type </a:t>
            </a:r>
            <a:r>
              <a:rPr lang="en-US" dirty="0" smtClean="0"/>
              <a:t>represents </a:t>
            </a:r>
            <a:r>
              <a:rPr lang="en-US" dirty="0"/>
              <a:t>an integer of normal size. When</a:t>
            </a:r>
          </a:p>
          <a:p>
            <a:pPr marL="0" indent="0">
              <a:buNone/>
            </a:pPr>
            <a:r>
              <a:rPr lang="en-US" dirty="0"/>
              <a:t>marked as unsigned, the range spans 0 </a:t>
            </a:r>
            <a:r>
              <a:rPr lang="en-US" dirty="0" smtClean="0"/>
              <a:t>to </a:t>
            </a:r>
            <a:r>
              <a:rPr lang="en-US" dirty="0"/>
              <a:t>4294967295. When signed (the default</a:t>
            </a:r>
          </a:p>
          <a:p>
            <a:pPr marL="0" indent="0">
              <a:buNone/>
            </a:pPr>
            <a:r>
              <a:rPr lang="en-US" dirty="0"/>
              <a:t>setting), the range spans -2147483648 to 2147483647. When a column is set to</a:t>
            </a:r>
          </a:p>
          <a:p>
            <a:pPr marL="0" indent="0">
              <a:buNone/>
            </a:pPr>
            <a:r>
              <a:rPr lang="en-US" b="1" dirty="0"/>
              <a:t>ZEROFILL</a:t>
            </a:r>
            <a:r>
              <a:rPr lang="en-US" dirty="0"/>
              <a:t>( an unsigned state), all its values are prepended by zeros to place M</a:t>
            </a:r>
          </a:p>
          <a:p>
            <a:pPr marL="0" indent="0">
              <a:buNone/>
            </a:pPr>
            <a:r>
              <a:rPr lang="en-US" dirty="0"/>
              <a:t>digits in the INT value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9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Numeric Data Types </a:t>
            </a:r>
            <a:r>
              <a:rPr lang="en-US" b="1" dirty="0" err="1" smtClean="0"/>
              <a:t>cont</a:t>
            </a:r>
            <a:r>
              <a:rPr lang="en-US" b="1" dirty="0" smtClean="0"/>
              <a:t>…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BIGINT </a:t>
            </a:r>
            <a:r>
              <a:rPr lang="en-US" dirty="0" smtClean="0"/>
              <a:t>– This data type represents integers within the signed range of</a:t>
            </a:r>
          </a:p>
          <a:p>
            <a:pPr marL="0" indent="0">
              <a:buNone/>
            </a:pPr>
            <a:r>
              <a:rPr lang="en-US" dirty="0" smtClean="0"/>
              <a:t>9223372036854775808 to 9223372036854775807, and the unsigned range of 0</a:t>
            </a:r>
          </a:p>
          <a:p>
            <a:pPr marL="0" indent="0">
              <a:buNone/>
            </a:pPr>
            <a:r>
              <a:rPr lang="en-US" dirty="0" smtClean="0"/>
              <a:t>to 18446744073709551615.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DECIMAL</a:t>
            </a:r>
            <a:r>
              <a:rPr lang="en-US" dirty="0" smtClean="0"/>
              <a:t>( also DEC, NUMERIC, FIXED) – This data type represents precise </a:t>
            </a:r>
            <a:r>
              <a:rPr lang="en-US" dirty="0" err="1" smtClean="0"/>
              <a:t>fixedpoint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numbers, with M specifying its digits and D specifying the digits after the</a:t>
            </a:r>
          </a:p>
          <a:p>
            <a:pPr marL="0" indent="0">
              <a:buNone/>
            </a:pPr>
            <a:r>
              <a:rPr lang="en-US" dirty="0" smtClean="0"/>
              <a:t>decimal. The M value does not add “-” or the decimal point. If D is set to 0, no</a:t>
            </a:r>
          </a:p>
          <a:p>
            <a:pPr marL="0" indent="0">
              <a:buNone/>
            </a:pPr>
            <a:r>
              <a:rPr lang="en-US" dirty="0" smtClean="0"/>
              <a:t>decimal or fraction part appears and the value will be rounded to the nearest</a:t>
            </a:r>
          </a:p>
          <a:p>
            <a:pPr marL="0" indent="0">
              <a:buNone/>
            </a:pPr>
            <a:r>
              <a:rPr lang="en-US" dirty="0" smtClean="0"/>
              <a:t>DECIMAL on INSERT. The maximum permitted digits is 65, and the maximum for</a:t>
            </a:r>
          </a:p>
          <a:p>
            <a:pPr marL="0" indent="0">
              <a:buNone/>
            </a:pPr>
            <a:r>
              <a:rPr lang="en-US" dirty="0" smtClean="0"/>
              <a:t>decimals is 30. Default value for M on omission is 10, and 0 for D on omission.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FLOAT </a:t>
            </a:r>
            <a:r>
              <a:rPr lang="en-US" dirty="0" smtClean="0"/>
              <a:t>– This data type represents a small, floating-point number of the value 0</a:t>
            </a:r>
          </a:p>
          <a:p>
            <a:pPr marL="0" indent="0">
              <a:buNone/>
            </a:pPr>
            <a:r>
              <a:rPr lang="en-US" dirty="0" smtClean="0"/>
              <a:t>or a number within the following ranges</a:t>
            </a:r>
          </a:p>
          <a:p>
            <a:pPr marL="0" indent="0">
              <a:buNone/>
            </a:pPr>
            <a:r>
              <a:rPr lang="en-US" dirty="0"/>
              <a:t>-3.402823466E+38 to -1.175494351E-38</a:t>
            </a:r>
          </a:p>
          <a:p>
            <a:pPr marL="0" indent="0">
              <a:buNone/>
            </a:pPr>
            <a:r>
              <a:rPr lang="en-US" dirty="0" smtClean="0"/>
              <a:t>1.175494351E-38 </a:t>
            </a:r>
            <a:r>
              <a:rPr lang="en-US" dirty="0"/>
              <a:t>to </a:t>
            </a:r>
            <a:r>
              <a:rPr lang="en-US" dirty="0" smtClean="0"/>
              <a:t>3.402823466E+38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24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DATE </a:t>
            </a:r>
            <a:r>
              <a:rPr lang="en-US" dirty="0"/>
              <a:t>– This data type represents a date range of “1000-01-01” to “9999-12-31,”</a:t>
            </a:r>
          </a:p>
          <a:p>
            <a:pPr marL="0" indent="0">
              <a:buNone/>
            </a:pPr>
            <a:r>
              <a:rPr lang="en-US" dirty="0"/>
              <a:t>and uses the “YYYY-MM-DD” date format.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TIME </a:t>
            </a:r>
            <a:r>
              <a:rPr lang="en-US" dirty="0"/>
              <a:t>– This data type represents a time range of “-838:59:59.999999” to</a:t>
            </a:r>
          </a:p>
          <a:p>
            <a:pPr marL="0" indent="0">
              <a:buNone/>
            </a:pPr>
            <a:r>
              <a:rPr lang="en-US" dirty="0"/>
              <a:t>“838:59:59.999999.”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DATETIME </a:t>
            </a:r>
            <a:r>
              <a:rPr lang="en-US" dirty="0"/>
              <a:t>– This data type represents the range “1000-01-01 00:00:00.000000”</a:t>
            </a:r>
          </a:p>
          <a:p>
            <a:pPr marL="0" indent="0">
              <a:buNone/>
            </a:pPr>
            <a:r>
              <a:rPr lang="en-US" dirty="0"/>
              <a:t>to “9999-12-31 23:59:59.999999.” It uses the “YYYY-MM-DD HH:MM:SS” format.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TIMESTAMP </a:t>
            </a:r>
            <a:r>
              <a:rPr lang="en-US" dirty="0"/>
              <a:t>– This data type represents a timestamp of the “YYYY-MM-DD</a:t>
            </a:r>
          </a:p>
          <a:p>
            <a:pPr marL="0" indent="0">
              <a:buNone/>
            </a:pPr>
            <a:r>
              <a:rPr lang="en-US" dirty="0"/>
              <a:t>HH:MM:DD” format. It mainly finds use in detailing the time of database</a:t>
            </a:r>
          </a:p>
          <a:p>
            <a:pPr marL="0" indent="0">
              <a:buNone/>
            </a:pPr>
            <a:r>
              <a:rPr lang="en-US" dirty="0"/>
              <a:t>modifications, e.g., insertion or update.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YEAR </a:t>
            </a:r>
            <a:r>
              <a:rPr lang="en-US" dirty="0"/>
              <a:t>– This data type represents a year in 4-digit format. The four-digit format</a:t>
            </a:r>
          </a:p>
          <a:p>
            <a:pPr marL="0" indent="0">
              <a:buNone/>
            </a:pPr>
            <a:r>
              <a:rPr lang="en-US" dirty="0"/>
              <a:t>allows values in the range of 1901 to 2155, and 0000.</a:t>
            </a:r>
          </a:p>
        </p:txBody>
      </p:sp>
    </p:spTree>
    <p:extLst>
      <p:ext uri="{BB962C8B-B14F-4D97-AF65-F5344CB8AC3E}">
        <p14:creationId xmlns:p14="http://schemas.microsoft.com/office/powerpoint/2010/main" val="352491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MariaDB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MariaDB</a:t>
            </a:r>
            <a:r>
              <a:rPr lang="en-US" dirty="0"/>
              <a:t> is an enhanced, drop-in replacement for the MySQL database server and is available under the GPL v2 license. It is developed by the </a:t>
            </a:r>
            <a:r>
              <a:rPr lang="en-US" dirty="0" err="1"/>
              <a:t>MariaDB</a:t>
            </a:r>
            <a:r>
              <a:rPr lang="en-US" dirty="0"/>
              <a:t> community with the </a:t>
            </a:r>
            <a:r>
              <a:rPr lang="en-US" dirty="0" err="1"/>
              <a:t>MariaDB</a:t>
            </a:r>
            <a:r>
              <a:rPr lang="en-US" dirty="0"/>
              <a:t> Foundation as its main steward. </a:t>
            </a:r>
          </a:p>
        </p:txBody>
      </p:sp>
    </p:spTree>
    <p:extLst>
      <p:ext uri="{BB962C8B-B14F-4D97-AF65-F5344CB8AC3E}">
        <p14:creationId xmlns:p14="http://schemas.microsoft.com/office/powerpoint/2010/main" val="4094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String </a:t>
            </a:r>
            <a:r>
              <a:rPr lang="en-US" b="1" dirty="0"/>
              <a:t>literals </a:t>
            </a:r>
            <a:r>
              <a:rPr lang="en-US" dirty="0"/>
              <a:t>– This data type represents character sequences enclosed by</a:t>
            </a:r>
          </a:p>
          <a:p>
            <a:pPr marL="0" indent="0">
              <a:buNone/>
            </a:pPr>
            <a:r>
              <a:rPr lang="en-US" dirty="0"/>
              <a:t>quotes.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CHAR </a:t>
            </a:r>
            <a:r>
              <a:rPr lang="en-US" dirty="0"/>
              <a:t>– This data type represents a right-padded, fixed-length string containing</a:t>
            </a:r>
          </a:p>
          <a:p>
            <a:pPr marL="0" indent="0">
              <a:buNone/>
            </a:pPr>
            <a:r>
              <a:rPr lang="en-US" dirty="0"/>
              <a:t>spaces of specified length. M represents column length of characters in a range of</a:t>
            </a:r>
          </a:p>
          <a:p>
            <a:pPr marL="0" indent="0">
              <a:buNone/>
            </a:pPr>
            <a:r>
              <a:rPr lang="en-US" dirty="0"/>
              <a:t>0 to 255, its default value is 1.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VARCHAR </a:t>
            </a:r>
            <a:r>
              <a:rPr lang="en-US" dirty="0"/>
              <a:t>– This data type represents a variable-length string, with an M range</a:t>
            </a:r>
          </a:p>
          <a:p>
            <a:pPr marL="0" indent="0">
              <a:buNone/>
            </a:pPr>
            <a:r>
              <a:rPr lang="en-US" dirty="0"/>
              <a:t>(maximum column length) of 0 to 65535.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BINARY </a:t>
            </a:r>
            <a:r>
              <a:rPr lang="en-US" dirty="0"/>
              <a:t>– This data type represents binary byte strings, with M as the column</a:t>
            </a:r>
          </a:p>
          <a:p>
            <a:pPr marL="0" indent="0">
              <a:buNone/>
            </a:pPr>
            <a:r>
              <a:rPr lang="en-US" dirty="0"/>
              <a:t>length in bytes.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VARBINARY </a:t>
            </a:r>
            <a:r>
              <a:rPr lang="en-US" dirty="0"/>
              <a:t>– This data type represents binary byte strings of variable length,</a:t>
            </a:r>
          </a:p>
          <a:p>
            <a:pPr marL="0" indent="0">
              <a:buNone/>
            </a:pPr>
            <a:r>
              <a:rPr lang="en-US" dirty="0"/>
              <a:t>with M as column length.</a:t>
            </a:r>
          </a:p>
        </p:txBody>
      </p:sp>
    </p:spTree>
    <p:extLst>
      <p:ext uri="{BB962C8B-B14F-4D97-AF65-F5344CB8AC3E}">
        <p14:creationId xmlns:p14="http://schemas.microsoft.com/office/powerpoint/2010/main" val="3528786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Data Types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TINYBLOB </a:t>
            </a:r>
            <a:r>
              <a:rPr lang="en-US" dirty="0"/>
              <a:t>– This data type represents a blob column with a maximum length of</a:t>
            </a:r>
          </a:p>
          <a:p>
            <a:pPr marL="0" indent="0">
              <a:buNone/>
            </a:pPr>
            <a:r>
              <a:rPr lang="en-US" dirty="0"/>
              <a:t>255 (28 - 1) bytes. In storage, each uses a one-byte length prefix indicating the</a:t>
            </a:r>
          </a:p>
          <a:p>
            <a:pPr marL="0" indent="0">
              <a:buNone/>
            </a:pPr>
            <a:r>
              <a:rPr lang="en-US" dirty="0"/>
              <a:t>byte quantity in the value.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BLOB </a:t>
            </a:r>
            <a:r>
              <a:rPr lang="en-US" dirty="0"/>
              <a:t>– This data type represents a blob column with a maximum length of 65,535</a:t>
            </a:r>
          </a:p>
          <a:p>
            <a:pPr marL="0" indent="0">
              <a:buNone/>
            </a:pPr>
            <a:r>
              <a:rPr lang="en-US" dirty="0"/>
              <a:t>(216 - 1) bytes. In storage, each uses a two-byte length prefix indicating the byte</a:t>
            </a:r>
          </a:p>
          <a:p>
            <a:pPr marL="0" indent="0">
              <a:buNone/>
            </a:pPr>
            <a:r>
              <a:rPr lang="en-US" dirty="0"/>
              <a:t>quantity in the value.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MEDIUMBLOB </a:t>
            </a:r>
            <a:r>
              <a:rPr lang="en-US" dirty="0"/>
              <a:t>– This data type represents a blob column with a maximum length</a:t>
            </a:r>
          </a:p>
          <a:p>
            <a:pPr marL="0" indent="0">
              <a:buNone/>
            </a:pPr>
            <a:r>
              <a:rPr lang="en-US" dirty="0"/>
              <a:t>of 16,777,215 (224 - 1) bytes. In storage, each uses a three-byte length prefix</a:t>
            </a:r>
          </a:p>
          <a:p>
            <a:pPr marL="0" indent="0">
              <a:buNone/>
            </a:pPr>
            <a:r>
              <a:rPr lang="en-US" dirty="0"/>
              <a:t>indicating the byte quantity in the value.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LONGBLOB </a:t>
            </a:r>
            <a:r>
              <a:rPr lang="en-US" dirty="0"/>
              <a:t>– This data type represents a blob column with a maximum length of</a:t>
            </a:r>
          </a:p>
          <a:p>
            <a:pPr marL="0" indent="0">
              <a:buNone/>
            </a:pPr>
            <a:r>
              <a:rPr lang="en-US" dirty="0"/>
              <a:t>4,294,967,295(232 - 1) bytes. In storage, each uses a four-byte length prefix</a:t>
            </a:r>
          </a:p>
          <a:p>
            <a:pPr marL="0" indent="0">
              <a:buNone/>
            </a:pPr>
            <a:r>
              <a:rPr lang="en-US" dirty="0"/>
              <a:t>indicating the byte quantity in the value.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TINYTEXT </a:t>
            </a:r>
            <a:r>
              <a:rPr lang="en-US" dirty="0"/>
              <a:t>– This data type represents a text column with a maximum length of</a:t>
            </a:r>
          </a:p>
          <a:p>
            <a:pPr marL="0" indent="0">
              <a:buNone/>
            </a:pPr>
            <a:r>
              <a:rPr lang="en-US" dirty="0"/>
              <a:t>255 (28 - 1) characters. In storage, each uses a one-byte length prefix indicating</a:t>
            </a:r>
          </a:p>
          <a:p>
            <a:pPr marL="0" indent="0">
              <a:buNone/>
            </a:pPr>
            <a:r>
              <a:rPr lang="en-US" dirty="0"/>
              <a:t>the byte quantity in the value.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TEXT </a:t>
            </a:r>
            <a:r>
              <a:rPr lang="en-US" dirty="0"/>
              <a:t>– This data type represents a text column with a maximum length of 65,535</a:t>
            </a:r>
          </a:p>
          <a:p>
            <a:pPr marL="0" indent="0">
              <a:buNone/>
            </a:pPr>
            <a:r>
              <a:rPr lang="en-US" dirty="0"/>
              <a:t>(216 - 1) characters. In storage, each uses a two-byte length prefix indicating the</a:t>
            </a:r>
          </a:p>
          <a:p>
            <a:pPr marL="0" indent="0">
              <a:buNone/>
            </a:pPr>
            <a:r>
              <a:rPr lang="en-US" dirty="0"/>
              <a:t>byte quantity in the value.</a:t>
            </a:r>
          </a:p>
        </p:txBody>
      </p:sp>
    </p:spTree>
    <p:extLst>
      <p:ext uri="{BB962C8B-B14F-4D97-AF65-F5344CB8AC3E}">
        <p14:creationId xmlns:p14="http://schemas.microsoft.com/office/powerpoint/2010/main" val="2553082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Data Types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MEDIUMTEXT </a:t>
            </a:r>
            <a:r>
              <a:rPr lang="en-US" dirty="0"/>
              <a:t>– This data type represents a text column with a maximum length</a:t>
            </a:r>
          </a:p>
          <a:p>
            <a:pPr marL="0" indent="0">
              <a:buNone/>
            </a:pPr>
            <a:r>
              <a:rPr lang="en-US" dirty="0"/>
              <a:t>of 16,777,215 (224 - 1) characters. In storage, each uses a three-byte length prefix</a:t>
            </a:r>
          </a:p>
          <a:p>
            <a:pPr marL="0" indent="0">
              <a:buNone/>
            </a:pPr>
            <a:r>
              <a:rPr lang="en-US" dirty="0"/>
              <a:t>indicating the byte quantity in the value.</a:t>
            </a:r>
          </a:p>
          <a:p>
            <a:pPr marL="0" indent="0">
              <a:buNone/>
            </a:pPr>
            <a:r>
              <a:rPr lang="en-US" b="1" dirty="0" smtClean="0"/>
              <a:t>LONGTEXT </a:t>
            </a:r>
            <a:r>
              <a:rPr lang="en-US" dirty="0"/>
              <a:t>– This data type represents a text column with a maximum length of</a:t>
            </a:r>
          </a:p>
          <a:p>
            <a:pPr marL="0" indent="0">
              <a:buNone/>
            </a:pPr>
            <a:r>
              <a:rPr lang="en-US" dirty="0"/>
              <a:t>4,294,967,295 or 4GB (232 - 1) characters. In storage, each uses a four-byte</a:t>
            </a:r>
          </a:p>
          <a:p>
            <a:pPr marL="0" indent="0">
              <a:buNone/>
            </a:pPr>
            <a:r>
              <a:rPr lang="en-US" dirty="0"/>
              <a:t>length prefix indicating the byte quantity in the value.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ENUM </a:t>
            </a:r>
            <a:r>
              <a:rPr lang="en-US" dirty="0"/>
              <a:t>– This data type represents a string object having only a single value from</a:t>
            </a:r>
          </a:p>
          <a:p>
            <a:pPr marL="0" indent="0">
              <a:buNone/>
            </a:pPr>
            <a:r>
              <a:rPr lang="en-US" dirty="0"/>
              <a:t>a list.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SET </a:t>
            </a:r>
            <a:r>
              <a:rPr lang="en-US" dirty="0"/>
              <a:t>– This data type represents a string object having zero or more values from a</a:t>
            </a:r>
          </a:p>
          <a:p>
            <a:pPr marL="0" indent="0">
              <a:buNone/>
            </a:pPr>
            <a:r>
              <a:rPr lang="en-US" dirty="0"/>
              <a:t>list, with a maximum of 64 members. SET values present internally as integer</a:t>
            </a:r>
          </a:p>
          <a:p>
            <a:pPr marL="0" indent="0">
              <a:buNone/>
            </a:pPr>
            <a:r>
              <a:rPr lang="en-US" dirty="0"/>
              <a:t>values.</a:t>
            </a:r>
          </a:p>
        </p:txBody>
      </p:sp>
    </p:spTree>
    <p:extLst>
      <p:ext uri="{BB962C8B-B14F-4D97-AF65-F5344CB8AC3E}">
        <p14:creationId xmlns:p14="http://schemas.microsoft.com/office/powerpoint/2010/main" val="215389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 – Create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 (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column_type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root</a:t>
            </a:r>
            <a:r>
              <a:rPr lang="en-US" dirty="0"/>
              <a:t>@</a:t>
            </a:r>
          </a:p>
          <a:p>
            <a:pPr marL="0" indent="0">
              <a:buNone/>
            </a:pPr>
            <a:r>
              <a:rPr lang="nl-NL" dirty="0"/>
              <a:t>host# mysql -u root -p</a:t>
            </a:r>
          </a:p>
          <a:p>
            <a:pPr marL="0" indent="0">
              <a:buNone/>
            </a:pPr>
            <a:r>
              <a:rPr lang="en-US" dirty="0"/>
              <a:t>Enter password:*******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use PRODUCTS;</a:t>
            </a:r>
          </a:p>
          <a:p>
            <a:pPr marL="0" indent="0">
              <a:buNone/>
            </a:pPr>
            <a:r>
              <a:rPr lang="en-US" dirty="0"/>
              <a:t>Database changed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CREATE TABLE </a:t>
            </a:r>
            <a:r>
              <a:rPr lang="en-US" dirty="0" err="1"/>
              <a:t>products_tbl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product_id</a:t>
            </a:r>
            <a:r>
              <a:rPr lang="en-US" dirty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product_name</a:t>
            </a:r>
            <a:r>
              <a:rPr lang="en-US" dirty="0"/>
              <a:t> VARCHAR(100) NOT NULL,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product_manufacturer</a:t>
            </a:r>
            <a:r>
              <a:rPr lang="en-US" dirty="0"/>
              <a:t> VARCHAR(40) NOT NULL,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submission_date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/>
              <a:t>-&gt; PRIMARY KEY ( </a:t>
            </a:r>
            <a:r>
              <a:rPr lang="en-US" dirty="0" err="1"/>
              <a:t>product_id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43035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 – Drop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DROP </a:t>
            </a:r>
            <a:r>
              <a:rPr lang="en-US" dirty="0" smtClean="0"/>
              <a:t>TABLE </a:t>
            </a:r>
            <a:r>
              <a:rPr lang="en-US" dirty="0" err="1"/>
              <a:t>table_name</a:t>
            </a:r>
            <a:r>
              <a:rPr lang="en-US" dirty="0"/>
              <a:t>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commandroot</a:t>
            </a:r>
            <a:r>
              <a:rPr lang="en-US" dirty="0"/>
              <a:t>@</a:t>
            </a:r>
          </a:p>
          <a:p>
            <a:pPr marL="0" indent="0">
              <a:buNone/>
            </a:pPr>
            <a:r>
              <a:rPr lang="nl-NL" dirty="0"/>
              <a:t>host# mysql -u root -p</a:t>
            </a:r>
          </a:p>
          <a:p>
            <a:pPr marL="0" indent="0">
              <a:buNone/>
            </a:pPr>
            <a:r>
              <a:rPr lang="en-US" dirty="0"/>
              <a:t>Enter password:*******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use PRODUCTS;</a:t>
            </a:r>
          </a:p>
          <a:p>
            <a:pPr marL="0" indent="0">
              <a:buNone/>
            </a:pPr>
            <a:r>
              <a:rPr lang="en-US" dirty="0"/>
              <a:t>Database changed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DROP TABLE </a:t>
            </a:r>
            <a:r>
              <a:rPr lang="en-US" dirty="0" err="1"/>
              <a:t>products_tbl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* from </a:t>
            </a:r>
            <a:r>
              <a:rPr lang="en-US" dirty="0" err="1"/>
              <a:t>products_tbl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ERROR 1146 (42S02): Table '</a:t>
            </a:r>
            <a:r>
              <a:rPr lang="en-US" dirty="0" err="1"/>
              <a:t>products_tbl</a:t>
            </a:r>
            <a:r>
              <a:rPr lang="en-US" dirty="0"/>
              <a:t>' doesn't exist</a:t>
            </a:r>
          </a:p>
        </p:txBody>
      </p:sp>
    </p:spTree>
    <p:extLst>
      <p:ext uri="{BB962C8B-B14F-4D97-AF65-F5344CB8AC3E}">
        <p14:creationId xmlns:p14="http://schemas.microsoft.com/office/powerpoint/2010/main" val="2598465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 – Insert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tablename</a:t>
            </a:r>
            <a:r>
              <a:rPr lang="en-US" dirty="0"/>
              <a:t> (field,field2,...) VALUES (value, value2,...);</a:t>
            </a:r>
          </a:p>
        </p:txBody>
      </p:sp>
    </p:spTree>
    <p:extLst>
      <p:ext uri="{BB962C8B-B14F-4D97-AF65-F5344CB8AC3E}">
        <p14:creationId xmlns:p14="http://schemas.microsoft.com/office/powerpoint/2010/main" val="2061943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 – Select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SELECT field, field2,... FROM </a:t>
            </a:r>
            <a:r>
              <a:rPr lang="en-US" dirty="0" err="1"/>
              <a:t>table_name</a:t>
            </a:r>
            <a:r>
              <a:rPr lang="en-US" dirty="0"/>
              <a:t>, table_name2,... WHERE</a:t>
            </a:r>
            <a:r>
              <a:rPr lang="en-US" dirty="0" smtClean="0"/>
              <a:t>...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root</a:t>
            </a:r>
            <a:r>
              <a:rPr lang="en-US" dirty="0"/>
              <a:t>@</a:t>
            </a:r>
          </a:p>
          <a:p>
            <a:pPr marL="0" indent="0">
              <a:buNone/>
            </a:pPr>
            <a:r>
              <a:rPr lang="nl-NL" dirty="0"/>
              <a:t>host# mysql -u root -p password;</a:t>
            </a:r>
          </a:p>
          <a:p>
            <a:pPr marL="0" indent="0">
              <a:buNone/>
            </a:pPr>
            <a:r>
              <a:rPr lang="en-US" dirty="0"/>
              <a:t>Enter password:*******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use PRODUCTS;</a:t>
            </a:r>
          </a:p>
          <a:p>
            <a:pPr marL="0" indent="0">
              <a:buNone/>
            </a:pPr>
            <a:r>
              <a:rPr lang="en-US" dirty="0"/>
              <a:t>Database changed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* from </a:t>
            </a:r>
            <a:r>
              <a:rPr lang="en-US" dirty="0" err="1"/>
              <a:t>products_tbl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+-------------+---------------+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ID_number</a:t>
            </a:r>
            <a:r>
              <a:rPr lang="en-US" dirty="0"/>
              <a:t> | Nomenclature |</a:t>
            </a:r>
          </a:p>
          <a:p>
            <a:pPr marL="0" indent="0">
              <a:buNone/>
            </a:pPr>
            <a:r>
              <a:rPr lang="en-US" dirty="0" smtClean="0"/>
              <a:t>+-------------+---------------+</a:t>
            </a:r>
          </a:p>
          <a:p>
            <a:pPr marL="0" indent="0">
              <a:buNone/>
            </a:pPr>
            <a:r>
              <a:rPr lang="en-US" dirty="0"/>
              <a:t>| 12345 | </a:t>
            </a:r>
            <a:r>
              <a:rPr lang="en-US" dirty="0" err="1"/>
              <a:t>Orbitron</a:t>
            </a:r>
            <a:r>
              <a:rPr lang="en-US" dirty="0"/>
              <a:t> 4000 |</a:t>
            </a:r>
          </a:p>
          <a:p>
            <a:pPr marL="0" indent="0">
              <a:buNone/>
            </a:pPr>
            <a:r>
              <a:rPr lang="en-US" dirty="0"/>
              <a:t>+-------------+---------------+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493642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 –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WHERE </a:t>
            </a:r>
            <a:r>
              <a:rPr lang="en-US" dirty="0"/>
              <a:t>clauses filter various statements such as SELECT, UPDATE, DELETE, and INSERT.</a:t>
            </a:r>
          </a:p>
          <a:p>
            <a:pPr marL="0" indent="0">
              <a:buNone/>
            </a:pPr>
            <a:r>
              <a:rPr lang="en-US" dirty="0"/>
              <a:t>They present criteria used to specify action. They typically appear after a table name in a</a:t>
            </a:r>
          </a:p>
          <a:p>
            <a:pPr marL="0" indent="0">
              <a:buNone/>
            </a:pPr>
            <a:r>
              <a:rPr lang="en-US" dirty="0"/>
              <a:t>statement, and their condition follows. The WHERE clause essentially functions like an </a:t>
            </a:r>
            <a:r>
              <a:rPr lang="en-US" b="1" dirty="0"/>
              <a:t>if</a:t>
            </a:r>
          </a:p>
          <a:p>
            <a:pPr marL="0" indent="0">
              <a:buNone/>
            </a:pPr>
            <a:r>
              <a:rPr lang="en-US" dirty="0"/>
              <a:t>statement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[COMMAND] field,field2,... FROM table_name,table_name2,... WHERE [CONDITION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Where clause permits use of the following operators</a:t>
            </a:r>
            <a:endParaRPr lang="en-US" b="1" dirty="0"/>
          </a:p>
          <a:p>
            <a:r>
              <a:rPr lang="en-US" dirty="0"/>
              <a:t>= !=</a:t>
            </a:r>
          </a:p>
          <a:p>
            <a:r>
              <a:rPr lang="en-US" dirty="0"/>
              <a:t>&gt; &lt;</a:t>
            </a:r>
          </a:p>
          <a:p>
            <a:r>
              <a:rPr lang="en-US" dirty="0"/>
              <a:t>&gt;= &lt;=</a:t>
            </a:r>
          </a:p>
        </p:txBody>
      </p:sp>
    </p:spTree>
    <p:extLst>
      <p:ext uri="{BB962C8B-B14F-4D97-AF65-F5344CB8AC3E}">
        <p14:creationId xmlns:p14="http://schemas.microsoft.com/office/powerpoint/2010/main" val="3431164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MariaDB</a:t>
            </a:r>
            <a:r>
              <a:rPr lang="en-US" dirty="0" smtClean="0"/>
              <a:t> – Where Clause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root</a:t>
            </a:r>
            <a:r>
              <a:rPr lang="en-US" dirty="0"/>
              <a:t>@</a:t>
            </a:r>
          </a:p>
          <a:p>
            <a:pPr marL="0" indent="0">
              <a:buNone/>
            </a:pPr>
            <a:r>
              <a:rPr lang="nl-NL" dirty="0"/>
              <a:t>host# mysql -u root -p password;</a:t>
            </a:r>
          </a:p>
          <a:p>
            <a:pPr marL="0" indent="0">
              <a:buNone/>
            </a:pPr>
            <a:r>
              <a:rPr lang="en-US" dirty="0"/>
              <a:t>Enter password:*******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use PRODUCTS;</a:t>
            </a:r>
          </a:p>
          <a:p>
            <a:pPr marL="0" indent="0">
              <a:buNone/>
            </a:pPr>
            <a:r>
              <a:rPr lang="en-US" dirty="0"/>
              <a:t>Database changed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* from </a:t>
            </a:r>
            <a:r>
              <a:rPr lang="en-US" dirty="0" err="1"/>
              <a:t>products_tbl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 err="1" smtClean="0"/>
              <a:t>product_manufacturer</a:t>
            </a:r>
            <a:r>
              <a:rPr lang="en-US" dirty="0"/>
              <a:t>='XYZ Corp';</a:t>
            </a:r>
          </a:p>
          <a:p>
            <a:pPr marL="0" indent="0">
              <a:buNone/>
            </a:pPr>
            <a:r>
              <a:rPr lang="en-US" dirty="0"/>
              <a:t>+-------------+----------------+----------------------+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ID_number</a:t>
            </a:r>
            <a:r>
              <a:rPr lang="en-US" dirty="0"/>
              <a:t> | Nomenclature | </a:t>
            </a:r>
            <a:r>
              <a:rPr lang="en-US" dirty="0" err="1"/>
              <a:t>product_manufacturer</a:t>
            </a:r>
            <a:r>
              <a:rPr lang="en-US" dirty="0"/>
              <a:t> |</a:t>
            </a:r>
          </a:p>
          <a:p>
            <a:pPr marL="0" indent="0">
              <a:buNone/>
            </a:pPr>
            <a:r>
              <a:rPr lang="en-US" dirty="0"/>
              <a:t>+-------------+----------------+----------------------+</a:t>
            </a:r>
          </a:p>
          <a:p>
            <a:pPr marL="0" indent="0">
              <a:buNone/>
            </a:pPr>
            <a:r>
              <a:rPr lang="en-US" dirty="0"/>
              <a:t>| 12345 | </a:t>
            </a:r>
            <a:r>
              <a:rPr lang="en-US" dirty="0" err="1"/>
              <a:t>Orbitron</a:t>
            </a:r>
            <a:r>
              <a:rPr lang="en-US" dirty="0"/>
              <a:t> 4000 | XYZ Corp</a:t>
            </a:r>
          </a:p>
        </p:txBody>
      </p:sp>
    </p:spTree>
    <p:extLst>
      <p:ext uri="{BB962C8B-B14F-4D97-AF65-F5344CB8AC3E}">
        <p14:creationId xmlns:p14="http://schemas.microsoft.com/office/powerpoint/2010/main" val="4007718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 – Update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UPDATE </a:t>
            </a:r>
            <a:r>
              <a:rPr lang="en-US" dirty="0"/>
              <a:t>command modifies existing fields by changing values. It uses the SET </a:t>
            </a:r>
            <a:r>
              <a:rPr lang="en-US" dirty="0" smtClean="0"/>
              <a:t>clause to </a:t>
            </a:r>
            <a:r>
              <a:rPr lang="en-US" dirty="0"/>
              <a:t>specify columns for modification, and to specify the new values assigned.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These values can </a:t>
            </a:r>
            <a:r>
              <a:rPr lang="en-US" dirty="0"/>
              <a:t>be either an expression or the default value of the field. Setting a default value </a:t>
            </a:r>
            <a:r>
              <a:rPr lang="en-US" dirty="0" smtClean="0"/>
              <a:t>requires using </a:t>
            </a:r>
            <a:r>
              <a:rPr lang="en-US" dirty="0"/>
              <a:t>the DEFAULT keyword.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command can also employ a WHERE clause to </a:t>
            </a:r>
            <a:r>
              <a:rPr lang="en-US" dirty="0" smtClean="0"/>
              <a:t>specify conditions </a:t>
            </a:r>
            <a:r>
              <a:rPr lang="en-US" dirty="0"/>
              <a:t>for an update and/or an ORDER BY clause to update in a certain order.</a:t>
            </a:r>
          </a:p>
          <a:p>
            <a:pPr marL="0" indent="0">
              <a:buNone/>
            </a:pPr>
            <a:r>
              <a:rPr lang="en-US" dirty="0"/>
              <a:t>Review the following general syntax-</a:t>
            </a:r>
          </a:p>
          <a:p>
            <a:pPr marL="0" indent="0">
              <a:buNone/>
            </a:pPr>
            <a:r>
              <a:rPr lang="en-US" dirty="0"/>
              <a:t>UPDATE </a:t>
            </a:r>
            <a:r>
              <a:rPr lang="en-US" dirty="0" err="1"/>
              <a:t>table_name</a:t>
            </a:r>
            <a:r>
              <a:rPr lang="en-US" dirty="0"/>
              <a:t> SET field=</a:t>
            </a:r>
            <a:r>
              <a:rPr lang="en-US" dirty="0" err="1"/>
              <a:t>new_value</a:t>
            </a:r>
            <a:r>
              <a:rPr lang="en-US" dirty="0"/>
              <a:t>, field2=new_value2,...</a:t>
            </a:r>
          </a:p>
          <a:p>
            <a:pPr marL="0" indent="0">
              <a:buNone/>
            </a:pPr>
            <a:r>
              <a:rPr lang="en-US" dirty="0"/>
              <a:t>[WHERE ...]</a:t>
            </a:r>
          </a:p>
        </p:txBody>
      </p:sp>
    </p:spTree>
    <p:extLst>
      <p:ext uri="{BB962C8B-B14F-4D97-AF65-F5344CB8AC3E}">
        <p14:creationId xmlns:p14="http://schemas.microsoft.com/office/powerpoint/2010/main" val="26930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Features of </a:t>
            </a:r>
            <a:r>
              <a:rPr lang="en-US" b="1" dirty="0" err="1" smtClean="0"/>
              <a:t>MariaDB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important features of </a:t>
            </a:r>
            <a:r>
              <a:rPr lang="en-US" dirty="0" err="1"/>
              <a:t>MariaDB</a:t>
            </a:r>
            <a:r>
              <a:rPr lang="en-US" dirty="0"/>
              <a:t> are-</a:t>
            </a:r>
          </a:p>
          <a:p>
            <a:r>
              <a:rPr lang="en-US" dirty="0" smtClean="0"/>
              <a:t>All </a:t>
            </a:r>
            <a:r>
              <a:rPr lang="en-US" dirty="0"/>
              <a:t>of </a:t>
            </a:r>
            <a:r>
              <a:rPr lang="en-US" dirty="0" err="1"/>
              <a:t>MariaDB</a:t>
            </a:r>
            <a:r>
              <a:rPr lang="en-US" dirty="0"/>
              <a:t> is under GPL, LGPL, or BSD.</a:t>
            </a:r>
          </a:p>
          <a:p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en-US" dirty="0"/>
              <a:t>includes a wide selection of storage engines, including high-performance</a:t>
            </a:r>
          </a:p>
          <a:p>
            <a:r>
              <a:rPr lang="en-US" dirty="0"/>
              <a:t>storage engines, for working with other RDBMS data sources.</a:t>
            </a:r>
          </a:p>
          <a:p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en-US" dirty="0"/>
              <a:t>uses a standard and popular querying language.</a:t>
            </a:r>
          </a:p>
          <a:p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en-US" dirty="0"/>
              <a:t>runs on a number of operating systems and supports a wide variety of</a:t>
            </a:r>
          </a:p>
          <a:p>
            <a:r>
              <a:rPr lang="en-US" dirty="0"/>
              <a:t>programming languages.</a:t>
            </a:r>
          </a:p>
          <a:p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en-US" dirty="0"/>
              <a:t>offers support for PHP, one of the most popular web development</a:t>
            </a:r>
          </a:p>
          <a:p>
            <a:r>
              <a:rPr lang="en-US" dirty="0"/>
              <a:t>languages.</a:t>
            </a:r>
          </a:p>
          <a:p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en-US" dirty="0"/>
              <a:t>offers </a:t>
            </a:r>
            <a:r>
              <a:rPr lang="en-US" dirty="0" err="1"/>
              <a:t>Galera</a:t>
            </a:r>
            <a:r>
              <a:rPr lang="en-US" dirty="0"/>
              <a:t> cluster technology.</a:t>
            </a:r>
          </a:p>
          <a:p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en-US" dirty="0"/>
              <a:t>also offers many operations and commands unavailable in MySQL, and</a:t>
            </a:r>
          </a:p>
          <a:p>
            <a:pPr marL="0" indent="0">
              <a:buNone/>
            </a:pPr>
            <a:r>
              <a:rPr lang="en-US" dirty="0" smtClean="0"/>
              <a:t>       eliminates/replaces </a:t>
            </a:r>
            <a:r>
              <a:rPr lang="en-US" dirty="0"/>
              <a:t>features impacting performance negatively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en-US" dirty="0"/>
              <a:t>is also purely open source, instead of the dual-licensing model that </a:t>
            </a:r>
            <a:r>
              <a:rPr lang="en-US" dirty="0" smtClean="0"/>
              <a:t>         MySQL </a:t>
            </a:r>
            <a:r>
              <a:rPr lang="en-US" dirty="0"/>
              <a:t>uses. Some plugins that are available only for MySQL Enterprise customers have equivalent open-source implementations in </a:t>
            </a:r>
            <a:r>
              <a:rPr lang="en-US" dirty="0" err="1"/>
              <a:t>MariaDB</a:t>
            </a:r>
            <a:r>
              <a:rPr lang="en-US" dirty="0"/>
              <a:t> (example: thread pool).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MariaDB</a:t>
            </a:r>
            <a:r>
              <a:rPr lang="en-US" dirty="0" smtClean="0"/>
              <a:t> – Update Query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root</a:t>
            </a:r>
            <a:r>
              <a:rPr lang="en-US" dirty="0"/>
              <a:t>@</a:t>
            </a:r>
          </a:p>
          <a:p>
            <a:pPr marL="0" indent="0">
              <a:buNone/>
            </a:pPr>
            <a:r>
              <a:rPr lang="nl-NL" dirty="0"/>
              <a:t>host# mysql -u root -p password;</a:t>
            </a:r>
          </a:p>
          <a:p>
            <a:pPr marL="0" indent="0">
              <a:buNone/>
            </a:pPr>
            <a:r>
              <a:rPr lang="en-US" dirty="0"/>
              <a:t>Enter password:*******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use PRODUCTS;</a:t>
            </a:r>
          </a:p>
          <a:p>
            <a:pPr marL="0" indent="0">
              <a:buNone/>
            </a:pPr>
            <a:r>
              <a:rPr lang="en-US" dirty="0"/>
              <a:t>Database changed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UPDATE </a:t>
            </a:r>
            <a:r>
              <a:rPr lang="en-US" dirty="0" err="1"/>
              <a:t>products_tbl</a:t>
            </a:r>
            <a:endParaRPr lang="en-US" dirty="0"/>
          </a:p>
          <a:p>
            <a:pPr marL="0" indent="0">
              <a:buNone/>
            </a:pPr>
            <a:r>
              <a:rPr lang="da-DK" dirty="0"/>
              <a:t>SET nomenclature='Fiber Blaster 300Z'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ID_number</a:t>
            </a:r>
            <a:r>
              <a:rPr lang="en-US" dirty="0"/>
              <a:t>=112;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* from </a:t>
            </a:r>
            <a:r>
              <a:rPr lang="en-US" dirty="0" err="1"/>
              <a:t>products_tbl</a:t>
            </a:r>
            <a:r>
              <a:rPr lang="en-US" dirty="0"/>
              <a:t> WHERE </a:t>
            </a:r>
            <a:r>
              <a:rPr lang="en-US" dirty="0" err="1"/>
              <a:t>ID_number</a:t>
            </a:r>
            <a:r>
              <a:rPr lang="en-US" dirty="0"/>
              <a:t>='112';</a:t>
            </a:r>
          </a:p>
          <a:p>
            <a:pPr marL="0" indent="0">
              <a:buNone/>
            </a:pPr>
            <a:r>
              <a:rPr lang="en-US" dirty="0"/>
              <a:t>+-------------+---------------------+----------------------+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ID_number</a:t>
            </a:r>
            <a:r>
              <a:rPr lang="en-US" dirty="0"/>
              <a:t> | Nomenclature | </a:t>
            </a:r>
            <a:r>
              <a:rPr lang="en-US" dirty="0" err="1"/>
              <a:t>product_manufacturer</a:t>
            </a:r>
            <a:r>
              <a:rPr lang="en-US" dirty="0"/>
              <a:t> |</a:t>
            </a:r>
          </a:p>
          <a:p>
            <a:pPr marL="0" indent="0">
              <a:buNone/>
            </a:pPr>
            <a:r>
              <a:rPr lang="en-US" dirty="0"/>
              <a:t>+-------------+---------------------+----------------------+</a:t>
            </a:r>
          </a:p>
          <a:p>
            <a:pPr marL="0" indent="0">
              <a:buNone/>
            </a:pPr>
            <a:r>
              <a:rPr lang="en-US" dirty="0"/>
              <a:t>| 112 | Fiber Blaster 300Z | XYZ Corp |</a:t>
            </a:r>
          </a:p>
          <a:p>
            <a:pPr marL="0" indent="0">
              <a:buNone/>
            </a:pPr>
            <a:r>
              <a:rPr lang="en-US" dirty="0"/>
              <a:t>+-------------+---------------------+----------------------+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674784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 – Delete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DELETE command deletes table rows from the specified table, and returns the </a:t>
            </a:r>
            <a:r>
              <a:rPr lang="en-US" dirty="0" smtClean="0"/>
              <a:t>quantity deleted</a:t>
            </a:r>
            <a:r>
              <a:rPr lang="en-US" dirty="0"/>
              <a:t>. Access the quantity deleted with the ROW_COUNT() function. A WHERE </a:t>
            </a:r>
            <a:r>
              <a:rPr lang="en-US" dirty="0" smtClean="0"/>
              <a:t>clause specifies </a:t>
            </a:r>
            <a:r>
              <a:rPr lang="en-US" dirty="0"/>
              <a:t>rows, and in its absence, all rows are deleted.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LIMIT clause controls the </a:t>
            </a:r>
            <a:r>
              <a:rPr lang="en-US" dirty="0" smtClean="0"/>
              <a:t>number of </a:t>
            </a:r>
            <a:r>
              <a:rPr lang="en-US" dirty="0"/>
              <a:t>rows deleted.</a:t>
            </a:r>
          </a:p>
          <a:p>
            <a:pPr marL="0" indent="0">
              <a:buNone/>
            </a:pPr>
            <a:r>
              <a:rPr lang="en-US" dirty="0"/>
              <a:t>In a DELETE statement for multiple rows, it deletes only those rows satisfying a </a:t>
            </a:r>
            <a:r>
              <a:rPr lang="en-US" dirty="0" smtClean="0"/>
              <a:t>condition; and </a:t>
            </a:r>
            <a:r>
              <a:rPr lang="en-US" dirty="0"/>
              <a:t>LIMIT and WHERE clauses are not permitted.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/>
              <a:t>statements allow deleting </a:t>
            </a:r>
            <a:r>
              <a:rPr lang="en-US" dirty="0" smtClean="0"/>
              <a:t>rows from </a:t>
            </a:r>
            <a:r>
              <a:rPr lang="en-US" dirty="0"/>
              <a:t>tables in different databases, but do not allow deleting from </a:t>
            </a:r>
            <a:r>
              <a:rPr lang="en-US" dirty="0" smtClean="0"/>
              <a:t>a table </a:t>
            </a:r>
            <a:r>
              <a:rPr lang="en-US" dirty="0"/>
              <a:t>and then </a:t>
            </a:r>
            <a:r>
              <a:rPr lang="en-US" dirty="0" smtClean="0"/>
              <a:t>selecting from </a:t>
            </a:r>
            <a:r>
              <a:rPr lang="en-US" dirty="0"/>
              <a:t>the same table within </a:t>
            </a:r>
            <a:r>
              <a:rPr lang="en-US" dirty="0" smtClean="0"/>
              <a:t>a </a:t>
            </a:r>
            <a:r>
              <a:rPr lang="en-US" dirty="0" err="1" smtClean="0"/>
              <a:t>subquery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Review the following DELETE syntax-</a:t>
            </a:r>
          </a:p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/>
              <a:t>table_name</a:t>
            </a:r>
            <a:r>
              <a:rPr lang="en-US" dirty="0"/>
              <a:t> [WHERE …]</a:t>
            </a:r>
          </a:p>
        </p:txBody>
      </p:sp>
    </p:spTree>
    <p:extLst>
      <p:ext uri="{BB962C8B-B14F-4D97-AF65-F5344CB8AC3E}">
        <p14:creationId xmlns:p14="http://schemas.microsoft.com/office/powerpoint/2010/main" val="2478468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MariaDB</a:t>
            </a:r>
            <a:r>
              <a:rPr lang="en-US" dirty="0" smtClean="0"/>
              <a:t> – Delete Query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root</a:t>
            </a:r>
            <a:r>
              <a:rPr lang="en-US" dirty="0"/>
              <a:t>@</a:t>
            </a:r>
          </a:p>
          <a:p>
            <a:pPr marL="0" indent="0">
              <a:buNone/>
            </a:pPr>
            <a:r>
              <a:rPr lang="nl-NL" dirty="0"/>
              <a:t>host# mysql –u root –p password;</a:t>
            </a:r>
          </a:p>
          <a:p>
            <a:pPr marL="0" indent="0">
              <a:buNone/>
            </a:pPr>
            <a:r>
              <a:rPr lang="en-US" dirty="0"/>
              <a:t>Enter password:*******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use PRODUCTS;</a:t>
            </a:r>
          </a:p>
          <a:p>
            <a:pPr marL="0" indent="0">
              <a:buNone/>
            </a:pPr>
            <a:r>
              <a:rPr lang="en-US" dirty="0"/>
              <a:t>Database changed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DELETE FROM </a:t>
            </a:r>
            <a:r>
              <a:rPr lang="en-US" dirty="0" err="1"/>
              <a:t>products_tbl</a:t>
            </a:r>
            <a:r>
              <a:rPr lang="en-US" dirty="0"/>
              <a:t> WHERE </a:t>
            </a:r>
            <a:r>
              <a:rPr lang="en-US" dirty="0" err="1"/>
              <a:t>product_id</a:t>
            </a:r>
            <a:r>
              <a:rPr lang="en-US" dirty="0"/>
              <a:t>=133;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* from </a:t>
            </a:r>
            <a:r>
              <a:rPr lang="en-US" dirty="0" err="1"/>
              <a:t>products_tbl</a:t>
            </a:r>
            <a:r>
              <a:rPr lang="en-US" dirty="0"/>
              <a:t> WHERE </a:t>
            </a:r>
            <a:r>
              <a:rPr lang="en-US" dirty="0" err="1"/>
              <a:t>ID_number</a:t>
            </a:r>
            <a:r>
              <a:rPr lang="en-US" dirty="0"/>
              <a:t>='133';</a:t>
            </a:r>
          </a:p>
          <a:p>
            <a:pPr marL="0" indent="0">
              <a:buNone/>
            </a:pPr>
            <a:r>
              <a:rPr lang="en-US" dirty="0"/>
              <a:t>ERROR 1032 (HY000): Can't find record in '</a:t>
            </a:r>
            <a:r>
              <a:rPr lang="en-US" dirty="0" err="1"/>
              <a:t>products_tbl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802376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 – Like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LIKE clause tests for a pattern match, returning a true or false. The patterns used </a:t>
            </a:r>
            <a:r>
              <a:rPr lang="en-US" dirty="0" smtClean="0"/>
              <a:t>for comparison </a:t>
            </a:r>
            <a:r>
              <a:rPr lang="en-US" dirty="0"/>
              <a:t>accept the following wildcard characters: “%”, which matches numbers </a:t>
            </a:r>
            <a:r>
              <a:rPr lang="en-US" dirty="0" smtClean="0"/>
              <a:t>of characters </a:t>
            </a:r>
            <a:r>
              <a:rPr lang="en-US" dirty="0"/>
              <a:t>(0 or more); and “_”, which matches a single character.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“_” </a:t>
            </a:r>
            <a:r>
              <a:rPr lang="en-US" dirty="0" smtClean="0"/>
              <a:t>wildcard character </a:t>
            </a:r>
            <a:r>
              <a:rPr lang="en-US" dirty="0"/>
              <a:t>only matches characters within its set, meaning it will ignore </a:t>
            </a:r>
            <a:r>
              <a:rPr lang="en-US" dirty="0" err="1"/>
              <a:t>latin</a:t>
            </a:r>
            <a:r>
              <a:rPr lang="en-US" dirty="0"/>
              <a:t> </a:t>
            </a:r>
            <a:r>
              <a:rPr lang="en-US" dirty="0" smtClean="0"/>
              <a:t>characters when </a:t>
            </a:r>
            <a:r>
              <a:rPr lang="en-US" dirty="0"/>
              <a:t>using another set. The matches are case-insensitive by default requiring </a:t>
            </a:r>
            <a:r>
              <a:rPr lang="en-US" dirty="0" smtClean="0"/>
              <a:t>additional settings </a:t>
            </a:r>
            <a:r>
              <a:rPr lang="en-US" dirty="0"/>
              <a:t>for case sensitivity.</a:t>
            </a:r>
          </a:p>
          <a:p>
            <a:pPr marL="0" indent="0">
              <a:buNone/>
            </a:pPr>
            <a:r>
              <a:rPr lang="en-US" dirty="0"/>
              <a:t>A NOT LIKE clause allows for testing the opposite condition, much like the </a:t>
            </a:r>
            <a:r>
              <a:rPr lang="en-US" b="1" dirty="0"/>
              <a:t>not </a:t>
            </a:r>
            <a:r>
              <a:rPr lang="en-US" dirty="0"/>
              <a:t>operator.</a:t>
            </a:r>
          </a:p>
          <a:p>
            <a:pPr marL="0" indent="0">
              <a:buNone/>
            </a:pPr>
            <a:r>
              <a:rPr lang="en-US" dirty="0"/>
              <a:t>If the statement expression or pattern evaluate to NULL, the result is NULL.</a:t>
            </a:r>
          </a:p>
          <a:p>
            <a:pPr marL="0" indent="0">
              <a:buNone/>
            </a:pPr>
            <a:r>
              <a:rPr lang="en-US" dirty="0"/>
              <a:t>Review the general LIKE clause syntax given below-</a:t>
            </a:r>
          </a:p>
          <a:p>
            <a:pPr marL="0" indent="0">
              <a:buNone/>
            </a:pPr>
            <a:r>
              <a:rPr lang="en-US" dirty="0"/>
              <a:t>SELECT field, field2,... FROM </a:t>
            </a:r>
            <a:r>
              <a:rPr lang="en-US" dirty="0" err="1"/>
              <a:t>table_name</a:t>
            </a:r>
            <a:r>
              <a:rPr lang="en-US" dirty="0"/>
              <a:t>, table_name2,...</a:t>
            </a:r>
          </a:p>
          <a:p>
            <a:pPr marL="0" indent="0">
              <a:buNone/>
            </a:pPr>
            <a:r>
              <a:rPr lang="en-US" dirty="0"/>
              <a:t>WHERE field LIKE condition</a:t>
            </a:r>
          </a:p>
        </p:txBody>
      </p:sp>
    </p:spTree>
    <p:extLst>
      <p:ext uri="{BB962C8B-B14F-4D97-AF65-F5344CB8AC3E}">
        <p14:creationId xmlns:p14="http://schemas.microsoft.com/office/powerpoint/2010/main" val="3634693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root</a:t>
            </a:r>
            <a:r>
              <a:rPr lang="en-US" dirty="0"/>
              <a:t>@</a:t>
            </a:r>
          </a:p>
          <a:p>
            <a:pPr marL="0" indent="0">
              <a:buNone/>
            </a:pPr>
            <a:r>
              <a:rPr lang="nl-NL" dirty="0"/>
              <a:t>host# mysql -u root -p password;</a:t>
            </a:r>
          </a:p>
          <a:p>
            <a:pPr marL="0" indent="0">
              <a:buNone/>
            </a:pPr>
            <a:r>
              <a:rPr lang="en-US" dirty="0"/>
              <a:t>Enter password:*******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use TUTORIALS;</a:t>
            </a:r>
          </a:p>
          <a:p>
            <a:pPr marL="0" indent="0">
              <a:buNone/>
            </a:pPr>
            <a:r>
              <a:rPr lang="en-US" dirty="0"/>
              <a:t>Database changed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* from </a:t>
            </a:r>
            <a:r>
              <a:rPr lang="en-US" dirty="0" err="1"/>
              <a:t>products_tbl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product_manufacturer</a:t>
            </a:r>
            <a:r>
              <a:rPr lang="en-US" dirty="0"/>
              <a:t> LIKE 'XYZ%';</a:t>
            </a:r>
          </a:p>
          <a:p>
            <a:pPr marL="0" indent="0">
              <a:buNone/>
            </a:pPr>
            <a:r>
              <a:rPr lang="en-US" dirty="0"/>
              <a:t>+-------------+----------------+----------------------+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ID_number</a:t>
            </a:r>
            <a:r>
              <a:rPr lang="en-US" dirty="0"/>
              <a:t> | Nomenclature | </a:t>
            </a:r>
            <a:r>
              <a:rPr lang="en-US" dirty="0" err="1"/>
              <a:t>product_manufacturer</a:t>
            </a:r>
            <a:r>
              <a:rPr lang="en-US" dirty="0"/>
              <a:t> |</a:t>
            </a:r>
          </a:p>
          <a:p>
            <a:pPr marL="0" indent="0">
              <a:buNone/>
            </a:pPr>
            <a:r>
              <a:rPr lang="en-US" dirty="0"/>
              <a:t>+-------------+----------------+----------------------+</a:t>
            </a:r>
          </a:p>
          <a:p>
            <a:pPr marL="0" indent="0">
              <a:buNone/>
            </a:pPr>
            <a:r>
              <a:rPr lang="en-US" dirty="0"/>
              <a:t>| 12345 | </a:t>
            </a:r>
            <a:r>
              <a:rPr lang="en-US" dirty="0" err="1"/>
              <a:t>Orbitron</a:t>
            </a:r>
            <a:r>
              <a:rPr lang="en-US" dirty="0"/>
              <a:t> 4000 | XYZ Corp |</a:t>
            </a:r>
          </a:p>
          <a:p>
            <a:pPr marL="0" indent="0">
              <a:buNone/>
            </a:pPr>
            <a:r>
              <a:rPr lang="en-US" dirty="0"/>
              <a:t>+-------------+----------------+----------------------+</a:t>
            </a:r>
          </a:p>
          <a:p>
            <a:pPr marL="0" indent="0">
              <a:buNone/>
            </a:pPr>
            <a:r>
              <a:rPr lang="en-US" dirty="0"/>
              <a:t>| 12346 | </a:t>
            </a:r>
            <a:r>
              <a:rPr lang="en-US" dirty="0" err="1"/>
              <a:t>Orbitron</a:t>
            </a:r>
            <a:r>
              <a:rPr lang="en-US" dirty="0"/>
              <a:t> 3000 | XYZ Corp |</a:t>
            </a:r>
          </a:p>
          <a:p>
            <a:pPr marL="0" indent="0">
              <a:buNone/>
            </a:pPr>
            <a:r>
              <a:rPr lang="en-US" dirty="0"/>
              <a:t>+-------------+----------------+----------------------+</a:t>
            </a:r>
          </a:p>
          <a:p>
            <a:pPr marL="0" indent="0">
              <a:buNone/>
            </a:pPr>
            <a:r>
              <a:rPr lang="en-US" dirty="0"/>
              <a:t>| 12347 | </a:t>
            </a:r>
            <a:r>
              <a:rPr lang="en-US" dirty="0" err="1"/>
              <a:t>Orbitron</a:t>
            </a:r>
            <a:r>
              <a:rPr lang="en-US" dirty="0"/>
              <a:t> 1000 | XYZ Corp |</a:t>
            </a:r>
          </a:p>
        </p:txBody>
      </p:sp>
    </p:spTree>
    <p:extLst>
      <p:ext uri="{BB962C8B-B14F-4D97-AF65-F5344CB8AC3E}">
        <p14:creationId xmlns:p14="http://schemas.microsoft.com/office/powerpoint/2010/main" val="58993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MariaDB</a:t>
            </a:r>
            <a:r>
              <a:rPr lang="en-US" dirty="0" smtClean="0"/>
              <a:t>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                                     Creating </a:t>
            </a:r>
            <a:r>
              <a:rPr lang="en-US" b="1" dirty="0"/>
              <a:t>a User Account</a:t>
            </a:r>
          </a:p>
          <a:p>
            <a:r>
              <a:rPr lang="en-US" dirty="0"/>
              <a:t>Create a new user account with the following code-</a:t>
            </a:r>
          </a:p>
          <a:p>
            <a:r>
              <a:rPr lang="en-US" dirty="0"/>
              <a:t>'</a:t>
            </a:r>
            <a:r>
              <a:rPr lang="en-US" dirty="0" err="1"/>
              <a:t>newusername</a:t>
            </a:r>
            <a:r>
              <a:rPr lang="en-US" dirty="0"/>
              <a:t>'@'</a:t>
            </a:r>
            <a:r>
              <a:rPr lang="en-US" dirty="0" err="1"/>
              <a:t>localhost</a:t>
            </a:r>
            <a:r>
              <a:rPr lang="en-US" dirty="0"/>
              <a:t>' IDENTIFIED BY '</a:t>
            </a:r>
            <a:r>
              <a:rPr lang="en-US" dirty="0" err="1"/>
              <a:t>userpassword</a:t>
            </a:r>
            <a:r>
              <a:rPr lang="en-US" dirty="0"/>
              <a:t>';</a:t>
            </a:r>
          </a:p>
          <a:p>
            <a:r>
              <a:rPr lang="en-US" dirty="0"/>
              <a:t>This code adds a row to the user table with no privileges. You also have the option to use</a:t>
            </a:r>
          </a:p>
          <a:p>
            <a:r>
              <a:rPr lang="en-US" dirty="0"/>
              <a:t>a hash value for the password. Grant the user privileges with the following code-</a:t>
            </a:r>
          </a:p>
          <a:p>
            <a:r>
              <a:rPr lang="en-US" dirty="0"/>
              <a:t>GRANT SELECT, INSERT, UPDATE, DELETE ON database1 TO '</a:t>
            </a:r>
            <a:r>
              <a:rPr lang="en-US" dirty="0" err="1"/>
              <a:t>newusername</a:t>
            </a:r>
            <a:r>
              <a:rPr lang="en-US" dirty="0"/>
              <a:t>'@'</a:t>
            </a:r>
            <a:r>
              <a:rPr lang="en-US" dirty="0" err="1"/>
              <a:t>localhost</a:t>
            </a:r>
            <a:r>
              <a:rPr lang="en-US" dirty="0"/>
              <a:t>';</a:t>
            </a:r>
          </a:p>
          <a:p>
            <a:r>
              <a:rPr lang="en-US" dirty="0"/>
              <a:t>Other privileges include just about every command or operation possible in </a:t>
            </a:r>
            <a:r>
              <a:rPr lang="en-US" dirty="0" err="1"/>
              <a:t>MariaDB</a:t>
            </a:r>
            <a:r>
              <a:rPr lang="en-US" dirty="0"/>
              <a:t>. After</a:t>
            </a:r>
          </a:p>
          <a:p>
            <a:r>
              <a:rPr lang="en-US" dirty="0"/>
              <a:t>creating a user, execute a “FLUSH PRIVILEGES” command in order to refresh grant tables.</a:t>
            </a:r>
          </a:p>
          <a:p>
            <a:r>
              <a:rPr lang="en-US" dirty="0"/>
              <a:t>This allows the user account to be used.</a:t>
            </a:r>
          </a:p>
        </p:txBody>
      </p:sp>
    </p:spTree>
    <p:extLst>
      <p:ext uri="{BB962C8B-B14F-4D97-AF65-F5344CB8AC3E}">
        <p14:creationId xmlns:p14="http://schemas.microsoft.com/office/powerpoint/2010/main" val="25148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Administration Commands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Review </a:t>
            </a:r>
            <a:r>
              <a:rPr lang="en-US" dirty="0"/>
              <a:t>the following list of important commands you will regularly use when working with</a:t>
            </a:r>
          </a:p>
          <a:p>
            <a:r>
              <a:rPr lang="en-US" dirty="0" err="1"/>
              <a:t>MariaDB</a:t>
            </a:r>
            <a:r>
              <a:rPr lang="en-US" dirty="0"/>
              <a:t>-</a:t>
            </a:r>
          </a:p>
          <a:p>
            <a:r>
              <a:rPr lang="en-US" b="1" dirty="0" smtClean="0"/>
              <a:t>USE </a:t>
            </a:r>
            <a:r>
              <a:rPr lang="en-US" b="1" dirty="0"/>
              <a:t>[database name] </a:t>
            </a:r>
            <a:r>
              <a:rPr lang="en-US" dirty="0"/>
              <a:t>– Sets the current default database.</a:t>
            </a:r>
          </a:p>
          <a:p>
            <a:r>
              <a:rPr lang="en-US" b="1" dirty="0" smtClean="0"/>
              <a:t>SHOW </a:t>
            </a:r>
            <a:r>
              <a:rPr lang="en-US" b="1" dirty="0"/>
              <a:t>DATABASES – </a:t>
            </a:r>
            <a:r>
              <a:rPr lang="en-US" dirty="0"/>
              <a:t>Lists the databases currently on the server.</a:t>
            </a:r>
          </a:p>
          <a:p>
            <a:r>
              <a:rPr lang="en-US" b="1" dirty="0" smtClean="0"/>
              <a:t>SHOW </a:t>
            </a:r>
            <a:r>
              <a:rPr lang="en-US" b="1" dirty="0"/>
              <a:t>TABLES – </a:t>
            </a:r>
            <a:r>
              <a:rPr lang="en-US" dirty="0"/>
              <a:t>Lists all non-temporary tables.</a:t>
            </a:r>
          </a:p>
          <a:p>
            <a:r>
              <a:rPr lang="en-US" b="1" dirty="0" smtClean="0"/>
              <a:t>SHOW </a:t>
            </a:r>
            <a:r>
              <a:rPr lang="en-US" b="1" dirty="0"/>
              <a:t>COLUMNS FROM [table name] – </a:t>
            </a:r>
            <a:r>
              <a:rPr lang="en-US" dirty="0"/>
              <a:t>Provides column information pertaining to</a:t>
            </a:r>
          </a:p>
          <a:p>
            <a:r>
              <a:rPr lang="en-US" dirty="0"/>
              <a:t>the specified table.</a:t>
            </a:r>
          </a:p>
          <a:p>
            <a:r>
              <a:rPr lang="en-US" b="1" dirty="0" smtClean="0"/>
              <a:t>SHOW </a:t>
            </a:r>
            <a:r>
              <a:rPr lang="en-US" b="1" dirty="0"/>
              <a:t>INDEX FROM TABLENAME [table name] – </a:t>
            </a:r>
            <a:r>
              <a:rPr lang="en-US" dirty="0"/>
              <a:t>Provides table index information</a:t>
            </a:r>
          </a:p>
          <a:p>
            <a:r>
              <a:rPr lang="en-US" dirty="0"/>
              <a:t>relating to the specified table.</a:t>
            </a:r>
          </a:p>
          <a:p>
            <a:r>
              <a:rPr lang="en-US" b="1" dirty="0" smtClean="0"/>
              <a:t>SHOW </a:t>
            </a:r>
            <a:r>
              <a:rPr lang="en-US" b="1" dirty="0"/>
              <a:t>TABLE STATUS LIKE [table name]\G – </a:t>
            </a:r>
            <a:r>
              <a:rPr lang="en-US" dirty="0"/>
              <a:t>Provides tables with information</a:t>
            </a:r>
          </a:p>
          <a:p>
            <a:r>
              <a:rPr lang="en-US" dirty="0"/>
              <a:t>about non-temporary tables, and the pattern that appears after the LIKE clause is</a:t>
            </a:r>
          </a:p>
          <a:p>
            <a:r>
              <a:rPr lang="en-US" dirty="0"/>
              <a:t>used to fetch table names</a:t>
            </a:r>
          </a:p>
        </p:txBody>
      </p:sp>
    </p:spTree>
    <p:extLst>
      <p:ext uri="{BB962C8B-B14F-4D97-AF65-F5344CB8AC3E}">
        <p14:creationId xmlns:p14="http://schemas.microsoft.com/office/powerpoint/2010/main" val="18769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 – PHP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PHP functions you will use for </a:t>
            </a:r>
            <a:r>
              <a:rPr lang="en-US" dirty="0" err="1"/>
              <a:t>MariaDB</a:t>
            </a:r>
            <a:r>
              <a:rPr lang="en-US" dirty="0"/>
              <a:t> conform to the </a:t>
            </a:r>
            <a:r>
              <a:rPr lang="en-US" dirty="0" smtClean="0"/>
              <a:t>following </a:t>
            </a:r>
            <a:r>
              <a:rPr lang="en-US" dirty="0" err="1" smtClean="0"/>
              <a:t>formatmysql_function</a:t>
            </a:r>
            <a:r>
              <a:rPr lang="en-US" dirty="0" smtClean="0"/>
              <a:t>(</a:t>
            </a:r>
            <a:r>
              <a:rPr lang="en-US" dirty="0" err="1" smtClean="0"/>
              <a:t>value,value</a:t>
            </a:r>
            <a:r>
              <a:rPr lang="en-US" dirty="0"/>
              <a:t>,...);</a:t>
            </a:r>
          </a:p>
          <a:p>
            <a:r>
              <a:rPr lang="en-US" dirty="0"/>
              <a:t>The second part of the function specifies its action. Two of the functions used in this </a:t>
            </a:r>
            <a:r>
              <a:rPr lang="en-US" dirty="0" smtClean="0"/>
              <a:t>guide are </a:t>
            </a:r>
            <a:r>
              <a:rPr lang="en-US" dirty="0"/>
              <a:t>as </a:t>
            </a:r>
            <a:r>
              <a:rPr lang="en-US" dirty="0" err="1" smtClean="0"/>
              <a:t>followsmysqli_connect</a:t>
            </a:r>
            <a:r>
              <a:rPr lang="en-US" dirty="0"/>
              <a:t>($connect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mysqli_query</a:t>
            </a:r>
            <a:r>
              <a:rPr lang="en-US" dirty="0" smtClean="0"/>
              <a:t>($</a:t>
            </a:r>
            <a:r>
              <a:rPr lang="en-US" dirty="0" err="1" smtClean="0"/>
              <a:t>connect,"SQL</a:t>
            </a:r>
            <a:r>
              <a:rPr lang="en-US" dirty="0" smtClean="0"/>
              <a:t> statement");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syntax of a PHP call to a </a:t>
            </a:r>
            <a:r>
              <a:rPr lang="en-US" dirty="0" err="1" smtClean="0"/>
              <a:t>MariaDB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&lt;title&gt;PHP and </a:t>
            </a:r>
            <a:r>
              <a:rPr lang="en-US" dirty="0" err="1"/>
              <a:t>MariaDB</a:t>
            </a:r>
            <a:r>
              <a:rPr lang="en-US" dirty="0"/>
              <a:t>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retval</a:t>
            </a:r>
            <a:r>
              <a:rPr lang="en-US" dirty="0"/>
              <a:t> = </a:t>
            </a:r>
            <a:r>
              <a:rPr lang="en-US" dirty="0" err="1"/>
              <a:t>mysql_function</a:t>
            </a:r>
            <a:r>
              <a:rPr lang="en-US" dirty="0"/>
              <a:t>(value, [value,...]);</a:t>
            </a:r>
          </a:p>
          <a:p>
            <a:r>
              <a:rPr lang="en-US" dirty="0"/>
              <a:t>if( !$</a:t>
            </a:r>
            <a:r>
              <a:rPr lang="en-US" dirty="0" err="1"/>
              <a:t>retval</a:t>
            </a:r>
            <a:r>
              <a:rPr lang="en-US" dirty="0"/>
              <a:t> )</a:t>
            </a:r>
          </a:p>
          <a:p>
            <a:r>
              <a:rPr lang="en-US" dirty="0"/>
              <a:t>{</a:t>
            </a:r>
          </a:p>
          <a:p>
            <a:r>
              <a:rPr lang="de-DE" dirty="0"/>
              <a:t>die ( "Error: Error message here" 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</a:t>
            </a:r>
            <a:r>
              <a:rPr lang="en-US" dirty="0" err="1"/>
              <a:t>MariaDB</a:t>
            </a:r>
            <a:r>
              <a:rPr lang="en-US" dirty="0"/>
              <a:t> or PHP Statements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508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 – </a:t>
            </a:r>
            <a:r>
              <a:rPr lang="en-US" dirty="0" smtClean="0"/>
              <a:t>Connection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establish a connection with </a:t>
            </a:r>
            <a:r>
              <a:rPr lang="en-US" dirty="0" err="1"/>
              <a:t>MariaDB</a:t>
            </a:r>
            <a:r>
              <a:rPr lang="en-US" dirty="0"/>
              <a:t> consists of using the </a:t>
            </a:r>
            <a:r>
              <a:rPr lang="en-US" dirty="0" err="1"/>
              <a:t>mysql</a:t>
            </a:r>
            <a:r>
              <a:rPr lang="en-US" dirty="0"/>
              <a:t> binary at </a:t>
            </a:r>
            <a:r>
              <a:rPr lang="en-US" dirty="0" smtClean="0"/>
              <a:t>the command prompt.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 MYSQL </a:t>
            </a:r>
            <a:r>
              <a:rPr lang="en-US" b="1" dirty="0"/>
              <a:t>Binary</a:t>
            </a:r>
          </a:p>
          <a:p>
            <a:pPr marL="0" indent="0">
              <a:buNone/>
            </a:pPr>
            <a:r>
              <a:rPr lang="en-US" dirty="0" smtClean="0"/>
              <a:t>   Review </a:t>
            </a:r>
            <a:r>
              <a:rPr lang="en-US" dirty="0"/>
              <a:t>an example given below.</a:t>
            </a:r>
          </a:p>
          <a:p>
            <a:pPr marL="0" indent="0">
              <a:buNone/>
            </a:pPr>
            <a:r>
              <a:rPr lang="nl-NL" dirty="0" smtClean="0"/>
              <a:t>   [</a:t>
            </a:r>
            <a:r>
              <a:rPr lang="nl-NL" dirty="0"/>
              <a:t>root@host]# mysql -u root -p</a:t>
            </a:r>
          </a:p>
          <a:p>
            <a:pPr marL="0" indent="0">
              <a:buNone/>
            </a:pPr>
            <a:r>
              <a:rPr lang="en-US" dirty="0" smtClean="0"/>
              <a:t>   Enter </a:t>
            </a:r>
            <a:r>
              <a:rPr lang="en-US" dirty="0"/>
              <a:t>password:******</a:t>
            </a:r>
          </a:p>
        </p:txBody>
      </p:sp>
    </p:spTree>
    <p:extLst>
      <p:ext uri="{BB962C8B-B14F-4D97-AF65-F5344CB8AC3E}">
        <p14:creationId xmlns:p14="http://schemas.microsoft.com/office/powerpoint/2010/main" val="33824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MariaDB</a:t>
            </a:r>
            <a:r>
              <a:rPr lang="en-US" dirty="0" smtClean="0"/>
              <a:t>-Exit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&gt;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2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3024</Words>
  <Application>Microsoft Office PowerPoint</Application>
  <PresentationFormat>On-screen Show (4:3)</PresentationFormat>
  <Paragraphs>383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GROUP FOUR</vt:lpstr>
      <vt:lpstr>MariaDB definition</vt:lpstr>
      <vt:lpstr>Key Features of MariaDB </vt:lpstr>
      <vt:lpstr>MariaDB Administration</vt:lpstr>
      <vt:lpstr>Administration Commands </vt:lpstr>
      <vt:lpstr>MariaDB – PHP Syntax</vt:lpstr>
      <vt:lpstr>general syntax of a PHP call to a MariaDB function</vt:lpstr>
      <vt:lpstr>MariaDB – Connection Syntax</vt:lpstr>
      <vt:lpstr>MariaDB-Exit</vt:lpstr>
      <vt:lpstr>PHP Connection Script</vt:lpstr>
      <vt:lpstr>Parameters &amp; their Description </vt:lpstr>
      <vt:lpstr>Code to connect with a MariaDB server</vt:lpstr>
      <vt:lpstr>PHP Create Database Script</vt:lpstr>
      <vt:lpstr>Php create database</vt:lpstr>
      <vt:lpstr>MariaDB – Drop Database</vt:lpstr>
      <vt:lpstr>MariaDB – Select Database</vt:lpstr>
      <vt:lpstr>MariaDB – Data Types</vt:lpstr>
      <vt:lpstr>Numeric Data Types cont… </vt:lpstr>
      <vt:lpstr>Date and Time Data Types</vt:lpstr>
      <vt:lpstr>String Data Types</vt:lpstr>
      <vt:lpstr>String Data Types Cont…</vt:lpstr>
      <vt:lpstr>String Data Types Cont…</vt:lpstr>
      <vt:lpstr>MariaDB – Create Tables</vt:lpstr>
      <vt:lpstr>MariaDB – Drop Tables</vt:lpstr>
      <vt:lpstr>MariaDB – Insert Query</vt:lpstr>
      <vt:lpstr>MariaDB – Select Query</vt:lpstr>
      <vt:lpstr>MariaDB – Where Clause</vt:lpstr>
      <vt:lpstr>MariaDB – Where Clause Cont…</vt:lpstr>
      <vt:lpstr>MariaDB – Update Query</vt:lpstr>
      <vt:lpstr>MariaDB – Update Query Cont…</vt:lpstr>
      <vt:lpstr>MariaDB – Delete Query</vt:lpstr>
      <vt:lpstr>MariaDB – Delete Query Cont…</vt:lpstr>
      <vt:lpstr>MariaDB – Like Clause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FOUR</dc:title>
  <dc:creator>COLLINS KARANI</dc:creator>
  <cp:lastModifiedBy>COLLINS KARANI</cp:lastModifiedBy>
  <cp:revision>60</cp:revision>
  <dcterms:created xsi:type="dcterms:W3CDTF">2018-04-24T03:14:00Z</dcterms:created>
  <dcterms:modified xsi:type="dcterms:W3CDTF">2018-04-24T07:21:49Z</dcterms:modified>
</cp:coreProperties>
</file>