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81" r:id="rId9"/>
    <p:sldId id="266" r:id="rId10"/>
    <p:sldId id="267" r:id="rId11"/>
    <p:sldId id="268" r:id="rId12"/>
    <p:sldId id="272" r:id="rId13"/>
    <p:sldId id="269" r:id="rId14"/>
    <p:sldId id="270" r:id="rId15"/>
    <p:sldId id="271" r:id="rId16"/>
    <p:sldId id="280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15363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2EA576-E8AC-412B-B2DC-0EB4DBD535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01C1B-F609-4112-8108-101CEA90E3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C8229-2A91-4827-A852-FE14A79D1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DF91F-4142-45BF-BB6B-4DD620AD5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33E7C-18CE-401D-BD68-303715E2FB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B220E-7B1D-4538-9B44-C436EA6134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4B0C2-6E9D-4666-ADFB-1C62BF4358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F5770-CD8D-41B6-B2BF-013E60FC88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32AF0-3C19-472C-AA6F-15C7AB209C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0AF5B-48A1-4684-A19D-0CF73F32A3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7CB99-6BB2-49D5-A12C-F78BB4F8FA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14339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5356CCB-1817-4015-9953-4E0A4EA70A96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GSM</a:t>
            </a:r>
            <a:br>
              <a:rPr lang="en-US" sz="4800"/>
            </a:br>
            <a:r>
              <a:rPr lang="en-US" sz="4800"/>
              <a:t>Global System for Mobile Communications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 smtClean="0"/>
              <a:t>Kiget</a:t>
            </a:r>
            <a:r>
              <a:rPr lang="en-US" sz="2000" dirty="0" smtClean="0"/>
              <a:t> Nicholas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 Frequencies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Operates in the 1850 MHz band and from:</a:t>
            </a:r>
          </a:p>
          <a:p>
            <a:pPr lvl="1">
              <a:lnSpc>
                <a:spcPct val="90000"/>
              </a:lnSpc>
            </a:pPr>
            <a:r>
              <a:rPr lang="en-US"/>
              <a:t>1850 to 1910 MHz Mobile to Base</a:t>
            </a:r>
          </a:p>
          <a:p>
            <a:pPr lvl="1">
              <a:lnSpc>
                <a:spcPct val="90000"/>
              </a:lnSpc>
            </a:pPr>
            <a:r>
              <a:rPr lang="en-US"/>
              <a:t>1930 – 1990 MHz Base to Mobile</a:t>
            </a:r>
          </a:p>
          <a:p>
            <a:pPr lvl="2">
              <a:lnSpc>
                <a:spcPct val="90000"/>
              </a:lnSpc>
            </a:pPr>
            <a:r>
              <a:rPr lang="en-US"/>
              <a:t>There are 300 forward/reverse channels in this band.</a:t>
            </a:r>
          </a:p>
          <a:p>
            <a:pPr>
              <a:lnSpc>
                <a:spcPct val="90000"/>
              </a:lnSpc>
            </a:pPr>
            <a:r>
              <a:rPr lang="en-US"/>
              <a:t>Each channel is 200 KHz</a:t>
            </a:r>
          </a:p>
          <a:p>
            <a:pPr>
              <a:lnSpc>
                <a:spcPct val="90000"/>
              </a:lnSpc>
            </a:pPr>
            <a:r>
              <a:rPr lang="en-US"/>
              <a:t>GSM uses TDMA to fit 8 conversations on a channel.</a:t>
            </a:r>
          </a:p>
          <a:p>
            <a:pPr>
              <a:lnSpc>
                <a:spcPct val="90000"/>
              </a:lnSpc>
            </a:pPr>
            <a:r>
              <a:rPr lang="en-US"/>
              <a:t>So, technically, GSM is TDMA and FDMA based.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GSM Burst Periods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Since GSM is TDMA based, it uses burst periods to make up a frame.</a:t>
            </a:r>
          </a:p>
          <a:p>
            <a:pPr lvl="1">
              <a:lnSpc>
                <a:spcPct val="90000"/>
              </a:lnSpc>
            </a:pPr>
            <a:r>
              <a:rPr lang="en-US"/>
              <a:t>8 burst periods make up one frame.</a:t>
            </a:r>
          </a:p>
          <a:p>
            <a:pPr lvl="1">
              <a:lnSpc>
                <a:spcPct val="90000"/>
              </a:lnSpc>
            </a:pPr>
            <a:r>
              <a:rPr lang="en-US"/>
              <a:t>A burst is like a slot in the train.</a:t>
            </a:r>
          </a:p>
          <a:p>
            <a:pPr lvl="1">
              <a:lnSpc>
                <a:spcPct val="90000"/>
              </a:lnSpc>
            </a:pPr>
            <a:r>
              <a:rPr lang="en-US"/>
              <a:t>A burst period is where a phone gets to send digital information.</a:t>
            </a:r>
          </a:p>
          <a:p>
            <a:pPr lvl="2">
              <a:lnSpc>
                <a:spcPct val="90000"/>
              </a:lnSpc>
            </a:pPr>
            <a:r>
              <a:rPr lang="en-US"/>
              <a:t>Phones send around 14 bits of information in every burst.</a:t>
            </a:r>
          </a:p>
          <a:p>
            <a:pPr lvl="1">
              <a:lnSpc>
                <a:spcPct val="90000"/>
              </a:lnSpc>
            </a:pPr>
            <a:r>
              <a:rPr lang="en-US"/>
              <a:t>However, a burst period only lasts .577 ms.</a:t>
            </a:r>
          </a:p>
          <a:p>
            <a:pPr lvl="2">
              <a:lnSpc>
                <a:spcPct val="90000"/>
              </a:lnSpc>
            </a:pPr>
            <a:r>
              <a:rPr lang="en-US"/>
              <a:t>Phones are only bursting information at around 1700 times a second, much less than the 8000 times a second a landline phone samples 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GSM Frames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8 burst periods make 1 frame.</a:t>
            </a:r>
          </a:p>
          <a:p>
            <a:r>
              <a:rPr lang="en-US" sz="2800"/>
              <a:t>The frame length in time is 4.615 ms</a:t>
            </a:r>
          </a:p>
          <a:p>
            <a:pPr lvl="1"/>
            <a:r>
              <a:rPr lang="en-US" sz="2400"/>
              <a:t>.577 ms times 8</a:t>
            </a:r>
          </a:p>
          <a:p>
            <a:r>
              <a:rPr lang="en-US" sz="2800"/>
              <a:t>Each frame carries 164 bits</a:t>
            </a:r>
          </a:p>
          <a:p>
            <a:pPr lvl="1"/>
            <a:r>
              <a:rPr lang="en-US" sz="2400"/>
              <a:t>114 are for voice</a:t>
            </a:r>
          </a:p>
          <a:p>
            <a:pPr lvl="1"/>
            <a:r>
              <a:rPr lang="en-US" sz="2400"/>
              <a:t>The rest are for synchronization and CRC checks</a:t>
            </a:r>
          </a:p>
          <a:p>
            <a:r>
              <a:rPr lang="en-US" sz="2800"/>
              <a:t>Each frame can carry up to 8 voice samples, or, the frame can be dedicated to other necessary information.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GSM Frames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Different frames mean different things.</a:t>
            </a:r>
          </a:p>
          <a:p>
            <a:pPr lvl="1"/>
            <a:r>
              <a:rPr lang="en-US"/>
              <a:t>For instance, this data structure contains information about the cell site.</a:t>
            </a:r>
          </a:p>
          <a:p>
            <a:pPr lvl="2"/>
            <a:r>
              <a:rPr lang="en-US"/>
              <a:t>The cell phone scans for this information when it is turned on.</a:t>
            </a:r>
          </a:p>
        </p:txBody>
      </p:sp>
      <p:pic>
        <p:nvPicPr>
          <p:cNvPr id="28677" name="Picture 5" descr="burstofbi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38600"/>
            <a:ext cx="9103567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GSM Frames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burst that occurs when the mobile transmits its access key back to the base station.</a:t>
            </a:r>
          </a:p>
          <a:p>
            <a:pPr lvl="1"/>
            <a:endParaRPr lang="en-US"/>
          </a:p>
        </p:txBody>
      </p:sp>
      <p:pic>
        <p:nvPicPr>
          <p:cNvPr id="29701" name="Picture 5" descr="accessbur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86868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Speech Coding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GSM uses LPC – Linear Predictive Coding.</a:t>
            </a:r>
          </a:p>
          <a:p>
            <a:pPr lvl="1"/>
            <a:r>
              <a:rPr lang="en-US" sz="2400"/>
              <a:t>Uses interpolation.</a:t>
            </a:r>
          </a:p>
          <a:p>
            <a:pPr lvl="1"/>
            <a:r>
              <a:rPr lang="en-US" sz="2400"/>
              <a:t>Basically, previous samples, which don’t change very quickly, are used to predict current samples.</a:t>
            </a:r>
          </a:p>
          <a:p>
            <a:r>
              <a:rPr lang="en-US" sz="2800"/>
              <a:t>So, instead of actually sending the voice sample, the delta in the voice sample is sent.</a:t>
            </a:r>
          </a:p>
          <a:p>
            <a:r>
              <a:rPr lang="en-US" sz="2800"/>
              <a:t>Also, silence is not transmitted.</a:t>
            </a:r>
          </a:p>
          <a:p>
            <a:pPr lvl="1"/>
            <a:r>
              <a:rPr lang="en-US" sz="2400"/>
              <a:t>This increases throughput by about 40%.</a:t>
            </a:r>
          </a:p>
          <a:p>
            <a:pPr lvl="1"/>
            <a:r>
              <a:rPr lang="en-US" sz="2400"/>
              <a:t>This bits can be used for other conversations.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Modulation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Uses Gaussian minimum shift keying.</a:t>
            </a:r>
          </a:p>
          <a:p>
            <a:r>
              <a:rPr lang="en-US"/>
              <a:t>Very complex, uses filters, phase shifts, and frequency shifts to actually send out binary digits.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Requirements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GSM is purely digital, it requires a lot less power since it doesn’t have to transmit an analog wave.</a:t>
            </a:r>
          </a:p>
          <a:p>
            <a:r>
              <a:rPr lang="en-US"/>
              <a:t>The maximum output power of a GSM phone is only 2 watts.</a:t>
            </a:r>
          </a:p>
          <a:p>
            <a:pPr lvl="1"/>
            <a:r>
              <a:rPr lang="en-US"/>
              <a:t>And this can be notched down by the controlling cell phone tower.</a:t>
            </a:r>
          </a:p>
          <a:p>
            <a:pPr lvl="1"/>
            <a:r>
              <a:rPr lang="en-US"/>
              <a:t>The minimum power is only 20 mW.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GSM Call Processing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Unlike AMPS, the cell tower can transmit on any of its frequencies.</a:t>
            </a:r>
          </a:p>
          <a:p>
            <a:pPr>
              <a:lnSpc>
                <a:spcPct val="90000"/>
              </a:lnSpc>
            </a:pPr>
            <a:r>
              <a:rPr lang="en-US"/>
              <a:t>The cell phone is actually pre-programmed in the SIM card to have a set of radio frequencies that it should check first.</a:t>
            </a:r>
          </a:p>
          <a:p>
            <a:pPr lvl="1">
              <a:lnSpc>
                <a:spcPct val="90000"/>
              </a:lnSpc>
            </a:pPr>
            <a:r>
              <a:rPr lang="en-US"/>
              <a:t>When this fails, it needs to search through all frequencies.</a:t>
            </a:r>
          </a:p>
          <a:p>
            <a:pPr>
              <a:lnSpc>
                <a:spcPct val="90000"/>
              </a:lnSpc>
            </a:pPr>
            <a:r>
              <a:rPr lang="en-US"/>
              <a:t>When it detects the tower identifying itself, call processing begins.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 Card Secrets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SIM card has a secret serial number that is only known by your cellular provider and the SIM card.</a:t>
            </a:r>
          </a:p>
          <a:p>
            <a:pPr lvl="1"/>
            <a:r>
              <a:rPr lang="en-US"/>
              <a:t>You, as the customer, do not know the number.</a:t>
            </a:r>
          </a:p>
          <a:p>
            <a:r>
              <a:rPr lang="en-US"/>
              <a:t>This secret number acts as a key, and it is 32 bits in length.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History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and Security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GSM uses a challenge/response public key setup.</a:t>
            </a:r>
          </a:p>
          <a:p>
            <a:r>
              <a:rPr lang="en-US" sz="2800"/>
              <a:t>The base station sends a random number to the mobile.</a:t>
            </a:r>
          </a:p>
          <a:p>
            <a:pPr lvl="1"/>
            <a:r>
              <a:rPr lang="en-US" sz="2400"/>
              <a:t>This acts as the base station’s public key.</a:t>
            </a:r>
          </a:p>
          <a:p>
            <a:r>
              <a:rPr lang="en-US" sz="2800"/>
              <a:t>The mobile then uses an algorithm called A3 to encrypt it’s secret key using the random public key that it was sent by the base station.</a:t>
            </a:r>
          </a:p>
          <a:p>
            <a:pPr lvl="1"/>
            <a:r>
              <a:rPr lang="en-US" sz="2400"/>
              <a:t>A5 is a derivative of DES.</a:t>
            </a:r>
          </a:p>
          <a:p>
            <a:pPr lvl="2"/>
            <a:r>
              <a:rPr lang="en-US" sz="2000"/>
              <a:t>Several rounds of shifts and XORs.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and Security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This encrypted information is then sent back to the base station.</a:t>
            </a:r>
          </a:p>
          <a:p>
            <a:pPr>
              <a:lnSpc>
                <a:spcPct val="90000"/>
              </a:lnSpc>
            </a:pPr>
            <a:r>
              <a:rPr lang="en-US"/>
              <a:t>The base station performs a reverse operation, and checks to see that the mobile sent the correct secret code.</a:t>
            </a:r>
          </a:p>
          <a:p>
            <a:pPr lvl="1">
              <a:lnSpc>
                <a:spcPct val="90000"/>
              </a:lnSpc>
            </a:pPr>
            <a:r>
              <a:rPr lang="en-US"/>
              <a:t>If not, it is denied access.</a:t>
            </a:r>
          </a:p>
          <a:p>
            <a:pPr>
              <a:lnSpc>
                <a:spcPct val="90000"/>
              </a:lnSpc>
            </a:pPr>
            <a:r>
              <a:rPr lang="en-US"/>
              <a:t>A3 has proved to be very difficult to break.</a:t>
            </a:r>
          </a:p>
          <a:p>
            <a:pPr lvl="1">
              <a:lnSpc>
                <a:spcPct val="90000"/>
              </a:lnSpc>
            </a:pPr>
            <a:r>
              <a:rPr lang="en-US"/>
              <a:t>Though, given a significant amount of time, it can be broken.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and Security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GSM also uses another database for security.</a:t>
            </a:r>
          </a:p>
          <a:p>
            <a:r>
              <a:rPr lang="en-US"/>
              <a:t>This database maintains a list of stolen cell phones, and cell phones that have technical errors.</a:t>
            </a:r>
          </a:p>
          <a:p>
            <a:pPr lvl="1"/>
            <a:r>
              <a:rPr lang="en-US"/>
              <a:t>These are also not allowed access to the digital network.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GSM conclusion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Widely used.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Upwards of 70% of phones.</a:t>
            </a:r>
          </a:p>
          <a:p>
            <a:pPr>
              <a:lnSpc>
                <a:spcPct val="90000"/>
              </a:lnSpc>
            </a:pPr>
            <a:r>
              <a:rPr lang="en-US" sz="2800"/>
              <a:t>Uses SIM cards so customers can use any phone and for security.</a:t>
            </a:r>
          </a:p>
          <a:p>
            <a:pPr>
              <a:lnSpc>
                <a:spcPct val="90000"/>
              </a:lnSpc>
            </a:pPr>
            <a:r>
              <a:rPr lang="en-US" sz="2800"/>
              <a:t>Allows more customers than analog.</a:t>
            </a:r>
          </a:p>
          <a:p>
            <a:pPr>
              <a:lnSpc>
                <a:spcPct val="90000"/>
              </a:lnSpc>
            </a:pPr>
            <a:r>
              <a:rPr lang="en-US" sz="2800"/>
              <a:t>Worse voice quality than analog.</a:t>
            </a:r>
          </a:p>
          <a:p>
            <a:pPr>
              <a:lnSpc>
                <a:spcPct val="90000"/>
              </a:lnSpc>
            </a:pPr>
            <a:r>
              <a:rPr lang="en-US" sz="2800"/>
              <a:t>Purely digital.</a:t>
            </a:r>
          </a:p>
          <a:p>
            <a:pPr>
              <a:lnSpc>
                <a:spcPct val="90000"/>
              </a:lnSpc>
            </a:pPr>
            <a:r>
              <a:rPr lang="en-US" sz="2800"/>
              <a:t>Open source, very complex standard.</a:t>
            </a:r>
          </a:p>
          <a:p>
            <a:pPr>
              <a:lnSpc>
                <a:spcPct val="90000"/>
              </a:lnSpc>
            </a:pPr>
            <a:r>
              <a:rPr lang="en-US" sz="2800"/>
              <a:t>Uses TDMA.</a:t>
            </a:r>
          </a:p>
          <a:p>
            <a:pPr>
              <a:lnSpc>
                <a:spcPct val="90000"/>
              </a:lnSpc>
            </a:pPr>
            <a:r>
              <a:rPr lang="en-US" sz="2800"/>
              <a:t>Will be replaced by CDMA in the near future.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GSM Services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GSM was designed to do 3 things:</a:t>
            </a:r>
          </a:p>
          <a:p>
            <a:pPr lvl="1">
              <a:lnSpc>
                <a:spcPct val="90000"/>
              </a:lnSpc>
            </a:pPr>
            <a:r>
              <a:rPr lang="en-US"/>
              <a:t>1.  Bearer data services:  Faxes, text messages, web pages.</a:t>
            </a:r>
          </a:p>
          <a:p>
            <a:pPr lvl="2">
              <a:lnSpc>
                <a:spcPct val="90000"/>
              </a:lnSpc>
            </a:pPr>
            <a:r>
              <a:rPr lang="en-US"/>
              <a:t>Basic GSM had a basic data rate that is limited to 9.6 kbps</a:t>
            </a:r>
          </a:p>
          <a:p>
            <a:pPr lvl="3">
              <a:lnSpc>
                <a:spcPct val="90000"/>
              </a:lnSpc>
            </a:pPr>
            <a:r>
              <a:rPr lang="en-US"/>
              <a:t>Extended by GMRS and EDGE to around 384 Kbps</a:t>
            </a:r>
          </a:p>
          <a:p>
            <a:pPr lvl="1">
              <a:lnSpc>
                <a:spcPct val="90000"/>
              </a:lnSpc>
            </a:pPr>
            <a:r>
              <a:rPr lang="en-US"/>
              <a:t>2.  Voice traffic</a:t>
            </a:r>
          </a:p>
          <a:p>
            <a:pPr lvl="2">
              <a:lnSpc>
                <a:spcPct val="90000"/>
              </a:lnSpc>
            </a:pPr>
            <a:r>
              <a:rPr lang="en-US"/>
              <a:t>But, at a lower quality than analog.</a:t>
            </a:r>
          </a:p>
          <a:p>
            <a:pPr lvl="1">
              <a:lnSpc>
                <a:spcPct val="90000"/>
              </a:lnSpc>
            </a:pPr>
            <a:r>
              <a:rPr lang="en-US"/>
              <a:t>3.  Other features:</a:t>
            </a:r>
          </a:p>
          <a:p>
            <a:pPr lvl="2">
              <a:lnSpc>
                <a:spcPct val="90000"/>
              </a:lnSpc>
            </a:pPr>
            <a:r>
              <a:rPr lang="en-US"/>
              <a:t>Call forwarding, caller id, etc…</a:t>
            </a:r>
          </a:p>
          <a:p>
            <a:pPr lvl="3">
              <a:lnSpc>
                <a:spcPct val="90000"/>
              </a:lnSpc>
            </a:pPr>
            <a:r>
              <a:rPr lang="en-US"/>
              <a:t>Meaning, we need to connect to the SS7 network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GSM Architecture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/>
              <a:t>Very similar to the analog architecture.</a:t>
            </a:r>
          </a:p>
          <a:p>
            <a:r>
              <a:rPr lang="en-US"/>
              <a:t>3 parts:</a:t>
            </a:r>
          </a:p>
          <a:p>
            <a:pPr lvl="1"/>
            <a:r>
              <a:rPr lang="en-US"/>
              <a:t>Mobile Phone</a:t>
            </a:r>
          </a:p>
          <a:p>
            <a:pPr lvl="2"/>
            <a:r>
              <a:rPr lang="en-US"/>
              <a:t>Digitizes and sends your voice.</a:t>
            </a:r>
          </a:p>
          <a:p>
            <a:pPr lvl="1"/>
            <a:r>
              <a:rPr lang="en-US"/>
              <a:t>Cell phone tower / Base Station</a:t>
            </a:r>
          </a:p>
          <a:p>
            <a:pPr lvl="2"/>
            <a:r>
              <a:rPr lang="en-US"/>
              <a:t>Controls the radio link.</a:t>
            </a:r>
          </a:p>
          <a:p>
            <a:pPr lvl="1"/>
            <a:r>
              <a:rPr lang="en-US"/>
              <a:t>Network switching system</a:t>
            </a:r>
          </a:p>
          <a:p>
            <a:pPr lvl="2"/>
            <a:r>
              <a:rPr lang="en-US"/>
              <a:t>The brains in the system.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GSM Architecture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1534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SIM – Subscriber Identity Module.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Allows you to switch phones.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Stores your phonebook and ringtones.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ME – Mobile Equipment.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Your </a:t>
            </a:r>
            <a:r>
              <a:rPr lang="en-US" sz="2400" dirty="0" err="1"/>
              <a:t>cellphone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UM – User Mobile Frequency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actual radio frequency you are using.</a:t>
            </a:r>
          </a:p>
        </p:txBody>
      </p:sp>
      <p:pic>
        <p:nvPicPr>
          <p:cNvPr id="22533" name="Picture 5" descr="General GSM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6200"/>
            <a:ext cx="91440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GSM Architecture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7630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BTS – Base Transceiver Stations.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radio antennas.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GSM, 1 sends and 1 receives.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Only 2 are necessary.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BSC – Base Station Controller.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Packages up all the radio signals and sends them to the switch.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Handles handoffs and some other low-level functionality.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Manages up to 50 or so radio antennas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Provides better network segmentation.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sz="4000"/>
              <a:t>				   GSM Architecture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MSC – Mobile Switching Center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Has several databases that perform call validation, call routing to the PSTN, and roaming validation.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Some of the databases: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HLR:  Home Location Register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Main customer database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VLR</a:t>
            </a:r>
            <a:r>
              <a:rPr lang="en-US" dirty="0"/>
              <a:t>:  Visitor Location Register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Works in tandem with the HLR.  Roamer database.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EIR:  Equipment Identity Register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Deny stolen mobile phones service.  Has all valid serials.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AuC</a:t>
            </a:r>
            <a:r>
              <a:rPr lang="en-US" dirty="0"/>
              <a:t>:  Authentication Center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Stores encryption keys necessary for secure communications.</a:t>
            </a:r>
          </a:p>
          <a:p>
            <a:pPr lvl="3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General GSM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7630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GSM Architecture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52500"/>
            <a:ext cx="8305800" cy="590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910</TotalTime>
  <Words>1103</Words>
  <Application>Microsoft PowerPoint</Application>
  <PresentationFormat>On-screen Show (4:3)</PresentationFormat>
  <Paragraphs>136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Slit</vt:lpstr>
      <vt:lpstr>GSM Global System for Mobile Communications</vt:lpstr>
      <vt:lpstr>GSM History</vt:lpstr>
      <vt:lpstr>GSM Services</vt:lpstr>
      <vt:lpstr>GSM Architecture</vt:lpstr>
      <vt:lpstr>GSM Architecture</vt:lpstr>
      <vt:lpstr>GSM Architecture</vt:lpstr>
      <vt:lpstr>       GSM Architecture</vt:lpstr>
      <vt:lpstr>Slide 8</vt:lpstr>
      <vt:lpstr>GSM Architecture</vt:lpstr>
      <vt:lpstr>Radio Frequencies</vt:lpstr>
      <vt:lpstr>GSM Burst Periods</vt:lpstr>
      <vt:lpstr>GSM Frames</vt:lpstr>
      <vt:lpstr>GSM Frames</vt:lpstr>
      <vt:lpstr>GSM Frames </vt:lpstr>
      <vt:lpstr>Speech Coding</vt:lpstr>
      <vt:lpstr>Digital Modulation</vt:lpstr>
      <vt:lpstr>Power Requirements</vt:lpstr>
      <vt:lpstr>GSM Call Processing</vt:lpstr>
      <vt:lpstr>SIM Card Secrets</vt:lpstr>
      <vt:lpstr>Authentication and Security</vt:lpstr>
      <vt:lpstr>Authentication and Security</vt:lpstr>
      <vt:lpstr>Authentication and Security</vt:lpstr>
      <vt:lpstr>GSM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Langat</dc:creator>
  <cp:lastModifiedBy>PC</cp:lastModifiedBy>
  <cp:revision>10</cp:revision>
  <cp:lastPrinted>1601-01-01T00:00:00Z</cp:lastPrinted>
  <dcterms:created xsi:type="dcterms:W3CDTF">1601-01-01T00:00:00Z</dcterms:created>
  <dcterms:modified xsi:type="dcterms:W3CDTF">2018-01-17T18:08:20Z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