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</p:sldMasterIdLst>
  <p:notesMasterIdLst>
    <p:notesMasterId r:id="rId27"/>
  </p:notesMasterIdLst>
  <p:handoutMasterIdLst>
    <p:handoutMasterId r:id="rId28"/>
  </p:handoutMasterIdLst>
  <p:sldIdLst>
    <p:sldId id="284" r:id="rId2"/>
    <p:sldId id="295" r:id="rId3"/>
    <p:sldId id="285" r:id="rId4"/>
    <p:sldId id="288" r:id="rId5"/>
    <p:sldId id="286" r:id="rId6"/>
    <p:sldId id="291" r:id="rId7"/>
    <p:sldId id="292" r:id="rId8"/>
    <p:sldId id="287" r:id="rId9"/>
    <p:sldId id="256" r:id="rId10"/>
    <p:sldId id="258" r:id="rId11"/>
    <p:sldId id="260" r:id="rId12"/>
    <p:sldId id="294" r:id="rId13"/>
    <p:sldId id="261" r:id="rId14"/>
    <p:sldId id="263" r:id="rId15"/>
    <p:sldId id="290" r:id="rId16"/>
    <p:sldId id="264" r:id="rId17"/>
    <p:sldId id="298" r:id="rId18"/>
    <p:sldId id="299" r:id="rId19"/>
    <p:sldId id="265" r:id="rId20"/>
    <p:sldId id="275" r:id="rId21"/>
    <p:sldId id="276" r:id="rId22"/>
    <p:sldId id="277" r:id="rId23"/>
    <p:sldId id="278" r:id="rId24"/>
    <p:sldId id="297" r:id="rId25"/>
    <p:sldId id="296" r:id="rId2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06EE"/>
    <a:srgbClr val="140115"/>
    <a:srgbClr val="FFFF00"/>
    <a:srgbClr val="0033CC"/>
    <a:srgbClr val="010515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notesView">
  <p:normalViewPr showOutlineIcons="0" horzBarState="maximized">
    <p:restoredLeft sz="15816" autoAdjust="0"/>
    <p:restoredTop sz="94660"/>
  </p:normalViewPr>
  <p:slideViewPr>
    <p:cSldViewPr>
      <p:cViewPr varScale="1">
        <p:scale>
          <a:sx n="69" d="100"/>
          <a:sy n="69" d="100"/>
        </p:scale>
        <p:origin x="-1290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02"/>
    </p:cViewPr>
  </p:sorterViewPr>
  <p:notesViewPr>
    <p:cSldViewPr>
      <p:cViewPr varScale="1">
        <p:scale>
          <a:sx n="52" d="100"/>
          <a:sy n="52" d="100"/>
        </p:scale>
        <p:origin x="-2808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</a:defRPr>
            </a:lvl1pPr>
          </a:lstStyle>
          <a:p>
            <a:endParaRPr lang="en-AU"/>
          </a:p>
        </p:txBody>
      </p:sp>
      <p:sp>
        <p:nvSpPr>
          <p:cNvPr id="50179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</a:defRPr>
            </a:lvl1pPr>
          </a:lstStyle>
          <a:p>
            <a:endParaRPr lang="en-AU"/>
          </a:p>
        </p:txBody>
      </p:sp>
      <p:sp>
        <p:nvSpPr>
          <p:cNvPr id="50180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</a:defRPr>
            </a:lvl1pPr>
          </a:lstStyle>
          <a:p>
            <a:endParaRPr lang="en-AU"/>
          </a:p>
        </p:txBody>
      </p:sp>
      <p:sp>
        <p:nvSpPr>
          <p:cNvPr id="50181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</a:defRPr>
            </a:lvl1pPr>
          </a:lstStyle>
          <a:p>
            <a:fld id="{6B9E9964-5024-4085-9F2D-F7E0ED603289}" type="slidenum">
              <a:rPr lang="en-AU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93BA6A-6146-4B76-8028-1DE28C21BF3E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268F3C-6A1F-49DF-B489-158DACE919A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268F3C-6A1F-49DF-B489-158DACE919AE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Time division duplex (</a:t>
            </a:r>
            <a:r>
              <a:rPr lang="en-US" i="1" dirty="0" smtClean="0"/>
              <a:t>TDD</a:t>
            </a:r>
            <a:r>
              <a:rPr lang="en-US" dirty="0" smtClean="0"/>
              <a:t>) refers to duplex communication links where uplink is separated from downlink by the allocation of different time slots in the same frequency band. It is a transmission scheme that allows asymmetric flow for uplink and downlink data transmission.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 </a:t>
            </a:r>
            <a:r>
              <a:rPr lang="en-US" b="1" dirty="0" err="1" smtClean="0"/>
              <a:t>piconet</a:t>
            </a:r>
            <a:r>
              <a:rPr lang="en-US" dirty="0" smtClean="0"/>
              <a:t> is an ad hoc network that links a wireless user group of devices using Bluetooth technology protocols. A </a:t>
            </a:r>
            <a:r>
              <a:rPr lang="en-US" b="1" dirty="0" err="1" smtClean="0"/>
              <a:t>piconet</a:t>
            </a:r>
            <a:r>
              <a:rPr lang="en-US" dirty="0" smtClean="0"/>
              <a:t> consists of two or more devices occupying the same physical channel (synchronized to a common clock and hopping sequence).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268F3C-6A1F-49DF-B489-158DACE919AE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In electronic communication, '</a:t>
            </a:r>
            <a:r>
              <a:rPr lang="en-US" sz="2000" i="1" dirty="0" smtClean="0"/>
              <a:t>polling</a:t>
            </a:r>
            <a:r>
              <a:rPr lang="en-US" sz="2000" dirty="0" smtClean="0"/>
              <a:t>' is the continuous checking of other programs or devices by one </a:t>
            </a:r>
            <a:r>
              <a:rPr lang="en-US" sz="2000" dirty="0" err="1" smtClean="0"/>
              <a:t>progam</a:t>
            </a:r>
            <a:r>
              <a:rPr lang="en-US" sz="2000" dirty="0" smtClean="0"/>
              <a:t> or device to see what state they are in, usually to see whether they are still connected or want to communicate.</a:t>
            </a:r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Time-division multiplexing (</a:t>
            </a:r>
            <a:r>
              <a:rPr lang="en-US" sz="2000" b="1" dirty="0" smtClean="0"/>
              <a:t>TDM</a:t>
            </a:r>
            <a:r>
              <a:rPr lang="en-US" sz="2000" dirty="0" smtClean="0"/>
              <a:t>) is a method of putting multiple data streams in a single signal by separating the signal into many segments, each having a very short duration. Each individual data stream is reassembled at the receiving end based on the timing.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268F3C-6A1F-49DF-B489-158DACE919AE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When data is sent over the Internet, each unit transmitted includes both </a:t>
            </a:r>
            <a:r>
              <a:rPr lang="en-US" i="1" dirty="0" smtClean="0"/>
              <a:t>header</a:t>
            </a:r>
            <a:r>
              <a:rPr lang="en-US" dirty="0" smtClean="0"/>
              <a:t> information and the actual data being sent. The </a:t>
            </a:r>
            <a:r>
              <a:rPr lang="en-US" i="1" dirty="0" smtClean="0"/>
              <a:t>header</a:t>
            </a:r>
            <a:r>
              <a:rPr lang="en-US" dirty="0" smtClean="0"/>
              <a:t> identifies the source and destination of the packet, while the actual data is referred to as the </a:t>
            </a:r>
            <a:r>
              <a:rPr lang="en-US" i="1" dirty="0" smtClean="0"/>
              <a:t>payload</a:t>
            </a:r>
            <a:r>
              <a:rPr lang="en-US" dirty="0" smtClean="0"/>
              <a:t>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268F3C-6A1F-49DF-B489-158DACE919AE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898" name="Group 2"/>
          <p:cNvGrpSpPr>
            <a:grpSpLocks/>
          </p:cNvGrpSpPr>
          <p:nvPr/>
        </p:nvGrpSpPr>
        <p:grpSpPr bwMode="auto">
          <a:xfrm>
            <a:off x="-6350" y="20638"/>
            <a:ext cx="9144000" cy="6858000"/>
            <a:chOff x="0" y="0"/>
            <a:chExt cx="5760" cy="4320"/>
          </a:xfrm>
        </p:grpSpPr>
        <p:sp>
          <p:nvSpPr>
            <p:cNvPr id="80899" name="Freeform 3"/>
            <p:cNvSpPr>
              <a:spLocks/>
            </p:cNvSpPr>
            <p:nvPr/>
          </p:nvSpPr>
          <p:spPr bwMode="hidden">
            <a:xfrm>
              <a:off x="0" y="3072"/>
              <a:ext cx="5760" cy="1248"/>
            </a:xfrm>
            <a:custGeom>
              <a:avLst/>
              <a:gdLst/>
              <a:ahLst/>
              <a:cxnLst>
                <a:cxn ang="0">
                  <a:pos x="6027" y="2296"/>
                </a:cxn>
                <a:cxn ang="0">
                  <a:pos x="0" y="2296"/>
                </a:cxn>
                <a:cxn ang="0">
                  <a:pos x="0" y="0"/>
                </a:cxn>
                <a:cxn ang="0">
                  <a:pos x="6027" y="0"/>
                </a:cxn>
                <a:cxn ang="0">
                  <a:pos x="6027" y="2296"/>
                </a:cxn>
                <a:cxn ang="0">
                  <a:pos x="6027" y="2296"/>
                </a:cxn>
              </a:cxnLst>
              <a:rect l="0" t="0" r="r" b="b"/>
              <a:pathLst>
                <a:path w="6027" h="2296">
                  <a:moveTo>
                    <a:pt x="6027" y="2296"/>
                  </a:moveTo>
                  <a:lnTo>
                    <a:pt x="0" y="2296"/>
                  </a:lnTo>
                  <a:lnTo>
                    <a:pt x="0" y="0"/>
                  </a:lnTo>
                  <a:lnTo>
                    <a:pt x="6027" y="0"/>
                  </a:lnTo>
                  <a:lnTo>
                    <a:pt x="6027" y="2296"/>
                  </a:lnTo>
                  <a:lnTo>
                    <a:pt x="6027" y="22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accent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900" name="Freeform 4"/>
            <p:cNvSpPr>
              <a:spLocks/>
            </p:cNvSpPr>
            <p:nvPr/>
          </p:nvSpPr>
          <p:spPr bwMode="hidden">
            <a:xfrm>
              <a:off x="0" y="0"/>
              <a:ext cx="5760" cy="3072"/>
            </a:xfrm>
            <a:custGeom>
              <a:avLst/>
              <a:gdLst/>
              <a:ahLst/>
              <a:cxnLst>
                <a:cxn ang="0">
                  <a:pos x="6027" y="2296"/>
                </a:cxn>
                <a:cxn ang="0">
                  <a:pos x="0" y="2296"/>
                </a:cxn>
                <a:cxn ang="0">
                  <a:pos x="0" y="0"/>
                </a:cxn>
                <a:cxn ang="0">
                  <a:pos x="6027" y="0"/>
                </a:cxn>
                <a:cxn ang="0">
                  <a:pos x="6027" y="2296"/>
                </a:cxn>
                <a:cxn ang="0">
                  <a:pos x="6027" y="2296"/>
                </a:cxn>
              </a:cxnLst>
              <a:rect l="0" t="0" r="r" b="b"/>
              <a:pathLst>
                <a:path w="6027" h="2296">
                  <a:moveTo>
                    <a:pt x="6027" y="2296"/>
                  </a:moveTo>
                  <a:lnTo>
                    <a:pt x="0" y="2296"/>
                  </a:lnTo>
                  <a:lnTo>
                    <a:pt x="0" y="0"/>
                  </a:lnTo>
                  <a:lnTo>
                    <a:pt x="6027" y="0"/>
                  </a:lnTo>
                  <a:lnTo>
                    <a:pt x="6027" y="2296"/>
                  </a:lnTo>
                  <a:lnTo>
                    <a:pt x="6027" y="2296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0901" name="Freeform 5"/>
          <p:cNvSpPr>
            <a:spLocks/>
          </p:cNvSpPr>
          <p:nvPr/>
        </p:nvSpPr>
        <p:spPr bwMode="hidden">
          <a:xfrm>
            <a:off x="6242050" y="6269038"/>
            <a:ext cx="2895600" cy="609600"/>
          </a:xfrm>
          <a:custGeom>
            <a:avLst/>
            <a:gdLst/>
            <a:ahLst/>
            <a:cxnLst>
              <a:cxn ang="0">
                <a:pos x="5748" y="246"/>
              </a:cxn>
              <a:cxn ang="0">
                <a:pos x="0" y="246"/>
              </a:cxn>
              <a:cxn ang="0">
                <a:pos x="0" y="0"/>
              </a:cxn>
              <a:cxn ang="0">
                <a:pos x="5748" y="0"/>
              </a:cxn>
              <a:cxn ang="0">
                <a:pos x="5748" y="246"/>
              </a:cxn>
              <a:cxn ang="0">
                <a:pos x="5748" y="246"/>
              </a:cxn>
            </a:cxnLst>
            <a:rect l="0" t="0" r="r" b="b"/>
            <a:pathLst>
              <a:path w="5748" h="246">
                <a:moveTo>
                  <a:pt x="5748" y="246"/>
                </a:moveTo>
                <a:lnTo>
                  <a:pt x="0" y="246"/>
                </a:lnTo>
                <a:lnTo>
                  <a:pt x="0" y="0"/>
                </a:lnTo>
                <a:lnTo>
                  <a:pt x="5748" y="0"/>
                </a:lnTo>
                <a:lnTo>
                  <a:pt x="5748" y="246"/>
                </a:lnTo>
                <a:lnTo>
                  <a:pt x="5748" y="246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80902" name="Group 6"/>
          <p:cNvGrpSpPr>
            <a:grpSpLocks/>
          </p:cNvGrpSpPr>
          <p:nvPr/>
        </p:nvGrpSpPr>
        <p:grpSpPr bwMode="auto">
          <a:xfrm>
            <a:off x="-1588" y="6034088"/>
            <a:ext cx="7845426" cy="850900"/>
            <a:chOff x="0" y="3792"/>
            <a:chExt cx="4942" cy="536"/>
          </a:xfrm>
        </p:grpSpPr>
        <p:sp>
          <p:nvSpPr>
            <p:cNvPr id="80903" name="Freeform 7"/>
            <p:cNvSpPr>
              <a:spLocks/>
            </p:cNvSpPr>
            <p:nvPr userDrawn="1"/>
          </p:nvSpPr>
          <p:spPr bwMode="ltGray">
            <a:xfrm>
              <a:off x="1488" y="3792"/>
              <a:ext cx="3240" cy="536"/>
            </a:xfrm>
            <a:custGeom>
              <a:avLst/>
              <a:gdLst/>
              <a:ahLst/>
              <a:cxnLst>
                <a:cxn ang="0">
                  <a:pos x="3132" y="469"/>
                </a:cxn>
                <a:cxn ang="0">
                  <a:pos x="2995" y="395"/>
                </a:cxn>
                <a:cxn ang="0">
                  <a:pos x="2911" y="375"/>
                </a:cxn>
                <a:cxn ang="0">
                  <a:pos x="2678" y="228"/>
                </a:cxn>
                <a:cxn ang="0">
                  <a:pos x="2553" y="74"/>
                </a:cxn>
                <a:cxn ang="0">
                  <a:pos x="2457" y="7"/>
                </a:cxn>
                <a:cxn ang="0">
                  <a:pos x="2403" y="47"/>
                </a:cxn>
                <a:cxn ang="0">
                  <a:pos x="2289" y="74"/>
                </a:cxn>
                <a:cxn ang="0">
                  <a:pos x="2134" y="74"/>
                </a:cxn>
                <a:cxn ang="0">
                  <a:pos x="2044" y="128"/>
                </a:cxn>
                <a:cxn ang="0">
                  <a:pos x="1775" y="222"/>
                </a:cxn>
                <a:cxn ang="0">
                  <a:pos x="1602" y="181"/>
                </a:cxn>
                <a:cxn ang="0">
                  <a:pos x="1560" y="101"/>
                </a:cxn>
                <a:cxn ang="0">
                  <a:pos x="1542" y="87"/>
                </a:cxn>
                <a:cxn ang="0">
                  <a:pos x="1446" y="60"/>
                </a:cxn>
                <a:cxn ang="0">
                  <a:pos x="1375" y="74"/>
                </a:cxn>
                <a:cxn ang="0">
                  <a:pos x="1309" y="87"/>
                </a:cxn>
                <a:cxn ang="0">
                  <a:pos x="1243" y="13"/>
                </a:cxn>
                <a:cxn ang="0">
                  <a:pos x="1225" y="0"/>
                </a:cxn>
                <a:cxn ang="0">
                  <a:pos x="1189" y="0"/>
                </a:cxn>
                <a:cxn ang="0">
                  <a:pos x="1106" y="34"/>
                </a:cxn>
                <a:cxn ang="0">
                  <a:pos x="1106" y="34"/>
                </a:cxn>
                <a:cxn ang="0">
                  <a:pos x="1094" y="40"/>
                </a:cxn>
                <a:cxn ang="0">
                  <a:pos x="1070" y="54"/>
                </a:cxn>
                <a:cxn ang="0">
                  <a:pos x="1034" y="74"/>
                </a:cxn>
                <a:cxn ang="0">
                  <a:pos x="1004" y="74"/>
                </a:cxn>
                <a:cxn ang="0">
                  <a:pos x="986" y="74"/>
                </a:cxn>
                <a:cxn ang="0">
                  <a:pos x="956" y="81"/>
                </a:cxn>
                <a:cxn ang="0">
                  <a:pos x="920" y="94"/>
                </a:cxn>
                <a:cxn ang="0">
                  <a:pos x="884" y="107"/>
                </a:cxn>
                <a:cxn ang="0">
                  <a:pos x="843" y="128"/>
                </a:cxn>
                <a:cxn ang="0">
                  <a:pos x="813" y="141"/>
                </a:cxn>
                <a:cxn ang="0">
                  <a:pos x="789" y="148"/>
                </a:cxn>
                <a:cxn ang="0">
                  <a:pos x="783" y="154"/>
                </a:cxn>
                <a:cxn ang="0">
                  <a:pos x="556" y="228"/>
                </a:cxn>
                <a:cxn ang="0">
                  <a:pos x="394" y="294"/>
                </a:cxn>
                <a:cxn ang="0">
                  <a:pos x="107" y="462"/>
                </a:cxn>
                <a:cxn ang="0">
                  <a:pos x="0" y="536"/>
                </a:cxn>
                <a:cxn ang="0">
                  <a:pos x="3240" y="536"/>
                </a:cxn>
                <a:cxn ang="0">
                  <a:pos x="3132" y="469"/>
                </a:cxn>
                <a:cxn ang="0">
                  <a:pos x="3132" y="469"/>
                </a:cxn>
              </a:cxnLst>
              <a:rect l="0" t="0" r="r" b="b"/>
              <a:pathLst>
                <a:path w="3240" h="536">
                  <a:moveTo>
                    <a:pt x="3132" y="469"/>
                  </a:moveTo>
                  <a:lnTo>
                    <a:pt x="2995" y="395"/>
                  </a:lnTo>
                  <a:lnTo>
                    <a:pt x="2911" y="375"/>
                  </a:lnTo>
                  <a:lnTo>
                    <a:pt x="2678" y="228"/>
                  </a:lnTo>
                  <a:lnTo>
                    <a:pt x="2553" y="74"/>
                  </a:lnTo>
                  <a:lnTo>
                    <a:pt x="2457" y="7"/>
                  </a:lnTo>
                  <a:lnTo>
                    <a:pt x="2403" y="47"/>
                  </a:lnTo>
                  <a:lnTo>
                    <a:pt x="2289" y="74"/>
                  </a:lnTo>
                  <a:lnTo>
                    <a:pt x="2134" y="74"/>
                  </a:lnTo>
                  <a:lnTo>
                    <a:pt x="2044" y="128"/>
                  </a:lnTo>
                  <a:lnTo>
                    <a:pt x="1775" y="222"/>
                  </a:lnTo>
                  <a:lnTo>
                    <a:pt x="1602" y="181"/>
                  </a:lnTo>
                  <a:lnTo>
                    <a:pt x="1560" y="101"/>
                  </a:lnTo>
                  <a:lnTo>
                    <a:pt x="1542" y="87"/>
                  </a:lnTo>
                  <a:lnTo>
                    <a:pt x="1446" y="60"/>
                  </a:lnTo>
                  <a:lnTo>
                    <a:pt x="1375" y="74"/>
                  </a:lnTo>
                  <a:lnTo>
                    <a:pt x="1309" y="87"/>
                  </a:lnTo>
                  <a:lnTo>
                    <a:pt x="1243" y="13"/>
                  </a:lnTo>
                  <a:lnTo>
                    <a:pt x="1225" y="0"/>
                  </a:lnTo>
                  <a:lnTo>
                    <a:pt x="1189" y="0"/>
                  </a:lnTo>
                  <a:lnTo>
                    <a:pt x="1106" y="34"/>
                  </a:lnTo>
                  <a:lnTo>
                    <a:pt x="1106" y="34"/>
                  </a:lnTo>
                  <a:lnTo>
                    <a:pt x="1094" y="40"/>
                  </a:lnTo>
                  <a:lnTo>
                    <a:pt x="1070" y="54"/>
                  </a:lnTo>
                  <a:lnTo>
                    <a:pt x="1034" y="74"/>
                  </a:lnTo>
                  <a:lnTo>
                    <a:pt x="1004" y="74"/>
                  </a:lnTo>
                  <a:lnTo>
                    <a:pt x="986" y="74"/>
                  </a:lnTo>
                  <a:lnTo>
                    <a:pt x="956" y="81"/>
                  </a:lnTo>
                  <a:lnTo>
                    <a:pt x="920" y="94"/>
                  </a:lnTo>
                  <a:lnTo>
                    <a:pt x="884" y="107"/>
                  </a:lnTo>
                  <a:lnTo>
                    <a:pt x="843" y="128"/>
                  </a:lnTo>
                  <a:lnTo>
                    <a:pt x="813" y="141"/>
                  </a:lnTo>
                  <a:lnTo>
                    <a:pt x="789" y="148"/>
                  </a:lnTo>
                  <a:lnTo>
                    <a:pt x="783" y="154"/>
                  </a:lnTo>
                  <a:lnTo>
                    <a:pt x="556" y="228"/>
                  </a:lnTo>
                  <a:lnTo>
                    <a:pt x="394" y="294"/>
                  </a:lnTo>
                  <a:lnTo>
                    <a:pt x="107" y="462"/>
                  </a:lnTo>
                  <a:lnTo>
                    <a:pt x="0" y="536"/>
                  </a:lnTo>
                  <a:lnTo>
                    <a:pt x="3240" y="536"/>
                  </a:lnTo>
                  <a:lnTo>
                    <a:pt x="3132" y="469"/>
                  </a:lnTo>
                  <a:lnTo>
                    <a:pt x="3132" y="469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66667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80904" name="Group 8"/>
            <p:cNvGrpSpPr>
              <a:grpSpLocks/>
            </p:cNvGrpSpPr>
            <p:nvPr userDrawn="1"/>
          </p:nvGrpSpPr>
          <p:grpSpPr bwMode="auto">
            <a:xfrm>
              <a:off x="2486" y="3792"/>
              <a:ext cx="2456" cy="536"/>
              <a:chOff x="2486" y="3792"/>
              <a:chExt cx="2456" cy="536"/>
            </a:xfrm>
          </p:grpSpPr>
          <p:sp>
            <p:nvSpPr>
              <p:cNvPr id="80905" name="Freeform 9"/>
              <p:cNvSpPr>
                <a:spLocks/>
              </p:cNvSpPr>
              <p:nvPr userDrawn="1"/>
            </p:nvSpPr>
            <p:spPr bwMode="ltGray">
              <a:xfrm>
                <a:off x="3948" y="3799"/>
                <a:ext cx="994" cy="529"/>
              </a:xfrm>
              <a:custGeom>
                <a:avLst/>
                <a:gdLst/>
                <a:ahLst/>
                <a:cxnLst>
                  <a:cxn ang="0">
                    <a:pos x="636" y="373"/>
                  </a:cxn>
                  <a:cxn ang="0">
                    <a:pos x="495" y="370"/>
                  </a:cxn>
                  <a:cxn ang="0">
                    <a:pos x="280" y="249"/>
                  </a:cxn>
                  <a:cxn ang="0">
                    <a:pos x="127" y="66"/>
                  </a:cxn>
                  <a:cxn ang="0">
                    <a:pos x="0" y="0"/>
                  </a:cxn>
                  <a:cxn ang="0">
                    <a:pos x="22" y="26"/>
                  </a:cxn>
                  <a:cxn ang="0">
                    <a:pos x="0" y="65"/>
                  </a:cxn>
                  <a:cxn ang="0">
                    <a:pos x="30" y="119"/>
                  </a:cxn>
                  <a:cxn ang="0">
                    <a:pos x="75" y="243"/>
                  </a:cxn>
                  <a:cxn ang="0">
                    <a:pos x="45" y="422"/>
                  </a:cxn>
                  <a:cxn ang="0">
                    <a:pos x="200" y="329"/>
                  </a:cxn>
                  <a:cxn ang="0">
                    <a:pos x="592" y="527"/>
                  </a:cxn>
                  <a:cxn ang="0">
                    <a:pos x="994" y="529"/>
                  </a:cxn>
                  <a:cxn ang="0">
                    <a:pos x="828" y="473"/>
                  </a:cxn>
                  <a:cxn ang="0">
                    <a:pos x="636" y="373"/>
                  </a:cxn>
                </a:cxnLst>
                <a:rect l="0" t="0" r="r" b="b"/>
                <a:pathLst>
                  <a:path w="994" h="529">
                    <a:moveTo>
                      <a:pt x="636" y="373"/>
                    </a:moveTo>
                    <a:lnTo>
                      <a:pt x="495" y="370"/>
                    </a:lnTo>
                    <a:lnTo>
                      <a:pt x="280" y="249"/>
                    </a:lnTo>
                    <a:lnTo>
                      <a:pt x="127" y="66"/>
                    </a:lnTo>
                    <a:lnTo>
                      <a:pt x="0" y="0"/>
                    </a:lnTo>
                    <a:lnTo>
                      <a:pt x="22" y="26"/>
                    </a:lnTo>
                    <a:lnTo>
                      <a:pt x="0" y="65"/>
                    </a:lnTo>
                    <a:lnTo>
                      <a:pt x="30" y="119"/>
                    </a:lnTo>
                    <a:lnTo>
                      <a:pt x="75" y="243"/>
                    </a:lnTo>
                    <a:lnTo>
                      <a:pt x="45" y="422"/>
                    </a:lnTo>
                    <a:lnTo>
                      <a:pt x="200" y="329"/>
                    </a:lnTo>
                    <a:lnTo>
                      <a:pt x="592" y="527"/>
                    </a:lnTo>
                    <a:lnTo>
                      <a:pt x="994" y="529"/>
                    </a:lnTo>
                    <a:lnTo>
                      <a:pt x="828" y="473"/>
                    </a:lnTo>
                    <a:lnTo>
                      <a:pt x="636" y="373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906" name="Freeform 10"/>
              <p:cNvSpPr>
                <a:spLocks/>
              </p:cNvSpPr>
              <p:nvPr userDrawn="1"/>
            </p:nvSpPr>
            <p:spPr bwMode="ltGray">
              <a:xfrm>
                <a:off x="2677" y="3792"/>
                <a:ext cx="186" cy="395"/>
              </a:xfrm>
              <a:custGeom>
                <a:avLst/>
                <a:gdLst/>
                <a:ahLst/>
                <a:cxnLst>
                  <a:cxn ang="0">
                    <a:pos x="36" y="0"/>
                  </a:cxn>
                  <a:cxn ang="0">
                    <a:pos x="54" y="18"/>
                  </a:cxn>
                  <a:cxn ang="0">
                    <a:pos x="24" y="30"/>
                  </a:cxn>
                  <a:cxn ang="0">
                    <a:pos x="18" y="66"/>
                  </a:cxn>
                  <a:cxn ang="0">
                    <a:pos x="42" y="114"/>
                  </a:cxn>
                  <a:cxn ang="0">
                    <a:pos x="48" y="162"/>
                  </a:cxn>
                  <a:cxn ang="0">
                    <a:pos x="0" y="353"/>
                  </a:cxn>
                  <a:cxn ang="0">
                    <a:pos x="54" y="233"/>
                  </a:cxn>
                  <a:cxn ang="0">
                    <a:pos x="84" y="216"/>
                  </a:cxn>
                  <a:cxn ang="0">
                    <a:pos x="126" y="126"/>
                  </a:cxn>
                  <a:cxn ang="0">
                    <a:pos x="144" y="120"/>
                  </a:cxn>
                  <a:cxn ang="0">
                    <a:pos x="144" y="90"/>
                  </a:cxn>
                  <a:cxn ang="0">
                    <a:pos x="186" y="66"/>
                  </a:cxn>
                  <a:cxn ang="0">
                    <a:pos x="162" y="60"/>
                  </a:cxn>
                  <a:cxn ang="0">
                    <a:pos x="36" y="0"/>
                  </a:cxn>
                  <a:cxn ang="0">
                    <a:pos x="36" y="0"/>
                  </a:cxn>
                </a:cxnLst>
                <a:rect l="0" t="0" r="r" b="b"/>
                <a:pathLst>
                  <a:path w="186" h="353">
                    <a:moveTo>
                      <a:pt x="36" y="0"/>
                    </a:moveTo>
                    <a:lnTo>
                      <a:pt x="54" y="18"/>
                    </a:lnTo>
                    <a:lnTo>
                      <a:pt x="24" y="30"/>
                    </a:lnTo>
                    <a:lnTo>
                      <a:pt x="18" y="66"/>
                    </a:lnTo>
                    <a:lnTo>
                      <a:pt x="42" y="114"/>
                    </a:lnTo>
                    <a:lnTo>
                      <a:pt x="48" y="162"/>
                    </a:lnTo>
                    <a:lnTo>
                      <a:pt x="0" y="353"/>
                    </a:lnTo>
                    <a:lnTo>
                      <a:pt x="54" y="233"/>
                    </a:lnTo>
                    <a:lnTo>
                      <a:pt x="84" y="216"/>
                    </a:lnTo>
                    <a:lnTo>
                      <a:pt x="126" y="126"/>
                    </a:lnTo>
                    <a:lnTo>
                      <a:pt x="144" y="120"/>
                    </a:lnTo>
                    <a:lnTo>
                      <a:pt x="144" y="90"/>
                    </a:lnTo>
                    <a:lnTo>
                      <a:pt x="186" y="66"/>
                    </a:lnTo>
                    <a:lnTo>
                      <a:pt x="162" y="60"/>
                    </a:lnTo>
                    <a:lnTo>
                      <a:pt x="36" y="0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907" name="Freeform 11"/>
              <p:cNvSpPr>
                <a:spLocks/>
              </p:cNvSpPr>
              <p:nvPr userDrawn="1"/>
            </p:nvSpPr>
            <p:spPr bwMode="ltGray">
              <a:xfrm>
                <a:off x="3030" y="3893"/>
                <a:ext cx="378" cy="271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2" y="13"/>
                  </a:cxn>
                  <a:cxn ang="0">
                    <a:pos x="0" y="40"/>
                  </a:cxn>
                  <a:cxn ang="0">
                    <a:pos x="60" y="121"/>
                  </a:cxn>
                  <a:cxn ang="0">
                    <a:pos x="310" y="271"/>
                  </a:cxn>
                  <a:cxn ang="0">
                    <a:pos x="290" y="139"/>
                  </a:cxn>
                  <a:cxn ang="0">
                    <a:pos x="378" y="76"/>
                  </a:cxn>
                  <a:cxn ang="0">
                    <a:pos x="251" y="94"/>
                  </a:cxn>
                  <a:cxn ang="0">
                    <a:pos x="90" y="54"/>
                  </a:cxn>
                  <a:cxn ang="0">
                    <a:pos x="18" y="0"/>
                  </a:cxn>
                  <a:cxn ang="0">
                    <a:pos x="18" y="0"/>
                  </a:cxn>
                </a:cxnLst>
                <a:rect l="0" t="0" r="r" b="b"/>
                <a:pathLst>
                  <a:path w="378" h="271">
                    <a:moveTo>
                      <a:pt x="18" y="0"/>
                    </a:moveTo>
                    <a:lnTo>
                      <a:pt x="12" y="13"/>
                    </a:lnTo>
                    <a:lnTo>
                      <a:pt x="0" y="40"/>
                    </a:lnTo>
                    <a:lnTo>
                      <a:pt x="60" y="121"/>
                    </a:lnTo>
                    <a:lnTo>
                      <a:pt x="310" y="271"/>
                    </a:lnTo>
                    <a:lnTo>
                      <a:pt x="290" y="139"/>
                    </a:lnTo>
                    <a:lnTo>
                      <a:pt x="378" y="76"/>
                    </a:lnTo>
                    <a:lnTo>
                      <a:pt x="251" y="94"/>
                    </a:lnTo>
                    <a:lnTo>
                      <a:pt x="90" y="54"/>
                    </a:lnTo>
                    <a:lnTo>
                      <a:pt x="18" y="0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908" name="Freeform 12"/>
              <p:cNvSpPr>
                <a:spLocks/>
              </p:cNvSpPr>
              <p:nvPr userDrawn="1"/>
            </p:nvSpPr>
            <p:spPr bwMode="ltGray">
              <a:xfrm>
                <a:off x="3628" y="3866"/>
                <a:ext cx="155" cy="74"/>
              </a:xfrm>
              <a:custGeom>
                <a:avLst/>
                <a:gdLst/>
                <a:ahLst/>
                <a:cxnLst>
                  <a:cxn ang="0">
                    <a:pos x="114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6" y="6"/>
                  </a:cxn>
                  <a:cxn ang="0">
                    <a:pos x="6" y="18"/>
                  </a:cxn>
                  <a:cxn ang="0">
                    <a:pos x="0" y="24"/>
                  </a:cxn>
                  <a:cxn ang="0">
                    <a:pos x="78" y="60"/>
                  </a:cxn>
                  <a:cxn ang="0">
                    <a:pos x="96" y="42"/>
                  </a:cxn>
                  <a:cxn ang="0">
                    <a:pos x="155" y="66"/>
                  </a:cxn>
                  <a:cxn ang="0">
                    <a:pos x="126" y="24"/>
                  </a:cxn>
                  <a:cxn ang="0">
                    <a:pos x="149" y="0"/>
                  </a:cxn>
                  <a:cxn ang="0">
                    <a:pos x="114" y="0"/>
                  </a:cxn>
                  <a:cxn ang="0">
                    <a:pos x="114" y="0"/>
                  </a:cxn>
                </a:cxnLst>
                <a:rect l="0" t="0" r="r" b="b"/>
                <a:pathLst>
                  <a:path w="155" h="66">
                    <a:moveTo>
                      <a:pt x="114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6" y="6"/>
                    </a:lnTo>
                    <a:lnTo>
                      <a:pt x="6" y="18"/>
                    </a:lnTo>
                    <a:lnTo>
                      <a:pt x="0" y="24"/>
                    </a:lnTo>
                    <a:lnTo>
                      <a:pt x="78" y="60"/>
                    </a:lnTo>
                    <a:lnTo>
                      <a:pt x="96" y="42"/>
                    </a:lnTo>
                    <a:lnTo>
                      <a:pt x="155" y="66"/>
                    </a:lnTo>
                    <a:lnTo>
                      <a:pt x="126" y="24"/>
                    </a:lnTo>
                    <a:lnTo>
                      <a:pt x="149" y="0"/>
                    </a:lnTo>
                    <a:lnTo>
                      <a:pt x="114" y="0"/>
                    </a:lnTo>
                    <a:lnTo>
                      <a:pt x="114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909" name="Freeform 13"/>
              <p:cNvSpPr>
                <a:spLocks/>
              </p:cNvSpPr>
              <p:nvPr userDrawn="1"/>
            </p:nvSpPr>
            <p:spPr bwMode="ltGray">
              <a:xfrm>
                <a:off x="2486" y="3859"/>
                <a:ext cx="42" cy="81"/>
              </a:xfrm>
              <a:custGeom>
                <a:avLst/>
                <a:gdLst/>
                <a:ahLst/>
                <a:cxnLst>
                  <a:cxn ang="0">
                    <a:pos x="6" y="36"/>
                  </a:cxn>
                  <a:cxn ang="0">
                    <a:pos x="0" y="18"/>
                  </a:cxn>
                  <a:cxn ang="0">
                    <a:pos x="12" y="6"/>
                  </a:cxn>
                  <a:cxn ang="0">
                    <a:pos x="0" y="6"/>
                  </a:cxn>
                  <a:cxn ang="0">
                    <a:pos x="12" y="6"/>
                  </a:cxn>
                  <a:cxn ang="0">
                    <a:pos x="24" y="6"/>
                  </a:cxn>
                  <a:cxn ang="0">
                    <a:pos x="36" y="6"/>
                  </a:cxn>
                  <a:cxn ang="0">
                    <a:pos x="42" y="0"/>
                  </a:cxn>
                  <a:cxn ang="0">
                    <a:pos x="30" y="18"/>
                  </a:cxn>
                  <a:cxn ang="0">
                    <a:pos x="42" y="48"/>
                  </a:cxn>
                  <a:cxn ang="0">
                    <a:pos x="12" y="72"/>
                  </a:cxn>
                  <a:cxn ang="0">
                    <a:pos x="6" y="36"/>
                  </a:cxn>
                  <a:cxn ang="0">
                    <a:pos x="6" y="36"/>
                  </a:cxn>
                </a:cxnLst>
                <a:rect l="0" t="0" r="r" b="b"/>
                <a:pathLst>
                  <a:path w="42" h="72">
                    <a:moveTo>
                      <a:pt x="6" y="36"/>
                    </a:moveTo>
                    <a:lnTo>
                      <a:pt x="0" y="18"/>
                    </a:lnTo>
                    <a:lnTo>
                      <a:pt x="12" y="6"/>
                    </a:lnTo>
                    <a:lnTo>
                      <a:pt x="0" y="6"/>
                    </a:lnTo>
                    <a:lnTo>
                      <a:pt x="12" y="6"/>
                    </a:lnTo>
                    <a:lnTo>
                      <a:pt x="24" y="6"/>
                    </a:lnTo>
                    <a:lnTo>
                      <a:pt x="36" y="6"/>
                    </a:lnTo>
                    <a:lnTo>
                      <a:pt x="42" y="0"/>
                    </a:lnTo>
                    <a:lnTo>
                      <a:pt x="30" y="18"/>
                    </a:lnTo>
                    <a:lnTo>
                      <a:pt x="42" y="48"/>
                    </a:lnTo>
                    <a:lnTo>
                      <a:pt x="12" y="72"/>
                    </a:lnTo>
                    <a:lnTo>
                      <a:pt x="6" y="36"/>
                    </a:lnTo>
                    <a:lnTo>
                      <a:pt x="6" y="36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0910" name="Freeform 14"/>
            <p:cNvSpPr>
              <a:spLocks/>
            </p:cNvSpPr>
            <p:nvPr userDrawn="1"/>
          </p:nvSpPr>
          <p:spPr bwMode="ltGray">
            <a:xfrm>
              <a:off x="0" y="3792"/>
              <a:ext cx="3976" cy="535"/>
            </a:xfrm>
            <a:custGeom>
              <a:avLst/>
              <a:gdLst/>
              <a:ahLst/>
              <a:cxnLst>
                <a:cxn ang="0">
                  <a:pos x="3976" y="527"/>
                </a:cxn>
                <a:cxn ang="0">
                  <a:pos x="3970" y="527"/>
                </a:cxn>
                <a:cxn ang="0">
                  <a:pos x="3844" y="509"/>
                </a:cxn>
                <a:cxn ang="0">
                  <a:pos x="2487" y="305"/>
                </a:cxn>
                <a:cxn ang="0">
                  <a:pos x="2039" y="36"/>
                </a:cxn>
                <a:cxn ang="0">
                  <a:pos x="1907" y="24"/>
                </a:cxn>
                <a:cxn ang="0">
                  <a:pos x="1883" y="54"/>
                </a:cxn>
                <a:cxn ang="0">
                  <a:pos x="1859" y="54"/>
                </a:cxn>
                <a:cxn ang="0">
                  <a:pos x="1830" y="30"/>
                </a:cxn>
                <a:cxn ang="0">
                  <a:pos x="1704" y="102"/>
                </a:cxn>
                <a:cxn ang="0">
                  <a:pos x="1608" y="126"/>
                </a:cxn>
                <a:cxn ang="0">
                  <a:pos x="1561" y="132"/>
                </a:cxn>
                <a:cxn ang="0">
                  <a:pos x="1495" y="102"/>
                </a:cxn>
                <a:cxn ang="0">
                  <a:pos x="1357" y="126"/>
                </a:cxn>
                <a:cxn ang="0">
                  <a:pos x="1285" y="24"/>
                </a:cxn>
                <a:cxn ang="0">
                  <a:pos x="1280" y="18"/>
                </a:cxn>
                <a:cxn ang="0">
                  <a:pos x="1262" y="12"/>
                </a:cxn>
                <a:cxn ang="0">
                  <a:pos x="1238" y="6"/>
                </a:cxn>
                <a:cxn ang="0">
                  <a:pos x="1220" y="0"/>
                </a:cxn>
                <a:cxn ang="0">
                  <a:pos x="1196" y="0"/>
                </a:cxn>
                <a:cxn ang="0">
                  <a:pos x="1166" y="0"/>
                </a:cxn>
                <a:cxn ang="0">
                  <a:pos x="1142" y="0"/>
                </a:cxn>
                <a:cxn ang="0">
                  <a:pos x="1136" y="0"/>
                </a:cxn>
                <a:cxn ang="0">
                  <a:pos x="1130" y="0"/>
                </a:cxn>
                <a:cxn ang="0">
                  <a:pos x="1124" y="6"/>
                </a:cxn>
                <a:cxn ang="0">
                  <a:pos x="1118" y="12"/>
                </a:cxn>
                <a:cxn ang="0">
                  <a:pos x="1100" y="18"/>
                </a:cxn>
                <a:cxn ang="0">
                  <a:pos x="1088" y="18"/>
                </a:cxn>
                <a:cxn ang="0">
                  <a:pos x="1070" y="24"/>
                </a:cxn>
                <a:cxn ang="0">
                  <a:pos x="1052" y="30"/>
                </a:cxn>
                <a:cxn ang="0">
                  <a:pos x="1034" y="36"/>
                </a:cxn>
                <a:cxn ang="0">
                  <a:pos x="1028" y="42"/>
                </a:cxn>
                <a:cxn ang="0">
                  <a:pos x="969" y="60"/>
                </a:cxn>
                <a:cxn ang="0">
                  <a:pos x="921" y="72"/>
                </a:cxn>
                <a:cxn ang="0">
                  <a:pos x="855" y="48"/>
                </a:cxn>
                <a:cxn ang="0">
                  <a:pos x="825" y="48"/>
                </a:cxn>
                <a:cxn ang="0">
                  <a:pos x="759" y="72"/>
                </a:cxn>
                <a:cxn ang="0">
                  <a:pos x="735" y="72"/>
                </a:cxn>
                <a:cxn ang="0">
                  <a:pos x="706" y="60"/>
                </a:cxn>
                <a:cxn ang="0">
                  <a:pos x="640" y="60"/>
                </a:cxn>
                <a:cxn ang="0">
                  <a:pos x="544" y="72"/>
                </a:cxn>
                <a:cxn ang="0">
                  <a:pos x="389" y="18"/>
                </a:cxn>
                <a:cxn ang="0">
                  <a:pos x="323" y="60"/>
                </a:cxn>
                <a:cxn ang="0">
                  <a:pos x="317" y="60"/>
                </a:cxn>
                <a:cxn ang="0">
                  <a:pos x="305" y="72"/>
                </a:cxn>
                <a:cxn ang="0">
                  <a:pos x="287" y="78"/>
                </a:cxn>
                <a:cxn ang="0">
                  <a:pos x="263" y="90"/>
                </a:cxn>
                <a:cxn ang="0">
                  <a:pos x="203" y="120"/>
                </a:cxn>
                <a:cxn ang="0">
                  <a:pos x="149" y="150"/>
                </a:cxn>
                <a:cxn ang="0">
                  <a:pos x="78" y="168"/>
                </a:cxn>
                <a:cxn ang="0">
                  <a:pos x="0" y="180"/>
                </a:cxn>
                <a:cxn ang="0">
                  <a:pos x="0" y="527"/>
                </a:cxn>
                <a:cxn ang="0">
                  <a:pos x="1010" y="527"/>
                </a:cxn>
                <a:cxn ang="0">
                  <a:pos x="3725" y="527"/>
                </a:cxn>
                <a:cxn ang="0">
                  <a:pos x="3976" y="527"/>
                </a:cxn>
                <a:cxn ang="0">
                  <a:pos x="3976" y="527"/>
                </a:cxn>
              </a:cxnLst>
              <a:rect l="0" t="0" r="r" b="b"/>
              <a:pathLst>
                <a:path w="3976" h="527">
                  <a:moveTo>
                    <a:pt x="3976" y="527"/>
                  </a:moveTo>
                  <a:lnTo>
                    <a:pt x="3970" y="527"/>
                  </a:lnTo>
                  <a:lnTo>
                    <a:pt x="3844" y="509"/>
                  </a:lnTo>
                  <a:lnTo>
                    <a:pt x="2487" y="305"/>
                  </a:lnTo>
                  <a:lnTo>
                    <a:pt x="2039" y="36"/>
                  </a:lnTo>
                  <a:lnTo>
                    <a:pt x="1907" y="24"/>
                  </a:lnTo>
                  <a:lnTo>
                    <a:pt x="1883" y="54"/>
                  </a:lnTo>
                  <a:lnTo>
                    <a:pt x="1859" y="54"/>
                  </a:lnTo>
                  <a:lnTo>
                    <a:pt x="1830" y="30"/>
                  </a:lnTo>
                  <a:lnTo>
                    <a:pt x="1704" y="102"/>
                  </a:lnTo>
                  <a:lnTo>
                    <a:pt x="1608" y="126"/>
                  </a:lnTo>
                  <a:lnTo>
                    <a:pt x="1561" y="132"/>
                  </a:lnTo>
                  <a:lnTo>
                    <a:pt x="1495" y="102"/>
                  </a:lnTo>
                  <a:lnTo>
                    <a:pt x="1357" y="126"/>
                  </a:lnTo>
                  <a:lnTo>
                    <a:pt x="1285" y="24"/>
                  </a:lnTo>
                  <a:lnTo>
                    <a:pt x="1280" y="18"/>
                  </a:lnTo>
                  <a:lnTo>
                    <a:pt x="1262" y="12"/>
                  </a:lnTo>
                  <a:lnTo>
                    <a:pt x="1238" y="6"/>
                  </a:lnTo>
                  <a:lnTo>
                    <a:pt x="1220" y="0"/>
                  </a:lnTo>
                  <a:lnTo>
                    <a:pt x="1196" y="0"/>
                  </a:lnTo>
                  <a:lnTo>
                    <a:pt x="1166" y="0"/>
                  </a:lnTo>
                  <a:lnTo>
                    <a:pt x="1142" y="0"/>
                  </a:lnTo>
                  <a:lnTo>
                    <a:pt x="1136" y="0"/>
                  </a:lnTo>
                  <a:lnTo>
                    <a:pt x="1130" y="0"/>
                  </a:lnTo>
                  <a:lnTo>
                    <a:pt x="1124" y="6"/>
                  </a:lnTo>
                  <a:lnTo>
                    <a:pt x="1118" y="12"/>
                  </a:lnTo>
                  <a:lnTo>
                    <a:pt x="1100" y="18"/>
                  </a:lnTo>
                  <a:lnTo>
                    <a:pt x="1088" y="18"/>
                  </a:lnTo>
                  <a:lnTo>
                    <a:pt x="1070" y="24"/>
                  </a:lnTo>
                  <a:lnTo>
                    <a:pt x="1052" y="30"/>
                  </a:lnTo>
                  <a:lnTo>
                    <a:pt x="1034" y="36"/>
                  </a:lnTo>
                  <a:lnTo>
                    <a:pt x="1028" y="42"/>
                  </a:lnTo>
                  <a:lnTo>
                    <a:pt x="969" y="60"/>
                  </a:lnTo>
                  <a:lnTo>
                    <a:pt x="921" y="72"/>
                  </a:lnTo>
                  <a:lnTo>
                    <a:pt x="855" y="48"/>
                  </a:lnTo>
                  <a:lnTo>
                    <a:pt x="825" y="48"/>
                  </a:lnTo>
                  <a:lnTo>
                    <a:pt x="759" y="72"/>
                  </a:lnTo>
                  <a:lnTo>
                    <a:pt x="735" y="72"/>
                  </a:lnTo>
                  <a:lnTo>
                    <a:pt x="706" y="60"/>
                  </a:lnTo>
                  <a:lnTo>
                    <a:pt x="640" y="60"/>
                  </a:lnTo>
                  <a:lnTo>
                    <a:pt x="544" y="72"/>
                  </a:lnTo>
                  <a:lnTo>
                    <a:pt x="389" y="18"/>
                  </a:lnTo>
                  <a:lnTo>
                    <a:pt x="323" y="60"/>
                  </a:lnTo>
                  <a:lnTo>
                    <a:pt x="317" y="60"/>
                  </a:lnTo>
                  <a:lnTo>
                    <a:pt x="305" y="72"/>
                  </a:lnTo>
                  <a:lnTo>
                    <a:pt x="287" y="78"/>
                  </a:lnTo>
                  <a:lnTo>
                    <a:pt x="263" y="90"/>
                  </a:lnTo>
                  <a:lnTo>
                    <a:pt x="203" y="120"/>
                  </a:lnTo>
                  <a:lnTo>
                    <a:pt x="149" y="150"/>
                  </a:lnTo>
                  <a:lnTo>
                    <a:pt x="78" y="168"/>
                  </a:lnTo>
                  <a:lnTo>
                    <a:pt x="0" y="180"/>
                  </a:lnTo>
                  <a:lnTo>
                    <a:pt x="0" y="527"/>
                  </a:lnTo>
                  <a:lnTo>
                    <a:pt x="1010" y="527"/>
                  </a:lnTo>
                  <a:lnTo>
                    <a:pt x="3725" y="527"/>
                  </a:lnTo>
                  <a:lnTo>
                    <a:pt x="3976" y="527"/>
                  </a:lnTo>
                  <a:lnTo>
                    <a:pt x="3976" y="527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75686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0911" name="Group 15"/>
          <p:cNvGrpSpPr>
            <a:grpSpLocks/>
          </p:cNvGrpSpPr>
          <p:nvPr/>
        </p:nvGrpSpPr>
        <p:grpSpPr bwMode="auto">
          <a:xfrm>
            <a:off x="627063" y="6021388"/>
            <a:ext cx="5684837" cy="849312"/>
            <a:chOff x="395" y="3793"/>
            <a:chExt cx="3581" cy="535"/>
          </a:xfrm>
        </p:grpSpPr>
        <p:sp>
          <p:nvSpPr>
            <p:cNvPr id="80912" name="Freeform 16"/>
            <p:cNvSpPr>
              <a:spLocks/>
            </p:cNvSpPr>
            <p:nvPr userDrawn="1"/>
          </p:nvSpPr>
          <p:spPr bwMode="auto">
            <a:xfrm>
              <a:off x="1196" y="3793"/>
              <a:ext cx="365" cy="291"/>
            </a:xfrm>
            <a:custGeom>
              <a:avLst/>
              <a:gdLst/>
              <a:ahLst/>
              <a:cxnLst>
                <a:cxn ang="0">
                  <a:pos x="24" y="24"/>
                </a:cxn>
                <a:cxn ang="0">
                  <a:pos x="0" y="60"/>
                </a:cxn>
                <a:cxn ang="0">
                  <a:pos x="66" y="108"/>
                </a:cxn>
                <a:cxn ang="0">
                  <a:pos x="143" y="180"/>
                </a:cxn>
                <a:cxn ang="0">
                  <a:pos x="191" y="168"/>
                </a:cxn>
                <a:cxn ang="0">
                  <a:pos x="341" y="287"/>
                </a:cxn>
                <a:cxn ang="0">
                  <a:pos x="305" y="174"/>
                </a:cxn>
                <a:cxn ang="0">
                  <a:pos x="365" y="132"/>
                </a:cxn>
                <a:cxn ang="0">
                  <a:pos x="359" y="126"/>
                </a:cxn>
                <a:cxn ang="0">
                  <a:pos x="335" y="114"/>
                </a:cxn>
                <a:cxn ang="0">
                  <a:pos x="299" y="90"/>
                </a:cxn>
                <a:cxn ang="0">
                  <a:pos x="257" y="72"/>
                </a:cxn>
                <a:cxn ang="0">
                  <a:pos x="215" y="54"/>
                </a:cxn>
                <a:cxn ang="0">
                  <a:pos x="173" y="36"/>
                </a:cxn>
                <a:cxn ang="0">
                  <a:pos x="143" y="24"/>
                </a:cxn>
                <a:cxn ang="0">
                  <a:pos x="131" y="18"/>
                </a:cxn>
                <a:cxn ang="0">
                  <a:pos x="107" y="18"/>
                </a:cxn>
                <a:cxn ang="0">
                  <a:pos x="95" y="18"/>
                </a:cxn>
                <a:cxn ang="0">
                  <a:pos x="72" y="12"/>
                </a:cxn>
                <a:cxn ang="0">
                  <a:pos x="66" y="12"/>
                </a:cxn>
                <a:cxn ang="0">
                  <a:pos x="54" y="6"/>
                </a:cxn>
                <a:cxn ang="0">
                  <a:pos x="42" y="0"/>
                </a:cxn>
                <a:cxn ang="0">
                  <a:pos x="30" y="0"/>
                </a:cxn>
                <a:cxn ang="0">
                  <a:pos x="24" y="24"/>
                </a:cxn>
                <a:cxn ang="0">
                  <a:pos x="24" y="24"/>
                </a:cxn>
              </a:cxnLst>
              <a:rect l="0" t="0" r="r" b="b"/>
              <a:pathLst>
                <a:path w="365" h="287">
                  <a:moveTo>
                    <a:pt x="24" y="24"/>
                  </a:moveTo>
                  <a:lnTo>
                    <a:pt x="0" y="60"/>
                  </a:lnTo>
                  <a:lnTo>
                    <a:pt x="66" y="108"/>
                  </a:lnTo>
                  <a:lnTo>
                    <a:pt x="143" y="180"/>
                  </a:lnTo>
                  <a:lnTo>
                    <a:pt x="191" y="168"/>
                  </a:lnTo>
                  <a:lnTo>
                    <a:pt x="341" y="287"/>
                  </a:lnTo>
                  <a:lnTo>
                    <a:pt x="305" y="174"/>
                  </a:lnTo>
                  <a:lnTo>
                    <a:pt x="365" y="132"/>
                  </a:lnTo>
                  <a:lnTo>
                    <a:pt x="359" y="126"/>
                  </a:lnTo>
                  <a:lnTo>
                    <a:pt x="335" y="114"/>
                  </a:lnTo>
                  <a:lnTo>
                    <a:pt x="299" y="90"/>
                  </a:lnTo>
                  <a:lnTo>
                    <a:pt x="257" y="72"/>
                  </a:lnTo>
                  <a:lnTo>
                    <a:pt x="215" y="54"/>
                  </a:lnTo>
                  <a:lnTo>
                    <a:pt x="173" y="36"/>
                  </a:lnTo>
                  <a:lnTo>
                    <a:pt x="143" y="24"/>
                  </a:lnTo>
                  <a:lnTo>
                    <a:pt x="131" y="18"/>
                  </a:lnTo>
                  <a:lnTo>
                    <a:pt x="107" y="18"/>
                  </a:lnTo>
                  <a:lnTo>
                    <a:pt x="95" y="18"/>
                  </a:lnTo>
                  <a:lnTo>
                    <a:pt x="72" y="12"/>
                  </a:lnTo>
                  <a:lnTo>
                    <a:pt x="66" y="12"/>
                  </a:lnTo>
                  <a:lnTo>
                    <a:pt x="54" y="6"/>
                  </a:lnTo>
                  <a:lnTo>
                    <a:pt x="42" y="0"/>
                  </a:lnTo>
                  <a:lnTo>
                    <a:pt x="30" y="0"/>
                  </a:lnTo>
                  <a:lnTo>
                    <a:pt x="24" y="24"/>
                  </a:lnTo>
                  <a:lnTo>
                    <a:pt x="24" y="24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913" name="Freeform 17"/>
            <p:cNvSpPr>
              <a:spLocks/>
            </p:cNvSpPr>
            <p:nvPr userDrawn="1"/>
          </p:nvSpPr>
          <p:spPr bwMode="auto">
            <a:xfrm>
              <a:off x="1943" y="3829"/>
              <a:ext cx="2033" cy="499"/>
            </a:xfrm>
            <a:custGeom>
              <a:avLst/>
              <a:gdLst/>
              <a:ahLst/>
              <a:cxnLst>
                <a:cxn ang="0">
                  <a:pos x="186" y="18"/>
                </a:cxn>
                <a:cxn ang="0">
                  <a:pos x="138" y="6"/>
                </a:cxn>
                <a:cxn ang="0">
                  <a:pos x="96" y="0"/>
                </a:cxn>
                <a:cxn ang="0">
                  <a:pos x="36" y="0"/>
                </a:cxn>
                <a:cxn ang="0">
                  <a:pos x="12" y="25"/>
                </a:cxn>
                <a:cxn ang="0">
                  <a:pos x="0" y="128"/>
                </a:cxn>
                <a:cxn ang="0">
                  <a:pos x="60" y="104"/>
                </a:cxn>
                <a:cxn ang="0">
                  <a:pos x="90" y="134"/>
                </a:cxn>
                <a:cxn ang="0">
                  <a:pos x="150" y="153"/>
                </a:cxn>
                <a:cxn ang="0">
                  <a:pos x="209" y="273"/>
                </a:cxn>
                <a:cxn ang="0">
                  <a:pos x="401" y="359"/>
                </a:cxn>
                <a:cxn ang="0">
                  <a:pos x="777" y="359"/>
                </a:cxn>
                <a:cxn ang="0">
                  <a:pos x="2033" y="499"/>
                </a:cxn>
                <a:cxn ang="0">
                  <a:pos x="2033" y="499"/>
                </a:cxn>
                <a:cxn ang="0">
                  <a:pos x="1991" y="493"/>
                </a:cxn>
                <a:cxn ang="0">
                  <a:pos x="676" y="243"/>
                </a:cxn>
                <a:cxn ang="0">
                  <a:pos x="514" y="159"/>
                </a:cxn>
                <a:cxn ang="0">
                  <a:pos x="425" y="110"/>
                </a:cxn>
                <a:cxn ang="0">
                  <a:pos x="365" y="92"/>
                </a:cxn>
                <a:cxn ang="0">
                  <a:pos x="281" y="61"/>
                </a:cxn>
                <a:cxn ang="0">
                  <a:pos x="186" y="18"/>
                </a:cxn>
                <a:cxn ang="0">
                  <a:pos x="186" y="18"/>
                </a:cxn>
              </a:cxnLst>
              <a:rect l="0" t="0" r="r" b="b"/>
              <a:pathLst>
                <a:path w="2033" h="499">
                  <a:moveTo>
                    <a:pt x="186" y="18"/>
                  </a:moveTo>
                  <a:lnTo>
                    <a:pt x="138" y="6"/>
                  </a:lnTo>
                  <a:lnTo>
                    <a:pt x="96" y="0"/>
                  </a:lnTo>
                  <a:lnTo>
                    <a:pt x="36" y="0"/>
                  </a:lnTo>
                  <a:lnTo>
                    <a:pt x="12" y="25"/>
                  </a:lnTo>
                  <a:lnTo>
                    <a:pt x="0" y="128"/>
                  </a:lnTo>
                  <a:lnTo>
                    <a:pt x="60" y="104"/>
                  </a:lnTo>
                  <a:lnTo>
                    <a:pt x="90" y="134"/>
                  </a:lnTo>
                  <a:lnTo>
                    <a:pt x="150" y="153"/>
                  </a:lnTo>
                  <a:lnTo>
                    <a:pt x="209" y="273"/>
                  </a:lnTo>
                  <a:lnTo>
                    <a:pt x="401" y="359"/>
                  </a:lnTo>
                  <a:lnTo>
                    <a:pt x="777" y="359"/>
                  </a:lnTo>
                  <a:lnTo>
                    <a:pt x="2033" y="499"/>
                  </a:lnTo>
                  <a:lnTo>
                    <a:pt x="2033" y="499"/>
                  </a:lnTo>
                  <a:lnTo>
                    <a:pt x="1991" y="493"/>
                  </a:lnTo>
                  <a:lnTo>
                    <a:pt x="676" y="243"/>
                  </a:lnTo>
                  <a:lnTo>
                    <a:pt x="514" y="159"/>
                  </a:lnTo>
                  <a:lnTo>
                    <a:pt x="425" y="110"/>
                  </a:lnTo>
                  <a:lnTo>
                    <a:pt x="365" y="92"/>
                  </a:lnTo>
                  <a:lnTo>
                    <a:pt x="281" y="61"/>
                  </a:lnTo>
                  <a:lnTo>
                    <a:pt x="186" y="18"/>
                  </a:lnTo>
                  <a:lnTo>
                    <a:pt x="186" y="18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914" name="Freeform 18"/>
            <p:cNvSpPr>
              <a:spLocks/>
            </p:cNvSpPr>
            <p:nvPr userDrawn="1"/>
          </p:nvSpPr>
          <p:spPr bwMode="auto">
            <a:xfrm>
              <a:off x="1830" y="3823"/>
              <a:ext cx="71" cy="61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6" y="18"/>
                </a:cxn>
                <a:cxn ang="0">
                  <a:pos x="12" y="12"/>
                </a:cxn>
                <a:cxn ang="0">
                  <a:pos x="6" y="6"/>
                </a:cxn>
                <a:cxn ang="0">
                  <a:pos x="0" y="0"/>
                </a:cxn>
                <a:cxn ang="0">
                  <a:pos x="29" y="18"/>
                </a:cxn>
                <a:cxn ang="0">
                  <a:pos x="53" y="18"/>
                </a:cxn>
                <a:cxn ang="0">
                  <a:pos x="59" y="30"/>
                </a:cxn>
                <a:cxn ang="0">
                  <a:pos x="65" y="42"/>
                </a:cxn>
                <a:cxn ang="0">
                  <a:pos x="71" y="54"/>
                </a:cxn>
                <a:cxn ang="0">
                  <a:pos x="71" y="60"/>
                </a:cxn>
                <a:cxn ang="0">
                  <a:pos x="59" y="54"/>
                </a:cxn>
                <a:cxn ang="0">
                  <a:pos x="47" y="42"/>
                </a:cxn>
                <a:cxn ang="0">
                  <a:pos x="23" y="30"/>
                </a:cxn>
                <a:cxn ang="0">
                  <a:pos x="23" y="36"/>
                </a:cxn>
                <a:cxn ang="0">
                  <a:pos x="18" y="42"/>
                </a:cxn>
                <a:cxn ang="0">
                  <a:pos x="12" y="48"/>
                </a:cxn>
                <a:cxn ang="0">
                  <a:pos x="6" y="48"/>
                </a:cxn>
                <a:cxn ang="0">
                  <a:pos x="6" y="48"/>
                </a:cxn>
                <a:cxn ang="0">
                  <a:pos x="6" y="36"/>
                </a:cxn>
                <a:cxn ang="0">
                  <a:pos x="0" y="18"/>
                </a:cxn>
                <a:cxn ang="0">
                  <a:pos x="0" y="18"/>
                </a:cxn>
              </a:cxnLst>
              <a:rect l="0" t="0" r="r" b="b"/>
              <a:pathLst>
                <a:path w="71" h="60">
                  <a:moveTo>
                    <a:pt x="0" y="18"/>
                  </a:moveTo>
                  <a:lnTo>
                    <a:pt x="6" y="18"/>
                  </a:lnTo>
                  <a:lnTo>
                    <a:pt x="12" y="12"/>
                  </a:lnTo>
                  <a:lnTo>
                    <a:pt x="6" y="6"/>
                  </a:lnTo>
                  <a:lnTo>
                    <a:pt x="0" y="0"/>
                  </a:lnTo>
                  <a:lnTo>
                    <a:pt x="29" y="18"/>
                  </a:lnTo>
                  <a:lnTo>
                    <a:pt x="53" y="18"/>
                  </a:lnTo>
                  <a:lnTo>
                    <a:pt x="59" y="30"/>
                  </a:lnTo>
                  <a:lnTo>
                    <a:pt x="65" y="42"/>
                  </a:lnTo>
                  <a:lnTo>
                    <a:pt x="71" y="54"/>
                  </a:lnTo>
                  <a:lnTo>
                    <a:pt x="71" y="60"/>
                  </a:lnTo>
                  <a:lnTo>
                    <a:pt x="59" y="54"/>
                  </a:lnTo>
                  <a:lnTo>
                    <a:pt x="47" y="42"/>
                  </a:lnTo>
                  <a:lnTo>
                    <a:pt x="23" y="30"/>
                  </a:lnTo>
                  <a:lnTo>
                    <a:pt x="23" y="36"/>
                  </a:lnTo>
                  <a:lnTo>
                    <a:pt x="18" y="42"/>
                  </a:lnTo>
                  <a:lnTo>
                    <a:pt x="12" y="48"/>
                  </a:lnTo>
                  <a:lnTo>
                    <a:pt x="6" y="48"/>
                  </a:lnTo>
                  <a:lnTo>
                    <a:pt x="6" y="48"/>
                  </a:lnTo>
                  <a:lnTo>
                    <a:pt x="6" y="36"/>
                  </a:lnTo>
                  <a:lnTo>
                    <a:pt x="0" y="18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915" name="Freeform 19"/>
            <p:cNvSpPr>
              <a:spLocks/>
            </p:cNvSpPr>
            <p:nvPr userDrawn="1"/>
          </p:nvSpPr>
          <p:spPr bwMode="auto">
            <a:xfrm>
              <a:off x="855" y="3842"/>
              <a:ext cx="161" cy="164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48" y="6"/>
                </a:cxn>
                <a:cxn ang="0">
                  <a:pos x="72" y="6"/>
                </a:cxn>
                <a:cxn ang="0">
                  <a:pos x="114" y="12"/>
                </a:cxn>
                <a:cxn ang="0">
                  <a:pos x="96" y="54"/>
                </a:cxn>
                <a:cxn ang="0">
                  <a:pos x="96" y="60"/>
                </a:cxn>
                <a:cxn ang="0">
                  <a:pos x="102" y="72"/>
                </a:cxn>
                <a:cxn ang="0">
                  <a:pos x="108" y="84"/>
                </a:cxn>
                <a:cxn ang="0">
                  <a:pos x="120" y="96"/>
                </a:cxn>
                <a:cxn ang="0">
                  <a:pos x="143" y="114"/>
                </a:cxn>
                <a:cxn ang="0">
                  <a:pos x="155" y="138"/>
                </a:cxn>
                <a:cxn ang="0">
                  <a:pos x="161" y="156"/>
                </a:cxn>
                <a:cxn ang="0">
                  <a:pos x="161" y="162"/>
                </a:cxn>
                <a:cxn ang="0">
                  <a:pos x="96" y="102"/>
                </a:cxn>
                <a:cxn ang="0">
                  <a:pos x="30" y="54"/>
                </a:cxn>
                <a:cxn ang="0">
                  <a:pos x="0" y="0"/>
                </a:cxn>
                <a:cxn ang="0">
                  <a:pos x="30" y="0"/>
                </a:cxn>
                <a:cxn ang="0">
                  <a:pos x="30" y="0"/>
                </a:cxn>
              </a:cxnLst>
              <a:rect l="0" t="0" r="r" b="b"/>
              <a:pathLst>
                <a:path w="161" h="162">
                  <a:moveTo>
                    <a:pt x="30" y="0"/>
                  </a:moveTo>
                  <a:lnTo>
                    <a:pt x="48" y="6"/>
                  </a:lnTo>
                  <a:lnTo>
                    <a:pt x="72" y="6"/>
                  </a:lnTo>
                  <a:lnTo>
                    <a:pt x="114" y="12"/>
                  </a:lnTo>
                  <a:lnTo>
                    <a:pt x="96" y="54"/>
                  </a:lnTo>
                  <a:lnTo>
                    <a:pt x="96" y="60"/>
                  </a:lnTo>
                  <a:lnTo>
                    <a:pt x="102" y="72"/>
                  </a:lnTo>
                  <a:lnTo>
                    <a:pt x="108" y="84"/>
                  </a:lnTo>
                  <a:lnTo>
                    <a:pt x="120" y="96"/>
                  </a:lnTo>
                  <a:lnTo>
                    <a:pt x="143" y="114"/>
                  </a:lnTo>
                  <a:lnTo>
                    <a:pt x="155" y="138"/>
                  </a:lnTo>
                  <a:lnTo>
                    <a:pt x="161" y="156"/>
                  </a:lnTo>
                  <a:lnTo>
                    <a:pt x="161" y="162"/>
                  </a:lnTo>
                  <a:lnTo>
                    <a:pt x="96" y="102"/>
                  </a:lnTo>
                  <a:lnTo>
                    <a:pt x="30" y="54"/>
                  </a:lnTo>
                  <a:lnTo>
                    <a:pt x="0" y="0"/>
                  </a:lnTo>
                  <a:lnTo>
                    <a:pt x="30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916" name="Freeform 20"/>
            <p:cNvSpPr>
              <a:spLocks/>
            </p:cNvSpPr>
            <p:nvPr userDrawn="1"/>
          </p:nvSpPr>
          <p:spPr bwMode="auto">
            <a:xfrm>
              <a:off x="706" y="3854"/>
              <a:ext cx="59" cy="61"/>
            </a:xfrm>
            <a:custGeom>
              <a:avLst/>
              <a:gdLst/>
              <a:ahLst/>
              <a:cxnLst>
                <a:cxn ang="0">
                  <a:pos x="59" y="6"/>
                </a:cxn>
                <a:cxn ang="0">
                  <a:pos x="41" y="30"/>
                </a:cxn>
                <a:cxn ang="0">
                  <a:pos x="41" y="36"/>
                </a:cxn>
                <a:cxn ang="0">
                  <a:pos x="47" y="42"/>
                </a:cxn>
                <a:cxn ang="0">
                  <a:pos x="53" y="54"/>
                </a:cxn>
                <a:cxn ang="0">
                  <a:pos x="53" y="60"/>
                </a:cxn>
                <a:cxn ang="0">
                  <a:pos x="47" y="54"/>
                </a:cxn>
                <a:cxn ang="0">
                  <a:pos x="35" y="48"/>
                </a:cxn>
                <a:cxn ang="0">
                  <a:pos x="23" y="36"/>
                </a:cxn>
                <a:cxn ang="0">
                  <a:pos x="17" y="30"/>
                </a:cxn>
                <a:cxn ang="0">
                  <a:pos x="0" y="0"/>
                </a:cxn>
                <a:cxn ang="0">
                  <a:pos x="59" y="6"/>
                </a:cxn>
                <a:cxn ang="0">
                  <a:pos x="59" y="6"/>
                </a:cxn>
              </a:cxnLst>
              <a:rect l="0" t="0" r="r" b="b"/>
              <a:pathLst>
                <a:path w="59" h="60">
                  <a:moveTo>
                    <a:pt x="59" y="6"/>
                  </a:moveTo>
                  <a:lnTo>
                    <a:pt x="41" y="30"/>
                  </a:lnTo>
                  <a:lnTo>
                    <a:pt x="41" y="36"/>
                  </a:lnTo>
                  <a:lnTo>
                    <a:pt x="47" y="42"/>
                  </a:lnTo>
                  <a:lnTo>
                    <a:pt x="53" y="54"/>
                  </a:lnTo>
                  <a:lnTo>
                    <a:pt x="53" y="60"/>
                  </a:lnTo>
                  <a:lnTo>
                    <a:pt x="47" y="54"/>
                  </a:lnTo>
                  <a:lnTo>
                    <a:pt x="35" y="48"/>
                  </a:lnTo>
                  <a:lnTo>
                    <a:pt x="23" y="36"/>
                  </a:lnTo>
                  <a:lnTo>
                    <a:pt x="17" y="30"/>
                  </a:lnTo>
                  <a:lnTo>
                    <a:pt x="0" y="0"/>
                  </a:lnTo>
                  <a:lnTo>
                    <a:pt x="59" y="6"/>
                  </a:lnTo>
                  <a:lnTo>
                    <a:pt x="59" y="6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917" name="Freeform 21"/>
            <p:cNvSpPr>
              <a:spLocks/>
            </p:cNvSpPr>
            <p:nvPr userDrawn="1"/>
          </p:nvSpPr>
          <p:spPr bwMode="auto">
            <a:xfrm>
              <a:off x="395" y="3811"/>
              <a:ext cx="245" cy="207"/>
            </a:xfrm>
            <a:custGeom>
              <a:avLst/>
              <a:gdLst/>
              <a:ahLst/>
              <a:cxnLst>
                <a:cxn ang="0">
                  <a:pos x="233" y="36"/>
                </a:cxn>
                <a:cxn ang="0">
                  <a:pos x="245" y="42"/>
                </a:cxn>
                <a:cxn ang="0">
                  <a:pos x="209" y="84"/>
                </a:cxn>
                <a:cxn ang="0">
                  <a:pos x="143" y="132"/>
                </a:cxn>
                <a:cxn ang="0">
                  <a:pos x="167" y="156"/>
                </a:cxn>
                <a:cxn ang="0">
                  <a:pos x="179" y="204"/>
                </a:cxn>
                <a:cxn ang="0">
                  <a:pos x="77" y="132"/>
                </a:cxn>
                <a:cxn ang="0">
                  <a:pos x="47" y="84"/>
                </a:cxn>
                <a:cxn ang="0">
                  <a:pos x="89" y="66"/>
                </a:cxn>
                <a:cxn ang="0">
                  <a:pos x="59" y="36"/>
                </a:cxn>
                <a:cxn ang="0">
                  <a:pos x="0" y="12"/>
                </a:cxn>
                <a:cxn ang="0">
                  <a:pos x="0" y="0"/>
                </a:cxn>
                <a:cxn ang="0">
                  <a:pos x="6" y="0"/>
                </a:cxn>
                <a:cxn ang="0">
                  <a:pos x="12" y="0"/>
                </a:cxn>
                <a:cxn ang="0">
                  <a:pos x="47" y="6"/>
                </a:cxn>
                <a:cxn ang="0">
                  <a:pos x="77" y="6"/>
                </a:cxn>
                <a:cxn ang="0">
                  <a:pos x="83" y="6"/>
                </a:cxn>
                <a:cxn ang="0">
                  <a:pos x="89" y="6"/>
                </a:cxn>
                <a:cxn ang="0">
                  <a:pos x="101" y="12"/>
                </a:cxn>
                <a:cxn ang="0">
                  <a:pos x="125" y="12"/>
                </a:cxn>
                <a:cxn ang="0">
                  <a:pos x="143" y="18"/>
                </a:cxn>
                <a:cxn ang="0">
                  <a:pos x="149" y="18"/>
                </a:cxn>
                <a:cxn ang="0">
                  <a:pos x="149" y="18"/>
                </a:cxn>
                <a:cxn ang="0">
                  <a:pos x="203" y="24"/>
                </a:cxn>
                <a:cxn ang="0">
                  <a:pos x="233" y="36"/>
                </a:cxn>
                <a:cxn ang="0">
                  <a:pos x="233" y="36"/>
                </a:cxn>
              </a:cxnLst>
              <a:rect l="0" t="0" r="r" b="b"/>
              <a:pathLst>
                <a:path w="245" h="204">
                  <a:moveTo>
                    <a:pt x="233" y="36"/>
                  </a:moveTo>
                  <a:lnTo>
                    <a:pt x="245" y="42"/>
                  </a:lnTo>
                  <a:lnTo>
                    <a:pt x="209" y="84"/>
                  </a:lnTo>
                  <a:lnTo>
                    <a:pt x="143" y="132"/>
                  </a:lnTo>
                  <a:lnTo>
                    <a:pt x="167" y="156"/>
                  </a:lnTo>
                  <a:lnTo>
                    <a:pt x="179" y="204"/>
                  </a:lnTo>
                  <a:lnTo>
                    <a:pt x="77" y="132"/>
                  </a:lnTo>
                  <a:lnTo>
                    <a:pt x="47" y="84"/>
                  </a:lnTo>
                  <a:lnTo>
                    <a:pt x="89" y="66"/>
                  </a:lnTo>
                  <a:lnTo>
                    <a:pt x="59" y="36"/>
                  </a:lnTo>
                  <a:lnTo>
                    <a:pt x="0" y="12"/>
                  </a:lnTo>
                  <a:lnTo>
                    <a:pt x="0" y="0"/>
                  </a:lnTo>
                  <a:lnTo>
                    <a:pt x="6" y="0"/>
                  </a:lnTo>
                  <a:lnTo>
                    <a:pt x="12" y="0"/>
                  </a:lnTo>
                  <a:lnTo>
                    <a:pt x="47" y="6"/>
                  </a:lnTo>
                  <a:lnTo>
                    <a:pt x="77" y="6"/>
                  </a:lnTo>
                  <a:lnTo>
                    <a:pt x="83" y="6"/>
                  </a:lnTo>
                  <a:lnTo>
                    <a:pt x="89" y="6"/>
                  </a:lnTo>
                  <a:lnTo>
                    <a:pt x="101" y="12"/>
                  </a:lnTo>
                  <a:lnTo>
                    <a:pt x="125" y="12"/>
                  </a:lnTo>
                  <a:lnTo>
                    <a:pt x="143" y="18"/>
                  </a:lnTo>
                  <a:lnTo>
                    <a:pt x="149" y="18"/>
                  </a:lnTo>
                  <a:lnTo>
                    <a:pt x="149" y="18"/>
                  </a:lnTo>
                  <a:lnTo>
                    <a:pt x="203" y="24"/>
                  </a:lnTo>
                  <a:lnTo>
                    <a:pt x="233" y="36"/>
                  </a:lnTo>
                  <a:lnTo>
                    <a:pt x="233" y="36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0918" name="Rectangle 22"/>
          <p:cNvSpPr>
            <a:spLocks noGrp="1" noChangeArrowheads="1"/>
          </p:cNvSpPr>
          <p:nvPr>
            <p:ph type="ctrTitle" sz="quarter"/>
          </p:nvPr>
        </p:nvSpPr>
        <p:spPr>
          <a:xfrm>
            <a:off x="457200" y="1447800"/>
            <a:ext cx="8229600" cy="1736725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0919" name="Rectangle 2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4290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0920" name="Rectangle 24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0921" name="Rectangle 25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B3138EF6-7F6C-4A95-8F8A-C211BCAD7BD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0922" name="Rectangle 2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06D6A8-6C15-49BF-9309-C7CD5198A04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44D421-1BB0-4416-915E-BCC129C26FA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F9BCED8E-3D87-4E9D-8DAE-FF903CBE057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FEE44B-AC1C-41E5-B3D0-4BA99A2CA78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7ECCDD-6726-4D13-A51C-C3F27831C2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097942-CF9B-4DD9-B16F-D0CC824655F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DB93B3-5929-4A41-8E6E-C5D1F1A78E0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6FD4D0-FF13-44FD-8B76-10DD3939803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4EFA31-47B1-48C7-911A-27F919E9AA4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7FD23A-47DE-472C-9E18-33FFCF9D995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FB4367-59D5-443D-B531-1F8B7727FDE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>
                <a:gamma/>
                <a:shade val="46275"/>
                <a:invGamma/>
              </a:schemeClr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87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79875" name="Freeform 3"/>
            <p:cNvSpPr>
              <a:spLocks/>
            </p:cNvSpPr>
            <p:nvPr/>
          </p:nvSpPr>
          <p:spPr bwMode="hidden">
            <a:xfrm>
              <a:off x="0" y="3072"/>
              <a:ext cx="5760" cy="1248"/>
            </a:xfrm>
            <a:custGeom>
              <a:avLst/>
              <a:gdLst/>
              <a:ahLst/>
              <a:cxnLst>
                <a:cxn ang="0">
                  <a:pos x="6027" y="2296"/>
                </a:cxn>
                <a:cxn ang="0">
                  <a:pos x="0" y="2296"/>
                </a:cxn>
                <a:cxn ang="0">
                  <a:pos x="0" y="0"/>
                </a:cxn>
                <a:cxn ang="0">
                  <a:pos x="6027" y="0"/>
                </a:cxn>
                <a:cxn ang="0">
                  <a:pos x="6027" y="2296"/>
                </a:cxn>
                <a:cxn ang="0">
                  <a:pos x="6027" y="2296"/>
                </a:cxn>
              </a:cxnLst>
              <a:rect l="0" t="0" r="r" b="b"/>
              <a:pathLst>
                <a:path w="6027" h="2296">
                  <a:moveTo>
                    <a:pt x="6027" y="2296"/>
                  </a:moveTo>
                  <a:lnTo>
                    <a:pt x="0" y="2296"/>
                  </a:lnTo>
                  <a:lnTo>
                    <a:pt x="0" y="0"/>
                  </a:lnTo>
                  <a:lnTo>
                    <a:pt x="6027" y="0"/>
                  </a:lnTo>
                  <a:lnTo>
                    <a:pt x="6027" y="2296"/>
                  </a:lnTo>
                  <a:lnTo>
                    <a:pt x="6027" y="22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accent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876" name="Freeform 4"/>
            <p:cNvSpPr>
              <a:spLocks/>
            </p:cNvSpPr>
            <p:nvPr/>
          </p:nvSpPr>
          <p:spPr bwMode="hidden">
            <a:xfrm>
              <a:off x="0" y="0"/>
              <a:ext cx="5760" cy="3072"/>
            </a:xfrm>
            <a:custGeom>
              <a:avLst/>
              <a:gdLst/>
              <a:ahLst/>
              <a:cxnLst>
                <a:cxn ang="0">
                  <a:pos x="6027" y="2296"/>
                </a:cxn>
                <a:cxn ang="0">
                  <a:pos x="0" y="2296"/>
                </a:cxn>
                <a:cxn ang="0">
                  <a:pos x="0" y="0"/>
                </a:cxn>
                <a:cxn ang="0">
                  <a:pos x="6027" y="0"/>
                </a:cxn>
                <a:cxn ang="0">
                  <a:pos x="6027" y="2296"/>
                </a:cxn>
                <a:cxn ang="0">
                  <a:pos x="6027" y="2296"/>
                </a:cxn>
              </a:cxnLst>
              <a:rect l="0" t="0" r="r" b="b"/>
              <a:pathLst>
                <a:path w="6027" h="2296">
                  <a:moveTo>
                    <a:pt x="6027" y="2296"/>
                  </a:moveTo>
                  <a:lnTo>
                    <a:pt x="0" y="2296"/>
                  </a:lnTo>
                  <a:lnTo>
                    <a:pt x="0" y="0"/>
                  </a:lnTo>
                  <a:lnTo>
                    <a:pt x="6027" y="0"/>
                  </a:lnTo>
                  <a:lnTo>
                    <a:pt x="6027" y="2296"/>
                  </a:lnTo>
                  <a:lnTo>
                    <a:pt x="6027" y="2296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9877" name="Freeform 5"/>
          <p:cNvSpPr>
            <a:spLocks/>
          </p:cNvSpPr>
          <p:nvPr/>
        </p:nvSpPr>
        <p:spPr bwMode="hidden">
          <a:xfrm>
            <a:off x="6248400" y="6262688"/>
            <a:ext cx="2895600" cy="609600"/>
          </a:xfrm>
          <a:custGeom>
            <a:avLst/>
            <a:gdLst/>
            <a:ahLst/>
            <a:cxnLst>
              <a:cxn ang="0">
                <a:pos x="5748" y="246"/>
              </a:cxn>
              <a:cxn ang="0">
                <a:pos x="0" y="246"/>
              </a:cxn>
              <a:cxn ang="0">
                <a:pos x="0" y="0"/>
              </a:cxn>
              <a:cxn ang="0">
                <a:pos x="5748" y="0"/>
              </a:cxn>
              <a:cxn ang="0">
                <a:pos x="5748" y="246"/>
              </a:cxn>
              <a:cxn ang="0">
                <a:pos x="5748" y="246"/>
              </a:cxn>
            </a:cxnLst>
            <a:rect l="0" t="0" r="r" b="b"/>
            <a:pathLst>
              <a:path w="5748" h="246">
                <a:moveTo>
                  <a:pt x="5748" y="246"/>
                </a:moveTo>
                <a:lnTo>
                  <a:pt x="0" y="246"/>
                </a:lnTo>
                <a:lnTo>
                  <a:pt x="0" y="0"/>
                </a:lnTo>
                <a:lnTo>
                  <a:pt x="5748" y="0"/>
                </a:lnTo>
                <a:lnTo>
                  <a:pt x="5748" y="246"/>
                </a:lnTo>
                <a:lnTo>
                  <a:pt x="5748" y="246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79878" name="Group 6"/>
          <p:cNvGrpSpPr>
            <a:grpSpLocks/>
          </p:cNvGrpSpPr>
          <p:nvPr/>
        </p:nvGrpSpPr>
        <p:grpSpPr bwMode="auto">
          <a:xfrm>
            <a:off x="0" y="6019800"/>
            <a:ext cx="7848600" cy="857250"/>
            <a:chOff x="0" y="3792"/>
            <a:chExt cx="4944" cy="540"/>
          </a:xfrm>
        </p:grpSpPr>
        <p:sp>
          <p:nvSpPr>
            <p:cNvPr id="79879" name="Freeform 7"/>
            <p:cNvSpPr>
              <a:spLocks/>
            </p:cNvSpPr>
            <p:nvPr userDrawn="1"/>
          </p:nvSpPr>
          <p:spPr bwMode="ltGray">
            <a:xfrm>
              <a:off x="1488" y="3792"/>
              <a:ext cx="3240" cy="536"/>
            </a:xfrm>
            <a:custGeom>
              <a:avLst/>
              <a:gdLst/>
              <a:ahLst/>
              <a:cxnLst>
                <a:cxn ang="0">
                  <a:pos x="3132" y="469"/>
                </a:cxn>
                <a:cxn ang="0">
                  <a:pos x="2995" y="395"/>
                </a:cxn>
                <a:cxn ang="0">
                  <a:pos x="2911" y="375"/>
                </a:cxn>
                <a:cxn ang="0">
                  <a:pos x="2678" y="228"/>
                </a:cxn>
                <a:cxn ang="0">
                  <a:pos x="2553" y="74"/>
                </a:cxn>
                <a:cxn ang="0">
                  <a:pos x="2457" y="7"/>
                </a:cxn>
                <a:cxn ang="0">
                  <a:pos x="2403" y="47"/>
                </a:cxn>
                <a:cxn ang="0">
                  <a:pos x="2289" y="74"/>
                </a:cxn>
                <a:cxn ang="0">
                  <a:pos x="2134" y="74"/>
                </a:cxn>
                <a:cxn ang="0">
                  <a:pos x="2044" y="128"/>
                </a:cxn>
                <a:cxn ang="0">
                  <a:pos x="1775" y="222"/>
                </a:cxn>
                <a:cxn ang="0">
                  <a:pos x="1602" y="181"/>
                </a:cxn>
                <a:cxn ang="0">
                  <a:pos x="1560" y="101"/>
                </a:cxn>
                <a:cxn ang="0">
                  <a:pos x="1542" y="87"/>
                </a:cxn>
                <a:cxn ang="0">
                  <a:pos x="1446" y="60"/>
                </a:cxn>
                <a:cxn ang="0">
                  <a:pos x="1375" y="74"/>
                </a:cxn>
                <a:cxn ang="0">
                  <a:pos x="1309" y="87"/>
                </a:cxn>
                <a:cxn ang="0">
                  <a:pos x="1243" y="13"/>
                </a:cxn>
                <a:cxn ang="0">
                  <a:pos x="1225" y="0"/>
                </a:cxn>
                <a:cxn ang="0">
                  <a:pos x="1189" y="0"/>
                </a:cxn>
                <a:cxn ang="0">
                  <a:pos x="1106" y="34"/>
                </a:cxn>
                <a:cxn ang="0">
                  <a:pos x="1106" y="34"/>
                </a:cxn>
                <a:cxn ang="0">
                  <a:pos x="1094" y="40"/>
                </a:cxn>
                <a:cxn ang="0">
                  <a:pos x="1070" y="54"/>
                </a:cxn>
                <a:cxn ang="0">
                  <a:pos x="1034" y="74"/>
                </a:cxn>
                <a:cxn ang="0">
                  <a:pos x="1004" y="74"/>
                </a:cxn>
                <a:cxn ang="0">
                  <a:pos x="986" y="74"/>
                </a:cxn>
                <a:cxn ang="0">
                  <a:pos x="956" y="81"/>
                </a:cxn>
                <a:cxn ang="0">
                  <a:pos x="920" y="94"/>
                </a:cxn>
                <a:cxn ang="0">
                  <a:pos x="884" y="107"/>
                </a:cxn>
                <a:cxn ang="0">
                  <a:pos x="843" y="128"/>
                </a:cxn>
                <a:cxn ang="0">
                  <a:pos x="813" y="141"/>
                </a:cxn>
                <a:cxn ang="0">
                  <a:pos x="789" y="148"/>
                </a:cxn>
                <a:cxn ang="0">
                  <a:pos x="783" y="154"/>
                </a:cxn>
                <a:cxn ang="0">
                  <a:pos x="556" y="228"/>
                </a:cxn>
                <a:cxn ang="0">
                  <a:pos x="394" y="294"/>
                </a:cxn>
                <a:cxn ang="0">
                  <a:pos x="107" y="462"/>
                </a:cxn>
                <a:cxn ang="0">
                  <a:pos x="0" y="536"/>
                </a:cxn>
                <a:cxn ang="0">
                  <a:pos x="3240" y="536"/>
                </a:cxn>
                <a:cxn ang="0">
                  <a:pos x="3132" y="469"/>
                </a:cxn>
                <a:cxn ang="0">
                  <a:pos x="3132" y="469"/>
                </a:cxn>
              </a:cxnLst>
              <a:rect l="0" t="0" r="r" b="b"/>
              <a:pathLst>
                <a:path w="3240" h="536">
                  <a:moveTo>
                    <a:pt x="3132" y="469"/>
                  </a:moveTo>
                  <a:lnTo>
                    <a:pt x="2995" y="395"/>
                  </a:lnTo>
                  <a:lnTo>
                    <a:pt x="2911" y="375"/>
                  </a:lnTo>
                  <a:lnTo>
                    <a:pt x="2678" y="228"/>
                  </a:lnTo>
                  <a:lnTo>
                    <a:pt x="2553" y="74"/>
                  </a:lnTo>
                  <a:lnTo>
                    <a:pt x="2457" y="7"/>
                  </a:lnTo>
                  <a:lnTo>
                    <a:pt x="2403" y="47"/>
                  </a:lnTo>
                  <a:lnTo>
                    <a:pt x="2289" y="74"/>
                  </a:lnTo>
                  <a:lnTo>
                    <a:pt x="2134" y="74"/>
                  </a:lnTo>
                  <a:lnTo>
                    <a:pt x="2044" y="128"/>
                  </a:lnTo>
                  <a:lnTo>
                    <a:pt x="1775" y="222"/>
                  </a:lnTo>
                  <a:lnTo>
                    <a:pt x="1602" y="181"/>
                  </a:lnTo>
                  <a:lnTo>
                    <a:pt x="1560" y="101"/>
                  </a:lnTo>
                  <a:lnTo>
                    <a:pt x="1542" y="87"/>
                  </a:lnTo>
                  <a:lnTo>
                    <a:pt x="1446" y="60"/>
                  </a:lnTo>
                  <a:lnTo>
                    <a:pt x="1375" y="74"/>
                  </a:lnTo>
                  <a:lnTo>
                    <a:pt x="1309" y="87"/>
                  </a:lnTo>
                  <a:lnTo>
                    <a:pt x="1243" y="13"/>
                  </a:lnTo>
                  <a:lnTo>
                    <a:pt x="1225" y="0"/>
                  </a:lnTo>
                  <a:lnTo>
                    <a:pt x="1189" y="0"/>
                  </a:lnTo>
                  <a:lnTo>
                    <a:pt x="1106" y="34"/>
                  </a:lnTo>
                  <a:lnTo>
                    <a:pt x="1106" y="34"/>
                  </a:lnTo>
                  <a:lnTo>
                    <a:pt x="1094" y="40"/>
                  </a:lnTo>
                  <a:lnTo>
                    <a:pt x="1070" y="54"/>
                  </a:lnTo>
                  <a:lnTo>
                    <a:pt x="1034" y="74"/>
                  </a:lnTo>
                  <a:lnTo>
                    <a:pt x="1004" y="74"/>
                  </a:lnTo>
                  <a:lnTo>
                    <a:pt x="986" y="74"/>
                  </a:lnTo>
                  <a:lnTo>
                    <a:pt x="956" y="81"/>
                  </a:lnTo>
                  <a:lnTo>
                    <a:pt x="920" y="94"/>
                  </a:lnTo>
                  <a:lnTo>
                    <a:pt x="884" y="107"/>
                  </a:lnTo>
                  <a:lnTo>
                    <a:pt x="843" y="128"/>
                  </a:lnTo>
                  <a:lnTo>
                    <a:pt x="813" y="141"/>
                  </a:lnTo>
                  <a:lnTo>
                    <a:pt x="789" y="148"/>
                  </a:lnTo>
                  <a:lnTo>
                    <a:pt x="783" y="154"/>
                  </a:lnTo>
                  <a:lnTo>
                    <a:pt x="556" y="228"/>
                  </a:lnTo>
                  <a:lnTo>
                    <a:pt x="394" y="294"/>
                  </a:lnTo>
                  <a:lnTo>
                    <a:pt x="107" y="462"/>
                  </a:lnTo>
                  <a:lnTo>
                    <a:pt x="0" y="536"/>
                  </a:lnTo>
                  <a:lnTo>
                    <a:pt x="3240" y="536"/>
                  </a:lnTo>
                  <a:lnTo>
                    <a:pt x="3132" y="469"/>
                  </a:lnTo>
                  <a:lnTo>
                    <a:pt x="3132" y="469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66667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79880" name="Group 8"/>
            <p:cNvGrpSpPr>
              <a:grpSpLocks/>
            </p:cNvGrpSpPr>
            <p:nvPr userDrawn="1"/>
          </p:nvGrpSpPr>
          <p:grpSpPr bwMode="auto">
            <a:xfrm>
              <a:off x="2486" y="3792"/>
              <a:ext cx="2458" cy="540"/>
              <a:chOff x="2486" y="3792"/>
              <a:chExt cx="2458" cy="540"/>
            </a:xfrm>
          </p:grpSpPr>
          <p:sp>
            <p:nvSpPr>
              <p:cNvPr id="79881" name="Freeform 9"/>
              <p:cNvSpPr>
                <a:spLocks/>
              </p:cNvSpPr>
              <p:nvPr userDrawn="1"/>
            </p:nvSpPr>
            <p:spPr bwMode="ltGray">
              <a:xfrm>
                <a:off x="3948" y="3799"/>
                <a:ext cx="996" cy="533"/>
              </a:xfrm>
              <a:custGeom>
                <a:avLst/>
                <a:gdLst/>
                <a:ahLst/>
                <a:cxnLst>
                  <a:cxn ang="0">
                    <a:pos x="636" y="373"/>
                  </a:cxn>
                  <a:cxn ang="0">
                    <a:pos x="495" y="370"/>
                  </a:cxn>
                  <a:cxn ang="0">
                    <a:pos x="280" y="249"/>
                  </a:cxn>
                  <a:cxn ang="0">
                    <a:pos x="127" y="66"/>
                  </a:cxn>
                  <a:cxn ang="0">
                    <a:pos x="0" y="0"/>
                  </a:cxn>
                  <a:cxn ang="0">
                    <a:pos x="22" y="26"/>
                  </a:cxn>
                  <a:cxn ang="0">
                    <a:pos x="0" y="65"/>
                  </a:cxn>
                  <a:cxn ang="0">
                    <a:pos x="30" y="119"/>
                  </a:cxn>
                  <a:cxn ang="0">
                    <a:pos x="75" y="243"/>
                  </a:cxn>
                  <a:cxn ang="0">
                    <a:pos x="45" y="422"/>
                  </a:cxn>
                  <a:cxn ang="0">
                    <a:pos x="200" y="329"/>
                  </a:cxn>
                  <a:cxn ang="0">
                    <a:pos x="612" y="533"/>
                  </a:cxn>
                  <a:cxn ang="0">
                    <a:pos x="996" y="529"/>
                  </a:cxn>
                  <a:cxn ang="0">
                    <a:pos x="828" y="473"/>
                  </a:cxn>
                  <a:cxn ang="0">
                    <a:pos x="636" y="373"/>
                  </a:cxn>
                </a:cxnLst>
                <a:rect l="0" t="0" r="r" b="b"/>
                <a:pathLst>
                  <a:path w="996" h="533">
                    <a:moveTo>
                      <a:pt x="636" y="373"/>
                    </a:moveTo>
                    <a:lnTo>
                      <a:pt x="495" y="370"/>
                    </a:lnTo>
                    <a:lnTo>
                      <a:pt x="280" y="249"/>
                    </a:lnTo>
                    <a:lnTo>
                      <a:pt x="127" y="66"/>
                    </a:lnTo>
                    <a:lnTo>
                      <a:pt x="0" y="0"/>
                    </a:lnTo>
                    <a:lnTo>
                      <a:pt x="22" y="26"/>
                    </a:lnTo>
                    <a:lnTo>
                      <a:pt x="0" y="65"/>
                    </a:lnTo>
                    <a:lnTo>
                      <a:pt x="30" y="119"/>
                    </a:lnTo>
                    <a:lnTo>
                      <a:pt x="75" y="243"/>
                    </a:lnTo>
                    <a:lnTo>
                      <a:pt x="45" y="422"/>
                    </a:lnTo>
                    <a:lnTo>
                      <a:pt x="200" y="329"/>
                    </a:lnTo>
                    <a:lnTo>
                      <a:pt x="612" y="533"/>
                    </a:lnTo>
                    <a:lnTo>
                      <a:pt x="996" y="529"/>
                    </a:lnTo>
                    <a:lnTo>
                      <a:pt x="828" y="473"/>
                    </a:lnTo>
                    <a:lnTo>
                      <a:pt x="636" y="373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882" name="Freeform 10"/>
              <p:cNvSpPr>
                <a:spLocks/>
              </p:cNvSpPr>
              <p:nvPr userDrawn="1"/>
            </p:nvSpPr>
            <p:spPr bwMode="ltGray">
              <a:xfrm>
                <a:off x="2677" y="3792"/>
                <a:ext cx="186" cy="395"/>
              </a:xfrm>
              <a:custGeom>
                <a:avLst/>
                <a:gdLst/>
                <a:ahLst/>
                <a:cxnLst>
                  <a:cxn ang="0">
                    <a:pos x="36" y="0"/>
                  </a:cxn>
                  <a:cxn ang="0">
                    <a:pos x="54" y="18"/>
                  </a:cxn>
                  <a:cxn ang="0">
                    <a:pos x="24" y="30"/>
                  </a:cxn>
                  <a:cxn ang="0">
                    <a:pos x="18" y="66"/>
                  </a:cxn>
                  <a:cxn ang="0">
                    <a:pos x="42" y="114"/>
                  </a:cxn>
                  <a:cxn ang="0">
                    <a:pos x="48" y="162"/>
                  </a:cxn>
                  <a:cxn ang="0">
                    <a:pos x="0" y="353"/>
                  </a:cxn>
                  <a:cxn ang="0">
                    <a:pos x="54" y="233"/>
                  </a:cxn>
                  <a:cxn ang="0">
                    <a:pos x="84" y="216"/>
                  </a:cxn>
                  <a:cxn ang="0">
                    <a:pos x="126" y="126"/>
                  </a:cxn>
                  <a:cxn ang="0">
                    <a:pos x="144" y="120"/>
                  </a:cxn>
                  <a:cxn ang="0">
                    <a:pos x="144" y="90"/>
                  </a:cxn>
                  <a:cxn ang="0">
                    <a:pos x="186" y="66"/>
                  </a:cxn>
                  <a:cxn ang="0">
                    <a:pos x="162" y="60"/>
                  </a:cxn>
                  <a:cxn ang="0">
                    <a:pos x="36" y="0"/>
                  </a:cxn>
                  <a:cxn ang="0">
                    <a:pos x="36" y="0"/>
                  </a:cxn>
                </a:cxnLst>
                <a:rect l="0" t="0" r="r" b="b"/>
                <a:pathLst>
                  <a:path w="186" h="353">
                    <a:moveTo>
                      <a:pt x="36" y="0"/>
                    </a:moveTo>
                    <a:lnTo>
                      <a:pt x="54" y="18"/>
                    </a:lnTo>
                    <a:lnTo>
                      <a:pt x="24" y="30"/>
                    </a:lnTo>
                    <a:lnTo>
                      <a:pt x="18" y="66"/>
                    </a:lnTo>
                    <a:lnTo>
                      <a:pt x="42" y="114"/>
                    </a:lnTo>
                    <a:lnTo>
                      <a:pt x="48" y="162"/>
                    </a:lnTo>
                    <a:lnTo>
                      <a:pt x="0" y="353"/>
                    </a:lnTo>
                    <a:lnTo>
                      <a:pt x="54" y="233"/>
                    </a:lnTo>
                    <a:lnTo>
                      <a:pt x="84" y="216"/>
                    </a:lnTo>
                    <a:lnTo>
                      <a:pt x="126" y="126"/>
                    </a:lnTo>
                    <a:lnTo>
                      <a:pt x="144" y="120"/>
                    </a:lnTo>
                    <a:lnTo>
                      <a:pt x="144" y="90"/>
                    </a:lnTo>
                    <a:lnTo>
                      <a:pt x="186" y="66"/>
                    </a:lnTo>
                    <a:lnTo>
                      <a:pt x="162" y="60"/>
                    </a:lnTo>
                    <a:lnTo>
                      <a:pt x="36" y="0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883" name="Freeform 11"/>
              <p:cNvSpPr>
                <a:spLocks/>
              </p:cNvSpPr>
              <p:nvPr userDrawn="1"/>
            </p:nvSpPr>
            <p:spPr bwMode="ltGray">
              <a:xfrm>
                <a:off x="3030" y="3893"/>
                <a:ext cx="378" cy="271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2" y="13"/>
                  </a:cxn>
                  <a:cxn ang="0">
                    <a:pos x="0" y="40"/>
                  </a:cxn>
                  <a:cxn ang="0">
                    <a:pos x="60" y="121"/>
                  </a:cxn>
                  <a:cxn ang="0">
                    <a:pos x="310" y="271"/>
                  </a:cxn>
                  <a:cxn ang="0">
                    <a:pos x="290" y="139"/>
                  </a:cxn>
                  <a:cxn ang="0">
                    <a:pos x="378" y="76"/>
                  </a:cxn>
                  <a:cxn ang="0">
                    <a:pos x="251" y="94"/>
                  </a:cxn>
                  <a:cxn ang="0">
                    <a:pos x="90" y="54"/>
                  </a:cxn>
                  <a:cxn ang="0">
                    <a:pos x="18" y="0"/>
                  </a:cxn>
                  <a:cxn ang="0">
                    <a:pos x="18" y="0"/>
                  </a:cxn>
                </a:cxnLst>
                <a:rect l="0" t="0" r="r" b="b"/>
                <a:pathLst>
                  <a:path w="378" h="271">
                    <a:moveTo>
                      <a:pt x="18" y="0"/>
                    </a:moveTo>
                    <a:lnTo>
                      <a:pt x="12" y="13"/>
                    </a:lnTo>
                    <a:lnTo>
                      <a:pt x="0" y="40"/>
                    </a:lnTo>
                    <a:lnTo>
                      <a:pt x="60" y="121"/>
                    </a:lnTo>
                    <a:lnTo>
                      <a:pt x="310" y="271"/>
                    </a:lnTo>
                    <a:lnTo>
                      <a:pt x="290" y="139"/>
                    </a:lnTo>
                    <a:lnTo>
                      <a:pt x="378" y="76"/>
                    </a:lnTo>
                    <a:lnTo>
                      <a:pt x="251" y="94"/>
                    </a:lnTo>
                    <a:lnTo>
                      <a:pt x="90" y="54"/>
                    </a:lnTo>
                    <a:lnTo>
                      <a:pt x="18" y="0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884" name="Freeform 12"/>
              <p:cNvSpPr>
                <a:spLocks/>
              </p:cNvSpPr>
              <p:nvPr userDrawn="1"/>
            </p:nvSpPr>
            <p:spPr bwMode="ltGray">
              <a:xfrm>
                <a:off x="3628" y="3866"/>
                <a:ext cx="155" cy="74"/>
              </a:xfrm>
              <a:custGeom>
                <a:avLst/>
                <a:gdLst/>
                <a:ahLst/>
                <a:cxnLst>
                  <a:cxn ang="0">
                    <a:pos x="114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6" y="6"/>
                  </a:cxn>
                  <a:cxn ang="0">
                    <a:pos x="6" y="18"/>
                  </a:cxn>
                  <a:cxn ang="0">
                    <a:pos x="0" y="24"/>
                  </a:cxn>
                  <a:cxn ang="0">
                    <a:pos x="78" y="60"/>
                  </a:cxn>
                  <a:cxn ang="0">
                    <a:pos x="96" y="42"/>
                  </a:cxn>
                  <a:cxn ang="0">
                    <a:pos x="155" y="66"/>
                  </a:cxn>
                  <a:cxn ang="0">
                    <a:pos x="126" y="24"/>
                  </a:cxn>
                  <a:cxn ang="0">
                    <a:pos x="149" y="0"/>
                  </a:cxn>
                  <a:cxn ang="0">
                    <a:pos x="114" y="0"/>
                  </a:cxn>
                  <a:cxn ang="0">
                    <a:pos x="114" y="0"/>
                  </a:cxn>
                </a:cxnLst>
                <a:rect l="0" t="0" r="r" b="b"/>
                <a:pathLst>
                  <a:path w="155" h="66">
                    <a:moveTo>
                      <a:pt x="114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6" y="6"/>
                    </a:lnTo>
                    <a:lnTo>
                      <a:pt x="6" y="18"/>
                    </a:lnTo>
                    <a:lnTo>
                      <a:pt x="0" y="24"/>
                    </a:lnTo>
                    <a:lnTo>
                      <a:pt x="78" y="60"/>
                    </a:lnTo>
                    <a:lnTo>
                      <a:pt x="96" y="42"/>
                    </a:lnTo>
                    <a:lnTo>
                      <a:pt x="155" y="66"/>
                    </a:lnTo>
                    <a:lnTo>
                      <a:pt x="126" y="24"/>
                    </a:lnTo>
                    <a:lnTo>
                      <a:pt x="149" y="0"/>
                    </a:lnTo>
                    <a:lnTo>
                      <a:pt x="114" y="0"/>
                    </a:lnTo>
                    <a:lnTo>
                      <a:pt x="114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885" name="Freeform 13"/>
              <p:cNvSpPr>
                <a:spLocks/>
              </p:cNvSpPr>
              <p:nvPr userDrawn="1"/>
            </p:nvSpPr>
            <p:spPr bwMode="ltGray">
              <a:xfrm>
                <a:off x="2486" y="3859"/>
                <a:ext cx="42" cy="81"/>
              </a:xfrm>
              <a:custGeom>
                <a:avLst/>
                <a:gdLst/>
                <a:ahLst/>
                <a:cxnLst>
                  <a:cxn ang="0">
                    <a:pos x="6" y="36"/>
                  </a:cxn>
                  <a:cxn ang="0">
                    <a:pos x="0" y="18"/>
                  </a:cxn>
                  <a:cxn ang="0">
                    <a:pos x="12" y="6"/>
                  </a:cxn>
                  <a:cxn ang="0">
                    <a:pos x="0" y="6"/>
                  </a:cxn>
                  <a:cxn ang="0">
                    <a:pos x="12" y="6"/>
                  </a:cxn>
                  <a:cxn ang="0">
                    <a:pos x="24" y="6"/>
                  </a:cxn>
                  <a:cxn ang="0">
                    <a:pos x="36" y="6"/>
                  </a:cxn>
                  <a:cxn ang="0">
                    <a:pos x="42" y="0"/>
                  </a:cxn>
                  <a:cxn ang="0">
                    <a:pos x="30" y="18"/>
                  </a:cxn>
                  <a:cxn ang="0">
                    <a:pos x="42" y="48"/>
                  </a:cxn>
                  <a:cxn ang="0">
                    <a:pos x="12" y="72"/>
                  </a:cxn>
                  <a:cxn ang="0">
                    <a:pos x="6" y="36"/>
                  </a:cxn>
                  <a:cxn ang="0">
                    <a:pos x="6" y="36"/>
                  </a:cxn>
                </a:cxnLst>
                <a:rect l="0" t="0" r="r" b="b"/>
                <a:pathLst>
                  <a:path w="42" h="72">
                    <a:moveTo>
                      <a:pt x="6" y="36"/>
                    </a:moveTo>
                    <a:lnTo>
                      <a:pt x="0" y="18"/>
                    </a:lnTo>
                    <a:lnTo>
                      <a:pt x="12" y="6"/>
                    </a:lnTo>
                    <a:lnTo>
                      <a:pt x="0" y="6"/>
                    </a:lnTo>
                    <a:lnTo>
                      <a:pt x="12" y="6"/>
                    </a:lnTo>
                    <a:lnTo>
                      <a:pt x="24" y="6"/>
                    </a:lnTo>
                    <a:lnTo>
                      <a:pt x="36" y="6"/>
                    </a:lnTo>
                    <a:lnTo>
                      <a:pt x="42" y="0"/>
                    </a:lnTo>
                    <a:lnTo>
                      <a:pt x="30" y="18"/>
                    </a:lnTo>
                    <a:lnTo>
                      <a:pt x="42" y="48"/>
                    </a:lnTo>
                    <a:lnTo>
                      <a:pt x="12" y="72"/>
                    </a:lnTo>
                    <a:lnTo>
                      <a:pt x="6" y="36"/>
                    </a:lnTo>
                    <a:lnTo>
                      <a:pt x="6" y="36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9886" name="Freeform 14"/>
            <p:cNvSpPr>
              <a:spLocks/>
            </p:cNvSpPr>
            <p:nvPr userDrawn="1"/>
          </p:nvSpPr>
          <p:spPr bwMode="ltGray">
            <a:xfrm>
              <a:off x="0" y="3792"/>
              <a:ext cx="3976" cy="535"/>
            </a:xfrm>
            <a:custGeom>
              <a:avLst/>
              <a:gdLst/>
              <a:ahLst/>
              <a:cxnLst>
                <a:cxn ang="0">
                  <a:pos x="3976" y="527"/>
                </a:cxn>
                <a:cxn ang="0">
                  <a:pos x="3970" y="527"/>
                </a:cxn>
                <a:cxn ang="0">
                  <a:pos x="3844" y="509"/>
                </a:cxn>
                <a:cxn ang="0">
                  <a:pos x="2487" y="305"/>
                </a:cxn>
                <a:cxn ang="0">
                  <a:pos x="2039" y="36"/>
                </a:cxn>
                <a:cxn ang="0">
                  <a:pos x="1907" y="24"/>
                </a:cxn>
                <a:cxn ang="0">
                  <a:pos x="1883" y="54"/>
                </a:cxn>
                <a:cxn ang="0">
                  <a:pos x="1859" y="54"/>
                </a:cxn>
                <a:cxn ang="0">
                  <a:pos x="1830" y="30"/>
                </a:cxn>
                <a:cxn ang="0">
                  <a:pos x="1704" y="102"/>
                </a:cxn>
                <a:cxn ang="0">
                  <a:pos x="1608" y="126"/>
                </a:cxn>
                <a:cxn ang="0">
                  <a:pos x="1561" y="132"/>
                </a:cxn>
                <a:cxn ang="0">
                  <a:pos x="1495" y="102"/>
                </a:cxn>
                <a:cxn ang="0">
                  <a:pos x="1357" y="126"/>
                </a:cxn>
                <a:cxn ang="0">
                  <a:pos x="1285" y="24"/>
                </a:cxn>
                <a:cxn ang="0">
                  <a:pos x="1280" y="18"/>
                </a:cxn>
                <a:cxn ang="0">
                  <a:pos x="1262" y="12"/>
                </a:cxn>
                <a:cxn ang="0">
                  <a:pos x="1238" y="6"/>
                </a:cxn>
                <a:cxn ang="0">
                  <a:pos x="1220" y="0"/>
                </a:cxn>
                <a:cxn ang="0">
                  <a:pos x="1196" y="0"/>
                </a:cxn>
                <a:cxn ang="0">
                  <a:pos x="1166" y="0"/>
                </a:cxn>
                <a:cxn ang="0">
                  <a:pos x="1142" y="0"/>
                </a:cxn>
                <a:cxn ang="0">
                  <a:pos x="1136" y="0"/>
                </a:cxn>
                <a:cxn ang="0">
                  <a:pos x="1130" y="0"/>
                </a:cxn>
                <a:cxn ang="0">
                  <a:pos x="1124" y="6"/>
                </a:cxn>
                <a:cxn ang="0">
                  <a:pos x="1118" y="12"/>
                </a:cxn>
                <a:cxn ang="0">
                  <a:pos x="1100" y="18"/>
                </a:cxn>
                <a:cxn ang="0">
                  <a:pos x="1088" y="18"/>
                </a:cxn>
                <a:cxn ang="0">
                  <a:pos x="1070" y="24"/>
                </a:cxn>
                <a:cxn ang="0">
                  <a:pos x="1052" y="30"/>
                </a:cxn>
                <a:cxn ang="0">
                  <a:pos x="1034" y="36"/>
                </a:cxn>
                <a:cxn ang="0">
                  <a:pos x="1028" y="42"/>
                </a:cxn>
                <a:cxn ang="0">
                  <a:pos x="969" y="60"/>
                </a:cxn>
                <a:cxn ang="0">
                  <a:pos x="921" y="72"/>
                </a:cxn>
                <a:cxn ang="0">
                  <a:pos x="855" y="48"/>
                </a:cxn>
                <a:cxn ang="0">
                  <a:pos x="825" y="48"/>
                </a:cxn>
                <a:cxn ang="0">
                  <a:pos x="759" y="72"/>
                </a:cxn>
                <a:cxn ang="0">
                  <a:pos x="735" y="72"/>
                </a:cxn>
                <a:cxn ang="0">
                  <a:pos x="706" y="60"/>
                </a:cxn>
                <a:cxn ang="0">
                  <a:pos x="640" y="60"/>
                </a:cxn>
                <a:cxn ang="0">
                  <a:pos x="544" y="72"/>
                </a:cxn>
                <a:cxn ang="0">
                  <a:pos x="389" y="18"/>
                </a:cxn>
                <a:cxn ang="0">
                  <a:pos x="323" y="60"/>
                </a:cxn>
                <a:cxn ang="0">
                  <a:pos x="317" y="60"/>
                </a:cxn>
                <a:cxn ang="0">
                  <a:pos x="305" y="72"/>
                </a:cxn>
                <a:cxn ang="0">
                  <a:pos x="287" y="78"/>
                </a:cxn>
                <a:cxn ang="0">
                  <a:pos x="263" y="90"/>
                </a:cxn>
                <a:cxn ang="0">
                  <a:pos x="203" y="120"/>
                </a:cxn>
                <a:cxn ang="0">
                  <a:pos x="149" y="150"/>
                </a:cxn>
                <a:cxn ang="0">
                  <a:pos x="78" y="168"/>
                </a:cxn>
                <a:cxn ang="0">
                  <a:pos x="0" y="180"/>
                </a:cxn>
                <a:cxn ang="0">
                  <a:pos x="0" y="527"/>
                </a:cxn>
                <a:cxn ang="0">
                  <a:pos x="1010" y="527"/>
                </a:cxn>
                <a:cxn ang="0">
                  <a:pos x="3725" y="527"/>
                </a:cxn>
                <a:cxn ang="0">
                  <a:pos x="3976" y="527"/>
                </a:cxn>
                <a:cxn ang="0">
                  <a:pos x="3976" y="527"/>
                </a:cxn>
              </a:cxnLst>
              <a:rect l="0" t="0" r="r" b="b"/>
              <a:pathLst>
                <a:path w="3976" h="527">
                  <a:moveTo>
                    <a:pt x="3976" y="527"/>
                  </a:moveTo>
                  <a:lnTo>
                    <a:pt x="3970" y="527"/>
                  </a:lnTo>
                  <a:lnTo>
                    <a:pt x="3844" y="509"/>
                  </a:lnTo>
                  <a:lnTo>
                    <a:pt x="2487" y="305"/>
                  </a:lnTo>
                  <a:lnTo>
                    <a:pt x="2039" y="36"/>
                  </a:lnTo>
                  <a:lnTo>
                    <a:pt x="1907" y="24"/>
                  </a:lnTo>
                  <a:lnTo>
                    <a:pt x="1883" y="54"/>
                  </a:lnTo>
                  <a:lnTo>
                    <a:pt x="1859" y="54"/>
                  </a:lnTo>
                  <a:lnTo>
                    <a:pt x="1830" y="30"/>
                  </a:lnTo>
                  <a:lnTo>
                    <a:pt x="1704" y="102"/>
                  </a:lnTo>
                  <a:lnTo>
                    <a:pt x="1608" y="126"/>
                  </a:lnTo>
                  <a:lnTo>
                    <a:pt x="1561" y="132"/>
                  </a:lnTo>
                  <a:lnTo>
                    <a:pt x="1495" y="102"/>
                  </a:lnTo>
                  <a:lnTo>
                    <a:pt x="1357" y="126"/>
                  </a:lnTo>
                  <a:lnTo>
                    <a:pt x="1285" y="24"/>
                  </a:lnTo>
                  <a:lnTo>
                    <a:pt x="1280" y="18"/>
                  </a:lnTo>
                  <a:lnTo>
                    <a:pt x="1262" y="12"/>
                  </a:lnTo>
                  <a:lnTo>
                    <a:pt x="1238" y="6"/>
                  </a:lnTo>
                  <a:lnTo>
                    <a:pt x="1220" y="0"/>
                  </a:lnTo>
                  <a:lnTo>
                    <a:pt x="1196" y="0"/>
                  </a:lnTo>
                  <a:lnTo>
                    <a:pt x="1166" y="0"/>
                  </a:lnTo>
                  <a:lnTo>
                    <a:pt x="1142" y="0"/>
                  </a:lnTo>
                  <a:lnTo>
                    <a:pt x="1136" y="0"/>
                  </a:lnTo>
                  <a:lnTo>
                    <a:pt x="1130" y="0"/>
                  </a:lnTo>
                  <a:lnTo>
                    <a:pt x="1124" y="6"/>
                  </a:lnTo>
                  <a:lnTo>
                    <a:pt x="1118" y="12"/>
                  </a:lnTo>
                  <a:lnTo>
                    <a:pt x="1100" y="18"/>
                  </a:lnTo>
                  <a:lnTo>
                    <a:pt x="1088" y="18"/>
                  </a:lnTo>
                  <a:lnTo>
                    <a:pt x="1070" y="24"/>
                  </a:lnTo>
                  <a:lnTo>
                    <a:pt x="1052" y="30"/>
                  </a:lnTo>
                  <a:lnTo>
                    <a:pt x="1034" y="36"/>
                  </a:lnTo>
                  <a:lnTo>
                    <a:pt x="1028" y="42"/>
                  </a:lnTo>
                  <a:lnTo>
                    <a:pt x="969" y="60"/>
                  </a:lnTo>
                  <a:lnTo>
                    <a:pt x="921" y="72"/>
                  </a:lnTo>
                  <a:lnTo>
                    <a:pt x="855" y="48"/>
                  </a:lnTo>
                  <a:lnTo>
                    <a:pt x="825" y="48"/>
                  </a:lnTo>
                  <a:lnTo>
                    <a:pt x="759" y="72"/>
                  </a:lnTo>
                  <a:lnTo>
                    <a:pt x="735" y="72"/>
                  </a:lnTo>
                  <a:lnTo>
                    <a:pt x="706" y="60"/>
                  </a:lnTo>
                  <a:lnTo>
                    <a:pt x="640" y="60"/>
                  </a:lnTo>
                  <a:lnTo>
                    <a:pt x="544" y="72"/>
                  </a:lnTo>
                  <a:lnTo>
                    <a:pt x="389" y="18"/>
                  </a:lnTo>
                  <a:lnTo>
                    <a:pt x="323" y="60"/>
                  </a:lnTo>
                  <a:lnTo>
                    <a:pt x="317" y="60"/>
                  </a:lnTo>
                  <a:lnTo>
                    <a:pt x="305" y="72"/>
                  </a:lnTo>
                  <a:lnTo>
                    <a:pt x="287" y="78"/>
                  </a:lnTo>
                  <a:lnTo>
                    <a:pt x="263" y="90"/>
                  </a:lnTo>
                  <a:lnTo>
                    <a:pt x="203" y="120"/>
                  </a:lnTo>
                  <a:lnTo>
                    <a:pt x="149" y="150"/>
                  </a:lnTo>
                  <a:lnTo>
                    <a:pt x="78" y="168"/>
                  </a:lnTo>
                  <a:lnTo>
                    <a:pt x="0" y="180"/>
                  </a:lnTo>
                  <a:lnTo>
                    <a:pt x="0" y="527"/>
                  </a:lnTo>
                  <a:lnTo>
                    <a:pt x="1010" y="527"/>
                  </a:lnTo>
                  <a:lnTo>
                    <a:pt x="3725" y="527"/>
                  </a:lnTo>
                  <a:lnTo>
                    <a:pt x="3976" y="527"/>
                  </a:lnTo>
                  <a:lnTo>
                    <a:pt x="3976" y="527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75686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9887" name="Group 15"/>
          <p:cNvGrpSpPr>
            <a:grpSpLocks/>
          </p:cNvGrpSpPr>
          <p:nvPr/>
        </p:nvGrpSpPr>
        <p:grpSpPr bwMode="auto">
          <a:xfrm>
            <a:off x="627063" y="6021388"/>
            <a:ext cx="5684837" cy="849312"/>
            <a:chOff x="395" y="3793"/>
            <a:chExt cx="3581" cy="535"/>
          </a:xfrm>
        </p:grpSpPr>
        <p:sp>
          <p:nvSpPr>
            <p:cNvPr id="79888" name="Freeform 16"/>
            <p:cNvSpPr>
              <a:spLocks/>
            </p:cNvSpPr>
            <p:nvPr/>
          </p:nvSpPr>
          <p:spPr bwMode="auto">
            <a:xfrm>
              <a:off x="1196" y="3793"/>
              <a:ext cx="365" cy="291"/>
            </a:xfrm>
            <a:custGeom>
              <a:avLst/>
              <a:gdLst/>
              <a:ahLst/>
              <a:cxnLst>
                <a:cxn ang="0">
                  <a:pos x="24" y="24"/>
                </a:cxn>
                <a:cxn ang="0">
                  <a:pos x="0" y="60"/>
                </a:cxn>
                <a:cxn ang="0">
                  <a:pos x="66" y="108"/>
                </a:cxn>
                <a:cxn ang="0">
                  <a:pos x="143" y="180"/>
                </a:cxn>
                <a:cxn ang="0">
                  <a:pos x="191" y="168"/>
                </a:cxn>
                <a:cxn ang="0">
                  <a:pos x="341" y="287"/>
                </a:cxn>
                <a:cxn ang="0">
                  <a:pos x="305" y="174"/>
                </a:cxn>
                <a:cxn ang="0">
                  <a:pos x="365" y="132"/>
                </a:cxn>
                <a:cxn ang="0">
                  <a:pos x="359" y="126"/>
                </a:cxn>
                <a:cxn ang="0">
                  <a:pos x="335" y="114"/>
                </a:cxn>
                <a:cxn ang="0">
                  <a:pos x="299" y="90"/>
                </a:cxn>
                <a:cxn ang="0">
                  <a:pos x="257" y="72"/>
                </a:cxn>
                <a:cxn ang="0">
                  <a:pos x="215" y="54"/>
                </a:cxn>
                <a:cxn ang="0">
                  <a:pos x="173" y="36"/>
                </a:cxn>
                <a:cxn ang="0">
                  <a:pos x="143" y="24"/>
                </a:cxn>
                <a:cxn ang="0">
                  <a:pos x="131" y="18"/>
                </a:cxn>
                <a:cxn ang="0">
                  <a:pos x="107" y="18"/>
                </a:cxn>
                <a:cxn ang="0">
                  <a:pos x="95" y="18"/>
                </a:cxn>
                <a:cxn ang="0">
                  <a:pos x="72" y="12"/>
                </a:cxn>
                <a:cxn ang="0">
                  <a:pos x="66" y="12"/>
                </a:cxn>
                <a:cxn ang="0">
                  <a:pos x="54" y="6"/>
                </a:cxn>
                <a:cxn ang="0">
                  <a:pos x="42" y="0"/>
                </a:cxn>
                <a:cxn ang="0">
                  <a:pos x="30" y="0"/>
                </a:cxn>
                <a:cxn ang="0">
                  <a:pos x="24" y="24"/>
                </a:cxn>
                <a:cxn ang="0">
                  <a:pos x="24" y="24"/>
                </a:cxn>
              </a:cxnLst>
              <a:rect l="0" t="0" r="r" b="b"/>
              <a:pathLst>
                <a:path w="365" h="287">
                  <a:moveTo>
                    <a:pt x="24" y="24"/>
                  </a:moveTo>
                  <a:lnTo>
                    <a:pt x="0" y="60"/>
                  </a:lnTo>
                  <a:lnTo>
                    <a:pt x="66" y="108"/>
                  </a:lnTo>
                  <a:lnTo>
                    <a:pt x="143" y="180"/>
                  </a:lnTo>
                  <a:lnTo>
                    <a:pt x="191" y="168"/>
                  </a:lnTo>
                  <a:lnTo>
                    <a:pt x="341" y="287"/>
                  </a:lnTo>
                  <a:lnTo>
                    <a:pt x="305" y="174"/>
                  </a:lnTo>
                  <a:lnTo>
                    <a:pt x="365" y="132"/>
                  </a:lnTo>
                  <a:lnTo>
                    <a:pt x="359" y="126"/>
                  </a:lnTo>
                  <a:lnTo>
                    <a:pt x="335" y="114"/>
                  </a:lnTo>
                  <a:lnTo>
                    <a:pt x="299" y="90"/>
                  </a:lnTo>
                  <a:lnTo>
                    <a:pt x="257" y="72"/>
                  </a:lnTo>
                  <a:lnTo>
                    <a:pt x="215" y="54"/>
                  </a:lnTo>
                  <a:lnTo>
                    <a:pt x="173" y="36"/>
                  </a:lnTo>
                  <a:lnTo>
                    <a:pt x="143" y="24"/>
                  </a:lnTo>
                  <a:lnTo>
                    <a:pt x="131" y="18"/>
                  </a:lnTo>
                  <a:lnTo>
                    <a:pt x="107" y="18"/>
                  </a:lnTo>
                  <a:lnTo>
                    <a:pt x="95" y="18"/>
                  </a:lnTo>
                  <a:lnTo>
                    <a:pt x="72" y="12"/>
                  </a:lnTo>
                  <a:lnTo>
                    <a:pt x="66" y="12"/>
                  </a:lnTo>
                  <a:lnTo>
                    <a:pt x="54" y="6"/>
                  </a:lnTo>
                  <a:lnTo>
                    <a:pt x="42" y="0"/>
                  </a:lnTo>
                  <a:lnTo>
                    <a:pt x="30" y="0"/>
                  </a:lnTo>
                  <a:lnTo>
                    <a:pt x="24" y="24"/>
                  </a:lnTo>
                  <a:lnTo>
                    <a:pt x="24" y="24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889" name="Freeform 17"/>
            <p:cNvSpPr>
              <a:spLocks/>
            </p:cNvSpPr>
            <p:nvPr/>
          </p:nvSpPr>
          <p:spPr bwMode="auto">
            <a:xfrm>
              <a:off x="1943" y="3829"/>
              <a:ext cx="2033" cy="499"/>
            </a:xfrm>
            <a:custGeom>
              <a:avLst/>
              <a:gdLst/>
              <a:ahLst/>
              <a:cxnLst>
                <a:cxn ang="0">
                  <a:pos x="186" y="18"/>
                </a:cxn>
                <a:cxn ang="0">
                  <a:pos x="138" y="6"/>
                </a:cxn>
                <a:cxn ang="0">
                  <a:pos x="96" y="0"/>
                </a:cxn>
                <a:cxn ang="0">
                  <a:pos x="36" y="0"/>
                </a:cxn>
                <a:cxn ang="0">
                  <a:pos x="12" y="25"/>
                </a:cxn>
                <a:cxn ang="0">
                  <a:pos x="0" y="128"/>
                </a:cxn>
                <a:cxn ang="0">
                  <a:pos x="60" y="104"/>
                </a:cxn>
                <a:cxn ang="0">
                  <a:pos x="90" y="134"/>
                </a:cxn>
                <a:cxn ang="0">
                  <a:pos x="150" y="153"/>
                </a:cxn>
                <a:cxn ang="0">
                  <a:pos x="209" y="273"/>
                </a:cxn>
                <a:cxn ang="0">
                  <a:pos x="401" y="359"/>
                </a:cxn>
                <a:cxn ang="0">
                  <a:pos x="777" y="359"/>
                </a:cxn>
                <a:cxn ang="0">
                  <a:pos x="2033" y="499"/>
                </a:cxn>
                <a:cxn ang="0">
                  <a:pos x="2033" y="499"/>
                </a:cxn>
                <a:cxn ang="0">
                  <a:pos x="1991" y="493"/>
                </a:cxn>
                <a:cxn ang="0">
                  <a:pos x="676" y="243"/>
                </a:cxn>
                <a:cxn ang="0">
                  <a:pos x="514" y="159"/>
                </a:cxn>
                <a:cxn ang="0">
                  <a:pos x="425" y="110"/>
                </a:cxn>
                <a:cxn ang="0">
                  <a:pos x="365" y="92"/>
                </a:cxn>
                <a:cxn ang="0">
                  <a:pos x="281" y="61"/>
                </a:cxn>
                <a:cxn ang="0">
                  <a:pos x="186" y="18"/>
                </a:cxn>
                <a:cxn ang="0">
                  <a:pos x="186" y="18"/>
                </a:cxn>
              </a:cxnLst>
              <a:rect l="0" t="0" r="r" b="b"/>
              <a:pathLst>
                <a:path w="2033" h="499">
                  <a:moveTo>
                    <a:pt x="186" y="18"/>
                  </a:moveTo>
                  <a:lnTo>
                    <a:pt x="138" y="6"/>
                  </a:lnTo>
                  <a:lnTo>
                    <a:pt x="96" y="0"/>
                  </a:lnTo>
                  <a:lnTo>
                    <a:pt x="36" y="0"/>
                  </a:lnTo>
                  <a:lnTo>
                    <a:pt x="12" y="25"/>
                  </a:lnTo>
                  <a:lnTo>
                    <a:pt x="0" y="128"/>
                  </a:lnTo>
                  <a:lnTo>
                    <a:pt x="60" y="104"/>
                  </a:lnTo>
                  <a:lnTo>
                    <a:pt x="90" y="134"/>
                  </a:lnTo>
                  <a:lnTo>
                    <a:pt x="150" y="153"/>
                  </a:lnTo>
                  <a:lnTo>
                    <a:pt x="209" y="273"/>
                  </a:lnTo>
                  <a:lnTo>
                    <a:pt x="401" y="359"/>
                  </a:lnTo>
                  <a:lnTo>
                    <a:pt x="777" y="359"/>
                  </a:lnTo>
                  <a:lnTo>
                    <a:pt x="2033" y="499"/>
                  </a:lnTo>
                  <a:lnTo>
                    <a:pt x="2033" y="499"/>
                  </a:lnTo>
                  <a:lnTo>
                    <a:pt x="1991" y="493"/>
                  </a:lnTo>
                  <a:lnTo>
                    <a:pt x="676" y="243"/>
                  </a:lnTo>
                  <a:lnTo>
                    <a:pt x="514" y="159"/>
                  </a:lnTo>
                  <a:lnTo>
                    <a:pt x="425" y="110"/>
                  </a:lnTo>
                  <a:lnTo>
                    <a:pt x="365" y="92"/>
                  </a:lnTo>
                  <a:lnTo>
                    <a:pt x="281" y="61"/>
                  </a:lnTo>
                  <a:lnTo>
                    <a:pt x="186" y="18"/>
                  </a:lnTo>
                  <a:lnTo>
                    <a:pt x="186" y="18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890" name="Freeform 18"/>
            <p:cNvSpPr>
              <a:spLocks/>
            </p:cNvSpPr>
            <p:nvPr/>
          </p:nvSpPr>
          <p:spPr bwMode="auto">
            <a:xfrm>
              <a:off x="1830" y="3823"/>
              <a:ext cx="71" cy="61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6" y="18"/>
                </a:cxn>
                <a:cxn ang="0">
                  <a:pos x="12" y="12"/>
                </a:cxn>
                <a:cxn ang="0">
                  <a:pos x="6" y="6"/>
                </a:cxn>
                <a:cxn ang="0">
                  <a:pos x="0" y="0"/>
                </a:cxn>
                <a:cxn ang="0">
                  <a:pos x="29" y="18"/>
                </a:cxn>
                <a:cxn ang="0">
                  <a:pos x="53" y="18"/>
                </a:cxn>
                <a:cxn ang="0">
                  <a:pos x="59" y="30"/>
                </a:cxn>
                <a:cxn ang="0">
                  <a:pos x="65" y="42"/>
                </a:cxn>
                <a:cxn ang="0">
                  <a:pos x="71" y="54"/>
                </a:cxn>
                <a:cxn ang="0">
                  <a:pos x="71" y="60"/>
                </a:cxn>
                <a:cxn ang="0">
                  <a:pos x="59" y="54"/>
                </a:cxn>
                <a:cxn ang="0">
                  <a:pos x="47" y="42"/>
                </a:cxn>
                <a:cxn ang="0">
                  <a:pos x="23" y="30"/>
                </a:cxn>
                <a:cxn ang="0">
                  <a:pos x="23" y="36"/>
                </a:cxn>
                <a:cxn ang="0">
                  <a:pos x="18" y="42"/>
                </a:cxn>
                <a:cxn ang="0">
                  <a:pos x="12" y="48"/>
                </a:cxn>
                <a:cxn ang="0">
                  <a:pos x="6" y="48"/>
                </a:cxn>
                <a:cxn ang="0">
                  <a:pos x="6" y="48"/>
                </a:cxn>
                <a:cxn ang="0">
                  <a:pos x="6" y="36"/>
                </a:cxn>
                <a:cxn ang="0">
                  <a:pos x="0" y="18"/>
                </a:cxn>
                <a:cxn ang="0">
                  <a:pos x="0" y="18"/>
                </a:cxn>
              </a:cxnLst>
              <a:rect l="0" t="0" r="r" b="b"/>
              <a:pathLst>
                <a:path w="71" h="60">
                  <a:moveTo>
                    <a:pt x="0" y="18"/>
                  </a:moveTo>
                  <a:lnTo>
                    <a:pt x="6" y="18"/>
                  </a:lnTo>
                  <a:lnTo>
                    <a:pt x="12" y="12"/>
                  </a:lnTo>
                  <a:lnTo>
                    <a:pt x="6" y="6"/>
                  </a:lnTo>
                  <a:lnTo>
                    <a:pt x="0" y="0"/>
                  </a:lnTo>
                  <a:lnTo>
                    <a:pt x="29" y="18"/>
                  </a:lnTo>
                  <a:lnTo>
                    <a:pt x="53" y="18"/>
                  </a:lnTo>
                  <a:lnTo>
                    <a:pt x="59" y="30"/>
                  </a:lnTo>
                  <a:lnTo>
                    <a:pt x="65" y="42"/>
                  </a:lnTo>
                  <a:lnTo>
                    <a:pt x="71" y="54"/>
                  </a:lnTo>
                  <a:lnTo>
                    <a:pt x="71" y="60"/>
                  </a:lnTo>
                  <a:lnTo>
                    <a:pt x="59" y="54"/>
                  </a:lnTo>
                  <a:lnTo>
                    <a:pt x="47" y="42"/>
                  </a:lnTo>
                  <a:lnTo>
                    <a:pt x="23" y="30"/>
                  </a:lnTo>
                  <a:lnTo>
                    <a:pt x="23" y="36"/>
                  </a:lnTo>
                  <a:lnTo>
                    <a:pt x="18" y="42"/>
                  </a:lnTo>
                  <a:lnTo>
                    <a:pt x="12" y="48"/>
                  </a:lnTo>
                  <a:lnTo>
                    <a:pt x="6" y="48"/>
                  </a:lnTo>
                  <a:lnTo>
                    <a:pt x="6" y="48"/>
                  </a:lnTo>
                  <a:lnTo>
                    <a:pt x="6" y="36"/>
                  </a:lnTo>
                  <a:lnTo>
                    <a:pt x="0" y="18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891" name="Freeform 19"/>
            <p:cNvSpPr>
              <a:spLocks/>
            </p:cNvSpPr>
            <p:nvPr/>
          </p:nvSpPr>
          <p:spPr bwMode="auto">
            <a:xfrm>
              <a:off x="855" y="3842"/>
              <a:ext cx="161" cy="164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48" y="6"/>
                </a:cxn>
                <a:cxn ang="0">
                  <a:pos x="72" y="6"/>
                </a:cxn>
                <a:cxn ang="0">
                  <a:pos x="114" y="12"/>
                </a:cxn>
                <a:cxn ang="0">
                  <a:pos x="96" y="54"/>
                </a:cxn>
                <a:cxn ang="0">
                  <a:pos x="96" y="60"/>
                </a:cxn>
                <a:cxn ang="0">
                  <a:pos x="102" y="72"/>
                </a:cxn>
                <a:cxn ang="0">
                  <a:pos x="108" y="84"/>
                </a:cxn>
                <a:cxn ang="0">
                  <a:pos x="120" y="96"/>
                </a:cxn>
                <a:cxn ang="0">
                  <a:pos x="143" y="114"/>
                </a:cxn>
                <a:cxn ang="0">
                  <a:pos x="155" y="138"/>
                </a:cxn>
                <a:cxn ang="0">
                  <a:pos x="161" y="156"/>
                </a:cxn>
                <a:cxn ang="0">
                  <a:pos x="161" y="162"/>
                </a:cxn>
                <a:cxn ang="0">
                  <a:pos x="96" y="102"/>
                </a:cxn>
                <a:cxn ang="0">
                  <a:pos x="30" y="54"/>
                </a:cxn>
                <a:cxn ang="0">
                  <a:pos x="0" y="0"/>
                </a:cxn>
                <a:cxn ang="0">
                  <a:pos x="30" y="0"/>
                </a:cxn>
                <a:cxn ang="0">
                  <a:pos x="30" y="0"/>
                </a:cxn>
              </a:cxnLst>
              <a:rect l="0" t="0" r="r" b="b"/>
              <a:pathLst>
                <a:path w="161" h="162">
                  <a:moveTo>
                    <a:pt x="30" y="0"/>
                  </a:moveTo>
                  <a:lnTo>
                    <a:pt x="48" y="6"/>
                  </a:lnTo>
                  <a:lnTo>
                    <a:pt x="72" y="6"/>
                  </a:lnTo>
                  <a:lnTo>
                    <a:pt x="114" y="12"/>
                  </a:lnTo>
                  <a:lnTo>
                    <a:pt x="96" y="54"/>
                  </a:lnTo>
                  <a:lnTo>
                    <a:pt x="96" y="60"/>
                  </a:lnTo>
                  <a:lnTo>
                    <a:pt x="102" y="72"/>
                  </a:lnTo>
                  <a:lnTo>
                    <a:pt x="108" y="84"/>
                  </a:lnTo>
                  <a:lnTo>
                    <a:pt x="120" y="96"/>
                  </a:lnTo>
                  <a:lnTo>
                    <a:pt x="143" y="114"/>
                  </a:lnTo>
                  <a:lnTo>
                    <a:pt x="155" y="138"/>
                  </a:lnTo>
                  <a:lnTo>
                    <a:pt x="161" y="156"/>
                  </a:lnTo>
                  <a:lnTo>
                    <a:pt x="161" y="162"/>
                  </a:lnTo>
                  <a:lnTo>
                    <a:pt x="96" y="102"/>
                  </a:lnTo>
                  <a:lnTo>
                    <a:pt x="30" y="54"/>
                  </a:lnTo>
                  <a:lnTo>
                    <a:pt x="0" y="0"/>
                  </a:lnTo>
                  <a:lnTo>
                    <a:pt x="30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892" name="Freeform 20"/>
            <p:cNvSpPr>
              <a:spLocks/>
            </p:cNvSpPr>
            <p:nvPr/>
          </p:nvSpPr>
          <p:spPr bwMode="auto">
            <a:xfrm>
              <a:off x="706" y="3854"/>
              <a:ext cx="59" cy="61"/>
            </a:xfrm>
            <a:custGeom>
              <a:avLst/>
              <a:gdLst/>
              <a:ahLst/>
              <a:cxnLst>
                <a:cxn ang="0">
                  <a:pos x="59" y="6"/>
                </a:cxn>
                <a:cxn ang="0">
                  <a:pos x="41" y="30"/>
                </a:cxn>
                <a:cxn ang="0">
                  <a:pos x="41" y="36"/>
                </a:cxn>
                <a:cxn ang="0">
                  <a:pos x="47" y="42"/>
                </a:cxn>
                <a:cxn ang="0">
                  <a:pos x="53" y="54"/>
                </a:cxn>
                <a:cxn ang="0">
                  <a:pos x="53" y="60"/>
                </a:cxn>
                <a:cxn ang="0">
                  <a:pos x="47" y="54"/>
                </a:cxn>
                <a:cxn ang="0">
                  <a:pos x="35" y="48"/>
                </a:cxn>
                <a:cxn ang="0">
                  <a:pos x="23" y="36"/>
                </a:cxn>
                <a:cxn ang="0">
                  <a:pos x="17" y="30"/>
                </a:cxn>
                <a:cxn ang="0">
                  <a:pos x="0" y="0"/>
                </a:cxn>
                <a:cxn ang="0">
                  <a:pos x="59" y="6"/>
                </a:cxn>
                <a:cxn ang="0">
                  <a:pos x="59" y="6"/>
                </a:cxn>
              </a:cxnLst>
              <a:rect l="0" t="0" r="r" b="b"/>
              <a:pathLst>
                <a:path w="59" h="60">
                  <a:moveTo>
                    <a:pt x="59" y="6"/>
                  </a:moveTo>
                  <a:lnTo>
                    <a:pt x="41" y="30"/>
                  </a:lnTo>
                  <a:lnTo>
                    <a:pt x="41" y="36"/>
                  </a:lnTo>
                  <a:lnTo>
                    <a:pt x="47" y="42"/>
                  </a:lnTo>
                  <a:lnTo>
                    <a:pt x="53" y="54"/>
                  </a:lnTo>
                  <a:lnTo>
                    <a:pt x="53" y="60"/>
                  </a:lnTo>
                  <a:lnTo>
                    <a:pt x="47" y="54"/>
                  </a:lnTo>
                  <a:lnTo>
                    <a:pt x="35" y="48"/>
                  </a:lnTo>
                  <a:lnTo>
                    <a:pt x="23" y="36"/>
                  </a:lnTo>
                  <a:lnTo>
                    <a:pt x="17" y="30"/>
                  </a:lnTo>
                  <a:lnTo>
                    <a:pt x="0" y="0"/>
                  </a:lnTo>
                  <a:lnTo>
                    <a:pt x="59" y="6"/>
                  </a:lnTo>
                  <a:lnTo>
                    <a:pt x="59" y="6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893" name="Freeform 21"/>
            <p:cNvSpPr>
              <a:spLocks/>
            </p:cNvSpPr>
            <p:nvPr/>
          </p:nvSpPr>
          <p:spPr bwMode="auto">
            <a:xfrm>
              <a:off x="395" y="3811"/>
              <a:ext cx="245" cy="207"/>
            </a:xfrm>
            <a:custGeom>
              <a:avLst/>
              <a:gdLst/>
              <a:ahLst/>
              <a:cxnLst>
                <a:cxn ang="0">
                  <a:pos x="233" y="36"/>
                </a:cxn>
                <a:cxn ang="0">
                  <a:pos x="245" y="42"/>
                </a:cxn>
                <a:cxn ang="0">
                  <a:pos x="209" y="84"/>
                </a:cxn>
                <a:cxn ang="0">
                  <a:pos x="143" y="132"/>
                </a:cxn>
                <a:cxn ang="0">
                  <a:pos x="167" y="156"/>
                </a:cxn>
                <a:cxn ang="0">
                  <a:pos x="179" y="204"/>
                </a:cxn>
                <a:cxn ang="0">
                  <a:pos x="77" y="132"/>
                </a:cxn>
                <a:cxn ang="0">
                  <a:pos x="47" y="84"/>
                </a:cxn>
                <a:cxn ang="0">
                  <a:pos x="89" y="66"/>
                </a:cxn>
                <a:cxn ang="0">
                  <a:pos x="59" y="36"/>
                </a:cxn>
                <a:cxn ang="0">
                  <a:pos x="0" y="12"/>
                </a:cxn>
                <a:cxn ang="0">
                  <a:pos x="0" y="0"/>
                </a:cxn>
                <a:cxn ang="0">
                  <a:pos x="6" y="0"/>
                </a:cxn>
                <a:cxn ang="0">
                  <a:pos x="12" y="0"/>
                </a:cxn>
                <a:cxn ang="0">
                  <a:pos x="47" y="6"/>
                </a:cxn>
                <a:cxn ang="0">
                  <a:pos x="77" y="6"/>
                </a:cxn>
                <a:cxn ang="0">
                  <a:pos x="83" y="6"/>
                </a:cxn>
                <a:cxn ang="0">
                  <a:pos x="89" y="6"/>
                </a:cxn>
                <a:cxn ang="0">
                  <a:pos x="101" y="12"/>
                </a:cxn>
                <a:cxn ang="0">
                  <a:pos x="125" y="12"/>
                </a:cxn>
                <a:cxn ang="0">
                  <a:pos x="143" y="18"/>
                </a:cxn>
                <a:cxn ang="0">
                  <a:pos x="149" y="18"/>
                </a:cxn>
                <a:cxn ang="0">
                  <a:pos x="149" y="18"/>
                </a:cxn>
                <a:cxn ang="0">
                  <a:pos x="203" y="24"/>
                </a:cxn>
                <a:cxn ang="0">
                  <a:pos x="233" y="36"/>
                </a:cxn>
                <a:cxn ang="0">
                  <a:pos x="233" y="36"/>
                </a:cxn>
              </a:cxnLst>
              <a:rect l="0" t="0" r="r" b="b"/>
              <a:pathLst>
                <a:path w="245" h="204">
                  <a:moveTo>
                    <a:pt x="233" y="36"/>
                  </a:moveTo>
                  <a:lnTo>
                    <a:pt x="245" y="42"/>
                  </a:lnTo>
                  <a:lnTo>
                    <a:pt x="209" y="84"/>
                  </a:lnTo>
                  <a:lnTo>
                    <a:pt x="143" y="132"/>
                  </a:lnTo>
                  <a:lnTo>
                    <a:pt x="167" y="156"/>
                  </a:lnTo>
                  <a:lnTo>
                    <a:pt x="179" y="204"/>
                  </a:lnTo>
                  <a:lnTo>
                    <a:pt x="77" y="132"/>
                  </a:lnTo>
                  <a:lnTo>
                    <a:pt x="47" y="84"/>
                  </a:lnTo>
                  <a:lnTo>
                    <a:pt x="89" y="66"/>
                  </a:lnTo>
                  <a:lnTo>
                    <a:pt x="59" y="36"/>
                  </a:lnTo>
                  <a:lnTo>
                    <a:pt x="0" y="12"/>
                  </a:lnTo>
                  <a:lnTo>
                    <a:pt x="0" y="0"/>
                  </a:lnTo>
                  <a:lnTo>
                    <a:pt x="6" y="0"/>
                  </a:lnTo>
                  <a:lnTo>
                    <a:pt x="12" y="0"/>
                  </a:lnTo>
                  <a:lnTo>
                    <a:pt x="47" y="6"/>
                  </a:lnTo>
                  <a:lnTo>
                    <a:pt x="77" y="6"/>
                  </a:lnTo>
                  <a:lnTo>
                    <a:pt x="83" y="6"/>
                  </a:lnTo>
                  <a:lnTo>
                    <a:pt x="89" y="6"/>
                  </a:lnTo>
                  <a:lnTo>
                    <a:pt x="101" y="12"/>
                  </a:lnTo>
                  <a:lnTo>
                    <a:pt x="125" y="12"/>
                  </a:lnTo>
                  <a:lnTo>
                    <a:pt x="143" y="18"/>
                  </a:lnTo>
                  <a:lnTo>
                    <a:pt x="149" y="18"/>
                  </a:lnTo>
                  <a:lnTo>
                    <a:pt x="149" y="18"/>
                  </a:lnTo>
                  <a:lnTo>
                    <a:pt x="203" y="24"/>
                  </a:lnTo>
                  <a:lnTo>
                    <a:pt x="233" y="36"/>
                  </a:lnTo>
                  <a:lnTo>
                    <a:pt x="233" y="36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9894" name="Rectangle 2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79895" name="Rectangle 2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9896" name="Rectangle 2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79897" name="Rectangle 2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79898" name="Rectangle 2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fld id="{7A72D4D6-D613-43C4-8C88-488917FD6CE7}" type="slidenum">
              <a:rPr lang="en-US"/>
              <a:pPr/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image" Target="../media/image5.png"/><Relationship Id="rId7" Type="http://schemas.openxmlformats.org/officeDocument/2006/relationships/image" Target="../media/image8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3.png"/><Relationship Id="rId9" Type="http://schemas.openxmlformats.org/officeDocument/2006/relationships/oleObject" Target="../embeddings/oleObject3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bluetooth.com/" TargetMode="Externa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76263"/>
            <a:ext cx="7772400" cy="836612"/>
          </a:xfrm>
          <a:solidFill>
            <a:schemeClr val="tx1"/>
          </a:solidFill>
        </p:spPr>
        <p:txBody>
          <a:bodyPr/>
          <a:lstStyle/>
          <a:p>
            <a:r>
              <a:rPr lang="en-US" sz="540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Blue Tooth Technology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981200"/>
            <a:ext cx="7772400" cy="5791200"/>
          </a:xfrm>
        </p:spPr>
        <p:txBody>
          <a:bodyPr/>
          <a:lstStyle/>
          <a:p>
            <a:pPr marL="660400" indent="-660400">
              <a:buFontTx/>
              <a:buNone/>
            </a:pPr>
            <a:r>
              <a:rPr lang="en-US" i="1">
                <a:solidFill>
                  <a:srgbClr val="FF0000"/>
                </a:solidFill>
              </a:rPr>
              <a:t>“BLUETOOTH represents a single chip,low cost radio based network technology”</a:t>
            </a:r>
          </a:p>
          <a:p>
            <a:pPr marL="660400" indent="-660400">
              <a:buFontTx/>
              <a:buNone/>
            </a:pPr>
            <a:r>
              <a:rPr lang="en-US"/>
              <a:t>Provides Wireless interconnections between low power, short range, small mobile devices (Palmtops, Laptops, PDAs, phones, etc) in close proximity (within a room, car, cabin, elevator…)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685800"/>
            <a:ext cx="7772400" cy="685800"/>
          </a:xfrm>
        </p:spPr>
        <p:txBody>
          <a:bodyPr/>
          <a:lstStyle/>
          <a:p>
            <a:pPr algn="just"/>
            <a:r>
              <a:rPr lang="en-US" sz="5400" u="sng">
                <a:solidFill>
                  <a:srgbClr val="FFFF00"/>
                </a:solidFill>
              </a:rPr>
              <a:t>Low Power States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828800"/>
            <a:ext cx="7772400" cy="5029200"/>
          </a:xfrm>
        </p:spPr>
        <p:txBody>
          <a:bodyPr/>
          <a:lstStyle/>
          <a:p>
            <a:pPr marL="609600" indent="-609600">
              <a:lnSpc>
                <a:spcPct val="80000"/>
              </a:lnSpc>
              <a:buFontTx/>
              <a:buAutoNum type="arabicPeriod"/>
            </a:pPr>
            <a:r>
              <a:rPr lang="en-US" sz="2800" b="1" u="sng">
                <a:solidFill>
                  <a:schemeClr val="accent1"/>
                </a:solidFill>
              </a:rPr>
              <a:t>Park State</a:t>
            </a:r>
            <a:r>
              <a:rPr lang="en-US" sz="2800"/>
              <a:t> : </a:t>
            </a:r>
            <a:r>
              <a:rPr lang="en-US" sz="2800" i="1"/>
              <a:t>Lowest Power Consumption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2800"/>
              <a:t>	Listens to traffic of master device to resynchronize &amp; check for broadcast messages. Device releases  MAC address</a:t>
            </a:r>
          </a:p>
          <a:p>
            <a:pPr marL="609600" indent="-609600">
              <a:lnSpc>
                <a:spcPct val="80000"/>
              </a:lnSpc>
              <a:buFontTx/>
              <a:buAutoNum type="arabicPeriod" startAt="2"/>
            </a:pPr>
            <a:r>
              <a:rPr lang="en-US" sz="2800" b="1" u="sng">
                <a:solidFill>
                  <a:schemeClr val="hlink"/>
                </a:solidFill>
              </a:rPr>
              <a:t>Hold State</a:t>
            </a:r>
            <a:r>
              <a:rPr lang="en-US" sz="2800"/>
              <a:t>: </a:t>
            </a:r>
            <a:r>
              <a:rPr lang="en-US" sz="2800" i="1"/>
              <a:t>Higher Power Consumption 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2800"/>
              <a:t>	Device does not release its MAC address and can resume transmission once out of hold.</a:t>
            </a:r>
          </a:p>
          <a:p>
            <a:pPr marL="609600" indent="-609600">
              <a:lnSpc>
                <a:spcPct val="80000"/>
              </a:lnSpc>
              <a:buFontTx/>
              <a:buAutoNum type="arabicPeriod" startAt="3"/>
            </a:pPr>
            <a:r>
              <a:rPr lang="en-US" sz="2800" b="1" u="sng">
                <a:solidFill>
                  <a:schemeClr val="accent2"/>
                </a:solidFill>
              </a:rPr>
              <a:t>SNIFF State</a:t>
            </a:r>
            <a:r>
              <a:rPr lang="en-US" sz="2800">
                <a:solidFill>
                  <a:schemeClr val="accent2"/>
                </a:solidFill>
              </a:rPr>
              <a:t> :</a:t>
            </a:r>
            <a:r>
              <a:rPr lang="en-US" sz="2800"/>
              <a:t> </a:t>
            </a:r>
            <a:r>
              <a:rPr lang="en-US" sz="2800" i="1"/>
              <a:t>Highest Power Consumption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2800"/>
              <a:t>	The device holds MAC address listens to the piconet at regular interval at a reduced rate which is programmable and application dependent.</a:t>
            </a:r>
          </a:p>
          <a:p>
            <a:pPr marL="609600" indent="-609600">
              <a:lnSpc>
                <a:spcPct val="80000"/>
              </a:lnSpc>
              <a:buFontTx/>
              <a:buChar char="-"/>
            </a:pPr>
            <a:endParaRPr lang="en-US" sz="28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u="sng">
                <a:solidFill>
                  <a:srgbClr val="FFFF00"/>
                </a:solidFill>
              </a:rPr>
              <a:t>MAC Layer (Channel Access)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800" i="1">
                <a:solidFill>
                  <a:srgbClr val="FF0000"/>
                </a:solidFill>
              </a:rPr>
              <a:t>“A piconet is a centralized TDM system with the master controlling the clock and determining which device gets to communicate in which time-slot(polling).”</a:t>
            </a:r>
          </a:p>
          <a:p>
            <a:pPr>
              <a:lnSpc>
                <a:spcPct val="90000"/>
              </a:lnSpc>
              <a:buFontTx/>
              <a:buChar char="-"/>
            </a:pPr>
            <a:r>
              <a:rPr lang="en-US" sz="2800"/>
              <a:t>One device acts as master</a:t>
            </a:r>
          </a:p>
          <a:p>
            <a:pPr>
              <a:lnSpc>
                <a:spcPct val="90000"/>
              </a:lnSpc>
              <a:buFontTx/>
              <a:buChar char="-"/>
            </a:pPr>
            <a:r>
              <a:rPr lang="en-US" sz="2800"/>
              <a:t>Other devices (upto seven act as slaves)</a:t>
            </a:r>
          </a:p>
          <a:p>
            <a:pPr>
              <a:lnSpc>
                <a:spcPct val="90000"/>
              </a:lnSpc>
              <a:buFontTx/>
              <a:buChar char="-"/>
            </a:pPr>
            <a:r>
              <a:rPr lang="en-US" sz="2800"/>
              <a:t>Master determines the hopping sequence</a:t>
            </a:r>
          </a:p>
          <a:p>
            <a:pPr>
              <a:lnSpc>
                <a:spcPct val="90000"/>
              </a:lnSpc>
              <a:buFontTx/>
              <a:buChar char="-"/>
            </a:pPr>
            <a:r>
              <a:rPr lang="en-US" sz="2800"/>
              <a:t>MAC address (001-111) is assigned to each device in the piconet for polling.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000" b="1" u="sng"/>
          </a:p>
          <a:p>
            <a:pPr>
              <a:lnSpc>
                <a:spcPct val="90000"/>
              </a:lnSpc>
              <a:buFontTx/>
              <a:buChar char="-"/>
            </a:pPr>
            <a:endParaRPr lang="en-US" sz="2000"/>
          </a:p>
          <a:p>
            <a:pPr>
              <a:lnSpc>
                <a:spcPct val="90000"/>
              </a:lnSpc>
              <a:buFontTx/>
              <a:buNone/>
            </a:pPr>
            <a:endParaRPr lang="en-US" sz="20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304800"/>
            <a:ext cx="7793038" cy="1143000"/>
          </a:xfrm>
        </p:spPr>
        <p:txBody>
          <a:bodyPr/>
          <a:lstStyle/>
          <a:p>
            <a:r>
              <a:rPr lang="en-US" b="1" u="sng">
                <a:solidFill>
                  <a:srgbClr val="FFFF00"/>
                </a:solidFill>
              </a:rPr>
              <a:t>Master device identity</a:t>
            </a:r>
            <a:endParaRPr lang="en-AU" b="1" u="sng">
              <a:solidFill>
                <a:srgbClr val="FFFF00"/>
              </a:solidFill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ln>
            <a:solidFill>
              <a:srgbClr val="0033CC"/>
            </a:solidFill>
          </a:ln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/>
              <a:t>	Each packet exchanged over channel within the piconet possesses this access code which identifies the master and is passed on at the time of connection establishment. </a:t>
            </a:r>
          </a:p>
          <a:p>
            <a:pPr algn="ctr">
              <a:buFont typeface="Wingdings" pitchFamily="2" charset="2"/>
              <a:buNone/>
            </a:pPr>
            <a:r>
              <a:rPr lang="en-US" b="1" u="sng">
                <a:solidFill>
                  <a:srgbClr val="FFFF00"/>
                </a:solidFill>
              </a:rPr>
              <a:t>Packet format</a:t>
            </a:r>
          </a:p>
          <a:p>
            <a:endParaRPr lang="en-AU" b="1" u="sng">
              <a:solidFill>
                <a:srgbClr val="FFFF00"/>
              </a:solidFill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1295400" y="4838700"/>
            <a:ext cx="22098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>
                <a:latin typeface="Times New Roman" charset="0"/>
              </a:rPr>
              <a:t>Access Code</a:t>
            </a: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3505200" y="4838700"/>
            <a:ext cx="22098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>
                <a:latin typeface="Times New Roman" charset="0"/>
              </a:rPr>
              <a:t>Packet header</a:t>
            </a:r>
          </a:p>
        </p:txBody>
      </p:sp>
      <p:sp>
        <p:nvSpPr>
          <p:cNvPr id="1030" name="Text Box 6"/>
          <p:cNvSpPr txBox="1">
            <a:spLocks noChangeArrowheads="1"/>
          </p:cNvSpPr>
          <p:nvPr/>
        </p:nvSpPr>
        <p:spPr bwMode="auto">
          <a:xfrm>
            <a:off x="5715000" y="4838700"/>
            <a:ext cx="2209800" cy="48577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>
                <a:latin typeface="Times New Roman" charset="0"/>
              </a:rPr>
              <a:t>Payload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1752600" y="4305300"/>
            <a:ext cx="114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charset="0"/>
              </a:rPr>
              <a:t>72</a:t>
            </a:r>
          </a:p>
        </p:txBody>
      </p:sp>
      <p:sp>
        <p:nvSpPr>
          <p:cNvPr id="1032" name="Text Box 8"/>
          <p:cNvSpPr txBox="1">
            <a:spLocks noChangeArrowheads="1"/>
          </p:cNvSpPr>
          <p:nvPr/>
        </p:nvSpPr>
        <p:spPr bwMode="auto">
          <a:xfrm>
            <a:off x="3657600" y="4305300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>
                <a:latin typeface="Times New Roman" charset="0"/>
              </a:rPr>
              <a:t>54 bits </a:t>
            </a:r>
          </a:p>
        </p:txBody>
      </p:sp>
      <p:sp>
        <p:nvSpPr>
          <p:cNvPr id="1033" name="Text Box 9"/>
          <p:cNvSpPr txBox="1">
            <a:spLocks noChangeArrowheads="1"/>
          </p:cNvSpPr>
          <p:nvPr/>
        </p:nvSpPr>
        <p:spPr bwMode="auto">
          <a:xfrm>
            <a:off x="6248400" y="4305300"/>
            <a:ext cx="167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>
                <a:latin typeface="Times New Roman" charset="0"/>
              </a:rPr>
              <a:t>0-2745 bits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u="sng">
                <a:solidFill>
                  <a:srgbClr val="FFFF00"/>
                </a:solidFill>
              </a:rPr>
              <a:t>Services offered at MAC Layer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lnSpc>
                <a:spcPct val="80000"/>
              </a:lnSpc>
              <a:buFontTx/>
              <a:buAutoNum type="arabicPeriod"/>
            </a:pPr>
            <a:r>
              <a:rPr lang="en-US" sz="2800">
                <a:solidFill>
                  <a:srgbClr val="FF0000"/>
                </a:solidFill>
              </a:rPr>
              <a:t>Synchronous Connected Oriented Link (SCO)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2400"/>
              <a:t>	</a:t>
            </a:r>
            <a:r>
              <a:rPr lang="en-US" sz="2800"/>
              <a:t>for telephone calls for uninterrupted voice signal tx.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2800"/>
              <a:t>	symmetrical, circuit switched, point-to-point connections</a:t>
            </a:r>
            <a:r>
              <a:rPr lang="en-US" sz="2400"/>
              <a:t>.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endParaRPr lang="en-US" sz="2400"/>
          </a:p>
          <a:p>
            <a:pPr marL="609600" indent="-609600">
              <a:lnSpc>
                <a:spcPct val="80000"/>
              </a:lnSpc>
              <a:buFontTx/>
              <a:buAutoNum type="arabicPeriod" startAt="2"/>
            </a:pPr>
            <a:r>
              <a:rPr lang="en-US" sz="2800">
                <a:solidFill>
                  <a:srgbClr val="FF0000"/>
                </a:solidFill>
              </a:rPr>
              <a:t>Asynchronous Connection less Link (ACL)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2400"/>
              <a:t>	</a:t>
            </a:r>
            <a:r>
              <a:rPr lang="en-US" sz="2800"/>
              <a:t>for data transmission e.g. Web traffic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2800"/>
              <a:t>	asymmetrical or symmetrical, packet switched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2800"/>
              <a:t>	point to multipoint transfer (broadcast, multicast)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549275"/>
            <a:ext cx="8077200" cy="457200"/>
          </a:xfrm>
        </p:spPr>
        <p:txBody>
          <a:bodyPr/>
          <a:lstStyle/>
          <a:p>
            <a:r>
              <a:rPr lang="en-US" b="1" u="sng">
                <a:solidFill>
                  <a:srgbClr val="FFFF00"/>
                </a:solidFill>
              </a:rPr>
              <a:t>Bluetooth  Scatter-net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484313"/>
            <a:ext cx="8153400" cy="5715000"/>
          </a:xfrm>
        </p:spPr>
        <p:txBody>
          <a:bodyPr/>
          <a:lstStyle/>
          <a:p>
            <a:pPr>
              <a:buFontTx/>
              <a:buChar char="-"/>
            </a:pPr>
            <a:r>
              <a:rPr lang="en-US" sz="2800"/>
              <a:t>All users within one piconet have the same hopping sequence and  share the same channel</a:t>
            </a:r>
          </a:p>
          <a:p>
            <a:pPr>
              <a:buFontTx/>
              <a:buChar char="-"/>
            </a:pPr>
            <a:r>
              <a:rPr lang="en-US" sz="2800"/>
              <a:t>Many piconets with overlapping coverage can exist simultaneously.</a:t>
            </a:r>
          </a:p>
          <a:p>
            <a:pPr>
              <a:buFontTx/>
              <a:buChar char="-"/>
            </a:pPr>
            <a:r>
              <a:rPr lang="en-US" sz="2800"/>
              <a:t>Each piconet has a unique hopping sequence and one device can participate in more than one piconet.</a:t>
            </a:r>
          </a:p>
          <a:p>
            <a:pPr>
              <a:buFontTx/>
              <a:buNone/>
            </a:pPr>
            <a:r>
              <a:rPr lang="en-US">
                <a:solidFill>
                  <a:srgbClr val="E306EE"/>
                </a:solidFill>
              </a:rPr>
              <a:t>“The group of PICONET within the same geographical area is called a scatter net”.</a:t>
            </a:r>
          </a:p>
          <a:p>
            <a:pPr>
              <a:buFontTx/>
              <a:buNone/>
            </a:pPr>
            <a:endParaRPr lang="en-US">
              <a:solidFill>
                <a:srgbClr val="E306EE"/>
              </a:solidFill>
            </a:endParaRPr>
          </a:p>
          <a:p>
            <a:pPr>
              <a:buFontTx/>
              <a:buNone/>
            </a:pPr>
            <a:r>
              <a:rPr lang="en-US" sz="2400"/>
              <a:t>	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48600" y="1752600"/>
            <a:ext cx="860425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6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940425" y="3429000"/>
            <a:ext cx="461963" cy="179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6870" name="Group 6"/>
          <p:cNvGrpSpPr>
            <a:grpSpLocks/>
          </p:cNvGrpSpPr>
          <p:nvPr/>
        </p:nvGrpSpPr>
        <p:grpSpPr bwMode="auto">
          <a:xfrm>
            <a:off x="784225" y="2135188"/>
            <a:ext cx="928688" cy="1131887"/>
            <a:chOff x="494" y="1345"/>
            <a:chExt cx="585" cy="713"/>
          </a:xfrm>
        </p:grpSpPr>
        <p:pic>
          <p:nvPicPr>
            <p:cNvPr id="36871" name="Picture 7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494" y="1345"/>
              <a:ext cx="585" cy="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6872" name="Picture 8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494" y="1345"/>
              <a:ext cx="585" cy="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6873" name="Group 9"/>
          <p:cNvGrpSpPr>
            <a:grpSpLocks/>
          </p:cNvGrpSpPr>
          <p:nvPr/>
        </p:nvGrpSpPr>
        <p:grpSpPr bwMode="auto">
          <a:xfrm>
            <a:off x="2266950" y="3306763"/>
            <a:ext cx="993775" cy="1209675"/>
            <a:chOff x="1428" y="2083"/>
            <a:chExt cx="626" cy="762"/>
          </a:xfrm>
        </p:grpSpPr>
        <p:pic>
          <p:nvPicPr>
            <p:cNvPr id="36874" name="Picture 10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1428" y="2083"/>
              <a:ext cx="626" cy="7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6875" name="Picture 11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1428" y="2083"/>
              <a:ext cx="626" cy="7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6876" name="Group 12"/>
          <p:cNvGrpSpPr>
            <a:grpSpLocks/>
          </p:cNvGrpSpPr>
          <p:nvPr/>
        </p:nvGrpSpPr>
        <p:grpSpPr bwMode="auto">
          <a:xfrm>
            <a:off x="939800" y="4711700"/>
            <a:ext cx="928688" cy="1133475"/>
            <a:chOff x="592" y="2968"/>
            <a:chExt cx="585" cy="714"/>
          </a:xfrm>
        </p:grpSpPr>
        <p:pic>
          <p:nvPicPr>
            <p:cNvPr id="36877" name="Picture 13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592" y="2968"/>
              <a:ext cx="585" cy="7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6878" name="Picture 14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592" y="2968"/>
              <a:ext cx="585" cy="7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6879" name="Group 15"/>
          <p:cNvGrpSpPr>
            <a:grpSpLocks/>
          </p:cNvGrpSpPr>
          <p:nvPr/>
        </p:nvGrpSpPr>
        <p:grpSpPr bwMode="auto">
          <a:xfrm>
            <a:off x="1704975" y="2039938"/>
            <a:ext cx="3703638" cy="3703637"/>
            <a:chOff x="1074" y="1285"/>
            <a:chExt cx="2333" cy="2333"/>
          </a:xfrm>
        </p:grpSpPr>
        <p:sp>
          <p:nvSpPr>
            <p:cNvPr id="36880" name="Freeform 16"/>
            <p:cNvSpPr>
              <a:spLocks/>
            </p:cNvSpPr>
            <p:nvPr/>
          </p:nvSpPr>
          <p:spPr bwMode="auto">
            <a:xfrm>
              <a:off x="2158" y="1285"/>
              <a:ext cx="82" cy="24"/>
            </a:xfrm>
            <a:custGeom>
              <a:avLst/>
              <a:gdLst/>
              <a:ahLst/>
              <a:cxnLst>
                <a:cxn ang="0">
                  <a:pos x="82" y="21"/>
                </a:cxn>
                <a:cxn ang="0">
                  <a:pos x="82" y="0"/>
                </a:cxn>
                <a:cxn ang="0">
                  <a:pos x="23" y="1"/>
                </a:cxn>
                <a:cxn ang="0">
                  <a:pos x="0" y="3"/>
                </a:cxn>
                <a:cxn ang="0">
                  <a:pos x="1" y="24"/>
                </a:cxn>
                <a:cxn ang="0">
                  <a:pos x="23" y="22"/>
                </a:cxn>
                <a:cxn ang="0">
                  <a:pos x="82" y="21"/>
                </a:cxn>
              </a:cxnLst>
              <a:rect l="0" t="0" r="r" b="b"/>
              <a:pathLst>
                <a:path w="82" h="24">
                  <a:moveTo>
                    <a:pt x="82" y="21"/>
                  </a:moveTo>
                  <a:lnTo>
                    <a:pt x="82" y="0"/>
                  </a:lnTo>
                  <a:lnTo>
                    <a:pt x="23" y="1"/>
                  </a:lnTo>
                  <a:lnTo>
                    <a:pt x="0" y="3"/>
                  </a:lnTo>
                  <a:lnTo>
                    <a:pt x="1" y="24"/>
                  </a:lnTo>
                  <a:lnTo>
                    <a:pt x="23" y="22"/>
                  </a:lnTo>
                  <a:lnTo>
                    <a:pt x="82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81" name="Freeform 17"/>
            <p:cNvSpPr>
              <a:spLocks/>
            </p:cNvSpPr>
            <p:nvPr/>
          </p:nvSpPr>
          <p:spPr bwMode="auto">
            <a:xfrm>
              <a:off x="2015" y="1295"/>
              <a:ext cx="83" cy="32"/>
            </a:xfrm>
            <a:custGeom>
              <a:avLst/>
              <a:gdLst/>
              <a:ahLst/>
              <a:cxnLst>
                <a:cxn ang="0">
                  <a:pos x="83" y="19"/>
                </a:cxn>
                <a:cxn ang="0">
                  <a:pos x="81" y="0"/>
                </a:cxn>
                <a:cxn ang="0">
                  <a:pos x="49" y="4"/>
                </a:cxn>
                <a:cxn ang="0">
                  <a:pos x="0" y="13"/>
                </a:cxn>
                <a:cxn ang="0">
                  <a:pos x="3" y="32"/>
                </a:cxn>
                <a:cxn ang="0">
                  <a:pos x="49" y="24"/>
                </a:cxn>
                <a:cxn ang="0">
                  <a:pos x="83" y="19"/>
                </a:cxn>
              </a:cxnLst>
              <a:rect l="0" t="0" r="r" b="b"/>
              <a:pathLst>
                <a:path w="83" h="32">
                  <a:moveTo>
                    <a:pt x="83" y="19"/>
                  </a:moveTo>
                  <a:lnTo>
                    <a:pt x="81" y="0"/>
                  </a:lnTo>
                  <a:lnTo>
                    <a:pt x="49" y="4"/>
                  </a:lnTo>
                  <a:lnTo>
                    <a:pt x="0" y="13"/>
                  </a:lnTo>
                  <a:lnTo>
                    <a:pt x="3" y="32"/>
                  </a:lnTo>
                  <a:lnTo>
                    <a:pt x="49" y="24"/>
                  </a:lnTo>
                  <a:lnTo>
                    <a:pt x="83" y="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82" name="Freeform 18"/>
            <p:cNvSpPr>
              <a:spLocks/>
            </p:cNvSpPr>
            <p:nvPr/>
          </p:nvSpPr>
          <p:spPr bwMode="auto">
            <a:xfrm>
              <a:off x="1874" y="1321"/>
              <a:ext cx="84" cy="42"/>
            </a:xfrm>
            <a:custGeom>
              <a:avLst/>
              <a:gdLst/>
              <a:ahLst/>
              <a:cxnLst>
                <a:cxn ang="0">
                  <a:pos x="84" y="20"/>
                </a:cxn>
                <a:cxn ang="0">
                  <a:pos x="80" y="0"/>
                </a:cxn>
                <a:cxn ang="0">
                  <a:pos x="73" y="2"/>
                </a:cxn>
                <a:cxn ang="0">
                  <a:pos x="19" y="18"/>
                </a:cxn>
                <a:cxn ang="0">
                  <a:pos x="0" y="23"/>
                </a:cxn>
                <a:cxn ang="0">
                  <a:pos x="6" y="42"/>
                </a:cxn>
                <a:cxn ang="0">
                  <a:pos x="27" y="36"/>
                </a:cxn>
                <a:cxn ang="0">
                  <a:pos x="81" y="21"/>
                </a:cxn>
                <a:cxn ang="0">
                  <a:pos x="84" y="20"/>
                </a:cxn>
              </a:cxnLst>
              <a:rect l="0" t="0" r="r" b="b"/>
              <a:pathLst>
                <a:path w="84" h="42">
                  <a:moveTo>
                    <a:pt x="84" y="20"/>
                  </a:moveTo>
                  <a:lnTo>
                    <a:pt x="80" y="0"/>
                  </a:lnTo>
                  <a:lnTo>
                    <a:pt x="73" y="2"/>
                  </a:lnTo>
                  <a:lnTo>
                    <a:pt x="19" y="18"/>
                  </a:lnTo>
                  <a:lnTo>
                    <a:pt x="0" y="23"/>
                  </a:lnTo>
                  <a:lnTo>
                    <a:pt x="6" y="42"/>
                  </a:lnTo>
                  <a:lnTo>
                    <a:pt x="27" y="36"/>
                  </a:lnTo>
                  <a:lnTo>
                    <a:pt x="81" y="21"/>
                  </a:lnTo>
                  <a:lnTo>
                    <a:pt x="84" y="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83" name="Freeform 19"/>
            <p:cNvSpPr>
              <a:spLocks/>
            </p:cNvSpPr>
            <p:nvPr/>
          </p:nvSpPr>
          <p:spPr bwMode="auto">
            <a:xfrm>
              <a:off x="1740" y="1365"/>
              <a:ext cx="83" cy="52"/>
            </a:xfrm>
            <a:custGeom>
              <a:avLst/>
              <a:gdLst/>
              <a:ahLst/>
              <a:cxnLst>
                <a:cxn ang="0">
                  <a:pos x="83" y="19"/>
                </a:cxn>
                <a:cxn ang="0">
                  <a:pos x="76" y="0"/>
                </a:cxn>
                <a:cxn ang="0">
                  <a:pos x="46" y="13"/>
                </a:cxn>
                <a:cxn ang="0">
                  <a:pos x="0" y="33"/>
                </a:cxn>
                <a:cxn ang="0">
                  <a:pos x="8" y="52"/>
                </a:cxn>
                <a:cxn ang="0">
                  <a:pos x="54" y="31"/>
                </a:cxn>
                <a:cxn ang="0">
                  <a:pos x="83" y="19"/>
                </a:cxn>
              </a:cxnLst>
              <a:rect l="0" t="0" r="r" b="b"/>
              <a:pathLst>
                <a:path w="83" h="52">
                  <a:moveTo>
                    <a:pt x="83" y="19"/>
                  </a:moveTo>
                  <a:lnTo>
                    <a:pt x="76" y="0"/>
                  </a:lnTo>
                  <a:lnTo>
                    <a:pt x="46" y="13"/>
                  </a:lnTo>
                  <a:lnTo>
                    <a:pt x="0" y="33"/>
                  </a:lnTo>
                  <a:lnTo>
                    <a:pt x="8" y="52"/>
                  </a:lnTo>
                  <a:lnTo>
                    <a:pt x="54" y="31"/>
                  </a:lnTo>
                  <a:lnTo>
                    <a:pt x="83" y="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84" name="Freeform 20"/>
            <p:cNvSpPr>
              <a:spLocks/>
            </p:cNvSpPr>
            <p:nvPr/>
          </p:nvSpPr>
          <p:spPr bwMode="auto">
            <a:xfrm>
              <a:off x="1613" y="1426"/>
              <a:ext cx="81" cy="59"/>
            </a:xfrm>
            <a:custGeom>
              <a:avLst/>
              <a:gdLst/>
              <a:ahLst/>
              <a:cxnLst>
                <a:cxn ang="0">
                  <a:pos x="81" y="18"/>
                </a:cxn>
                <a:cxn ang="0">
                  <a:pos x="72" y="0"/>
                </a:cxn>
                <a:cxn ang="0">
                  <a:pos x="72" y="0"/>
                </a:cxn>
                <a:cxn ang="0">
                  <a:pos x="24" y="27"/>
                </a:cxn>
                <a:cxn ang="0">
                  <a:pos x="0" y="42"/>
                </a:cxn>
                <a:cxn ang="0">
                  <a:pos x="11" y="59"/>
                </a:cxn>
                <a:cxn ang="0">
                  <a:pos x="32" y="46"/>
                </a:cxn>
                <a:cxn ang="0">
                  <a:pos x="80" y="18"/>
                </a:cxn>
                <a:cxn ang="0">
                  <a:pos x="81" y="18"/>
                </a:cxn>
              </a:cxnLst>
              <a:rect l="0" t="0" r="r" b="b"/>
              <a:pathLst>
                <a:path w="81" h="59">
                  <a:moveTo>
                    <a:pt x="81" y="18"/>
                  </a:moveTo>
                  <a:lnTo>
                    <a:pt x="72" y="0"/>
                  </a:lnTo>
                  <a:lnTo>
                    <a:pt x="72" y="0"/>
                  </a:lnTo>
                  <a:lnTo>
                    <a:pt x="24" y="27"/>
                  </a:lnTo>
                  <a:lnTo>
                    <a:pt x="0" y="42"/>
                  </a:lnTo>
                  <a:lnTo>
                    <a:pt x="11" y="59"/>
                  </a:lnTo>
                  <a:lnTo>
                    <a:pt x="32" y="46"/>
                  </a:lnTo>
                  <a:lnTo>
                    <a:pt x="80" y="18"/>
                  </a:lnTo>
                  <a:lnTo>
                    <a:pt x="81" y="1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85" name="Freeform 21"/>
            <p:cNvSpPr>
              <a:spLocks/>
            </p:cNvSpPr>
            <p:nvPr/>
          </p:nvSpPr>
          <p:spPr bwMode="auto">
            <a:xfrm>
              <a:off x="1496" y="1503"/>
              <a:ext cx="78" cy="66"/>
            </a:xfrm>
            <a:custGeom>
              <a:avLst/>
              <a:gdLst/>
              <a:ahLst/>
              <a:cxnLst>
                <a:cxn ang="0">
                  <a:pos x="78" y="16"/>
                </a:cxn>
                <a:cxn ang="0">
                  <a:pos x="67" y="0"/>
                </a:cxn>
                <a:cxn ang="0">
                  <a:pos x="45" y="15"/>
                </a:cxn>
                <a:cxn ang="0">
                  <a:pos x="2" y="50"/>
                </a:cxn>
                <a:cxn ang="0">
                  <a:pos x="0" y="51"/>
                </a:cxn>
                <a:cxn ang="0">
                  <a:pos x="13" y="66"/>
                </a:cxn>
                <a:cxn ang="0">
                  <a:pos x="17" y="64"/>
                </a:cxn>
                <a:cxn ang="0">
                  <a:pos x="60" y="29"/>
                </a:cxn>
                <a:cxn ang="0">
                  <a:pos x="78" y="16"/>
                </a:cxn>
              </a:cxnLst>
              <a:rect l="0" t="0" r="r" b="b"/>
              <a:pathLst>
                <a:path w="78" h="66">
                  <a:moveTo>
                    <a:pt x="78" y="16"/>
                  </a:moveTo>
                  <a:lnTo>
                    <a:pt x="67" y="0"/>
                  </a:lnTo>
                  <a:lnTo>
                    <a:pt x="45" y="15"/>
                  </a:lnTo>
                  <a:lnTo>
                    <a:pt x="2" y="50"/>
                  </a:lnTo>
                  <a:lnTo>
                    <a:pt x="0" y="51"/>
                  </a:lnTo>
                  <a:lnTo>
                    <a:pt x="13" y="66"/>
                  </a:lnTo>
                  <a:lnTo>
                    <a:pt x="17" y="64"/>
                  </a:lnTo>
                  <a:lnTo>
                    <a:pt x="60" y="29"/>
                  </a:lnTo>
                  <a:lnTo>
                    <a:pt x="78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86" name="Freeform 22"/>
            <p:cNvSpPr>
              <a:spLocks/>
            </p:cNvSpPr>
            <p:nvPr/>
          </p:nvSpPr>
          <p:spPr bwMode="auto">
            <a:xfrm>
              <a:off x="1392" y="1595"/>
              <a:ext cx="72" cy="72"/>
            </a:xfrm>
            <a:custGeom>
              <a:avLst/>
              <a:gdLst/>
              <a:ahLst/>
              <a:cxnLst>
                <a:cxn ang="0">
                  <a:pos x="72" y="14"/>
                </a:cxn>
                <a:cxn ang="0">
                  <a:pos x="58" y="0"/>
                </a:cxn>
                <a:cxn ang="0">
                  <a:pos x="23" y="32"/>
                </a:cxn>
                <a:cxn ang="0">
                  <a:pos x="0" y="57"/>
                </a:cxn>
                <a:cxn ang="0">
                  <a:pos x="14" y="72"/>
                </a:cxn>
                <a:cxn ang="0">
                  <a:pos x="37" y="46"/>
                </a:cxn>
                <a:cxn ang="0">
                  <a:pos x="72" y="14"/>
                </a:cxn>
              </a:cxnLst>
              <a:rect l="0" t="0" r="r" b="b"/>
              <a:pathLst>
                <a:path w="72" h="72">
                  <a:moveTo>
                    <a:pt x="72" y="14"/>
                  </a:moveTo>
                  <a:lnTo>
                    <a:pt x="58" y="0"/>
                  </a:lnTo>
                  <a:lnTo>
                    <a:pt x="23" y="32"/>
                  </a:lnTo>
                  <a:lnTo>
                    <a:pt x="0" y="57"/>
                  </a:lnTo>
                  <a:lnTo>
                    <a:pt x="14" y="72"/>
                  </a:lnTo>
                  <a:lnTo>
                    <a:pt x="37" y="46"/>
                  </a:lnTo>
                  <a:lnTo>
                    <a:pt x="72" y="1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87" name="Freeform 23"/>
            <p:cNvSpPr>
              <a:spLocks/>
            </p:cNvSpPr>
            <p:nvPr/>
          </p:nvSpPr>
          <p:spPr bwMode="auto">
            <a:xfrm>
              <a:off x="1298" y="1698"/>
              <a:ext cx="67" cy="77"/>
            </a:xfrm>
            <a:custGeom>
              <a:avLst/>
              <a:gdLst/>
              <a:ahLst/>
              <a:cxnLst>
                <a:cxn ang="0">
                  <a:pos x="67" y="14"/>
                </a:cxn>
                <a:cxn ang="0">
                  <a:pos x="52" y="0"/>
                </a:cxn>
                <a:cxn ang="0">
                  <a:pos x="43" y="12"/>
                </a:cxn>
                <a:cxn ang="0">
                  <a:pos x="8" y="55"/>
                </a:cxn>
                <a:cxn ang="0">
                  <a:pos x="0" y="66"/>
                </a:cxn>
                <a:cxn ang="0">
                  <a:pos x="17" y="77"/>
                </a:cxn>
                <a:cxn ang="0">
                  <a:pos x="23" y="69"/>
                </a:cxn>
                <a:cxn ang="0">
                  <a:pos x="58" y="26"/>
                </a:cxn>
                <a:cxn ang="0">
                  <a:pos x="67" y="14"/>
                </a:cxn>
              </a:cxnLst>
              <a:rect l="0" t="0" r="r" b="b"/>
              <a:pathLst>
                <a:path w="67" h="77">
                  <a:moveTo>
                    <a:pt x="67" y="14"/>
                  </a:moveTo>
                  <a:lnTo>
                    <a:pt x="52" y="0"/>
                  </a:lnTo>
                  <a:lnTo>
                    <a:pt x="43" y="12"/>
                  </a:lnTo>
                  <a:lnTo>
                    <a:pt x="8" y="55"/>
                  </a:lnTo>
                  <a:lnTo>
                    <a:pt x="0" y="66"/>
                  </a:lnTo>
                  <a:lnTo>
                    <a:pt x="17" y="77"/>
                  </a:lnTo>
                  <a:lnTo>
                    <a:pt x="23" y="69"/>
                  </a:lnTo>
                  <a:lnTo>
                    <a:pt x="58" y="26"/>
                  </a:lnTo>
                  <a:lnTo>
                    <a:pt x="67" y="1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88" name="Freeform 24"/>
            <p:cNvSpPr>
              <a:spLocks/>
            </p:cNvSpPr>
            <p:nvPr/>
          </p:nvSpPr>
          <p:spPr bwMode="auto">
            <a:xfrm>
              <a:off x="1220" y="1815"/>
              <a:ext cx="61" cy="80"/>
            </a:xfrm>
            <a:custGeom>
              <a:avLst/>
              <a:gdLst/>
              <a:ahLst/>
              <a:cxnLst>
                <a:cxn ang="0">
                  <a:pos x="61" y="11"/>
                </a:cxn>
                <a:cxn ang="0">
                  <a:pos x="43" y="0"/>
                </a:cxn>
                <a:cxn ang="0">
                  <a:pos x="22" y="33"/>
                </a:cxn>
                <a:cxn ang="0">
                  <a:pos x="0" y="70"/>
                </a:cxn>
                <a:cxn ang="0">
                  <a:pos x="18" y="80"/>
                </a:cxn>
                <a:cxn ang="0">
                  <a:pos x="41" y="41"/>
                </a:cxn>
                <a:cxn ang="0">
                  <a:pos x="61" y="11"/>
                </a:cxn>
              </a:cxnLst>
              <a:rect l="0" t="0" r="r" b="b"/>
              <a:pathLst>
                <a:path w="61" h="80">
                  <a:moveTo>
                    <a:pt x="61" y="11"/>
                  </a:moveTo>
                  <a:lnTo>
                    <a:pt x="43" y="0"/>
                  </a:lnTo>
                  <a:lnTo>
                    <a:pt x="22" y="33"/>
                  </a:lnTo>
                  <a:lnTo>
                    <a:pt x="0" y="70"/>
                  </a:lnTo>
                  <a:lnTo>
                    <a:pt x="18" y="80"/>
                  </a:lnTo>
                  <a:lnTo>
                    <a:pt x="41" y="41"/>
                  </a:lnTo>
                  <a:lnTo>
                    <a:pt x="61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89" name="Freeform 25"/>
            <p:cNvSpPr>
              <a:spLocks/>
            </p:cNvSpPr>
            <p:nvPr/>
          </p:nvSpPr>
          <p:spPr bwMode="auto">
            <a:xfrm>
              <a:off x="1158" y="1940"/>
              <a:ext cx="52" cy="83"/>
            </a:xfrm>
            <a:custGeom>
              <a:avLst/>
              <a:gdLst/>
              <a:ahLst/>
              <a:cxnLst>
                <a:cxn ang="0">
                  <a:pos x="52" y="10"/>
                </a:cxn>
                <a:cxn ang="0">
                  <a:pos x="34" y="0"/>
                </a:cxn>
                <a:cxn ang="0">
                  <a:pos x="31" y="6"/>
                </a:cxn>
                <a:cxn ang="0">
                  <a:pos x="7" y="58"/>
                </a:cxn>
                <a:cxn ang="0">
                  <a:pos x="0" y="76"/>
                </a:cxn>
                <a:cxn ang="0">
                  <a:pos x="19" y="83"/>
                </a:cxn>
                <a:cxn ang="0">
                  <a:pos x="27" y="66"/>
                </a:cxn>
                <a:cxn ang="0">
                  <a:pos x="50" y="15"/>
                </a:cxn>
                <a:cxn ang="0">
                  <a:pos x="52" y="10"/>
                </a:cxn>
              </a:cxnLst>
              <a:rect l="0" t="0" r="r" b="b"/>
              <a:pathLst>
                <a:path w="52" h="83">
                  <a:moveTo>
                    <a:pt x="52" y="10"/>
                  </a:moveTo>
                  <a:lnTo>
                    <a:pt x="34" y="0"/>
                  </a:lnTo>
                  <a:lnTo>
                    <a:pt x="31" y="6"/>
                  </a:lnTo>
                  <a:lnTo>
                    <a:pt x="7" y="58"/>
                  </a:lnTo>
                  <a:lnTo>
                    <a:pt x="0" y="76"/>
                  </a:lnTo>
                  <a:lnTo>
                    <a:pt x="19" y="83"/>
                  </a:lnTo>
                  <a:lnTo>
                    <a:pt x="27" y="66"/>
                  </a:lnTo>
                  <a:lnTo>
                    <a:pt x="50" y="15"/>
                  </a:lnTo>
                  <a:lnTo>
                    <a:pt x="52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90" name="Freeform 26"/>
            <p:cNvSpPr>
              <a:spLocks/>
            </p:cNvSpPr>
            <p:nvPr/>
          </p:nvSpPr>
          <p:spPr bwMode="auto">
            <a:xfrm>
              <a:off x="1113" y="2074"/>
              <a:ext cx="43" cy="85"/>
            </a:xfrm>
            <a:custGeom>
              <a:avLst/>
              <a:gdLst/>
              <a:ahLst/>
              <a:cxnLst>
                <a:cxn ang="0">
                  <a:pos x="43" y="7"/>
                </a:cxn>
                <a:cxn ang="0">
                  <a:pos x="23" y="0"/>
                </a:cxn>
                <a:cxn ang="0">
                  <a:pos x="13" y="30"/>
                </a:cxn>
                <a:cxn ang="0">
                  <a:pos x="0" y="78"/>
                </a:cxn>
                <a:cxn ang="0">
                  <a:pos x="19" y="85"/>
                </a:cxn>
                <a:cxn ang="0">
                  <a:pos x="33" y="39"/>
                </a:cxn>
                <a:cxn ang="0">
                  <a:pos x="43" y="7"/>
                </a:cxn>
              </a:cxnLst>
              <a:rect l="0" t="0" r="r" b="b"/>
              <a:pathLst>
                <a:path w="43" h="85">
                  <a:moveTo>
                    <a:pt x="43" y="7"/>
                  </a:moveTo>
                  <a:lnTo>
                    <a:pt x="23" y="0"/>
                  </a:lnTo>
                  <a:lnTo>
                    <a:pt x="13" y="30"/>
                  </a:lnTo>
                  <a:lnTo>
                    <a:pt x="0" y="78"/>
                  </a:lnTo>
                  <a:lnTo>
                    <a:pt x="19" y="85"/>
                  </a:lnTo>
                  <a:lnTo>
                    <a:pt x="33" y="39"/>
                  </a:lnTo>
                  <a:lnTo>
                    <a:pt x="43" y="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91" name="Freeform 27"/>
            <p:cNvSpPr>
              <a:spLocks/>
            </p:cNvSpPr>
            <p:nvPr/>
          </p:nvSpPr>
          <p:spPr bwMode="auto">
            <a:xfrm>
              <a:off x="1085" y="2213"/>
              <a:ext cx="33" cy="85"/>
            </a:xfrm>
            <a:custGeom>
              <a:avLst/>
              <a:gdLst/>
              <a:ahLst/>
              <a:cxnLst>
                <a:cxn ang="0">
                  <a:pos x="33" y="5"/>
                </a:cxn>
                <a:cxn ang="0">
                  <a:pos x="13" y="0"/>
                </a:cxn>
                <a:cxn ang="0">
                  <a:pos x="12" y="2"/>
                </a:cxn>
                <a:cxn ang="0">
                  <a:pos x="12" y="6"/>
                </a:cxn>
                <a:cxn ang="0">
                  <a:pos x="2" y="62"/>
                </a:cxn>
                <a:cxn ang="0">
                  <a:pos x="0" y="82"/>
                </a:cxn>
                <a:cxn ang="0">
                  <a:pos x="20" y="85"/>
                </a:cxn>
                <a:cxn ang="0">
                  <a:pos x="23" y="62"/>
                </a:cxn>
                <a:cxn ang="0">
                  <a:pos x="33" y="6"/>
                </a:cxn>
                <a:cxn ang="0">
                  <a:pos x="23" y="6"/>
                </a:cxn>
                <a:cxn ang="0">
                  <a:pos x="32" y="10"/>
                </a:cxn>
                <a:cxn ang="0">
                  <a:pos x="33" y="5"/>
                </a:cxn>
              </a:cxnLst>
              <a:rect l="0" t="0" r="r" b="b"/>
              <a:pathLst>
                <a:path w="33" h="85">
                  <a:moveTo>
                    <a:pt x="33" y="5"/>
                  </a:moveTo>
                  <a:lnTo>
                    <a:pt x="13" y="0"/>
                  </a:lnTo>
                  <a:lnTo>
                    <a:pt x="12" y="2"/>
                  </a:lnTo>
                  <a:lnTo>
                    <a:pt x="12" y="6"/>
                  </a:lnTo>
                  <a:lnTo>
                    <a:pt x="2" y="62"/>
                  </a:lnTo>
                  <a:lnTo>
                    <a:pt x="0" y="82"/>
                  </a:lnTo>
                  <a:lnTo>
                    <a:pt x="20" y="85"/>
                  </a:lnTo>
                  <a:lnTo>
                    <a:pt x="23" y="62"/>
                  </a:lnTo>
                  <a:lnTo>
                    <a:pt x="33" y="6"/>
                  </a:lnTo>
                  <a:lnTo>
                    <a:pt x="23" y="6"/>
                  </a:lnTo>
                  <a:lnTo>
                    <a:pt x="32" y="10"/>
                  </a:lnTo>
                  <a:lnTo>
                    <a:pt x="33" y="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92" name="Freeform 28"/>
            <p:cNvSpPr>
              <a:spLocks/>
            </p:cNvSpPr>
            <p:nvPr/>
          </p:nvSpPr>
          <p:spPr bwMode="auto">
            <a:xfrm>
              <a:off x="1074" y="2356"/>
              <a:ext cx="24" cy="83"/>
            </a:xfrm>
            <a:custGeom>
              <a:avLst/>
              <a:gdLst/>
              <a:ahLst/>
              <a:cxnLst>
                <a:cxn ang="0">
                  <a:pos x="24" y="2"/>
                </a:cxn>
                <a:cxn ang="0">
                  <a:pos x="4" y="0"/>
                </a:cxn>
                <a:cxn ang="0">
                  <a:pos x="1" y="36"/>
                </a:cxn>
                <a:cxn ang="0">
                  <a:pos x="0" y="83"/>
                </a:cxn>
                <a:cxn ang="0">
                  <a:pos x="20" y="83"/>
                </a:cxn>
                <a:cxn ang="0">
                  <a:pos x="21" y="36"/>
                </a:cxn>
                <a:cxn ang="0">
                  <a:pos x="24" y="2"/>
                </a:cxn>
              </a:cxnLst>
              <a:rect l="0" t="0" r="r" b="b"/>
              <a:pathLst>
                <a:path w="24" h="83">
                  <a:moveTo>
                    <a:pt x="24" y="2"/>
                  </a:moveTo>
                  <a:lnTo>
                    <a:pt x="4" y="0"/>
                  </a:lnTo>
                  <a:lnTo>
                    <a:pt x="1" y="36"/>
                  </a:lnTo>
                  <a:lnTo>
                    <a:pt x="0" y="83"/>
                  </a:lnTo>
                  <a:lnTo>
                    <a:pt x="20" y="83"/>
                  </a:lnTo>
                  <a:lnTo>
                    <a:pt x="21" y="36"/>
                  </a:lnTo>
                  <a:lnTo>
                    <a:pt x="24" y="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93" name="Freeform 29"/>
            <p:cNvSpPr>
              <a:spLocks/>
            </p:cNvSpPr>
            <p:nvPr/>
          </p:nvSpPr>
          <p:spPr bwMode="auto">
            <a:xfrm>
              <a:off x="1075" y="2501"/>
              <a:ext cx="26" cy="83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0" y="0"/>
                </a:cxn>
                <a:cxn ang="0">
                  <a:pos x="0" y="10"/>
                </a:cxn>
                <a:cxn ang="0">
                  <a:pos x="5" y="69"/>
                </a:cxn>
                <a:cxn ang="0">
                  <a:pos x="7" y="83"/>
                </a:cxn>
                <a:cxn ang="0">
                  <a:pos x="26" y="80"/>
                </a:cxn>
                <a:cxn ang="0">
                  <a:pos x="25" y="69"/>
                </a:cxn>
                <a:cxn ang="0">
                  <a:pos x="20" y="10"/>
                </a:cxn>
                <a:cxn ang="0">
                  <a:pos x="20" y="0"/>
                </a:cxn>
              </a:cxnLst>
              <a:rect l="0" t="0" r="r" b="b"/>
              <a:pathLst>
                <a:path w="26" h="83">
                  <a:moveTo>
                    <a:pt x="20" y="0"/>
                  </a:moveTo>
                  <a:lnTo>
                    <a:pt x="0" y="0"/>
                  </a:lnTo>
                  <a:lnTo>
                    <a:pt x="0" y="10"/>
                  </a:lnTo>
                  <a:lnTo>
                    <a:pt x="5" y="69"/>
                  </a:lnTo>
                  <a:lnTo>
                    <a:pt x="7" y="83"/>
                  </a:lnTo>
                  <a:lnTo>
                    <a:pt x="26" y="80"/>
                  </a:lnTo>
                  <a:lnTo>
                    <a:pt x="25" y="69"/>
                  </a:lnTo>
                  <a:lnTo>
                    <a:pt x="20" y="1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94" name="Freeform 30"/>
            <p:cNvSpPr>
              <a:spLocks/>
            </p:cNvSpPr>
            <p:nvPr/>
          </p:nvSpPr>
          <p:spPr bwMode="auto">
            <a:xfrm>
              <a:off x="1090" y="2641"/>
              <a:ext cx="36" cy="85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0" y="4"/>
                </a:cxn>
                <a:cxn ang="0">
                  <a:pos x="7" y="43"/>
                </a:cxn>
                <a:cxn ang="0">
                  <a:pos x="7" y="48"/>
                </a:cxn>
                <a:cxn ang="0">
                  <a:pos x="17" y="85"/>
                </a:cxn>
                <a:cxn ang="0">
                  <a:pos x="36" y="80"/>
                </a:cxn>
                <a:cxn ang="0">
                  <a:pos x="27" y="39"/>
                </a:cxn>
                <a:cxn ang="0">
                  <a:pos x="18" y="43"/>
                </a:cxn>
                <a:cxn ang="0">
                  <a:pos x="28" y="43"/>
                </a:cxn>
                <a:cxn ang="0">
                  <a:pos x="20" y="0"/>
                </a:cxn>
              </a:cxnLst>
              <a:rect l="0" t="0" r="r" b="b"/>
              <a:pathLst>
                <a:path w="36" h="85">
                  <a:moveTo>
                    <a:pt x="20" y="0"/>
                  </a:moveTo>
                  <a:lnTo>
                    <a:pt x="0" y="4"/>
                  </a:lnTo>
                  <a:lnTo>
                    <a:pt x="7" y="43"/>
                  </a:lnTo>
                  <a:lnTo>
                    <a:pt x="7" y="48"/>
                  </a:lnTo>
                  <a:lnTo>
                    <a:pt x="17" y="85"/>
                  </a:lnTo>
                  <a:lnTo>
                    <a:pt x="36" y="80"/>
                  </a:lnTo>
                  <a:lnTo>
                    <a:pt x="27" y="39"/>
                  </a:lnTo>
                  <a:lnTo>
                    <a:pt x="18" y="43"/>
                  </a:lnTo>
                  <a:lnTo>
                    <a:pt x="28" y="43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95" name="Freeform 31"/>
            <p:cNvSpPr>
              <a:spLocks/>
            </p:cNvSpPr>
            <p:nvPr/>
          </p:nvSpPr>
          <p:spPr bwMode="auto">
            <a:xfrm>
              <a:off x="1123" y="2780"/>
              <a:ext cx="45" cy="85"/>
            </a:xfrm>
            <a:custGeom>
              <a:avLst/>
              <a:gdLst/>
              <a:ahLst/>
              <a:cxnLst>
                <a:cxn ang="0">
                  <a:pos x="19" y="0"/>
                </a:cxn>
                <a:cxn ang="0">
                  <a:pos x="0" y="6"/>
                </a:cxn>
                <a:cxn ang="0">
                  <a:pos x="3" y="19"/>
                </a:cxn>
                <a:cxn ang="0">
                  <a:pos x="22" y="74"/>
                </a:cxn>
                <a:cxn ang="0">
                  <a:pos x="26" y="85"/>
                </a:cxn>
                <a:cxn ang="0">
                  <a:pos x="45" y="78"/>
                </a:cxn>
                <a:cxn ang="0">
                  <a:pos x="41" y="65"/>
                </a:cxn>
                <a:cxn ang="0">
                  <a:pos x="23" y="11"/>
                </a:cxn>
                <a:cxn ang="0">
                  <a:pos x="19" y="0"/>
                </a:cxn>
              </a:cxnLst>
              <a:rect l="0" t="0" r="r" b="b"/>
              <a:pathLst>
                <a:path w="45" h="85">
                  <a:moveTo>
                    <a:pt x="19" y="0"/>
                  </a:moveTo>
                  <a:lnTo>
                    <a:pt x="0" y="6"/>
                  </a:lnTo>
                  <a:lnTo>
                    <a:pt x="3" y="19"/>
                  </a:lnTo>
                  <a:lnTo>
                    <a:pt x="22" y="74"/>
                  </a:lnTo>
                  <a:lnTo>
                    <a:pt x="26" y="85"/>
                  </a:lnTo>
                  <a:lnTo>
                    <a:pt x="45" y="78"/>
                  </a:lnTo>
                  <a:lnTo>
                    <a:pt x="41" y="65"/>
                  </a:lnTo>
                  <a:lnTo>
                    <a:pt x="23" y="11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96" name="Freeform 32"/>
            <p:cNvSpPr>
              <a:spLocks/>
            </p:cNvSpPr>
            <p:nvPr/>
          </p:nvSpPr>
          <p:spPr bwMode="auto">
            <a:xfrm>
              <a:off x="1173" y="2914"/>
              <a:ext cx="55" cy="82"/>
            </a:xfrm>
            <a:custGeom>
              <a:avLst/>
              <a:gdLst/>
              <a:ahLst/>
              <a:cxnLst>
                <a:cxn ang="0">
                  <a:pos x="19" y="0"/>
                </a:cxn>
                <a:cxn ang="0">
                  <a:pos x="0" y="8"/>
                </a:cxn>
                <a:cxn ang="0">
                  <a:pos x="16" y="43"/>
                </a:cxn>
                <a:cxn ang="0">
                  <a:pos x="36" y="82"/>
                </a:cxn>
                <a:cxn ang="0">
                  <a:pos x="55" y="73"/>
                </a:cxn>
                <a:cxn ang="0">
                  <a:pos x="35" y="35"/>
                </a:cxn>
                <a:cxn ang="0">
                  <a:pos x="19" y="0"/>
                </a:cxn>
              </a:cxnLst>
              <a:rect l="0" t="0" r="r" b="b"/>
              <a:pathLst>
                <a:path w="55" h="82">
                  <a:moveTo>
                    <a:pt x="19" y="0"/>
                  </a:moveTo>
                  <a:lnTo>
                    <a:pt x="0" y="8"/>
                  </a:lnTo>
                  <a:lnTo>
                    <a:pt x="16" y="43"/>
                  </a:lnTo>
                  <a:lnTo>
                    <a:pt x="36" y="82"/>
                  </a:lnTo>
                  <a:lnTo>
                    <a:pt x="55" y="73"/>
                  </a:lnTo>
                  <a:lnTo>
                    <a:pt x="35" y="35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97" name="Freeform 33"/>
            <p:cNvSpPr>
              <a:spLocks/>
            </p:cNvSpPr>
            <p:nvPr/>
          </p:nvSpPr>
          <p:spPr bwMode="auto">
            <a:xfrm>
              <a:off x="1239" y="3040"/>
              <a:ext cx="62" cy="80"/>
            </a:xfrm>
            <a:custGeom>
              <a:avLst/>
              <a:gdLst/>
              <a:ahLst/>
              <a:cxnLst>
                <a:cxn ang="0">
                  <a:pos x="17" y="0"/>
                </a:cxn>
                <a:cxn ang="0">
                  <a:pos x="0" y="10"/>
                </a:cxn>
                <a:cxn ang="0">
                  <a:pos x="3" y="15"/>
                </a:cxn>
                <a:cxn ang="0">
                  <a:pos x="33" y="63"/>
                </a:cxn>
                <a:cxn ang="0">
                  <a:pos x="36" y="66"/>
                </a:cxn>
                <a:cxn ang="0">
                  <a:pos x="46" y="80"/>
                </a:cxn>
                <a:cxn ang="0">
                  <a:pos x="62" y="69"/>
                </a:cxn>
                <a:cxn ang="0">
                  <a:pos x="50" y="51"/>
                </a:cxn>
                <a:cxn ang="0">
                  <a:pos x="43" y="59"/>
                </a:cxn>
                <a:cxn ang="0">
                  <a:pos x="52" y="54"/>
                </a:cxn>
                <a:cxn ang="0">
                  <a:pos x="22" y="7"/>
                </a:cxn>
                <a:cxn ang="0">
                  <a:pos x="17" y="0"/>
                </a:cxn>
              </a:cxnLst>
              <a:rect l="0" t="0" r="r" b="b"/>
              <a:pathLst>
                <a:path w="62" h="80">
                  <a:moveTo>
                    <a:pt x="17" y="0"/>
                  </a:moveTo>
                  <a:lnTo>
                    <a:pt x="0" y="10"/>
                  </a:lnTo>
                  <a:lnTo>
                    <a:pt x="3" y="15"/>
                  </a:lnTo>
                  <a:lnTo>
                    <a:pt x="33" y="63"/>
                  </a:lnTo>
                  <a:lnTo>
                    <a:pt x="36" y="66"/>
                  </a:lnTo>
                  <a:lnTo>
                    <a:pt x="46" y="80"/>
                  </a:lnTo>
                  <a:lnTo>
                    <a:pt x="62" y="69"/>
                  </a:lnTo>
                  <a:lnTo>
                    <a:pt x="50" y="51"/>
                  </a:lnTo>
                  <a:lnTo>
                    <a:pt x="43" y="59"/>
                  </a:lnTo>
                  <a:lnTo>
                    <a:pt x="52" y="54"/>
                  </a:lnTo>
                  <a:lnTo>
                    <a:pt x="22" y="7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98" name="Freeform 34"/>
            <p:cNvSpPr>
              <a:spLocks/>
            </p:cNvSpPr>
            <p:nvPr/>
          </p:nvSpPr>
          <p:spPr bwMode="auto">
            <a:xfrm>
              <a:off x="1321" y="3157"/>
              <a:ext cx="69" cy="76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0" y="12"/>
                </a:cxn>
                <a:cxn ang="0">
                  <a:pos x="20" y="38"/>
                </a:cxn>
                <a:cxn ang="0">
                  <a:pos x="53" y="76"/>
                </a:cxn>
                <a:cxn ang="0">
                  <a:pos x="69" y="62"/>
                </a:cxn>
                <a:cxn ang="0">
                  <a:pos x="35" y="24"/>
                </a:cxn>
                <a:cxn ang="0">
                  <a:pos x="16" y="0"/>
                </a:cxn>
              </a:cxnLst>
              <a:rect l="0" t="0" r="r" b="b"/>
              <a:pathLst>
                <a:path w="69" h="76">
                  <a:moveTo>
                    <a:pt x="16" y="0"/>
                  </a:moveTo>
                  <a:lnTo>
                    <a:pt x="0" y="12"/>
                  </a:lnTo>
                  <a:lnTo>
                    <a:pt x="20" y="38"/>
                  </a:lnTo>
                  <a:lnTo>
                    <a:pt x="53" y="76"/>
                  </a:lnTo>
                  <a:lnTo>
                    <a:pt x="69" y="62"/>
                  </a:lnTo>
                  <a:lnTo>
                    <a:pt x="35" y="24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99" name="Freeform 35"/>
            <p:cNvSpPr>
              <a:spLocks/>
            </p:cNvSpPr>
            <p:nvPr/>
          </p:nvSpPr>
          <p:spPr bwMode="auto">
            <a:xfrm>
              <a:off x="1417" y="3264"/>
              <a:ext cx="74" cy="70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0" y="14"/>
                </a:cxn>
                <a:cxn ang="0">
                  <a:pos x="39" y="51"/>
                </a:cxn>
                <a:cxn ang="0">
                  <a:pos x="61" y="70"/>
                </a:cxn>
                <a:cxn ang="0">
                  <a:pos x="74" y="55"/>
                </a:cxn>
                <a:cxn ang="0">
                  <a:pos x="53" y="36"/>
                </a:cxn>
                <a:cxn ang="0">
                  <a:pos x="15" y="0"/>
                </a:cxn>
              </a:cxnLst>
              <a:rect l="0" t="0" r="r" b="b"/>
              <a:pathLst>
                <a:path w="74" h="70">
                  <a:moveTo>
                    <a:pt x="15" y="0"/>
                  </a:moveTo>
                  <a:lnTo>
                    <a:pt x="0" y="14"/>
                  </a:lnTo>
                  <a:lnTo>
                    <a:pt x="39" y="51"/>
                  </a:lnTo>
                  <a:lnTo>
                    <a:pt x="61" y="70"/>
                  </a:lnTo>
                  <a:lnTo>
                    <a:pt x="74" y="55"/>
                  </a:lnTo>
                  <a:lnTo>
                    <a:pt x="53" y="36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00" name="Freeform 36"/>
            <p:cNvSpPr>
              <a:spLocks/>
            </p:cNvSpPr>
            <p:nvPr/>
          </p:nvSpPr>
          <p:spPr bwMode="auto">
            <a:xfrm>
              <a:off x="1526" y="3357"/>
              <a:ext cx="78" cy="65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0" y="16"/>
                </a:cxn>
                <a:cxn ang="0">
                  <a:pos x="15" y="29"/>
                </a:cxn>
                <a:cxn ang="0">
                  <a:pos x="60" y="60"/>
                </a:cxn>
                <a:cxn ang="0">
                  <a:pos x="63" y="62"/>
                </a:cxn>
                <a:cxn ang="0">
                  <a:pos x="66" y="65"/>
                </a:cxn>
                <a:cxn ang="0">
                  <a:pos x="78" y="48"/>
                </a:cxn>
                <a:cxn ang="0">
                  <a:pos x="72" y="44"/>
                </a:cxn>
                <a:cxn ang="0">
                  <a:pos x="67" y="53"/>
                </a:cxn>
                <a:cxn ang="0">
                  <a:pos x="75" y="46"/>
                </a:cxn>
                <a:cxn ang="0">
                  <a:pos x="30" y="14"/>
                </a:cxn>
                <a:cxn ang="0">
                  <a:pos x="12" y="0"/>
                </a:cxn>
              </a:cxnLst>
              <a:rect l="0" t="0" r="r" b="b"/>
              <a:pathLst>
                <a:path w="78" h="65">
                  <a:moveTo>
                    <a:pt x="12" y="0"/>
                  </a:moveTo>
                  <a:lnTo>
                    <a:pt x="0" y="16"/>
                  </a:lnTo>
                  <a:lnTo>
                    <a:pt x="15" y="29"/>
                  </a:lnTo>
                  <a:lnTo>
                    <a:pt x="60" y="60"/>
                  </a:lnTo>
                  <a:lnTo>
                    <a:pt x="63" y="62"/>
                  </a:lnTo>
                  <a:lnTo>
                    <a:pt x="66" y="65"/>
                  </a:lnTo>
                  <a:lnTo>
                    <a:pt x="78" y="48"/>
                  </a:lnTo>
                  <a:lnTo>
                    <a:pt x="72" y="44"/>
                  </a:lnTo>
                  <a:lnTo>
                    <a:pt x="67" y="53"/>
                  </a:lnTo>
                  <a:lnTo>
                    <a:pt x="75" y="46"/>
                  </a:lnTo>
                  <a:lnTo>
                    <a:pt x="30" y="14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01" name="Freeform 37"/>
            <p:cNvSpPr>
              <a:spLocks/>
            </p:cNvSpPr>
            <p:nvPr/>
          </p:nvSpPr>
          <p:spPr bwMode="auto">
            <a:xfrm>
              <a:off x="1646" y="3438"/>
              <a:ext cx="81" cy="56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0" y="17"/>
                </a:cxn>
                <a:cxn ang="0">
                  <a:pos x="39" y="40"/>
                </a:cxn>
                <a:cxn ang="0">
                  <a:pos x="72" y="56"/>
                </a:cxn>
                <a:cxn ang="0">
                  <a:pos x="81" y="38"/>
                </a:cxn>
                <a:cxn ang="0">
                  <a:pos x="47" y="21"/>
                </a:cxn>
                <a:cxn ang="0">
                  <a:pos x="10" y="0"/>
                </a:cxn>
              </a:cxnLst>
              <a:rect l="0" t="0" r="r" b="b"/>
              <a:pathLst>
                <a:path w="81" h="56">
                  <a:moveTo>
                    <a:pt x="10" y="0"/>
                  </a:moveTo>
                  <a:lnTo>
                    <a:pt x="0" y="17"/>
                  </a:lnTo>
                  <a:lnTo>
                    <a:pt x="39" y="40"/>
                  </a:lnTo>
                  <a:lnTo>
                    <a:pt x="72" y="56"/>
                  </a:lnTo>
                  <a:lnTo>
                    <a:pt x="81" y="38"/>
                  </a:lnTo>
                  <a:lnTo>
                    <a:pt x="47" y="2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02" name="Freeform 38"/>
            <p:cNvSpPr>
              <a:spLocks/>
            </p:cNvSpPr>
            <p:nvPr/>
          </p:nvSpPr>
          <p:spPr bwMode="auto">
            <a:xfrm>
              <a:off x="1774" y="3502"/>
              <a:ext cx="84" cy="5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19"/>
                </a:cxn>
                <a:cxn ang="0">
                  <a:pos x="12" y="24"/>
                </a:cxn>
                <a:cxn ang="0">
                  <a:pos x="64" y="45"/>
                </a:cxn>
                <a:cxn ang="0">
                  <a:pos x="77" y="50"/>
                </a:cxn>
                <a:cxn ang="0">
                  <a:pos x="84" y="30"/>
                </a:cxn>
                <a:cxn ang="0">
                  <a:pos x="73" y="27"/>
                </a:cxn>
                <a:cxn ang="0">
                  <a:pos x="20" y="5"/>
                </a:cxn>
                <a:cxn ang="0">
                  <a:pos x="8" y="0"/>
                </a:cxn>
              </a:cxnLst>
              <a:rect l="0" t="0" r="r" b="b"/>
              <a:pathLst>
                <a:path w="84" h="50">
                  <a:moveTo>
                    <a:pt x="8" y="0"/>
                  </a:moveTo>
                  <a:lnTo>
                    <a:pt x="0" y="19"/>
                  </a:lnTo>
                  <a:lnTo>
                    <a:pt x="12" y="24"/>
                  </a:lnTo>
                  <a:lnTo>
                    <a:pt x="64" y="45"/>
                  </a:lnTo>
                  <a:lnTo>
                    <a:pt x="77" y="50"/>
                  </a:lnTo>
                  <a:lnTo>
                    <a:pt x="84" y="30"/>
                  </a:lnTo>
                  <a:lnTo>
                    <a:pt x="73" y="27"/>
                  </a:lnTo>
                  <a:lnTo>
                    <a:pt x="20" y="5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03" name="Freeform 39"/>
            <p:cNvSpPr>
              <a:spLocks/>
            </p:cNvSpPr>
            <p:nvPr/>
          </p:nvSpPr>
          <p:spPr bwMode="auto">
            <a:xfrm>
              <a:off x="1910" y="3551"/>
              <a:ext cx="84" cy="39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0" y="19"/>
                </a:cxn>
                <a:cxn ang="0">
                  <a:pos x="37" y="30"/>
                </a:cxn>
                <a:cxn ang="0">
                  <a:pos x="80" y="39"/>
                </a:cxn>
                <a:cxn ang="0">
                  <a:pos x="84" y="20"/>
                </a:cxn>
                <a:cxn ang="0">
                  <a:pos x="45" y="12"/>
                </a:cxn>
                <a:cxn ang="0">
                  <a:pos x="5" y="0"/>
                </a:cxn>
              </a:cxnLst>
              <a:rect l="0" t="0" r="r" b="b"/>
              <a:pathLst>
                <a:path w="84" h="39">
                  <a:moveTo>
                    <a:pt x="5" y="0"/>
                  </a:moveTo>
                  <a:lnTo>
                    <a:pt x="0" y="19"/>
                  </a:lnTo>
                  <a:lnTo>
                    <a:pt x="37" y="30"/>
                  </a:lnTo>
                  <a:lnTo>
                    <a:pt x="80" y="39"/>
                  </a:lnTo>
                  <a:lnTo>
                    <a:pt x="84" y="20"/>
                  </a:lnTo>
                  <a:lnTo>
                    <a:pt x="45" y="12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04" name="Freeform 40"/>
            <p:cNvSpPr>
              <a:spLocks/>
            </p:cNvSpPr>
            <p:nvPr/>
          </p:nvSpPr>
          <p:spPr bwMode="auto">
            <a:xfrm>
              <a:off x="2051" y="3582"/>
              <a:ext cx="84" cy="31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20"/>
                </a:cxn>
                <a:cxn ang="0">
                  <a:pos x="13" y="23"/>
                </a:cxn>
                <a:cxn ang="0">
                  <a:pos x="71" y="30"/>
                </a:cxn>
                <a:cxn ang="0">
                  <a:pos x="83" y="31"/>
                </a:cxn>
                <a:cxn ang="0">
                  <a:pos x="84" y="11"/>
                </a:cxn>
                <a:cxn ang="0">
                  <a:pos x="71" y="10"/>
                </a:cxn>
                <a:cxn ang="0">
                  <a:pos x="13" y="2"/>
                </a:cxn>
                <a:cxn ang="0">
                  <a:pos x="3" y="0"/>
                </a:cxn>
              </a:cxnLst>
              <a:rect l="0" t="0" r="r" b="b"/>
              <a:pathLst>
                <a:path w="84" h="31">
                  <a:moveTo>
                    <a:pt x="3" y="0"/>
                  </a:moveTo>
                  <a:lnTo>
                    <a:pt x="0" y="20"/>
                  </a:lnTo>
                  <a:lnTo>
                    <a:pt x="13" y="23"/>
                  </a:lnTo>
                  <a:lnTo>
                    <a:pt x="71" y="30"/>
                  </a:lnTo>
                  <a:lnTo>
                    <a:pt x="83" y="31"/>
                  </a:lnTo>
                  <a:lnTo>
                    <a:pt x="84" y="11"/>
                  </a:lnTo>
                  <a:lnTo>
                    <a:pt x="71" y="10"/>
                  </a:lnTo>
                  <a:lnTo>
                    <a:pt x="13" y="2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05" name="Freeform 41"/>
            <p:cNvSpPr>
              <a:spLocks/>
            </p:cNvSpPr>
            <p:nvPr/>
          </p:nvSpPr>
          <p:spPr bwMode="auto">
            <a:xfrm>
              <a:off x="2195" y="3597"/>
              <a:ext cx="82" cy="2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5" y="21"/>
                </a:cxn>
                <a:cxn ang="0">
                  <a:pos x="82" y="20"/>
                </a:cxn>
                <a:cxn ang="0">
                  <a:pos x="82" y="0"/>
                </a:cxn>
                <a:cxn ang="0">
                  <a:pos x="45" y="1"/>
                </a:cxn>
                <a:cxn ang="0">
                  <a:pos x="0" y="0"/>
                </a:cxn>
              </a:cxnLst>
              <a:rect l="0" t="0" r="r" b="b"/>
              <a:pathLst>
                <a:path w="82" h="21">
                  <a:moveTo>
                    <a:pt x="0" y="0"/>
                  </a:moveTo>
                  <a:lnTo>
                    <a:pt x="0" y="20"/>
                  </a:lnTo>
                  <a:lnTo>
                    <a:pt x="45" y="21"/>
                  </a:lnTo>
                  <a:lnTo>
                    <a:pt x="82" y="20"/>
                  </a:lnTo>
                  <a:lnTo>
                    <a:pt x="82" y="0"/>
                  </a:lnTo>
                  <a:lnTo>
                    <a:pt x="45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06" name="Freeform 42"/>
            <p:cNvSpPr>
              <a:spLocks/>
            </p:cNvSpPr>
            <p:nvPr/>
          </p:nvSpPr>
          <p:spPr bwMode="auto">
            <a:xfrm>
              <a:off x="2338" y="3584"/>
              <a:ext cx="84" cy="30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1" y="30"/>
                </a:cxn>
                <a:cxn ang="0">
                  <a:pos x="20" y="28"/>
                </a:cxn>
                <a:cxn ang="0">
                  <a:pos x="79" y="21"/>
                </a:cxn>
                <a:cxn ang="0">
                  <a:pos x="84" y="20"/>
                </a:cxn>
                <a:cxn ang="0">
                  <a:pos x="81" y="0"/>
                </a:cxn>
                <a:cxn ang="0">
                  <a:pos x="79" y="0"/>
                </a:cxn>
                <a:cxn ang="0">
                  <a:pos x="20" y="8"/>
                </a:cxn>
                <a:cxn ang="0">
                  <a:pos x="0" y="10"/>
                </a:cxn>
              </a:cxnLst>
              <a:rect l="0" t="0" r="r" b="b"/>
              <a:pathLst>
                <a:path w="84" h="30">
                  <a:moveTo>
                    <a:pt x="0" y="10"/>
                  </a:moveTo>
                  <a:lnTo>
                    <a:pt x="1" y="30"/>
                  </a:lnTo>
                  <a:lnTo>
                    <a:pt x="20" y="28"/>
                  </a:lnTo>
                  <a:lnTo>
                    <a:pt x="79" y="21"/>
                  </a:lnTo>
                  <a:lnTo>
                    <a:pt x="84" y="20"/>
                  </a:lnTo>
                  <a:lnTo>
                    <a:pt x="81" y="0"/>
                  </a:lnTo>
                  <a:lnTo>
                    <a:pt x="79" y="0"/>
                  </a:lnTo>
                  <a:lnTo>
                    <a:pt x="20" y="8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07" name="Freeform 43"/>
            <p:cNvSpPr>
              <a:spLocks/>
            </p:cNvSpPr>
            <p:nvPr/>
          </p:nvSpPr>
          <p:spPr bwMode="auto">
            <a:xfrm>
              <a:off x="2478" y="3553"/>
              <a:ext cx="84" cy="40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4" y="40"/>
                </a:cxn>
                <a:cxn ang="0">
                  <a:pos x="55" y="28"/>
                </a:cxn>
                <a:cxn ang="0">
                  <a:pos x="84" y="19"/>
                </a:cxn>
                <a:cxn ang="0">
                  <a:pos x="79" y="0"/>
                </a:cxn>
                <a:cxn ang="0">
                  <a:pos x="47" y="10"/>
                </a:cxn>
                <a:cxn ang="0">
                  <a:pos x="0" y="20"/>
                </a:cxn>
              </a:cxnLst>
              <a:rect l="0" t="0" r="r" b="b"/>
              <a:pathLst>
                <a:path w="84" h="40">
                  <a:moveTo>
                    <a:pt x="0" y="20"/>
                  </a:moveTo>
                  <a:lnTo>
                    <a:pt x="4" y="40"/>
                  </a:lnTo>
                  <a:lnTo>
                    <a:pt x="55" y="28"/>
                  </a:lnTo>
                  <a:lnTo>
                    <a:pt x="84" y="19"/>
                  </a:lnTo>
                  <a:lnTo>
                    <a:pt x="79" y="0"/>
                  </a:lnTo>
                  <a:lnTo>
                    <a:pt x="47" y="1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08" name="Freeform 44"/>
            <p:cNvSpPr>
              <a:spLocks/>
            </p:cNvSpPr>
            <p:nvPr/>
          </p:nvSpPr>
          <p:spPr bwMode="auto">
            <a:xfrm>
              <a:off x="2615" y="3505"/>
              <a:ext cx="84" cy="49"/>
            </a:xfrm>
            <a:custGeom>
              <a:avLst/>
              <a:gdLst/>
              <a:ahLst/>
              <a:cxnLst>
                <a:cxn ang="0">
                  <a:pos x="0" y="29"/>
                </a:cxn>
                <a:cxn ang="0">
                  <a:pos x="7" y="49"/>
                </a:cxn>
                <a:cxn ang="0">
                  <a:pos x="27" y="42"/>
                </a:cxn>
                <a:cxn ang="0">
                  <a:pos x="79" y="21"/>
                </a:cxn>
                <a:cxn ang="0">
                  <a:pos x="84" y="19"/>
                </a:cxn>
                <a:cxn ang="0">
                  <a:pos x="76" y="0"/>
                </a:cxn>
                <a:cxn ang="0">
                  <a:pos x="71" y="2"/>
                </a:cxn>
                <a:cxn ang="0">
                  <a:pos x="19" y="24"/>
                </a:cxn>
                <a:cxn ang="0">
                  <a:pos x="0" y="29"/>
                </a:cxn>
              </a:cxnLst>
              <a:rect l="0" t="0" r="r" b="b"/>
              <a:pathLst>
                <a:path w="84" h="49">
                  <a:moveTo>
                    <a:pt x="0" y="29"/>
                  </a:moveTo>
                  <a:lnTo>
                    <a:pt x="7" y="49"/>
                  </a:lnTo>
                  <a:lnTo>
                    <a:pt x="27" y="42"/>
                  </a:lnTo>
                  <a:lnTo>
                    <a:pt x="79" y="21"/>
                  </a:lnTo>
                  <a:lnTo>
                    <a:pt x="84" y="19"/>
                  </a:lnTo>
                  <a:lnTo>
                    <a:pt x="76" y="0"/>
                  </a:lnTo>
                  <a:lnTo>
                    <a:pt x="71" y="2"/>
                  </a:lnTo>
                  <a:lnTo>
                    <a:pt x="19" y="24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09" name="Freeform 45"/>
            <p:cNvSpPr>
              <a:spLocks/>
            </p:cNvSpPr>
            <p:nvPr/>
          </p:nvSpPr>
          <p:spPr bwMode="auto">
            <a:xfrm>
              <a:off x="2747" y="3442"/>
              <a:ext cx="82" cy="56"/>
            </a:xfrm>
            <a:custGeom>
              <a:avLst/>
              <a:gdLst/>
              <a:ahLst/>
              <a:cxnLst>
                <a:cxn ang="0">
                  <a:pos x="0" y="38"/>
                </a:cxn>
                <a:cxn ang="0">
                  <a:pos x="9" y="56"/>
                </a:cxn>
                <a:cxn ang="0">
                  <a:pos x="49" y="36"/>
                </a:cxn>
                <a:cxn ang="0">
                  <a:pos x="82" y="17"/>
                </a:cxn>
                <a:cxn ang="0">
                  <a:pos x="71" y="0"/>
                </a:cxn>
                <a:cxn ang="0">
                  <a:pos x="41" y="17"/>
                </a:cxn>
                <a:cxn ang="0">
                  <a:pos x="0" y="38"/>
                </a:cxn>
              </a:cxnLst>
              <a:rect l="0" t="0" r="r" b="b"/>
              <a:pathLst>
                <a:path w="82" h="56">
                  <a:moveTo>
                    <a:pt x="0" y="38"/>
                  </a:moveTo>
                  <a:lnTo>
                    <a:pt x="9" y="56"/>
                  </a:lnTo>
                  <a:lnTo>
                    <a:pt x="49" y="36"/>
                  </a:lnTo>
                  <a:lnTo>
                    <a:pt x="82" y="17"/>
                  </a:lnTo>
                  <a:lnTo>
                    <a:pt x="71" y="0"/>
                  </a:lnTo>
                  <a:lnTo>
                    <a:pt x="41" y="17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10" name="Freeform 46"/>
            <p:cNvSpPr>
              <a:spLocks/>
            </p:cNvSpPr>
            <p:nvPr/>
          </p:nvSpPr>
          <p:spPr bwMode="auto">
            <a:xfrm>
              <a:off x="2870" y="3362"/>
              <a:ext cx="79" cy="64"/>
            </a:xfrm>
            <a:custGeom>
              <a:avLst/>
              <a:gdLst/>
              <a:ahLst/>
              <a:cxnLst>
                <a:cxn ang="0">
                  <a:pos x="0" y="47"/>
                </a:cxn>
                <a:cxn ang="0">
                  <a:pos x="11" y="64"/>
                </a:cxn>
                <a:cxn ang="0">
                  <a:pos x="21" y="57"/>
                </a:cxn>
                <a:cxn ang="0">
                  <a:pos x="24" y="55"/>
                </a:cxn>
                <a:cxn ang="0">
                  <a:pos x="69" y="24"/>
                </a:cxn>
                <a:cxn ang="0">
                  <a:pos x="79" y="16"/>
                </a:cxn>
                <a:cxn ang="0">
                  <a:pos x="66" y="0"/>
                </a:cxn>
                <a:cxn ang="0">
                  <a:pos x="55" y="9"/>
                </a:cxn>
                <a:cxn ang="0">
                  <a:pos x="10" y="41"/>
                </a:cxn>
                <a:cxn ang="0">
                  <a:pos x="17" y="48"/>
                </a:cxn>
                <a:cxn ang="0">
                  <a:pos x="13" y="39"/>
                </a:cxn>
                <a:cxn ang="0">
                  <a:pos x="0" y="47"/>
                </a:cxn>
              </a:cxnLst>
              <a:rect l="0" t="0" r="r" b="b"/>
              <a:pathLst>
                <a:path w="79" h="64">
                  <a:moveTo>
                    <a:pt x="0" y="47"/>
                  </a:moveTo>
                  <a:lnTo>
                    <a:pt x="11" y="64"/>
                  </a:lnTo>
                  <a:lnTo>
                    <a:pt x="21" y="57"/>
                  </a:lnTo>
                  <a:lnTo>
                    <a:pt x="24" y="55"/>
                  </a:lnTo>
                  <a:lnTo>
                    <a:pt x="69" y="24"/>
                  </a:lnTo>
                  <a:lnTo>
                    <a:pt x="79" y="16"/>
                  </a:lnTo>
                  <a:lnTo>
                    <a:pt x="66" y="0"/>
                  </a:lnTo>
                  <a:lnTo>
                    <a:pt x="55" y="9"/>
                  </a:lnTo>
                  <a:lnTo>
                    <a:pt x="10" y="41"/>
                  </a:lnTo>
                  <a:lnTo>
                    <a:pt x="17" y="48"/>
                  </a:lnTo>
                  <a:lnTo>
                    <a:pt x="13" y="39"/>
                  </a:lnTo>
                  <a:lnTo>
                    <a:pt x="0" y="4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11" name="Freeform 47"/>
            <p:cNvSpPr>
              <a:spLocks/>
            </p:cNvSpPr>
            <p:nvPr/>
          </p:nvSpPr>
          <p:spPr bwMode="auto">
            <a:xfrm>
              <a:off x="2983" y="3269"/>
              <a:ext cx="74" cy="70"/>
            </a:xfrm>
            <a:custGeom>
              <a:avLst/>
              <a:gdLst/>
              <a:ahLst/>
              <a:cxnLst>
                <a:cxn ang="0">
                  <a:pos x="0" y="55"/>
                </a:cxn>
                <a:cxn ang="0">
                  <a:pos x="14" y="70"/>
                </a:cxn>
                <a:cxn ang="0">
                  <a:pos x="41" y="46"/>
                </a:cxn>
                <a:cxn ang="0">
                  <a:pos x="74" y="14"/>
                </a:cxn>
                <a:cxn ang="0">
                  <a:pos x="60" y="0"/>
                </a:cxn>
                <a:cxn ang="0">
                  <a:pos x="27" y="31"/>
                </a:cxn>
                <a:cxn ang="0">
                  <a:pos x="0" y="55"/>
                </a:cxn>
              </a:cxnLst>
              <a:rect l="0" t="0" r="r" b="b"/>
              <a:pathLst>
                <a:path w="74" h="70">
                  <a:moveTo>
                    <a:pt x="0" y="55"/>
                  </a:moveTo>
                  <a:lnTo>
                    <a:pt x="14" y="70"/>
                  </a:lnTo>
                  <a:lnTo>
                    <a:pt x="41" y="46"/>
                  </a:lnTo>
                  <a:lnTo>
                    <a:pt x="74" y="14"/>
                  </a:lnTo>
                  <a:lnTo>
                    <a:pt x="60" y="0"/>
                  </a:lnTo>
                  <a:lnTo>
                    <a:pt x="27" y="31"/>
                  </a:lnTo>
                  <a:lnTo>
                    <a:pt x="0" y="5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12" name="Freeform 48"/>
            <p:cNvSpPr>
              <a:spLocks/>
            </p:cNvSpPr>
            <p:nvPr/>
          </p:nvSpPr>
          <p:spPr bwMode="auto">
            <a:xfrm>
              <a:off x="3086" y="3163"/>
              <a:ext cx="67" cy="76"/>
            </a:xfrm>
            <a:custGeom>
              <a:avLst/>
              <a:gdLst/>
              <a:ahLst/>
              <a:cxnLst>
                <a:cxn ang="0">
                  <a:pos x="0" y="62"/>
                </a:cxn>
                <a:cxn ang="0">
                  <a:pos x="14" y="76"/>
                </a:cxn>
                <a:cxn ang="0">
                  <a:pos x="17" y="73"/>
                </a:cxn>
                <a:cxn ang="0">
                  <a:pos x="53" y="32"/>
                </a:cxn>
                <a:cxn ang="0">
                  <a:pos x="67" y="12"/>
                </a:cxn>
                <a:cxn ang="0">
                  <a:pos x="52" y="0"/>
                </a:cxn>
                <a:cxn ang="0">
                  <a:pos x="39" y="18"/>
                </a:cxn>
                <a:cxn ang="0">
                  <a:pos x="3" y="59"/>
                </a:cxn>
                <a:cxn ang="0">
                  <a:pos x="0" y="62"/>
                </a:cxn>
              </a:cxnLst>
              <a:rect l="0" t="0" r="r" b="b"/>
              <a:pathLst>
                <a:path w="67" h="76">
                  <a:moveTo>
                    <a:pt x="0" y="62"/>
                  </a:moveTo>
                  <a:lnTo>
                    <a:pt x="14" y="76"/>
                  </a:lnTo>
                  <a:lnTo>
                    <a:pt x="17" y="73"/>
                  </a:lnTo>
                  <a:lnTo>
                    <a:pt x="53" y="32"/>
                  </a:lnTo>
                  <a:lnTo>
                    <a:pt x="67" y="12"/>
                  </a:lnTo>
                  <a:lnTo>
                    <a:pt x="52" y="0"/>
                  </a:lnTo>
                  <a:lnTo>
                    <a:pt x="39" y="18"/>
                  </a:lnTo>
                  <a:lnTo>
                    <a:pt x="3" y="59"/>
                  </a:lnTo>
                  <a:lnTo>
                    <a:pt x="0" y="6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13" name="Freeform 49"/>
            <p:cNvSpPr>
              <a:spLocks/>
            </p:cNvSpPr>
            <p:nvPr/>
          </p:nvSpPr>
          <p:spPr bwMode="auto">
            <a:xfrm>
              <a:off x="3175" y="3047"/>
              <a:ext cx="63" cy="79"/>
            </a:xfrm>
            <a:custGeom>
              <a:avLst/>
              <a:gdLst/>
              <a:ahLst/>
              <a:cxnLst>
                <a:cxn ang="0">
                  <a:pos x="0" y="68"/>
                </a:cxn>
                <a:cxn ang="0">
                  <a:pos x="16" y="79"/>
                </a:cxn>
                <a:cxn ang="0">
                  <a:pos x="31" y="59"/>
                </a:cxn>
                <a:cxn ang="0">
                  <a:pos x="34" y="56"/>
                </a:cxn>
                <a:cxn ang="0">
                  <a:pos x="63" y="11"/>
                </a:cxn>
                <a:cxn ang="0">
                  <a:pos x="45" y="0"/>
                </a:cxn>
                <a:cxn ang="0">
                  <a:pos x="14" y="47"/>
                </a:cxn>
                <a:cxn ang="0">
                  <a:pos x="24" y="52"/>
                </a:cxn>
                <a:cxn ang="0">
                  <a:pos x="16" y="44"/>
                </a:cxn>
                <a:cxn ang="0">
                  <a:pos x="0" y="68"/>
                </a:cxn>
              </a:cxnLst>
              <a:rect l="0" t="0" r="r" b="b"/>
              <a:pathLst>
                <a:path w="63" h="79">
                  <a:moveTo>
                    <a:pt x="0" y="68"/>
                  </a:moveTo>
                  <a:lnTo>
                    <a:pt x="16" y="79"/>
                  </a:lnTo>
                  <a:lnTo>
                    <a:pt x="31" y="59"/>
                  </a:lnTo>
                  <a:lnTo>
                    <a:pt x="34" y="56"/>
                  </a:lnTo>
                  <a:lnTo>
                    <a:pt x="63" y="11"/>
                  </a:lnTo>
                  <a:lnTo>
                    <a:pt x="45" y="0"/>
                  </a:lnTo>
                  <a:lnTo>
                    <a:pt x="14" y="47"/>
                  </a:lnTo>
                  <a:lnTo>
                    <a:pt x="24" y="52"/>
                  </a:lnTo>
                  <a:lnTo>
                    <a:pt x="16" y="44"/>
                  </a:lnTo>
                  <a:lnTo>
                    <a:pt x="0" y="6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14" name="Freeform 50"/>
            <p:cNvSpPr>
              <a:spLocks/>
            </p:cNvSpPr>
            <p:nvPr/>
          </p:nvSpPr>
          <p:spPr bwMode="auto">
            <a:xfrm>
              <a:off x="3250" y="2921"/>
              <a:ext cx="54" cy="82"/>
            </a:xfrm>
            <a:custGeom>
              <a:avLst/>
              <a:gdLst/>
              <a:ahLst/>
              <a:cxnLst>
                <a:cxn ang="0">
                  <a:pos x="0" y="73"/>
                </a:cxn>
                <a:cxn ang="0">
                  <a:pos x="18" y="82"/>
                </a:cxn>
                <a:cxn ang="0">
                  <a:pos x="42" y="36"/>
                </a:cxn>
                <a:cxn ang="0">
                  <a:pos x="54" y="8"/>
                </a:cxn>
                <a:cxn ang="0">
                  <a:pos x="36" y="0"/>
                </a:cxn>
                <a:cxn ang="0">
                  <a:pos x="22" y="28"/>
                </a:cxn>
                <a:cxn ang="0">
                  <a:pos x="0" y="73"/>
                </a:cxn>
              </a:cxnLst>
              <a:rect l="0" t="0" r="r" b="b"/>
              <a:pathLst>
                <a:path w="54" h="82">
                  <a:moveTo>
                    <a:pt x="0" y="73"/>
                  </a:moveTo>
                  <a:lnTo>
                    <a:pt x="18" y="82"/>
                  </a:lnTo>
                  <a:lnTo>
                    <a:pt x="42" y="36"/>
                  </a:lnTo>
                  <a:lnTo>
                    <a:pt x="54" y="8"/>
                  </a:lnTo>
                  <a:lnTo>
                    <a:pt x="36" y="0"/>
                  </a:lnTo>
                  <a:lnTo>
                    <a:pt x="22" y="28"/>
                  </a:lnTo>
                  <a:lnTo>
                    <a:pt x="0" y="7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15" name="Freeform 51"/>
            <p:cNvSpPr>
              <a:spLocks/>
            </p:cNvSpPr>
            <p:nvPr/>
          </p:nvSpPr>
          <p:spPr bwMode="auto">
            <a:xfrm>
              <a:off x="3309" y="2788"/>
              <a:ext cx="46" cy="84"/>
            </a:xfrm>
            <a:custGeom>
              <a:avLst/>
              <a:gdLst/>
              <a:ahLst/>
              <a:cxnLst>
                <a:cxn ang="0">
                  <a:pos x="0" y="77"/>
                </a:cxn>
                <a:cxn ang="0">
                  <a:pos x="20" y="84"/>
                </a:cxn>
                <a:cxn ang="0">
                  <a:pos x="27" y="66"/>
                </a:cxn>
                <a:cxn ang="0">
                  <a:pos x="45" y="11"/>
                </a:cxn>
                <a:cxn ang="0">
                  <a:pos x="46" y="6"/>
                </a:cxn>
                <a:cxn ang="0">
                  <a:pos x="27" y="0"/>
                </a:cxn>
                <a:cxn ang="0">
                  <a:pos x="26" y="3"/>
                </a:cxn>
                <a:cxn ang="0">
                  <a:pos x="7" y="57"/>
                </a:cxn>
                <a:cxn ang="0">
                  <a:pos x="0" y="77"/>
                </a:cxn>
              </a:cxnLst>
              <a:rect l="0" t="0" r="r" b="b"/>
              <a:pathLst>
                <a:path w="46" h="84">
                  <a:moveTo>
                    <a:pt x="0" y="77"/>
                  </a:moveTo>
                  <a:lnTo>
                    <a:pt x="20" y="84"/>
                  </a:lnTo>
                  <a:lnTo>
                    <a:pt x="27" y="66"/>
                  </a:lnTo>
                  <a:lnTo>
                    <a:pt x="45" y="11"/>
                  </a:lnTo>
                  <a:lnTo>
                    <a:pt x="46" y="6"/>
                  </a:lnTo>
                  <a:lnTo>
                    <a:pt x="27" y="0"/>
                  </a:lnTo>
                  <a:lnTo>
                    <a:pt x="26" y="3"/>
                  </a:lnTo>
                  <a:lnTo>
                    <a:pt x="7" y="57"/>
                  </a:lnTo>
                  <a:lnTo>
                    <a:pt x="0" y="7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16" name="Freeform 52"/>
            <p:cNvSpPr>
              <a:spLocks/>
            </p:cNvSpPr>
            <p:nvPr/>
          </p:nvSpPr>
          <p:spPr bwMode="auto">
            <a:xfrm>
              <a:off x="3352" y="2650"/>
              <a:ext cx="36" cy="85"/>
            </a:xfrm>
            <a:custGeom>
              <a:avLst/>
              <a:gdLst/>
              <a:ahLst/>
              <a:cxnLst>
                <a:cxn ang="0">
                  <a:pos x="0" y="80"/>
                </a:cxn>
                <a:cxn ang="0">
                  <a:pos x="20" y="85"/>
                </a:cxn>
                <a:cxn ang="0">
                  <a:pos x="31" y="39"/>
                </a:cxn>
                <a:cxn ang="0">
                  <a:pos x="31" y="34"/>
                </a:cxn>
                <a:cxn ang="0">
                  <a:pos x="36" y="4"/>
                </a:cxn>
                <a:cxn ang="0">
                  <a:pos x="17" y="0"/>
                </a:cxn>
                <a:cxn ang="0">
                  <a:pos x="11" y="34"/>
                </a:cxn>
                <a:cxn ang="0">
                  <a:pos x="21" y="34"/>
                </a:cxn>
                <a:cxn ang="0">
                  <a:pos x="12" y="30"/>
                </a:cxn>
                <a:cxn ang="0">
                  <a:pos x="0" y="80"/>
                </a:cxn>
              </a:cxnLst>
              <a:rect l="0" t="0" r="r" b="b"/>
              <a:pathLst>
                <a:path w="36" h="85">
                  <a:moveTo>
                    <a:pt x="0" y="80"/>
                  </a:moveTo>
                  <a:lnTo>
                    <a:pt x="20" y="85"/>
                  </a:lnTo>
                  <a:lnTo>
                    <a:pt x="31" y="39"/>
                  </a:lnTo>
                  <a:lnTo>
                    <a:pt x="31" y="34"/>
                  </a:lnTo>
                  <a:lnTo>
                    <a:pt x="36" y="4"/>
                  </a:lnTo>
                  <a:lnTo>
                    <a:pt x="17" y="0"/>
                  </a:lnTo>
                  <a:lnTo>
                    <a:pt x="11" y="34"/>
                  </a:lnTo>
                  <a:lnTo>
                    <a:pt x="21" y="34"/>
                  </a:lnTo>
                  <a:lnTo>
                    <a:pt x="12" y="30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17" name="Freeform 53"/>
            <p:cNvSpPr>
              <a:spLocks/>
            </p:cNvSpPr>
            <p:nvPr/>
          </p:nvSpPr>
          <p:spPr bwMode="auto">
            <a:xfrm>
              <a:off x="3378" y="2509"/>
              <a:ext cx="28" cy="83"/>
            </a:xfrm>
            <a:custGeom>
              <a:avLst/>
              <a:gdLst/>
              <a:ahLst/>
              <a:cxnLst>
                <a:cxn ang="0">
                  <a:pos x="0" y="80"/>
                </a:cxn>
                <a:cxn ang="0">
                  <a:pos x="19" y="83"/>
                </a:cxn>
                <a:cxn ang="0">
                  <a:pos x="23" y="61"/>
                </a:cxn>
                <a:cxn ang="0">
                  <a:pos x="28" y="2"/>
                </a:cxn>
                <a:cxn ang="0">
                  <a:pos x="28" y="0"/>
                </a:cxn>
                <a:cxn ang="0">
                  <a:pos x="7" y="0"/>
                </a:cxn>
                <a:cxn ang="0">
                  <a:pos x="7" y="2"/>
                </a:cxn>
                <a:cxn ang="0">
                  <a:pos x="2" y="61"/>
                </a:cxn>
                <a:cxn ang="0">
                  <a:pos x="0" y="80"/>
                </a:cxn>
              </a:cxnLst>
              <a:rect l="0" t="0" r="r" b="b"/>
              <a:pathLst>
                <a:path w="28" h="83">
                  <a:moveTo>
                    <a:pt x="0" y="80"/>
                  </a:moveTo>
                  <a:lnTo>
                    <a:pt x="19" y="83"/>
                  </a:lnTo>
                  <a:lnTo>
                    <a:pt x="23" y="61"/>
                  </a:lnTo>
                  <a:lnTo>
                    <a:pt x="28" y="2"/>
                  </a:lnTo>
                  <a:lnTo>
                    <a:pt x="28" y="0"/>
                  </a:lnTo>
                  <a:lnTo>
                    <a:pt x="7" y="0"/>
                  </a:lnTo>
                  <a:lnTo>
                    <a:pt x="7" y="2"/>
                  </a:lnTo>
                  <a:lnTo>
                    <a:pt x="2" y="61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18" name="Freeform 54"/>
            <p:cNvSpPr>
              <a:spLocks/>
            </p:cNvSpPr>
            <p:nvPr/>
          </p:nvSpPr>
          <p:spPr bwMode="auto">
            <a:xfrm>
              <a:off x="3383" y="2365"/>
              <a:ext cx="24" cy="83"/>
            </a:xfrm>
            <a:custGeom>
              <a:avLst/>
              <a:gdLst/>
              <a:ahLst/>
              <a:cxnLst>
                <a:cxn ang="0">
                  <a:pos x="3" y="83"/>
                </a:cxn>
                <a:cxn ang="0">
                  <a:pos x="24" y="83"/>
                </a:cxn>
                <a:cxn ang="0">
                  <a:pos x="23" y="27"/>
                </a:cxn>
                <a:cxn ang="0">
                  <a:pos x="21" y="0"/>
                </a:cxn>
                <a:cxn ang="0">
                  <a:pos x="0" y="2"/>
                </a:cxn>
                <a:cxn ang="0">
                  <a:pos x="2" y="27"/>
                </a:cxn>
                <a:cxn ang="0">
                  <a:pos x="3" y="83"/>
                </a:cxn>
              </a:cxnLst>
              <a:rect l="0" t="0" r="r" b="b"/>
              <a:pathLst>
                <a:path w="24" h="83">
                  <a:moveTo>
                    <a:pt x="3" y="83"/>
                  </a:moveTo>
                  <a:lnTo>
                    <a:pt x="24" y="83"/>
                  </a:lnTo>
                  <a:lnTo>
                    <a:pt x="23" y="27"/>
                  </a:lnTo>
                  <a:lnTo>
                    <a:pt x="21" y="0"/>
                  </a:lnTo>
                  <a:lnTo>
                    <a:pt x="0" y="2"/>
                  </a:lnTo>
                  <a:lnTo>
                    <a:pt x="2" y="27"/>
                  </a:lnTo>
                  <a:lnTo>
                    <a:pt x="3" y="8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19" name="Freeform 55"/>
            <p:cNvSpPr>
              <a:spLocks/>
            </p:cNvSpPr>
            <p:nvPr/>
          </p:nvSpPr>
          <p:spPr bwMode="auto">
            <a:xfrm>
              <a:off x="3364" y="2221"/>
              <a:ext cx="32" cy="85"/>
            </a:xfrm>
            <a:custGeom>
              <a:avLst/>
              <a:gdLst/>
              <a:ahLst/>
              <a:cxnLst>
                <a:cxn ang="0">
                  <a:pos x="13" y="85"/>
                </a:cxn>
                <a:cxn ang="0">
                  <a:pos x="32" y="82"/>
                </a:cxn>
                <a:cxn ang="0">
                  <a:pos x="29" y="54"/>
                </a:cxn>
                <a:cxn ang="0">
                  <a:pos x="19" y="0"/>
                </a:cxn>
                <a:cxn ang="0">
                  <a:pos x="0" y="4"/>
                </a:cxn>
                <a:cxn ang="0">
                  <a:pos x="9" y="54"/>
                </a:cxn>
                <a:cxn ang="0">
                  <a:pos x="13" y="85"/>
                </a:cxn>
              </a:cxnLst>
              <a:rect l="0" t="0" r="r" b="b"/>
              <a:pathLst>
                <a:path w="32" h="85">
                  <a:moveTo>
                    <a:pt x="13" y="85"/>
                  </a:moveTo>
                  <a:lnTo>
                    <a:pt x="32" y="82"/>
                  </a:lnTo>
                  <a:lnTo>
                    <a:pt x="29" y="54"/>
                  </a:lnTo>
                  <a:lnTo>
                    <a:pt x="19" y="0"/>
                  </a:lnTo>
                  <a:lnTo>
                    <a:pt x="0" y="4"/>
                  </a:lnTo>
                  <a:lnTo>
                    <a:pt x="9" y="54"/>
                  </a:lnTo>
                  <a:lnTo>
                    <a:pt x="13" y="8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20" name="Freeform 56"/>
            <p:cNvSpPr>
              <a:spLocks/>
            </p:cNvSpPr>
            <p:nvPr/>
          </p:nvSpPr>
          <p:spPr bwMode="auto">
            <a:xfrm>
              <a:off x="3327" y="2082"/>
              <a:ext cx="43" cy="85"/>
            </a:xfrm>
            <a:custGeom>
              <a:avLst/>
              <a:gdLst/>
              <a:ahLst/>
              <a:cxnLst>
                <a:cxn ang="0">
                  <a:pos x="23" y="84"/>
                </a:cxn>
                <a:cxn ang="0">
                  <a:pos x="43" y="79"/>
                </a:cxn>
                <a:cxn ang="0">
                  <a:pos x="43" y="77"/>
                </a:cxn>
                <a:cxn ang="0">
                  <a:pos x="27" y="22"/>
                </a:cxn>
                <a:cxn ang="0">
                  <a:pos x="19" y="0"/>
                </a:cxn>
                <a:cxn ang="0">
                  <a:pos x="0" y="7"/>
                </a:cxn>
                <a:cxn ang="0">
                  <a:pos x="8" y="31"/>
                </a:cxn>
                <a:cxn ang="0">
                  <a:pos x="23" y="85"/>
                </a:cxn>
                <a:cxn ang="0">
                  <a:pos x="23" y="84"/>
                </a:cxn>
              </a:cxnLst>
              <a:rect l="0" t="0" r="r" b="b"/>
              <a:pathLst>
                <a:path w="43" h="85">
                  <a:moveTo>
                    <a:pt x="23" y="84"/>
                  </a:moveTo>
                  <a:lnTo>
                    <a:pt x="43" y="79"/>
                  </a:lnTo>
                  <a:lnTo>
                    <a:pt x="43" y="77"/>
                  </a:lnTo>
                  <a:lnTo>
                    <a:pt x="27" y="22"/>
                  </a:lnTo>
                  <a:lnTo>
                    <a:pt x="19" y="0"/>
                  </a:lnTo>
                  <a:lnTo>
                    <a:pt x="0" y="7"/>
                  </a:lnTo>
                  <a:lnTo>
                    <a:pt x="8" y="31"/>
                  </a:lnTo>
                  <a:lnTo>
                    <a:pt x="23" y="85"/>
                  </a:lnTo>
                  <a:lnTo>
                    <a:pt x="23" y="8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21" name="Freeform 57"/>
            <p:cNvSpPr>
              <a:spLocks/>
            </p:cNvSpPr>
            <p:nvPr/>
          </p:nvSpPr>
          <p:spPr bwMode="auto">
            <a:xfrm>
              <a:off x="3273" y="1947"/>
              <a:ext cx="53" cy="84"/>
            </a:xfrm>
            <a:custGeom>
              <a:avLst/>
              <a:gdLst/>
              <a:ahLst/>
              <a:cxnLst>
                <a:cxn ang="0">
                  <a:pos x="33" y="84"/>
                </a:cxn>
                <a:cxn ang="0">
                  <a:pos x="53" y="76"/>
                </a:cxn>
                <a:cxn ang="0">
                  <a:pos x="42" y="51"/>
                </a:cxn>
                <a:cxn ang="0">
                  <a:pos x="19" y="0"/>
                </a:cxn>
                <a:cxn ang="0">
                  <a:pos x="0" y="9"/>
                </a:cxn>
                <a:cxn ang="0">
                  <a:pos x="23" y="59"/>
                </a:cxn>
                <a:cxn ang="0">
                  <a:pos x="33" y="84"/>
                </a:cxn>
              </a:cxnLst>
              <a:rect l="0" t="0" r="r" b="b"/>
              <a:pathLst>
                <a:path w="53" h="84">
                  <a:moveTo>
                    <a:pt x="33" y="84"/>
                  </a:moveTo>
                  <a:lnTo>
                    <a:pt x="53" y="76"/>
                  </a:lnTo>
                  <a:lnTo>
                    <a:pt x="42" y="51"/>
                  </a:lnTo>
                  <a:lnTo>
                    <a:pt x="19" y="0"/>
                  </a:lnTo>
                  <a:lnTo>
                    <a:pt x="0" y="9"/>
                  </a:lnTo>
                  <a:lnTo>
                    <a:pt x="23" y="59"/>
                  </a:lnTo>
                  <a:lnTo>
                    <a:pt x="33" y="8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22" name="Freeform 58"/>
            <p:cNvSpPr>
              <a:spLocks/>
            </p:cNvSpPr>
            <p:nvPr/>
          </p:nvSpPr>
          <p:spPr bwMode="auto">
            <a:xfrm>
              <a:off x="3204" y="1821"/>
              <a:ext cx="59" cy="81"/>
            </a:xfrm>
            <a:custGeom>
              <a:avLst/>
              <a:gdLst/>
              <a:ahLst/>
              <a:cxnLst>
                <a:cxn ang="0">
                  <a:pos x="42" y="81"/>
                </a:cxn>
                <a:cxn ang="0">
                  <a:pos x="59" y="71"/>
                </a:cxn>
                <a:cxn ang="0">
                  <a:pos x="35" y="27"/>
                </a:cxn>
                <a:cxn ang="0">
                  <a:pos x="17" y="0"/>
                </a:cxn>
                <a:cxn ang="0">
                  <a:pos x="0" y="11"/>
                </a:cxn>
                <a:cxn ang="0">
                  <a:pos x="15" y="35"/>
                </a:cxn>
                <a:cxn ang="0">
                  <a:pos x="42" y="81"/>
                </a:cxn>
              </a:cxnLst>
              <a:rect l="0" t="0" r="r" b="b"/>
              <a:pathLst>
                <a:path w="59" h="81">
                  <a:moveTo>
                    <a:pt x="42" y="81"/>
                  </a:moveTo>
                  <a:lnTo>
                    <a:pt x="59" y="71"/>
                  </a:lnTo>
                  <a:lnTo>
                    <a:pt x="35" y="27"/>
                  </a:lnTo>
                  <a:lnTo>
                    <a:pt x="17" y="0"/>
                  </a:lnTo>
                  <a:lnTo>
                    <a:pt x="0" y="11"/>
                  </a:lnTo>
                  <a:lnTo>
                    <a:pt x="15" y="35"/>
                  </a:lnTo>
                  <a:lnTo>
                    <a:pt x="42" y="8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23" name="Freeform 59"/>
            <p:cNvSpPr>
              <a:spLocks/>
            </p:cNvSpPr>
            <p:nvPr/>
          </p:nvSpPr>
          <p:spPr bwMode="auto">
            <a:xfrm>
              <a:off x="3121" y="1705"/>
              <a:ext cx="65" cy="76"/>
            </a:xfrm>
            <a:custGeom>
              <a:avLst/>
              <a:gdLst/>
              <a:ahLst/>
              <a:cxnLst>
                <a:cxn ang="0">
                  <a:pos x="49" y="76"/>
                </a:cxn>
                <a:cxn ang="0">
                  <a:pos x="65" y="65"/>
                </a:cxn>
                <a:cxn ang="0">
                  <a:pos x="53" y="48"/>
                </a:cxn>
                <a:cxn ang="0">
                  <a:pos x="18" y="5"/>
                </a:cxn>
                <a:cxn ang="0">
                  <a:pos x="15" y="0"/>
                </a:cxn>
                <a:cxn ang="0">
                  <a:pos x="0" y="13"/>
                </a:cxn>
                <a:cxn ang="0">
                  <a:pos x="4" y="19"/>
                </a:cxn>
                <a:cxn ang="0">
                  <a:pos x="39" y="62"/>
                </a:cxn>
                <a:cxn ang="0">
                  <a:pos x="49" y="76"/>
                </a:cxn>
              </a:cxnLst>
              <a:rect l="0" t="0" r="r" b="b"/>
              <a:pathLst>
                <a:path w="65" h="76">
                  <a:moveTo>
                    <a:pt x="49" y="76"/>
                  </a:moveTo>
                  <a:lnTo>
                    <a:pt x="65" y="65"/>
                  </a:lnTo>
                  <a:lnTo>
                    <a:pt x="53" y="48"/>
                  </a:lnTo>
                  <a:lnTo>
                    <a:pt x="18" y="5"/>
                  </a:lnTo>
                  <a:lnTo>
                    <a:pt x="15" y="0"/>
                  </a:lnTo>
                  <a:lnTo>
                    <a:pt x="0" y="13"/>
                  </a:lnTo>
                  <a:lnTo>
                    <a:pt x="4" y="19"/>
                  </a:lnTo>
                  <a:lnTo>
                    <a:pt x="39" y="62"/>
                  </a:lnTo>
                  <a:lnTo>
                    <a:pt x="49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24" name="Freeform 60"/>
            <p:cNvSpPr>
              <a:spLocks/>
            </p:cNvSpPr>
            <p:nvPr/>
          </p:nvSpPr>
          <p:spPr bwMode="auto">
            <a:xfrm>
              <a:off x="3022" y="1600"/>
              <a:ext cx="72" cy="73"/>
            </a:xfrm>
            <a:custGeom>
              <a:avLst/>
              <a:gdLst/>
              <a:ahLst/>
              <a:cxnLst>
                <a:cxn ang="0">
                  <a:pos x="58" y="73"/>
                </a:cxn>
                <a:cxn ang="0">
                  <a:pos x="72" y="58"/>
                </a:cxn>
                <a:cxn ang="0">
                  <a:pos x="43" y="27"/>
                </a:cxn>
                <a:cxn ang="0">
                  <a:pos x="15" y="0"/>
                </a:cxn>
                <a:cxn ang="0">
                  <a:pos x="0" y="14"/>
                </a:cxn>
                <a:cxn ang="0">
                  <a:pos x="29" y="41"/>
                </a:cxn>
                <a:cxn ang="0">
                  <a:pos x="58" y="73"/>
                </a:cxn>
              </a:cxnLst>
              <a:rect l="0" t="0" r="r" b="b"/>
              <a:pathLst>
                <a:path w="72" h="73">
                  <a:moveTo>
                    <a:pt x="58" y="73"/>
                  </a:moveTo>
                  <a:lnTo>
                    <a:pt x="72" y="58"/>
                  </a:lnTo>
                  <a:lnTo>
                    <a:pt x="43" y="27"/>
                  </a:lnTo>
                  <a:lnTo>
                    <a:pt x="15" y="0"/>
                  </a:lnTo>
                  <a:lnTo>
                    <a:pt x="0" y="14"/>
                  </a:lnTo>
                  <a:lnTo>
                    <a:pt x="29" y="41"/>
                  </a:lnTo>
                  <a:lnTo>
                    <a:pt x="58" y="7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25" name="Freeform 61"/>
            <p:cNvSpPr>
              <a:spLocks/>
            </p:cNvSpPr>
            <p:nvPr/>
          </p:nvSpPr>
          <p:spPr bwMode="auto">
            <a:xfrm>
              <a:off x="2914" y="1508"/>
              <a:ext cx="77" cy="66"/>
            </a:xfrm>
            <a:custGeom>
              <a:avLst/>
              <a:gdLst/>
              <a:ahLst/>
              <a:cxnLst>
                <a:cxn ang="0">
                  <a:pos x="63" y="66"/>
                </a:cxn>
                <a:cxn ang="0">
                  <a:pos x="77" y="51"/>
                </a:cxn>
                <a:cxn ang="0">
                  <a:pos x="69" y="45"/>
                </a:cxn>
                <a:cxn ang="0">
                  <a:pos x="25" y="10"/>
                </a:cxn>
                <a:cxn ang="0">
                  <a:pos x="11" y="0"/>
                </a:cxn>
                <a:cxn ang="0">
                  <a:pos x="0" y="16"/>
                </a:cxn>
                <a:cxn ang="0">
                  <a:pos x="11" y="24"/>
                </a:cxn>
                <a:cxn ang="0">
                  <a:pos x="55" y="59"/>
                </a:cxn>
                <a:cxn ang="0">
                  <a:pos x="63" y="66"/>
                </a:cxn>
              </a:cxnLst>
              <a:rect l="0" t="0" r="r" b="b"/>
              <a:pathLst>
                <a:path w="77" h="66">
                  <a:moveTo>
                    <a:pt x="63" y="66"/>
                  </a:moveTo>
                  <a:lnTo>
                    <a:pt x="77" y="51"/>
                  </a:lnTo>
                  <a:lnTo>
                    <a:pt x="69" y="45"/>
                  </a:lnTo>
                  <a:lnTo>
                    <a:pt x="25" y="10"/>
                  </a:lnTo>
                  <a:lnTo>
                    <a:pt x="11" y="0"/>
                  </a:lnTo>
                  <a:lnTo>
                    <a:pt x="0" y="16"/>
                  </a:lnTo>
                  <a:lnTo>
                    <a:pt x="11" y="24"/>
                  </a:lnTo>
                  <a:lnTo>
                    <a:pt x="55" y="59"/>
                  </a:lnTo>
                  <a:lnTo>
                    <a:pt x="63" y="6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26" name="Freeform 62"/>
            <p:cNvSpPr>
              <a:spLocks/>
            </p:cNvSpPr>
            <p:nvPr/>
          </p:nvSpPr>
          <p:spPr bwMode="auto">
            <a:xfrm>
              <a:off x="2793" y="1430"/>
              <a:ext cx="81" cy="60"/>
            </a:xfrm>
            <a:custGeom>
              <a:avLst/>
              <a:gdLst/>
              <a:ahLst/>
              <a:cxnLst>
                <a:cxn ang="0">
                  <a:pos x="69" y="60"/>
                </a:cxn>
                <a:cxn ang="0">
                  <a:pos x="81" y="43"/>
                </a:cxn>
                <a:cxn ang="0">
                  <a:pos x="51" y="23"/>
                </a:cxn>
                <a:cxn ang="0">
                  <a:pos x="10" y="0"/>
                </a:cxn>
                <a:cxn ang="0">
                  <a:pos x="0" y="17"/>
                </a:cxn>
                <a:cxn ang="0">
                  <a:pos x="43" y="42"/>
                </a:cxn>
                <a:cxn ang="0">
                  <a:pos x="69" y="60"/>
                </a:cxn>
              </a:cxnLst>
              <a:rect l="0" t="0" r="r" b="b"/>
              <a:pathLst>
                <a:path w="81" h="60">
                  <a:moveTo>
                    <a:pt x="69" y="60"/>
                  </a:moveTo>
                  <a:lnTo>
                    <a:pt x="81" y="43"/>
                  </a:lnTo>
                  <a:lnTo>
                    <a:pt x="51" y="23"/>
                  </a:lnTo>
                  <a:lnTo>
                    <a:pt x="10" y="0"/>
                  </a:lnTo>
                  <a:lnTo>
                    <a:pt x="0" y="17"/>
                  </a:lnTo>
                  <a:lnTo>
                    <a:pt x="43" y="42"/>
                  </a:lnTo>
                  <a:lnTo>
                    <a:pt x="69" y="6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27" name="Freeform 63"/>
            <p:cNvSpPr>
              <a:spLocks/>
            </p:cNvSpPr>
            <p:nvPr/>
          </p:nvSpPr>
          <p:spPr bwMode="auto">
            <a:xfrm>
              <a:off x="2665" y="1368"/>
              <a:ext cx="83" cy="52"/>
            </a:xfrm>
            <a:custGeom>
              <a:avLst/>
              <a:gdLst/>
              <a:ahLst/>
              <a:cxnLst>
                <a:cxn ang="0">
                  <a:pos x="73" y="52"/>
                </a:cxn>
                <a:cxn ang="0">
                  <a:pos x="83" y="33"/>
                </a:cxn>
                <a:cxn ang="0">
                  <a:pos x="81" y="32"/>
                </a:cxn>
                <a:cxn ang="0">
                  <a:pos x="29" y="10"/>
                </a:cxn>
                <a:cxn ang="0">
                  <a:pos x="8" y="0"/>
                </a:cxn>
                <a:cxn ang="0">
                  <a:pos x="0" y="19"/>
                </a:cxn>
                <a:cxn ang="0">
                  <a:pos x="21" y="28"/>
                </a:cxn>
                <a:cxn ang="0">
                  <a:pos x="72" y="51"/>
                </a:cxn>
                <a:cxn ang="0">
                  <a:pos x="73" y="52"/>
                </a:cxn>
              </a:cxnLst>
              <a:rect l="0" t="0" r="r" b="b"/>
              <a:pathLst>
                <a:path w="83" h="52">
                  <a:moveTo>
                    <a:pt x="73" y="52"/>
                  </a:moveTo>
                  <a:lnTo>
                    <a:pt x="83" y="33"/>
                  </a:lnTo>
                  <a:lnTo>
                    <a:pt x="81" y="32"/>
                  </a:lnTo>
                  <a:lnTo>
                    <a:pt x="29" y="10"/>
                  </a:lnTo>
                  <a:lnTo>
                    <a:pt x="8" y="0"/>
                  </a:lnTo>
                  <a:lnTo>
                    <a:pt x="0" y="19"/>
                  </a:lnTo>
                  <a:lnTo>
                    <a:pt x="21" y="28"/>
                  </a:lnTo>
                  <a:lnTo>
                    <a:pt x="72" y="51"/>
                  </a:lnTo>
                  <a:lnTo>
                    <a:pt x="73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28" name="Freeform 64"/>
            <p:cNvSpPr>
              <a:spLocks/>
            </p:cNvSpPr>
            <p:nvPr/>
          </p:nvSpPr>
          <p:spPr bwMode="auto">
            <a:xfrm>
              <a:off x="2529" y="1323"/>
              <a:ext cx="85" cy="43"/>
            </a:xfrm>
            <a:custGeom>
              <a:avLst/>
              <a:gdLst/>
              <a:ahLst/>
              <a:cxnLst>
                <a:cxn ang="0">
                  <a:pos x="78" y="43"/>
                </a:cxn>
                <a:cxn ang="0">
                  <a:pos x="85" y="24"/>
                </a:cxn>
                <a:cxn ang="0">
                  <a:pos x="59" y="16"/>
                </a:cxn>
                <a:cxn ang="0">
                  <a:pos x="5" y="0"/>
                </a:cxn>
                <a:cxn ang="0">
                  <a:pos x="0" y="20"/>
                </a:cxn>
                <a:cxn ang="0">
                  <a:pos x="51" y="34"/>
                </a:cxn>
                <a:cxn ang="0">
                  <a:pos x="78" y="43"/>
                </a:cxn>
              </a:cxnLst>
              <a:rect l="0" t="0" r="r" b="b"/>
              <a:pathLst>
                <a:path w="85" h="43">
                  <a:moveTo>
                    <a:pt x="78" y="43"/>
                  </a:moveTo>
                  <a:lnTo>
                    <a:pt x="85" y="24"/>
                  </a:lnTo>
                  <a:lnTo>
                    <a:pt x="59" y="16"/>
                  </a:lnTo>
                  <a:lnTo>
                    <a:pt x="5" y="0"/>
                  </a:lnTo>
                  <a:lnTo>
                    <a:pt x="0" y="20"/>
                  </a:lnTo>
                  <a:lnTo>
                    <a:pt x="51" y="34"/>
                  </a:lnTo>
                  <a:lnTo>
                    <a:pt x="78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29" name="Freeform 65"/>
            <p:cNvSpPr>
              <a:spLocks/>
            </p:cNvSpPr>
            <p:nvPr/>
          </p:nvSpPr>
          <p:spPr bwMode="auto">
            <a:xfrm>
              <a:off x="2390" y="1296"/>
              <a:ext cx="84" cy="32"/>
            </a:xfrm>
            <a:custGeom>
              <a:avLst/>
              <a:gdLst/>
              <a:ahLst/>
              <a:cxnLst>
                <a:cxn ang="0">
                  <a:pos x="81" y="32"/>
                </a:cxn>
                <a:cxn ang="0">
                  <a:pos x="84" y="13"/>
                </a:cxn>
                <a:cxn ang="0">
                  <a:pos x="27" y="3"/>
                </a:cxn>
                <a:cxn ang="0">
                  <a:pos x="2" y="0"/>
                </a:cxn>
                <a:cxn ang="0">
                  <a:pos x="0" y="19"/>
                </a:cxn>
                <a:cxn ang="0">
                  <a:pos x="27" y="23"/>
                </a:cxn>
                <a:cxn ang="0">
                  <a:pos x="81" y="32"/>
                </a:cxn>
              </a:cxnLst>
              <a:rect l="0" t="0" r="r" b="b"/>
              <a:pathLst>
                <a:path w="84" h="32">
                  <a:moveTo>
                    <a:pt x="81" y="32"/>
                  </a:moveTo>
                  <a:lnTo>
                    <a:pt x="84" y="13"/>
                  </a:lnTo>
                  <a:lnTo>
                    <a:pt x="27" y="3"/>
                  </a:lnTo>
                  <a:lnTo>
                    <a:pt x="2" y="0"/>
                  </a:lnTo>
                  <a:lnTo>
                    <a:pt x="0" y="19"/>
                  </a:lnTo>
                  <a:lnTo>
                    <a:pt x="27" y="23"/>
                  </a:lnTo>
                  <a:lnTo>
                    <a:pt x="81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30" name="Freeform 66"/>
            <p:cNvSpPr>
              <a:spLocks/>
            </p:cNvSpPr>
            <p:nvPr/>
          </p:nvSpPr>
          <p:spPr bwMode="auto">
            <a:xfrm>
              <a:off x="2248" y="1285"/>
              <a:ext cx="82" cy="25"/>
            </a:xfrm>
            <a:custGeom>
              <a:avLst/>
              <a:gdLst/>
              <a:ahLst/>
              <a:cxnLst>
                <a:cxn ang="0">
                  <a:pos x="81" y="25"/>
                </a:cxn>
                <a:cxn ang="0">
                  <a:pos x="82" y="4"/>
                </a:cxn>
                <a:cxn ang="0">
                  <a:pos x="52" y="1"/>
                </a:cxn>
                <a:cxn ang="0">
                  <a:pos x="0" y="0"/>
                </a:cxn>
                <a:cxn ang="0">
                  <a:pos x="0" y="21"/>
                </a:cxn>
                <a:cxn ang="0">
                  <a:pos x="52" y="22"/>
                </a:cxn>
                <a:cxn ang="0">
                  <a:pos x="81" y="25"/>
                </a:cxn>
              </a:cxnLst>
              <a:rect l="0" t="0" r="r" b="b"/>
              <a:pathLst>
                <a:path w="82" h="25">
                  <a:moveTo>
                    <a:pt x="81" y="25"/>
                  </a:moveTo>
                  <a:lnTo>
                    <a:pt x="82" y="4"/>
                  </a:lnTo>
                  <a:lnTo>
                    <a:pt x="52" y="1"/>
                  </a:lnTo>
                  <a:lnTo>
                    <a:pt x="0" y="0"/>
                  </a:lnTo>
                  <a:lnTo>
                    <a:pt x="0" y="21"/>
                  </a:lnTo>
                  <a:lnTo>
                    <a:pt x="52" y="22"/>
                  </a:lnTo>
                  <a:lnTo>
                    <a:pt x="81" y="2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6931" name="Group 67"/>
          <p:cNvGrpSpPr>
            <a:grpSpLocks/>
          </p:cNvGrpSpPr>
          <p:nvPr/>
        </p:nvGrpSpPr>
        <p:grpSpPr bwMode="auto">
          <a:xfrm>
            <a:off x="220663" y="947738"/>
            <a:ext cx="3313112" cy="5499100"/>
            <a:chOff x="139" y="597"/>
            <a:chExt cx="2087" cy="3464"/>
          </a:xfrm>
        </p:grpSpPr>
        <p:sp>
          <p:nvSpPr>
            <p:cNvPr id="36932" name="Freeform 68"/>
            <p:cNvSpPr>
              <a:spLocks/>
            </p:cNvSpPr>
            <p:nvPr/>
          </p:nvSpPr>
          <p:spPr bwMode="auto">
            <a:xfrm>
              <a:off x="1099" y="597"/>
              <a:ext cx="122" cy="25"/>
            </a:xfrm>
            <a:custGeom>
              <a:avLst/>
              <a:gdLst/>
              <a:ahLst/>
              <a:cxnLst>
                <a:cxn ang="0">
                  <a:pos x="83" y="20"/>
                </a:cxn>
                <a:cxn ang="0">
                  <a:pos x="110" y="21"/>
                </a:cxn>
                <a:cxn ang="0">
                  <a:pos x="121" y="21"/>
                </a:cxn>
                <a:cxn ang="0">
                  <a:pos x="122" y="1"/>
                </a:cxn>
                <a:cxn ang="0">
                  <a:pos x="110" y="1"/>
                </a:cxn>
                <a:cxn ang="0">
                  <a:pos x="83" y="0"/>
                </a:cxn>
                <a:cxn ang="0">
                  <a:pos x="57" y="1"/>
                </a:cxn>
                <a:cxn ang="0">
                  <a:pos x="30" y="2"/>
                </a:cxn>
                <a:cxn ang="0">
                  <a:pos x="4" y="5"/>
                </a:cxn>
                <a:cxn ang="0">
                  <a:pos x="0" y="6"/>
                </a:cxn>
                <a:cxn ang="0">
                  <a:pos x="4" y="25"/>
                </a:cxn>
                <a:cxn ang="0">
                  <a:pos x="4" y="25"/>
                </a:cxn>
                <a:cxn ang="0">
                  <a:pos x="30" y="22"/>
                </a:cxn>
                <a:cxn ang="0">
                  <a:pos x="57" y="21"/>
                </a:cxn>
                <a:cxn ang="0">
                  <a:pos x="83" y="20"/>
                </a:cxn>
              </a:cxnLst>
              <a:rect l="0" t="0" r="r" b="b"/>
              <a:pathLst>
                <a:path w="122" h="25">
                  <a:moveTo>
                    <a:pt x="83" y="20"/>
                  </a:moveTo>
                  <a:lnTo>
                    <a:pt x="110" y="21"/>
                  </a:lnTo>
                  <a:lnTo>
                    <a:pt x="121" y="21"/>
                  </a:lnTo>
                  <a:lnTo>
                    <a:pt x="122" y="1"/>
                  </a:lnTo>
                  <a:lnTo>
                    <a:pt x="110" y="1"/>
                  </a:lnTo>
                  <a:lnTo>
                    <a:pt x="83" y="0"/>
                  </a:lnTo>
                  <a:lnTo>
                    <a:pt x="57" y="1"/>
                  </a:lnTo>
                  <a:lnTo>
                    <a:pt x="30" y="2"/>
                  </a:lnTo>
                  <a:lnTo>
                    <a:pt x="4" y="5"/>
                  </a:lnTo>
                  <a:lnTo>
                    <a:pt x="0" y="6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30" y="22"/>
                  </a:lnTo>
                  <a:lnTo>
                    <a:pt x="57" y="21"/>
                  </a:lnTo>
                  <a:lnTo>
                    <a:pt x="83" y="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33" name="Freeform 69"/>
            <p:cNvSpPr>
              <a:spLocks/>
            </p:cNvSpPr>
            <p:nvPr/>
          </p:nvSpPr>
          <p:spPr bwMode="auto">
            <a:xfrm>
              <a:off x="958" y="613"/>
              <a:ext cx="84" cy="43"/>
            </a:xfrm>
            <a:custGeom>
              <a:avLst/>
              <a:gdLst/>
              <a:ahLst/>
              <a:cxnLst>
                <a:cxn ang="0">
                  <a:pos x="84" y="19"/>
                </a:cxn>
                <a:cxn ang="0">
                  <a:pos x="80" y="0"/>
                </a:cxn>
                <a:cxn ang="0">
                  <a:pos x="63" y="4"/>
                </a:cxn>
                <a:cxn ang="0">
                  <a:pos x="38" y="11"/>
                </a:cxn>
                <a:cxn ang="0">
                  <a:pos x="12" y="19"/>
                </a:cxn>
                <a:cxn ang="0">
                  <a:pos x="0" y="25"/>
                </a:cxn>
                <a:cxn ang="0">
                  <a:pos x="7" y="43"/>
                </a:cxn>
                <a:cxn ang="0">
                  <a:pos x="21" y="38"/>
                </a:cxn>
                <a:cxn ang="0">
                  <a:pos x="46" y="30"/>
                </a:cxn>
                <a:cxn ang="0">
                  <a:pos x="71" y="23"/>
                </a:cxn>
                <a:cxn ang="0">
                  <a:pos x="84" y="19"/>
                </a:cxn>
              </a:cxnLst>
              <a:rect l="0" t="0" r="r" b="b"/>
              <a:pathLst>
                <a:path w="84" h="43">
                  <a:moveTo>
                    <a:pt x="84" y="19"/>
                  </a:moveTo>
                  <a:lnTo>
                    <a:pt x="80" y="0"/>
                  </a:lnTo>
                  <a:lnTo>
                    <a:pt x="63" y="4"/>
                  </a:lnTo>
                  <a:lnTo>
                    <a:pt x="38" y="11"/>
                  </a:lnTo>
                  <a:lnTo>
                    <a:pt x="12" y="19"/>
                  </a:lnTo>
                  <a:lnTo>
                    <a:pt x="0" y="25"/>
                  </a:lnTo>
                  <a:lnTo>
                    <a:pt x="7" y="43"/>
                  </a:lnTo>
                  <a:lnTo>
                    <a:pt x="21" y="38"/>
                  </a:lnTo>
                  <a:lnTo>
                    <a:pt x="46" y="30"/>
                  </a:lnTo>
                  <a:lnTo>
                    <a:pt x="71" y="23"/>
                  </a:lnTo>
                  <a:lnTo>
                    <a:pt x="84" y="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34" name="Freeform 70"/>
            <p:cNvSpPr>
              <a:spLocks/>
            </p:cNvSpPr>
            <p:nvPr/>
          </p:nvSpPr>
          <p:spPr bwMode="auto">
            <a:xfrm>
              <a:off x="828" y="661"/>
              <a:ext cx="82" cy="57"/>
            </a:xfrm>
            <a:custGeom>
              <a:avLst/>
              <a:gdLst/>
              <a:ahLst/>
              <a:cxnLst>
                <a:cxn ang="0">
                  <a:pos x="82" y="19"/>
                </a:cxn>
                <a:cxn ang="0">
                  <a:pos x="73" y="0"/>
                </a:cxn>
                <a:cxn ang="0">
                  <a:pos x="43" y="15"/>
                </a:cxn>
                <a:cxn ang="0">
                  <a:pos x="0" y="39"/>
                </a:cxn>
                <a:cxn ang="0">
                  <a:pos x="10" y="57"/>
                </a:cxn>
                <a:cxn ang="0">
                  <a:pos x="51" y="33"/>
                </a:cxn>
                <a:cxn ang="0">
                  <a:pos x="82" y="19"/>
                </a:cxn>
              </a:cxnLst>
              <a:rect l="0" t="0" r="r" b="b"/>
              <a:pathLst>
                <a:path w="82" h="57">
                  <a:moveTo>
                    <a:pt x="82" y="19"/>
                  </a:moveTo>
                  <a:lnTo>
                    <a:pt x="73" y="0"/>
                  </a:lnTo>
                  <a:lnTo>
                    <a:pt x="43" y="15"/>
                  </a:lnTo>
                  <a:lnTo>
                    <a:pt x="0" y="39"/>
                  </a:lnTo>
                  <a:lnTo>
                    <a:pt x="10" y="57"/>
                  </a:lnTo>
                  <a:lnTo>
                    <a:pt x="51" y="33"/>
                  </a:lnTo>
                  <a:lnTo>
                    <a:pt x="82" y="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35" name="Freeform 71"/>
            <p:cNvSpPr>
              <a:spLocks/>
            </p:cNvSpPr>
            <p:nvPr/>
          </p:nvSpPr>
          <p:spPr bwMode="auto">
            <a:xfrm>
              <a:off x="710" y="733"/>
              <a:ext cx="78" cy="67"/>
            </a:xfrm>
            <a:custGeom>
              <a:avLst/>
              <a:gdLst/>
              <a:ahLst/>
              <a:cxnLst>
                <a:cxn ang="0">
                  <a:pos x="77" y="17"/>
                </a:cxn>
                <a:cxn ang="0">
                  <a:pos x="66" y="1"/>
                </a:cxn>
                <a:cxn ang="0">
                  <a:pos x="67" y="0"/>
                </a:cxn>
                <a:cxn ang="0">
                  <a:pos x="64" y="2"/>
                </a:cxn>
                <a:cxn ang="0">
                  <a:pos x="17" y="37"/>
                </a:cxn>
                <a:cxn ang="0">
                  <a:pos x="0" y="51"/>
                </a:cxn>
                <a:cxn ang="0">
                  <a:pos x="13" y="67"/>
                </a:cxn>
                <a:cxn ang="0">
                  <a:pos x="32" y="51"/>
                </a:cxn>
                <a:cxn ang="0">
                  <a:pos x="78" y="16"/>
                </a:cxn>
                <a:cxn ang="0">
                  <a:pos x="71" y="9"/>
                </a:cxn>
                <a:cxn ang="0">
                  <a:pos x="75" y="18"/>
                </a:cxn>
                <a:cxn ang="0">
                  <a:pos x="77" y="17"/>
                </a:cxn>
              </a:cxnLst>
              <a:rect l="0" t="0" r="r" b="b"/>
              <a:pathLst>
                <a:path w="78" h="67">
                  <a:moveTo>
                    <a:pt x="77" y="17"/>
                  </a:moveTo>
                  <a:lnTo>
                    <a:pt x="66" y="1"/>
                  </a:lnTo>
                  <a:lnTo>
                    <a:pt x="67" y="0"/>
                  </a:lnTo>
                  <a:lnTo>
                    <a:pt x="64" y="2"/>
                  </a:lnTo>
                  <a:lnTo>
                    <a:pt x="17" y="37"/>
                  </a:lnTo>
                  <a:lnTo>
                    <a:pt x="0" y="51"/>
                  </a:lnTo>
                  <a:lnTo>
                    <a:pt x="13" y="67"/>
                  </a:lnTo>
                  <a:lnTo>
                    <a:pt x="32" y="51"/>
                  </a:lnTo>
                  <a:lnTo>
                    <a:pt x="78" y="16"/>
                  </a:lnTo>
                  <a:lnTo>
                    <a:pt x="71" y="9"/>
                  </a:lnTo>
                  <a:lnTo>
                    <a:pt x="75" y="18"/>
                  </a:lnTo>
                  <a:lnTo>
                    <a:pt x="77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36" name="Freeform 72"/>
            <p:cNvSpPr>
              <a:spLocks/>
            </p:cNvSpPr>
            <p:nvPr/>
          </p:nvSpPr>
          <p:spPr bwMode="auto">
            <a:xfrm>
              <a:off x="606" y="826"/>
              <a:ext cx="71" cy="73"/>
            </a:xfrm>
            <a:custGeom>
              <a:avLst/>
              <a:gdLst/>
              <a:ahLst/>
              <a:cxnLst>
                <a:cxn ang="0">
                  <a:pos x="71" y="15"/>
                </a:cxn>
                <a:cxn ang="0">
                  <a:pos x="57" y="0"/>
                </a:cxn>
                <a:cxn ang="0">
                  <a:pos x="33" y="23"/>
                </a:cxn>
                <a:cxn ang="0">
                  <a:pos x="0" y="59"/>
                </a:cxn>
                <a:cxn ang="0">
                  <a:pos x="15" y="73"/>
                </a:cxn>
                <a:cxn ang="0">
                  <a:pos x="48" y="37"/>
                </a:cxn>
                <a:cxn ang="0">
                  <a:pos x="71" y="15"/>
                </a:cxn>
              </a:cxnLst>
              <a:rect l="0" t="0" r="r" b="b"/>
              <a:pathLst>
                <a:path w="71" h="73">
                  <a:moveTo>
                    <a:pt x="71" y="15"/>
                  </a:moveTo>
                  <a:lnTo>
                    <a:pt x="57" y="0"/>
                  </a:lnTo>
                  <a:lnTo>
                    <a:pt x="33" y="23"/>
                  </a:lnTo>
                  <a:lnTo>
                    <a:pt x="0" y="59"/>
                  </a:lnTo>
                  <a:lnTo>
                    <a:pt x="15" y="73"/>
                  </a:lnTo>
                  <a:lnTo>
                    <a:pt x="48" y="37"/>
                  </a:lnTo>
                  <a:lnTo>
                    <a:pt x="71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37" name="Freeform 73"/>
            <p:cNvSpPr>
              <a:spLocks/>
            </p:cNvSpPr>
            <p:nvPr/>
          </p:nvSpPr>
          <p:spPr bwMode="auto">
            <a:xfrm>
              <a:off x="514" y="932"/>
              <a:ext cx="67" cy="77"/>
            </a:xfrm>
            <a:custGeom>
              <a:avLst/>
              <a:gdLst/>
              <a:ahLst/>
              <a:cxnLst>
                <a:cxn ang="0">
                  <a:pos x="67" y="13"/>
                </a:cxn>
                <a:cxn ang="0">
                  <a:pos x="51" y="0"/>
                </a:cxn>
                <a:cxn ang="0">
                  <a:pos x="43" y="10"/>
                </a:cxn>
                <a:cxn ang="0">
                  <a:pos x="4" y="61"/>
                </a:cxn>
                <a:cxn ang="0">
                  <a:pos x="0" y="65"/>
                </a:cxn>
                <a:cxn ang="0">
                  <a:pos x="17" y="77"/>
                </a:cxn>
                <a:cxn ang="0">
                  <a:pos x="19" y="76"/>
                </a:cxn>
                <a:cxn ang="0">
                  <a:pos x="58" y="24"/>
                </a:cxn>
                <a:cxn ang="0">
                  <a:pos x="67" y="13"/>
                </a:cxn>
              </a:cxnLst>
              <a:rect l="0" t="0" r="r" b="b"/>
              <a:pathLst>
                <a:path w="67" h="77">
                  <a:moveTo>
                    <a:pt x="67" y="13"/>
                  </a:moveTo>
                  <a:lnTo>
                    <a:pt x="51" y="0"/>
                  </a:lnTo>
                  <a:lnTo>
                    <a:pt x="43" y="10"/>
                  </a:lnTo>
                  <a:lnTo>
                    <a:pt x="4" y="61"/>
                  </a:lnTo>
                  <a:lnTo>
                    <a:pt x="0" y="65"/>
                  </a:lnTo>
                  <a:lnTo>
                    <a:pt x="17" y="77"/>
                  </a:lnTo>
                  <a:lnTo>
                    <a:pt x="19" y="76"/>
                  </a:lnTo>
                  <a:lnTo>
                    <a:pt x="58" y="24"/>
                  </a:lnTo>
                  <a:lnTo>
                    <a:pt x="67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38" name="Freeform 74"/>
            <p:cNvSpPr>
              <a:spLocks/>
            </p:cNvSpPr>
            <p:nvPr/>
          </p:nvSpPr>
          <p:spPr bwMode="auto">
            <a:xfrm>
              <a:off x="436" y="1047"/>
              <a:ext cx="62" cy="82"/>
            </a:xfrm>
            <a:custGeom>
              <a:avLst/>
              <a:gdLst/>
              <a:ahLst/>
              <a:cxnLst>
                <a:cxn ang="0">
                  <a:pos x="60" y="13"/>
                </a:cxn>
                <a:cxn ang="0">
                  <a:pos x="43" y="2"/>
                </a:cxn>
                <a:cxn ang="0">
                  <a:pos x="44" y="0"/>
                </a:cxn>
                <a:cxn ang="0">
                  <a:pos x="42" y="3"/>
                </a:cxn>
                <a:cxn ang="0">
                  <a:pos x="6" y="60"/>
                </a:cxn>
                <a:cxn ang="0">
                  <a:pos x="0" y="71"/>
                </a:cxn>
                <a:cxn ang="0">
                  <a:pos x="18" y="82"/>
                </a:cxn>
                <a:cxn ang="0">
                  <a:pos x="26" y="68"/>
                </a:cxn>
                <a:cxn ang="0">
                  <a:pos x="62" y="11"/>
                </a:cxn>
                <a:cxn ang="0">
                  <a:pos x="52" y="7"/>
                </a:cxn>
                <a:cxn ang="0">
                  <a:pos x="59" y="14"/>
                </a:cxn>
                <a:cxn ang="0">
                  <a:pos x="60" y="13"/>
                </a:cxn>
              </a:cxnLst>
              <a:rect l="0" t="0" r="r" b="b"/>
              <a:pathLst>
                <a:path w="62" h="82">
                  <a:moveTo>
                    <a:pt x="60" y="13"/>
                  </a:moveTo>
                  <a:lnTo>
                    <a:pt x="43" y="2"/>
                  </a:lnTo>
                  <a:lnTo>
                    <a:pt x="44" y="0"/>
                  </a:lnTo>
                  <a:lnTo>
                    <a:pt x="42" y="3"/>
                  </a:lnTo>
                  <a:lnTo>
                    <a:pt x="6" y="60"/>
                  </a:lnTo>
                  <a:lnTo>
                    <a:pt x="0" y="71"/>
                  </a:lnTo>
                  <a:lnTo>
                    <a:pt x="18" y="82"/>
                  </a:lnTo>
                  <a:lnTo>
                    <a:pt x="26" y="68"/>
                  </a:lnTo>
                  <a:lnTo>
                    <a:pt x="62" y="11"/>
                  </a:lnTo>
                  <a:lnTo>
                    <a:pt x="52" y="7"/>
                  </a:lnTo>
                  <a:lnTo>
                    <a:pt x="59" y="14"/>
                  </a:lnTo>
                  <a:lnTo>
                    <a:pt x="60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39" name="Freeform 75"/>
            <p:cNvSpPr>
              <a:spLocks/>
            </p:cNvSpPr>
            <p:nvPr/>
          </p:nvSpPr>
          <p:spPr bwMode="auto">
            <a:xfrm>
              <a:off x="368" y="1173"/>
              <a:ext cx="55" cy="82"/>
            </a:xfrm>
            <a:custGeom>
              <a:avLst/>
              <a:gdLst/>
              <a:ahLst/>
              <a:cxnLst>
                <a:cxn ang="0">
                  <a:pos x="55" y="9"/>
                </a:cxn>
                <a:cxn ang="0">
                  <a:pos x="38" y="0"/>
                </a:cxn>
                <a:cxn ang="0">
                  <a:pos x="8" y="56"/>
                </a:cxn>
                <a:cxn ang="0">
                  <a:pos x="0" y="73"/>
                </a:cxn>
                <a:cxn ang="0">
                  <a:pos x="18" y="82"/>
                </a:cxn>
                <a:cxn ang="0">
                  <a:pos x="27" y="64"/>
                </a:cxn>
                <a:cxn ang="0">
                  <a:pos x="55" y="9"/>
                </a:cxn>
              </a:cxnLst>
              <a:rect l="0" t="0" r="r" b="b"/>
              <a:pathLst>
                <a:path w="55" h="82">
                  <a:moveTo>
                    <a:pt x="55" y="9"/>
                  </a:moveTo>
                  <a:lnTo>
                    <a:pt x="38" y="0"/>
                  </a:lnTo>
                  <a:lnTo>
                    <a:pt x="8" y="56"/>
                  </a:lnTo>
                  <a:lnTo>
                    <a:pt x="0" y="73"/>
                  </a:lnTo>
                  <a:lnTo>
                    <a:pt x="18" y="82"/>
                  </a:lnTo>
                  <a:lnTo>
                    <a:pt x="27" y="64"/>
                  </a:lnTo>
                  <a:lnTo>
                    <a:pt x="55" y="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40" name="Freeform 76"/>
            <p:cNvSpPr>
              <a:spLocks/>
            </p:cNvSpPr>
            <p:nvPr/>
          </p:nvSpPr>
          <p:spPr bwMode="auto">
            <a:xfrm>
              <a:off x="310" y="1302"/>
              <a:ext cx="50" cy="83"/>
            </a:xfrm>
            <a:custGeom>
              <a:avLst/>
              <a:gdLst/>
              <a:ahLst/>
              <a:cxnLst>
                <a:cxn ang="0">
                  <a:pos x="50" y="8"/>
                </a:cxn>
                <a:cxn ang="0">
                  <a:pos x="32" y="0"/>
                </a:cxn>
                <a:cxn ang="0">
                  <a:pos x="6" y="60"/>
                </a:cxn>
                <a:cxn ang="0">
                  <a:pos x="0" y="76"/>
                </a:cxn>
                <a:cxn ang="0">
                  <a:pos x="20" y="83"/>
                </a:cxn>
                <a:cxn ang="0">
                  <a:pos x="26" y="68"/>
                </a:cxn>
                <a:cxn ang="0">
                  <a:pos x="50" y="8"/>
                </a:cxn>
              </a:cxnLst>
              <a:rect l="0" t="0" r="r" b="b"/>
              <a:pathLst>
                <a:path w="50" h="83">
                  <a:moveTo>
                    <a:pt x="50" y="8"/>
                  </a:moveTo>
                  <a:lnTo>
                    <a:pt x="32" y="0"/>
                  </a:lnTo>
                  <a:lnTo>
                    <a:pt x="6" y="60"/>
                  </a:lnTo>
                  <a:lnTo>
                    <a:pt x="0" y="76"/>
                  </a:lnTo>
                  <a:lnTo>
                    <a:pt x="20" y="83"/>
                  </a:lnTo>
                  <a:lnTo>
                    <a:pt x="26" y="68"/>
                  </a:lnTo>
                  <a:lnTo>
                    <a:pt x="50" y="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41" name="Freeform 77"/>
            <p:cNvSpPr>
              <a:spLocks/>
            </p:cNvSpPr>
            <p:nvPr/>
          </p:nvSpPr>
          <p:spPr bwMode="auto">
            <a:xfrm>
              <a:off x="262" y="1435"/>
              <a:ext cx="45" cy="85"/>
            </a:xfrm>
            <a:custGeom>
              <a:avLst/>
              <a:gdLst/>
              <a:ahLst/>
              <a:cxnLst>
                <a:cxn ang="0">
                  <a:pos x="45" y="7"/>
                </a:cxn>
                <a:cxn ang="0">
                  <a:pos x="26" y="0"/>
                </a:cxn>
                <a:cxn ang="0">
                  <a:pos x="2" y="69"/>
                </a:cxn>
                <a:cxn ang="0">
                  <a:pos x="0" y="79"/>
                </a:cxn>
                <a:cxn ang="0">
                  <a:pos x="20" y="85"/>
                </a:cxn>
                <a:cxn ang="0">
                  <a:pos x="22" y="77"/>
                </a:cxn>
                <a:cxn ang="0">
                  <a:pos x="45" y="7"/>
                </a:cxn>
              </a:cxnLst>
              <a:rect l="0" t="0" r="r" b="b"/>
              <a:pathLst>
                <a:path w="45" h="85">
                  <a:moveTo>
                    <a:pt x="45" y="7"/>
                  </a:moveTo>
                  <a:lnTo>
                    <a:pt x="26" y="0"/>
                  </a:lnTo>
                  <a:lnTo>
                    <a:pt x="2" y="69"/>
                  </a:lnTo>
                  <a:lnTo>
                    <a:pt x="0" y="79"/>
                  </a:lnTo>
                  <a:lnTo>
                    <a:pt x="20" y="85"/>
                  </a:lnTo>
                  <a:lnTo>
                    <a:pt x="22" y="77"/>
                  </a:lnTo>
                  <a:lnTo>
                    <a:pt x="45" y="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42" name="Freeform 78"/>
            <p:cNvSpPr>
              <a:spLocks/>
            </p:cNvSpPr>
            <p:nvPr/>
          </p:nvSpPr>
          <p:spPr bwMode="auto">
            <a:xfrm>
              <a:off x="222" y="1572"/>
              <a:ext cx="41" cy="85"/>
            </a:xfrm>
            <a:custGeom>
              <a:avLst/>
              <a:gdLst/>
              <a:ahLst/>
              <a:cxnLst>
                <a:cxn ang="0">
                  <a:pos x="41" y="6"/>
                </a:cxn>
                <a:cxn ang="0">
                  <a:pos x="22" y="0"/>
                </a:cxn>
                <a:cxn ang="0">
                  <a:pos x="20" y="6"/>
                </a:cxn>
                <a:cxn ang="0">
                  <a:pos x="0" y="80"/>
                </a:cxn>
                <a:cxn ang="0">
                  <a:pos x="20" y="85"/>
                </a:cxn>
                <a:cxn ang="0">
                  <a:pos x="39" y="15"/>
                </a:cxn>
                <a:cxn ang="0">
                  <a:pos x="41" y="6"/>
                </a:cxn>
              </a:cxnLst>
              <a:rect l="0" t="0" r="r" b="b"/>
              <a:pathLst>
                <a:path w="41" h="85">
                  <a:moveTo>
                    <a:pt x="41" y="6"/>
                  </a:moveTo>
                  <a:lnTo>
                    <a:pt x="22" y="0"/>
                  </a:lnTo>
                  <a:lnTo>
                    <a:pt x="20" y="6"/>
                  </a:lnTo>
                  <a:lnTo>
                    <a:pt x="0" y="80"/>
                  </a:lnTo>
                  <a:lnTo>
                    <a:pt x="20" y="85"/>
                  </a:lnTo>
                  <a:lnTo>
                    <a:pt x="39" y="15"/>
                  </a:lnTo>
                  <a:lnTo>
                    <a:pt x="41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43" name="Freeform 79"/>
            <p:cNvSpPr>
              <a:spLocks/>
            </p:cNvSpPr>
            <p:nvPr/>
          </p:nvSpPr>
          <p:spPr bwMode="auto">
            <a:xfrm>
              <a:off x="190" y="1712"/>
              <a:ext cx="37" cy="85"/>
            </a:xfrm>
            <a:custGeom>
              <a:avLst/>
              <a:gdLst/>
              <a:ahLst/>
              <a:cxnLst>
                <a:cxn ang="0">
                  <a:pos x="37" y="5"/>
                </a:cxn>
                <a:cxn ang="0">
                  <a:pos x="18" y="0"/>
                </a:cxn>
                <a:cxn ang="0">
                  <a:pos x="13" y="20"/>
                </a:cxn>
                <a:cxn ang="0">
                  <a:pos x="0" y="81"/>
                </a:cxn>
                <a:cxn ang="0">
                  <a:pos x="20" y="85"/>
                </a:cxn>
                <a:cxn ang="0">
                  <a:pos x="32" y="28"/>
                </a:cxn>
                <a:cxn ang="0">
                  <a:pos x="37" y="5"/>
                </a:cxn>
              </a:cxnLst>
              <a:rect l="0" t="0" r="r" b="b"/>
              <a:pathLst>
                <a:path w="37" h="85">
                  <a:moveTo>
                    <a:pt x="37" y="5"/>
                  </a:moveTo>
                  <a:lnTo>
                    <a:pt x="18" y="0"/>
                  </a:lnTo>
                  <a:lnTo>
                    <a:pt x="13" y="20"/>
                  </a:lnTo>
                  <a:lnTo>
                    <a:pt x="0" y="81"/>
                  </a:lnTo>
                  <a:lnTo>
                    <a:pt x="20" y="85"/>
                  </a:lnTo>
                  <a:lnTo>
                    <a:pt x="32" y="28"/>
                  </a:lnTo>
                  <a:lnTo>
                    <a:pt x="37" y="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44" name="Freeform 80"/>
            <p:cNvSpPr>
              <a:spLocks/>
            </p:cNvSpPr>
            <p:nvPr/>
          </p:nvSpPr>
          <p:spPr bwMode="auto">
            <a:xfrm>
              <a:off x="167" y="1853"/>
              <a:ext cx="31" cy="84"/>
            </a:xfrm>
            <a:custGeom>
              <a:avLst/>
              <a:gdLst/>
              <a:ahLst/>
              <a:cxnLst>
                <a:cxn ang="0">
                  <a:pos x="31" y="3"/>
                </a:cxn>
                <a:cxn ang="0">
                  <a:pos x="12" y="0"/>
                </a:cxn>
                <a:cxn ang="0">
                  <a:pos x="5" y="45"/>
                </a:cxn>
                <a:cxn ang="0">
                  <a:pos x="0" y="81"/>
                </a:cxn>
                <a:cxn ang="0">
                  <a:pos x="19" y="84"/>
                </a:cxn>
                <a:cxn ang="0">
                  <a:pos x="25" y="45"/>
                </a:cxn>
                <a:cxn ang="0">
                  <a:pos x="31" y="3"/>
                </a:cxn>
              </a:cxnLst>
              <a:rect l="0" t="0" r="r" b="b"/>
              <a:pathLst>
                <a:path w="31" h="84">
                  <a:moveTo>
                    <a:pt x="31" y="3"/>
                  </a:moveTo>
                  <a:lnTo>
                    <a:pt x="12" y="0"/>
                  </a:lnTo>
                  <a:lnTo>
                    <a:pt x="5" y="45"/>
                  </a:lnTo>
                  <a:lnTo>
                    <a:pt x="0" y="81"/>
                  </a:lnTo>
                  <a:lnTo>
                    <a:pt x="19" y="84"/>
                  </a:lnTo>
                  <a:lnTo>
                    <a:pt x="25" y="45"/>
                  </a:lnTo>
                  <a:lnTo>
                    <a:pt x="31" y="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45" name="Freeform 81"/>
            <p:cNvSpPr>
              <a:spLocks/>
            </p:cNvSpPr>
            <p:nvPr/>
          </p:nvSpPr>
          <p:spPr bwMode="auto">
            <a:xfrm>
              <a:off x="150" y="1996"/>
              <a:ext cx="29" cy="84"/>
            </a:xfrm>
            <a:custGeom>
              <a:avLst/>
              <a:gdLst/>
              <a:ahLst/>
              <a:cxnLst>
                <a:cxn ang="0">
                  <a:pos x="29" y="2"/>
                </a:cxn>
                <a:cxn ang="0">
                  <a:pos x="9" y="0"/>
                </a:cxn>
                <a:cxn ang="0">
                  <a:pos x="1" y="70"/>
                </a:cxn>
                <a:cxn ang="0">
                  <a:pos x="0" y="82"/>
                </a:cxn>
                <a:cxn ang="0">
                  <a:pos x="21" y="84"/>
                </a:cxn>
                <a:cxn ang="0">
                  <a:pos x="22" y="70"/>
                </a:cxn>
                <a:cxn ang="0">
                  <a:pos x="29" y="2"/>
                </a:cxn>
              </a:cxnLst>
              <a:rect l="0" t="0" r="r" b="b"/>
              <a:pathLst>
                <a:path w="29" h="84">
                  <a:moveTo>
                    <a:pt x="29" y="2"/>
                  </a:moveTo>
                  <a:lnTo>
                    <a:pt x="9" y="0"/>
                  </a:lnTo>
                  <a:lnTo>
                    <a:pt x="1" y="70"/>
                  </a:lnTo>
                  <a:lnTo>
                    <a:pt x="0" y="82"/>
                  </a:lnTo>
                  <a:lnTo>
                    <a:pt x="21" y="84"/>
                  </a:lnTo>
                  <a:lnTo>
                    <a:pt x="22" y="70"/>
                  </a:lnTo>
                  <a:lnTo>
                    <a:pt x="29" y="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46" name="Freeform 82"/>
            <p:cNvSpPr>
              <a:spLocks/>
            </p:cNvSpPr>
            <p:nvPr/>
          </p:nvSpPr>
          <p:spPr bwMode="auto">
            <a:xfrm>
              <a:off x="141" y="2139"/>
              <a:ext cx="25" cy="83"/>
            </a:xfrm>
            <a:custGeom>
              <a:avLst/>
              <a:gdLst/>
              <a:ahLst/>
              <a:cxnLst>
                <a:cxn ang="0">
                  <a:pos x="25" y="2"/>
                </a:cxn>
                <a:cxn ang="0">
                  <a:pos x="4" y="0"/>
                </a:cxn>
                <a:cxn ang="0">
                  <a:pos x="3" y="13"/>
                </a:cxn>
                <a:cxn ang="0">
                  <a:pos x="0" y="82"/>
                </a:cxn>
                <a:cxn ang="0">
                  <a:pos x="21" y="83"/>
                </a:cxn>
                <a:cxn ang="0">
                  <a:pos x="24" y="13"/>
                </a:cxn>
                <a:cxn ang="0">
                  <a:pos x="25" y="2"/>
                </a:cxn>
              </a:cxnLst>
              <a:rect l="0" t="0" r="r" b="b"/>
              <a:pathLst>
                <a:path w="25" h="83">
                  <a:moveTo>
                    <a:pt x="25" y="2"/>
                  </a:moveTo>
                  <a:lnTo>
                    <a:pt x="4" y="0"/>
                  </a:lnTo>
                  <a:lnTo>
                    <a:pt x="3" y="13"/>
                  </a:lnTo>
                  <a:lnTo>
                    <a:pt x="0" y="82"/>
                  </a:lnTo>
                  <a:lnTo>
                    <a:pt x="21" y="83"/>
                  </a:lnTo>
                  <a:lnTo>
                    <a:pt x="24" y="13"/>
                  </a:lnTo>
                  <a:lnTo>
                    <a:pt x="25" y="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47" name="Freeform 83"/>
            <p:cNvSpPr>
              <a:spLocks/>
            </p:cNvSpPr>
            <p:nvPr/>
          </p:nvSpPr>
          <p:spPr bwMode="auto">
            <a:xfrm>
              <a:off x="139" y="2283"/>
              <a:ext cx="22" cy="82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1" y="0"/>
                </a:cxn>
                <a:cxn ang="0">
                  <a:pos x="0" y="46"/>
                </a:cxn>
                <a:cxn ang="0">
                  <a:pos x="1" y="82"/>
                </a:cxn>
                <a:cxn ang="0">
                  <a:pos x="22" y="82"/>
                </a:cxn>
                <a:cxn ang="0">
                  <a:pos x="21" y="46"/>
                </a:cxn>
                <a:cxn ang="0">
                  <a:pos x="22" y="0"/>
                </a:cxn>
              </a:cxnLst>
              <a:rect l="0" t="0" r="r" b="b"/>
              <a:pathLst>
                <a:path w="22" h="82">
                  <a:moveTo>
                    <a:pt x="22" y="0"/>
                  </a:moveTo>
                  <a:lnTo>
                    <a:pt x="1" y="0"/>
                  </a:lnTo>
                  <a:lnTo>
                    <a:pt x="0" y="46"/>
                  </a:lnTo>
                  <a:lnTo>
                    <a:pt x="1" y="82"/>
                  </a:lnTo>
                  <a:lnTo>
                    <a:pt x="22" y="82"/>
                  </a:lnTo>
                  <a:lnTo>
                    <a:pt x="21" y="46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48" name="Freeform 84"/>
            <p:cNvSpPr>
              <a:spLocks/>
            </p:cNvSpPr>
            <p:nvPr/>
          </p:nvSpPr>
          <p:spPr bwMode="auto">
            <a:xfrm>
              <a:off x="141" y="2426"/>
              <a:ext cx="24" cy="83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0" y="1"/>
                </a:cxn>
                <a:cxn ang="0">
                  <a:pos x="3" y="79"/>
                </a:cxn>
                <a:cxn ang="0">
                  <a:pos x="3" y="83"/>
                </a:cxn>
                <a:cxn ang="0">
                  <a:pos x="24" y="81"/>
                </a:cxn>
                <a:cxn ang="0">
                  <a:pos x="24" y="79"/>
                </a:cxn>
                <a:cxn ang="0">
                  <a:pos x="21" y="0"/>
                </a:cxn>
              </a:cxnLst>
              <a:rect l="0" t="0" r="r" b="b"/>
              <a:pathLst>
                <a:path w="24" h="83">
                  <a:moveTo>
                    <a:pt x="21" y="0"/>
                  </a:moveTo>
                  <a:lnTo>
                    <a:pt x="0" y="1"/>
                  </a:lnTo>
                  <a:lnTo>
                    <a:pt x="3" y="79"/>
                  </a:lnTo>
                  <a:lnTo>
                    <a:pt x="3" y="83"/>
                  </a:lnTo>
                  <a:lnTo>
                    <a:pt x="24" y="81"/>
                  </a:lnTo>
                  <a:lnTo>
                    <a:pt x="24" y="79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49" name="Freeform 85"/>
            <p:cNvSpPr>
              <a:spLocks/>
            </p:cNvSpPr>
            <p:nvPr/>
          </p:nvSpPr>
          <p:spPr bwMode="auto">
            <a:xfrm>
              <a:off x="149" y="2569"/>
              <a:ext cx="29" cy="84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0" y="2"/>
                </a:cxn>
                <a:cxn ang="0">
                  <a:pos x="2" y="22"/>
                </a:cxn>
                <a:cxn ang="0">
                  <a:pos x="8" y="84"/>
                </a:cxn>
                <a:cxn ang="0">
                  <a:pos x="29" y="82"/>
                </a:cxn>
                <a:cxn ang="0">
                  <a:pos x="23" y="22"/>
                </a:cxn>
                <a:cxn ang="0">
                  <a:pos x="21" y="0"/>
                </a:cxn>
              </a:cxnLst>
              <a:rect l="0" t="0" r="r" b="b"/>
              <a:pathLst>
                <a:path w="29" h="84">
                  <a:moveTo>
                    <a:pt x="21" y="0"/>
                  </a:moveTo>
                  <a:lnTo>
                    <a:pt x="0" y="2"/>
                  </a:lnTo>
                  <a:lnTo>
                    <a:pt x="2" y="22"/>
                  </a:lnTo>
                  <a:lnTo>
                    <a:pt x="8" y="84"/>
                  </a:lnTo>
                  <a:lnTo>
                    <a:pt x="29" y="82"/>
                  </a:lnTo>
                  <a:lnTo>
                    <a:pt x="23" y="2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50" name="Freeform 86"/>
            <p:cNvSpPr>
              <a:spLocks/>
            </p:cNvSpPr>
            <p:nvPr/>
          </p:nvSpPr>
          <p:spPr bwMode="auto">
            <a:xfrm>
              <a:off x="166" y="2711"/>
              <a:ext cx="31" cy="84"/>
            </a:xfrm>
            <a:custGeom>
              <a:avLst/>
              <a:gdLst/>
              <a:ahLst/>
              <a:cxnLst>
                <a:cxn ang="0">
                  <a:pos x="19" y="0"/>
                </a:cxn>
                <a:cxn ang="0">
                  <a:pos x="0" y="3"/>
                </a:cxn>
                <a:cxn ang="0">
                  <a:pos x="6" y="48"/>
                </a:cxn>
                <a:cxn ang="0">
                  <a:pos x="12" y="84"/>
                </a:cxn>
                <a:cxn ang="0">
                  <a:pos x="31" y="81"/>
                </a:cxn>
                <a:cxn ang="0">
                  <a:pos x="26" y="48"/>
                </a:cxn>
                <a:cxn ang="0">
                  <a:pos x="19" y="0"/>
                </a:cxn>
              </a:cxnLst>
              <a:rect l="0" t="0" r="r" b="b"/>
              <a:pathLst>
                <a:path w="31" h="84">
                  <a:moveTo>
                    <a:pt x="19" y="0"/>
                  </a:moveTo>
                  <a:lnTo>
                    <a:pt x="0" y="3"/>
                  </a:lnTo>
                  <a:lnTo>
                    <a:pt x="6" y="48"/>
                  </a:lnTo>
                  <a:lnTo>
                    <a:pt x="12" y="84"/>
                  </a:lnTo>
                  <a:lnTo>
                    <a:pt x="31" y="81"/>
                  </a:lnTo>
                  <a:lnTo>
                    <a:pt x="26" y="48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51" name="Freeform 87"/>
            <p:cNvSpPr>
              <a:spLocks/>
            </p:cNvSpPr>
            <p:nvPr/>
          </p:nvSpPr>
          <p:spPr bwMode="auto">
            <a:xfrm>
              <a:off x="188" y="2851"/>
              <a:ext cx="37" cy="86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0" y="5"/>
                </a:cxn>
                <a:cxn ang="0">
                  <a:pos x="15" y="74"/>
                </a:cxn>
                <a:cxn ang="0">
                  <a:pos x="18" y="86"/>
                </a:cxn>
                <a:cxn ang="0">
                  <a:pos x="37" y="80"/>
                </a:cxn>
                <a:cxn ang="0">
                  <a:pos x="34" y="66"/>
                </a:cxn>
                <a:cxn ang="0">
                  <a:pos x="20" y="0"/>
                </a:cxn>
              </a:cxnLst>
              <a:rect l="0" t="0" r="r" b="b"/>
              <a:pathLst>
                <a:path w="37" h="86">
                  <a:moveTo>
                    <a:pt x="20" y="0"/>
                  </a:moveTo>
                  <a:lnTo>
                    <a:pt x="0" y="5"/>
                  </a:lnTo>
                  <a:lnTo>
                    <a:pt x="15" y="74"/>
                  </a:lnTo>
                  <a:lnTo>
                    <a:pt x="18" y="86"/>
                  </a:lnTo>
                  <a:lnTo>
                    <a:pt x="37" y="80"/>
                  </a:lnTo>
                  <a:lnTo>
                    <a:pt x="34" y="66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52" name="Freeform 88"/>
            <p:cNvSpPr>
              <a:spLocks/>
            </p:cNvSpPr>
            <p:nvPr/>
          </p:nvSpPr>
          <p:spPr bwMode="auto">
            <a:xfrm>
              <a:off x="220" y="2992"/>
              <a:ext cx="40" cy="84"/>
            </a:xfrm>
            <a:custGeom>
              <a:avLst/>
              <a:gdLst/>
              <a:ahLst/>
              <a:cxnLst>
                <a:cxn ang="0">
                  <a:pos x="19" y="0"/>
                </a:cxn>
                <a:cxn ang="0">
                  <a:pos x="0" y="5"/>
                </a:cxn>
                <a:cxn ang="0">
                  <a:pos x="1" y="11"/>
                </a:cxn>
                <a:cxn ang="0">
                  <a:pos x="21" y="84"/>
                </a:cxn>
                <a:cxn ang="0">
                  <a:pos x="40" y="79"/>
                </a:cxn>
                <a:cxn ang="0">
                  <a:pos x="21" y="3"/>
                </a:cxn>
                <a:cxn ang="0">
                  <a:pos x="19" y="0"/>
                </a:cxn>
              </a:cxnLst>
              <a:rect l="0" t="0" r="r" b="b"/>
              <a:pathLst>
                <a:path w="40" h="84">
                  <a:moveTo>
                    <a:pt x="19" y="0"/>
                  </a:moveTo>
                  <a:lnTo>
                    <a:pt x="0" y="5"/>
                  </a:lnTo>
                  <a:lnTo>
                    <a:pt x="1" y="11"/>
                  </a:lnTo>
                  <a:lnTo>
                    <a:pt x="21" y="84"/>
                  </a:lnTo>
                  <a:lnTo>
                    <a:pt x="40" y="79"/>
                  </a:lnTo>
                  <a:lnTo>
                    <a:pt x="21" y="3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53" name="Freeform 89"/>
            <p:cNvSpPr>
              <a:spLocks/>
            </p:cNvSpPr>
            <p:nvPr/>
          </p:nvSpPr>
          <p:spPr bwMode="auto">
            <a:xfrm>
              <a:off x="259" y="3129"/>
              <a:ext cx="45" cy="84"/>
            </a:xfrm>
            <a:custGeom>
              <a:avLst/>
              <a:gdLst/>
              <a:ahLst/>
              <a:cxnLst>
                <a:cxn ang="0">
                  <a:pos x="19" y="0"/>
                </a:cxn>
                <a:cxn ang="0">
                  <a:pos x="0" y="6"/>
                </a:cxn>
                <a:cxn ang="0">
                  <a:pos x="5" y="25"/>
                </a:cxn>
                <a:cxn ang="0">
                  <a:pos x="26" y="84"/>
                </a:cxn>
                <a:cxn ang="0">
                  <a:pos x="45" y="77"/>
                </a:cxn>
                <a:cxn ang="0">
                  <a:pos x="25" y="17"/>
                </a:cxn>
                <a:cxn ang="0">
                  <a:pos x="19" y="0"/>
                </a:cxn>
              </a:cxnLst>
              <a:rect l="0" t="0" r="r" b="b"/>
              <a:pathLst>
                <a:path w="45" h="84">
                  <a:moveTo>
                    <a:pt x="19" y="0"/>
                  </a:moveTo>
                  <a:lnTo>
                    <a:pt x="0" y="6"/>
                  </a:lnTo>
                  <a:lnTo>
                    <a:pt x="5" y="25"/>
                  </a:lnTo>
                  <a:lnTo>
                    <a:pt x="26" y="84"/>
                  </a:lnTo>
                  <a:lnTo>
                    <a:pt x="45" y="77"/>
                  </a:lnTo>
                  <a:lnTo>
                    <a:pt x="25" y="17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54" name="Freeform 90"/>
            <p:cNvSpPr>
              <a:spLocks/>
            </p:cNvSpPr>
            <p:nvPr/>
          </p:nvSpPr>
          <p:spPr bwMode="auto">
            <a:xfrm>
              <a:off x="307" y="3264"/>
              <a:ext cx="50" cy="84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0" y="7"/>
                </a:cxn>
                <a:cxn ang="0">
                  <a:pos x="9" y="31"/>
                </a:cxn>
                <a:cxn ang="0">
                  <a:pos x="32" y="84"/>
                </a:cxn>
                <a:cxn ang="0">
                  <a:pos x="50" y="75"/>
                </a:cxn>
                <a:cxn ang="0">
                  <a:pos x="29" y="23"/>
                </a:cxn>
                <a:cxn ang="0">
                  <a:pos x="20" y="0"/>
                </a:cxn>
              </a:cxnLst>
              <a:rect l="0" t="0" r="r" b="b"/>
              <a:pathLst>
                <a:path w="50" h="84">
                  <a:moveTo>
                    <a:pt x="20" y="0"/>
                  </a:moveTo>
                  <a:lnTo>
                    <a:pt x="0" y="7"/>
                  </a:lnTo>
                  <a:lnTo>
                    <a:pt x="9" y="31"/>
                  </a:lnTo>
                  <a:lnTo>
                    <a:pt x="32" y="84"/>
                  </a:lnTo>
                  <a:lnTo>
                    <a:pt x="50" y="75"/>
                  </a:lnTo>
                  <a:lnTo>
                    <a:pt x="29" y="23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55" name="Freeform 91"/>
            <p:cNvSpPr>
              <a:spLocks/>
            </p:cNvSpPr>
            <p:nvPr/>
          </p:nvSpPr>
          <p:spPr bwMode="auto">
            <a:xfrm>
              <a:off x="365" y="3395"/>
              <a:ext cx="54" cy="82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0" y="8"/>
                </a:cxn>
                <a:cxn ang="0">
                  <a:pos x="11" y="34"/>
                </a:cxn>
                <a:cxn ang="0">
                  <a:pos x="35" y="82"/>
                </a:cxn>
                <a:cxn ang="0">
                  <a:pos x="54" y="72"/>
                </a:cxn>
                <a:cxn ang="0">
                  <a:pos x="30" y="25"/>
                </a:cxn>
                <a:cxn ang="0">
                  <a:pos x="18" y="0"/>
                </a:cxn>
              </a:cxnLst>
              <a:rect l="0" t="0" r="r" b="b"/>
              <a:pathLst>
                <a:path w="54" h="82">
                  <a:moveTo>
                    <a:pt x="18" y="0"/>
                  </a:moveTo>
                  <a:lnTo>
                    <a:pt x="0" y="8"/>
                  </a:lnTo>
                  <a:lnTo>
                    <a:pt x="11" y="34"/>
                  </a:lnTo>
                  <a:lnTo>
                    <a:pt x="35" y="82"/>
                  </a:lnTo>
                  <a:lnTo>
                    <a:pt x="54" y="72"/>
                  </a:lnTo>
                  <a:lnTo>
                    <a:pt x="30" y="25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56" name="Freeform 92"/>
            <p:cNvSpPr>
              <a:spLocks/>
            </p:cNvSpPr>
            <p:nvPr/>
          </p:nvSpPr>
          <p:spPr bwMode="auto">
            <a:xfrm>
              <a:off x="431" y="3521"/>
              <a:ext cx="61" cy="80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0" y="10"/>
                </a:cxn>
                <a:cxn ang="0">
                  <a:pos x="11" y="30"/>
                </a:cxn>
                <a:cxn ang="0">
                  <a:pos x="43" y="80"/>
                </a:cxn>
                <a:cxn ang="0">
                  <a:pos x="61" y="69"/>
                </a:cxn>
                <a:cxn ang="0">
                  <a:pos x="31" y="21"/>
                </a:cxn>
                <a:cxn ang="0">
                  <a:pos x="18" y="0"/>
                </a:cxn>
              </a:cxnLst>
              <a:rect l="0" t="0" r="r" b="b"/>
              <a:pathLst>
                <a:path w="61" h="80">
                  <a:moveTo>
                    <a:pt x="18" y="0"/>
                  </a:moveTo>
                  <a:lnTo>
                    <a:pt x="0" y="10"/>
                  </a:lnTo>
                  <a:lnTo>
                    <a:pt x="11" y="30"/>
                  </a:lnTo>
                  <a:lnTo>
                    <a:pt x="43" y="80"/>
                  </a:lnTo>
                  <a:lnTo>
                    <a:pt x="61" y="69"/>
                  </a:lnTo>
                  <a:lnTo>
                    <a:pt x="31" y="21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57" name="Freeform 93"/>
            <p:cNvSpPr>
              <a:spLocks/>
            </p:cNvSpPr>
            <p:nvPr/>
          </p:nvSpPr>
          <p:spPr bwMode="auto">
            <a:xfrm>
              <a:off x="509" y="3641"/>
              <a:ext cx="66" cy="78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0" y="11"/>
                </a:cxn>
                <a:cxn ang="0">
                  <a:pos x="9" y="23"/>
                </a:cxn>
                <a:cxn ang="0">
                  <a:pos x="48" y="75"/>
                </a:cxn>
                <a:cxn ang="0">
                  <a:pos x="50" y="78"/>
                </a:cxn>
                <a:cxn ang="0">
                  <a:pos x="66" y="64"/>
                </a:cxn>
                <a:cxn ang="0">
                  <a:pos x="63" y="60"/>
                </a:cxn>
                <a:cxn ang="0">
                  <a:pos x="24" y="9"/>
                </a:cxn>
                <a:cxn ang="0">
                  <a:pos x="16" y="0"/>
                </a:cxn>
              </a:cxnLst>
              <a:rect l="0" t="0" r="r" b="b"/>
              <a:pathLst>
                <a:path w="66" h="78">
                  <a:moveTo>
                    <a:pt x="16" y="0"/>
                  </a:moveTo>
                  <a:lnTo>
                    <a:pt x="0" y="11"/>
                  </a:lnTo>
                  <a:lnTo>
                    <a:pt x="9" y="23"/>
                  </a:lnTo>
                  <a:lnTo>
                    <a:pt x="48" y="75"/>
                  </a:lnTo>
                  <a:lnTo>
                    <a:pt x="50" y="78"/>
                  </a:lnTo>
                  <a:lnTo>
                    <a:pt x="66" y="64"/>
                  </a:lnTo>
                  <a:lnTo>
                    <a:pt x="63" y="60"/>
                  </a:lnTo>
                  <a:lnTo>
                    <a:pt x="24" y="9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58" name="Freeform 94"/>
            <p:cNvSpPr>
              <a:spLocks/>
            </p:cNvSpPr>
            <p:nvPr/>
          </p:nvSpPr>
          <p:spPr bwMode="auto">
            <a:xfrm>
              <a:off x="599" y="3751"/>
              <a:ext cx="72" cy="74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0" y="15"/>
                </a:cxn>
                <a:cxn ang="0">
                  <a:pos x="40" y="58"/>
                </a:cxn>
                <a:cxn ang="0">
                  <a:pos x="58" y="74"/>
                </a:cxn>
                <a:cxn ang="0">
                  <a:pos x="72" y="60"/>
                </a:cxn>
                <a:cxn ang="0">
                  <a:pos x="55" y="43"/>
                </a:cxn>
                <a:cxn ang="0">
                  <a:pos x="16" y="0"/>
                </a:cxn>
              </a:cxnLst>
              <a:rect l="0" t="0" r="r" b="b"/>
              <a:pathLst>
                <a:path w="72" h="74">
                  <a:moveTo>
                    <a:pt x="16" y="0"/>
                  </a:moveTo>
                  <a:lnTo>
                    <a:pt x="0" y="15"/>
                  </a:lnTo>
                  <a:lnTo>
                    <a:pt x="40" y="58"/>
                  </a:lnTo>
                  <a:lnTo>
                    <a:pt x="58" y="74"/>
                  </a:lnTo>
                  <a:lnTo>
                    <a:pt x="72" y="60"/>
                  </a:lnTo>
                  <a:lnTo>
                    <a:pt x="55" y="43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59" name="Freeform 95"/>
            <p:cNvSpPr>
              <a:spLocks/>
            </p:cNvSpPr>
            <p:nvPr/>
          </p:nvSpPr>
          <p:spPr bwMode="auto">
            <a:xfrm>
              <a:off x="703" y="3852"/>
              <a:ext cx="77" cy="66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0" y="15"/>
                </a:cxn>
                <a:cxn ang="0">
                  <a:pos x="24" y="36"/>
                </a:cxn>
                <a:cxn ang="0">
                  <a:pos x="64" y="66"/>
                </a:cxn>
                <a:cxn ang="0">
                  <a:pos x="77" y="50"/>
                </a:cxn>
                <a:cxn ang="0">
                  <a:pos x="39" y="21"/>
                </a:cxn>
                <a:cxn ang="0">
                  <a:pos x="13" y="0"/>
                </a:cxn>
              </a:cxnLst>
              <a:rect l="0" t="0" r="r" b="b"/>
              <a:pathLst>
                <a:path w="77" h="66">
                  <a:moveTo>
                    <a:pt x="13" y="0"/>
                  </a:moveTo>
                  <a:lnTo>
                    <a:pt x="0" y="15"/>
                  </a:lnTo>
                  <a:lnTo>
                    <a:pt x="24" y="36"/>
                  </a:lnTo>
                  <a:lnTo>
                    <a:pt x="64" y="66"/>
                  </a:lnTo>
                  <a:lnTo>
                    <a:pt x="77" y="50"/>
                  </a:lnTo>
                  <a:lnTo>
                    <a:pt x="39" y="21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60" name="Freeform 96"/>
            <p:cNvSpPr>
              <a:spLocks/>
            </p:cNvSpPr>
            <p:nvPr/>
          </p:nvSpPr>
          <p:spPr bwMode="auto">
            <a:xfrm>
              <a:off x="819" y="3936"/>
              <a:ext cx="83" cy="56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0" y="16"/>
                </a:cxn>
                <a:cxn ang="0">
                  <a:pos x="4" y="19"/>
                </a:cxn>
                <a:cxn ang="0">
                  <a:pos x="52" y="47"/>
                </a:cxn>
                <a:cxn ang="0">
                  <a:pos x="73" y="56"/>
                </a:cxn>
                <a:cxn ang="0">
                  <a:pos x="83" y="38"/>
                </a:cxn>
                <a:cxn ang="0">
                  <a:pos x="60" y="29"/>
                </a:cxn>
                <a:cxn ang="0">
                  <a:pos x="12" y="1"/>
                </a:cxn>
                <a:cxn ang="0">
                  <a:pos x="11" y="0"/>
                </a:cxn>
              </a:cxnLst>
              <a:rect l="0" t="0" r="r" b="b"/>
              <a:pathLst>
                <a:path w="83" h="56">
                  <a:moveTo>
                    <a:pt x="11" y="0"/>
                  </a:moveTo>
                  <a:lnTo>
                    <a:pt x="0" y="16"/>
                  </a:lnTo>
                  <a:lnTo>
                    <a:pt x="4" y="19"/>
                  </a:lnTo>
                  <a:lnTo>
                    <a:pt x="52" y="47"/>
                  </a:lnTo>
                  <a:lnTo>
                    <a:pt x="73" y="56"/>
                  </a:lnTo>
                  <a:lnTo>
                    <a:pt x="83" y="38"/>
                  </a:lnTo>
                  <a:lnTo>
                    <a:pt x="60" y="29"/>
                  </a:lnTo>
                  <a:lnTo>
                    <a:pt x="12" y="1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61" name="Freeform 97"/>
            <p:cNvSpPr>
              <a:spLocks/>
            </p:cNvSpPr>
            <p:nvPr/>
          </p:nvSpPr>
          <p:spPr bwMode="auto">
            <a:xfrm>
              <a:off x="950" y="3998"/>
              <a:ext cx="84" cy="45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0" y="19"/>
                </a:cxn>
                <a:cxn ang="0">
                  <a:pos x="20" y="27"/>
                </a:cxn>
                <a:cxn ang="0">
                  <a:pos x="46" y="35"/>
                </a:cxn>
                <a:cxn ang="0">
                  <a:pos x="71" y="42"/>
                </a:cxn>
                <a:cxn ang="0">
                  <a:pos x="79" y="45"/>
                </a:cxn>
                <a:cxn ang="0">
                  <a:pos x="84" y="25"/>
                </a:cxn>
                <a:cxn ang="0">
                  <a:pos x="79" y="24"/>
                </a:cxn>
                <a:cxn ang="0">
                  <a:pos x="54" y="17"/>
                </a:cxn>
                <a:cxn ang="0">
                  <a:pos x="29" y="9"/>
                </a:cxn>
                <a:cxn ang="0">
                  <a:pos x="7" y="0"/>
                </a:cxn>
              </a:cxnLst>
              <a:rect l="0" t="0" r="r" b="b"/>
              <a:pathLst>
                <a:path w="84" h="45">
                  <a:moveTo>
                    <a:pt x="7" y="0"/>
                  </a:moveTo>
                  <a:lnTo>
                    <a:pt x="0" y="19"/>
                  </a:lnTo>
                  <a:lnTo>
                    <a:pt x="20" y="27"/>
                  </a:lnTo>
                  <a:lnTo>
                    <a:pt x="46" y="35"/>
                  </a:lnTo>
                  <a:lnTo>
                    <a:pt x="71" y="42"/>
                  </a:lnTo>
                  <a:lnTo>
                    <a:pt x="79" y="45"/>
                  </a:lnTo>
                  <a:lnTo>
                    <a:pt x="84" y="25"/>
                  </a:lnTo>
                  <a:lnTo>
                    <a:pt x="79" y="24"/>
                  </a:lnTo>
                  <a:lnTo>
                    <a:pt x="54" y="17"/>
                  </a:lnTo>
                  <a:lnTo>
                    <a:pt x="29" y="9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62" name="Freeform 98"/>
            <p:cNvSpPr>
              <a:spLocks/>
            </p:cNvSpPr>
            <p:nvPr/>
          </p:nvSpPr>
          <p:spPr bwMode="auto">
            <a:xfrm>
              <a:off x="1090" y="4034"/>
              <a:ext cx="83" cy="27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20"/>
                </a:cxn>
                <a:cxn ang="0">
                  <a:pos x="13" y="22"/>
                </a:cxn>
                <a:cxn ang="0">
                  <a:pos x="39" y="25"/>
                </a:cxn>
                <a:cxn ang="0">
                  <a:pos x="66" y="26"/>
                </a:cxn>
                <a:cxn ang="0">
                  <a:pos x="83" y="27"/>
                </a:cxn>
                <a:cxn ang="0">
                  <a:pos x="83" y="6"/>
                </a:cxn>
                <a:cxn ang="0">
                  <a:pos x="66" y="5"/>
                </a:cxn>
                <a:cxn ang="0">
                  <a:pos x="39" y="4"/>
                </a:cxn>
                <a:cxn ang="0">
                  <a:pos x="13" y="1"/>
                </a:cxn>
                <a:cxn ang="0">
                  <a:pos x="3" y="0"/>
                </a:cxn>
              </a:cxnLst>
              <a:rect l="0" t="0" r="r" b="b"/>
              <a:pathLst>
                <a:path w="83" h="27">
                  <a:moveTo>
                    <a:pt x="3" y="0"/>
                  </a:moveTo>
                  <a:lnTo>
                    <a:pt x="0" y="20"/>
                  </a:lnTo>
                  <a:lnTo>
                    <a:pt x="13" y="22"/>
                  </a:lnTo>
                  <a:lnTo>
                    <a:pt x="39" y="25"/>
                  </a:lnTo>
                  <a:lnTo>
                    <a:pt x="66" y="26"/>
                  </a:lnTo>
                  <a:lnTo>
                    <a:pt x="83" y="27"/>
                  </a:lnTo>
                  <a:lnTo>
                    <a:pt x="83" y="6"/>
                  </a:lnTo>
                  <a:lnTo>
                    <a:pt x="66" y="5"/>
                  </a:lnTo>
                  <a:lnTo>
                    <a:pt x="39" y="4"/>
                  </a:lnTo>
                  <a:lnTo>
                    <a:pt x="13" y="1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63" name="Freeform 99"/>
            <p:cNvSpPr>
              <a:spLocks/>
            </p:cNvSpPr>
            <p:nvPr/>
          </p:nvSpPr>
          <p:spPr bwMode="auto">
            <a:xfrm>
              <a:off x="1234" y="4027"/>
              <a:ext cx="84" cy="32"/>
            </a:xfrm>
            <a:custGeom>
              <a:avLst/>
              <a:gdLst/>
              <a:ahLst/>
              <a:cxnLst>
                <a:cxn ang="0">
                  <a:pos x="0" y="11"/>
                </a:cxn>
                <a:cxn ang="0">
                  <a:pos x="1" y="32"/>
                </a:cxn>
                <a:cxn ang="0">
                  <a:pos x="2" y="32"/>
                </a:cxn>
                <a:cxn ang="0">
                  <a:pos x="28" y="29"/>
                </a:cxn>
                <a:cxn ang="0">
                  <a:pos x="54" y="25"/>
                </a:cxn>
                <a:cxn ang="0">
                  <a:pos x="80" y="21"/>
                </a:cxn>
                <a:cxn ang="0">
                  <a:pos x="84" y="20"/>
                </a:cxn>
                <a:cxn ang="0">
                  <a:pos x="84" y="20"/>
                </a:cxn>
                <a:cxn ang="0">
                  <a:pos x="80" y="0"/>
                </a:cxn>
                <a:cxn ang="0">
                  <a:pos x="76" y="1"/>
                </a:cxn>
                <a:cxn ang="0">
                  <a:pos x="80" y="10"/>
                </a:cxn>
                <a:cxn ang="0">
                  <a:pos x="80" y="0"/>
                </a:cxn>
                <a:cxn ang="0">
                  <a:pos x="54" y="4"/>
                </a:cxn>
                <a:cxn ang="0">
                  <a:pos x="28" y="8"/>
                </a:cxn>
                <a:cxn ang="0">
                  <a:pos x="2" y="11"/>
                </a:cxn>
                <a:cxn ang="0">
                  <a:pos x="0" y="11"/>
                </a:cxn>
              </a:cxnLst>
              <a:rect l="0" t="0" r="r" b="b"/>
              <a:pathLst>
                <a:path w="84" h="32">
                  <a:moveTo>
                    <a:pt x="0" y="11"/>
                  </a:moveTo>
                  <a:lnTo>
                    <a:pt x="1" y="32"/>
                  </a:lnTo>
                  <a:lnTo>
                    <a:pt x="2" y="32"/>
                  </a:lnTo>
                  <a:lnTo>
                    <a:pt x="28" y="29"/>
                  </a:lnTo>
                  <a:lnTo>
                    <a:pt x="54" y="25"/>
                  </a:lnTo>
                  <a:lnTo>
                    <a:pt x="80" y="21"/>
                  </a:lnTo>
                  <a:lnTo>
                    <a:pt x="84" y="20"/>
                  </a:lnTo>
                  <a:lnTo>
                    <a:pt x="84" y="20"/>
                  </a:lnTo>
                  <a:lnTo>
                    <a:pt x="80" y="0"/>
                  </a:lnTo>
                  <a:lnTo>
                    <a:pt x="76" y="1"/>
                  </a:lnTo>
                  <a:lnTo>
                    <a:pt x="80" y="10"/>
                  </a:lnTo>
                  <a:lnTo>
                    <a:pt x="80" y="0"/>
                  </a:lnTo>
                  <a:lnTo>
                    <a:pt x="54" y="4"/>
                  </a:lnTo>
                  <a:lnTo>
                    <a:pt x="28" y="8"/>
                  </a:lnTo>
                  <a:lnTo>
                    <a:pt x="2" y="11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64" name="Freeform 100"/>
            <p:cNvSpPr>
              <a:spLocks/>
            </p:cNvSpPr>
            <p:nvPr/>
          </p:nvSpPr>
          <p:spPr bwMode="auto">
            <a:xfrm>
              <a:off x="1372" y="3982"/>
              <a:ext cx="84" cy="48"/>
            </a:xfrm>
            <a:custGeom>
              <a:avLst/>
              <a:gdLst/>
              <a:ahLst/>
              <a:cxnLst>
                <a:cxn ang="0">
                  <a:pos x="0" y="29"/>
                </a:cxn>
                <a:cxn ang="0">
                  <a:pos x="6" y="48"/>
                </a:cxn>
                <a:cxn ang="0">
                  <a:pos x="23" y="43"/>
                </a:cxn>
                <a:cxn ang="0">
                  <a:pos x="73" y="24"/>
                </a:cxn>
                <a:cxn ang="0">
                  <a:pos x="84" y="18"/>
                </a:cxn>
                <a:cxn ang="0">
                  <a:pos x="75" y="0"/>
                </a:cxn>
                <a:cxn ang="0">
                  <a:pos x="65" y="5"/>
                </a:cxn>
                <a:cxn ang="0">
                  <a:pos x="14" y="25"/>
                </a:cxn>
                <a:cxn ang="0">
                  <a:pos x="0" y="29"/>
                </a:cxn>
              </a:cxnLst>
              <a:rect l="0" t="0" r="r" b="b"/>
              <a:pathLst>
                <a:path w="84" h="48">
                  <a:moveTo>
                    <a:pt x="0" y="29"/>
                  </a:moveTo>
                  <a:lnTo>
                    <a:pt x="6" y="48"/>
                  </a:lnTo>
                  <a:lnTo>
                    <a:pt x="23" y="43"/>
                  </a:lnTo>
                  <a:lnTo>
                    <a:pt x="73" y="24"/>
                  </a:lnTo>
                  <a:lnTo>
                    <a:pt x="84" y="18"/>
                  </a:lnTo>
                  <a:lnTo>
                    <a:pt x="75" y="0"/>
                  </a:lnTo>
                  <a:lnTo>
                    <a:pt x="65" y="5"/>
                  </a:lnTo>
                  <a:lnTo>
                    <a:pt x="14" y="25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65" name="Freeform 101"/>
            <p:cNvSpPr>
              <a:spLocks/>
            </p:cNvSpPr>
            <p:nvPr/>
          </p:nvSpPr>
          <p:spPr bwMode="auto">
            <a:xfrm>
              <a:off x="1501" y="3912"/>
              <a:ext cx="81" cy="61"/>
            </a:xfrm>
            <a:custGeom>
              <a:avLst/>
              <a:gdLst/>
              <a:ahLst/>
              <a:cxnLst>
                <a:cxn ang="0">
                  <a:pos x="0" y="43"/>
                </a:cxn>
                <a:cxn ang="0">
                  <a:pos x="10" y="61"/>
                </a:cxn>
                <a:cxn ang="0">
                  <a:pos x="41" y="43"/>
                </a:cxn>
                <a:cxn ang="0">
                  <a:pos x="81" y="17"/>
                </a:cxn>
                <a:cxn ang="0">
                  <a:pos x="70" y="0"/>
                </a:cxn>
                <a:cxn ang="0">
                  <a:pos x="33" y="25"/>
                </a:cxn>
                <a:cxn ang="0">
                  <a:pos x="0" y="43"/>
                </a:cxn>
              </a:cxnLst>
              <a:rect l="0" t="0" r="r" b="b"/>
              <a:pathLst>
                <a:path w="81" h="61">
                  <a:moveTo>
                    <a:pt x="0" y="43"/>
                  </a:moveTo>
                  <a:lnTo>
                    <a:pt x="10" y="61"/>
                  </a:lnTo>
                  <a:lnTo>
                    <a:pt x="41" y="43"/>
                  </a:lnTo>
                  <a:lnTo>
                    <a:pt x="81" y="17"/>
                  </a:lnTo>
                  <a:lnTo>
                    <a:pt x="70" y="0"/>
                  </a:lnTo>
                  <a:lnTo>
                    <a:pt x="33" y="25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66" name="Freeform 102"/>
            <p:cNvSpPr>
              <a:spLocks/>
            </p:cNvSpPr>
            <p:nvPr/>
          </p:nvSpPr>
          <p:spPr bwMode="auto">
            <a:xfrm>
              <a:off x="1620" y="3823"/>
              <a:ext cx="75" cy="70"/>
            </a:xfrm>
            <a:custGeom>
              <a:avLst/>
              <a:gdLst/>
              <a:ahLst/>
              <a:cxnLst>
                <a:cxn ang="0">
                  <a:pos x="0" y="53"/>
                </a:cxn>
                <a:cxn ang="0">
                  <a:pos x="12" y="70"/>
                </a:cxn>
                <a:cxn ang="0">
                  <a:pos x="18" y="65"/>
                </a:cxn>
                <a:cxn ang="0">
                  <a:pos x="63" y="27"/>
                </a:cxn>
                <a:cxn ang="0">
                  <a:pos x="75" y="15"/>
                </a:cxn>
                <a:cxn ang="0">
                  <a:pos x="61" y="0"/>
                </a:cxn>
                <a:cxn ang="0">
                  <a:pos x="48" y="12"/>
                </a:cxn>
                <a:cxn ang="0">
                  <a:pos x="3" y="50"/>
                </a:cxn>
                <a:cxn ang="0">
                  <a:pos x="0" y="53"/>
                </a:cxn>
              </a:cxnLst>
              <a:rect l="0" t="0" r="r" b="b"/>
              <a:pathLst>
                <a:path w="75" h="70">
                  <a:moveTo>
                    <a:pt x="0" y="53"/>
                  </a:moveTo>
                  <a:lnTo>
                    <a:pt x="12" y="70"/>
                  </a:lnTo>
                  <a:lnTo>
                    <a:pt x="18" y="65"/>
                  </a:lnTo>
                  <a:lnTo>
                    <a:pt x="63" y="27"/>
                  </a:lnTo>
                  <a:lnTo>
                    <a:pt x="75" y="15"/>
                  </a:lnTo>
                  <a:lnTo>
                    <a:pt x="61" y="0"/>
                  </a:lnTo>
                  <a:lnTo>
                    <a:pt x="48" y="12"/>
                  </a:lnTo>
                  <a:lnTo>
                    <a:pt x="3" y="50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67" name="Freeform 103"/>
            <p:cNvSpPr>
              <a:spLocks/>
            </p:cNvSpPr>
            <p:nvPr/>
          </p:nvSpPr>
          <p:spPr bwMode="auto">
            <a:xfrm>
              <a:off x="1725" y="3720"/>
              <a:ext cx="68" cy="74"/>
            </a:xfrm>
            <a:custGeom>
              <a:avLst/>
              <a:gdLst/>
              <a:ahLst/>
              <a:cxnLst>
                <a:cxn ang="0">
                  <a:pos x="0" y="60"/>
                </a:cxn>
                <a:cxn ang="0">
                  <a:pos x="14" y="74"/>
                </a:cxn>
                <a:cxn ang="0">
                  <a:pos x="43" y="44"/>
                </a:cxn>
                <a:cxn ang="0">
                  <a:pos x="68" y="13"/>
                </a:cxn>
                <a:cxn ang="0">
                  <a:pos x="53" y="0"/>
                </a:cxn>
                <a:cxn ang="0">
                  <a:pos x="28" y="29"/>
                </a:cxn>
                <a:cxn ang="0">
                  <a:pos x="0" y="60"/>
                </a:cxn>
              </a:cxnLst>
              <a:rect l="0" t="0" r="r" b="b"/>
              <a:pathLst>
                <a:path w="68" h="74">
                  <a:moveTo>
                    <a:pt x="0" y="60"/>
                  </a:moveTo>
                  <a:lnTo>
                    <a:pt x="14" y="74"/>
                  </a:lnTo>
                  <a:lnTo>
                    <a:pt x="43" y="44"/>
                  </a:lnTo>
                  <a:lnTo>
                    <a:pt x="68" y="13"/>
                  </a:lnTo>
                  <a:lnTo>
                    <a:pt x="53" y="0"/>
                  </a:lnTo>
                  <a:lnTo>
                    <a:pt x="28" y="29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68" name="Freeform 104"/>
            <p:cNvSpPr>
              <a:spLocks/>
            </p:cNvSpPr>
            <p:nvPr/>
          </p:nvSpPr>
          <p:spPr bwMode="auto">
            <a:xfrm>
              <a:off x="1816" y="3606"/>
              <a:ext cx="64" cy="78"/>
            </a:xfrm>
            <a:custGeom>
              <a:avLst/>
              <a:gdLst/>
              <a:ahLst/>
              <a:cxnLst>
                <a:cxn ang="0">
                  <a:pos x="0" y="65"/>
                </a:cxn>
                <a:cxn ang="0">
                  <a:pos x="16" y="78"/>
                </a:cxn>
                <a:cxn ang="0">
                  <a:pos x="31" y="58"/>
                </a:cxn>
                <a:cxn ang="0">
                  <a:pos x="64" y="11"/>
                </a:cxn>
                <a:cxn ang="0">
                  <a:pos x="48" y="0"/>
                </a:cxn>
                <a:cxn ang="0">
                  <a:pos x="16" y="44"/>
                </a:cxn>
                <a:cxn ang="0">
                  <a:pos x="0" y="65"/>
                </a:cxn>
              </a:cxnLst>
              <a:rect l="0" t="0" r="r" b="b"/>
              <a:pathLst>
                <a:path w="64" h="78">
                  <a:moveTo>
                    <a:pt x="0" y="65"/>
                  </a:moveTo>
                  <a:lnTo>
                    <a:pt x="16" y="78"/>
                  </a:lnTo>
                  <a:lnTo>
                    <a:pt x="31" y="58"/>
                  </a:lnTo>
                  <a:lnTo>
                    <a:pt x="64" y="11"/>
                  </a:lnTo>
                  <a:lnTo>
                    <a:pt x="48" y="0"/>
                  </a:lnTo>
                  <a:lnTo>
                    <a:pt x="16" y="44"/>
                  </a:lnTo>
                  <a:lnTo>
                    <a:pt x="0" y="6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69" name="Freeform 105"/>
            <p:cNvSpPr>
              <a:spLocks/>
            </p:cNvSpPr>
            <p:nvPr/>
          </p:nvSpPr>
          <p:spPr bwMode="auto">
            <a:xfrm>
              <a:off x="1896" y="3484"/>
              <a:ext cx="59" cy="81"/>
            </a:xfrm>
            <a:custGeom>
              <a:avLst/>
              <a:gdLst/>
              <a:ahLst/>
              <a:cxnLst>
                <a:cxn ang="0">
                  <a:pos x="0" y="71"/>
                </a:cxn>
                <a:cxn ang="0">
                  <a:pos x="17" y="81"/>
                </a:cxn>
                <a:cxn ang="0">
                  <a:pos x="27" y="67"/>
                </a:cxn>
                <a:cxn ang="0">
                  <a:pos x="59" y="10"/>
                </a:cxn>
                <a:cxn ang="0">
                  <a:pos x="42" y="0"/>
                </a:cxn>
                <a:cxn ang="0">
                  <a:pos x="7" y="58"/>
                </a:cxn>
                <a:cxn ang="0">
                  <a:pos x="0" y="71"/>
                </a:cxn>
              </a:cxnLst>
              <a:rect l="0" t="0" r="r" b="b"/>
              <a:pathLst>
                <a:path w="59" h="81">
                  <a:moveTo>
                    <a:pt x="0" y="71"/>
                  </a:moveTo>
                  <a:lnTo>
                    <a:pt x="17" y="81"/>
                  </a:lnTo>
                  <a:lnTo>
                    <a:pt x="27" y="67"/>
                  </a:lnTo>
                  <a:lnTo>
                    <a:pt x="59" y="10"/>
                  </a:lnTo>
                  <a:lnTo>
                    <a:pt x="42" y="0"/>
                  </a:lnTo>
                  <a:lnTo>
                    <a:pt x="7" y="58"/>
                  </a:lnTo>
                  <a:lnTo>
                    <a:pt x="0" y="7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70" name="Freeform 106"/>
            <p:cNvSpPr>
              <a:spLocks/>
            </p:cNvSpPr>
            <p:nvPr/>
          </p:nvSpPr>
          <p:spPr bwMode="auto">
            <a:xfrm>
              <a:off x="1966" y="3356"/>
              <a:ext cx="53" cy="83"/>
            </a:xfrm>
            <a:custGeom>
              <a:avLst/>
              <a:gdLst/>
              <a:ahLst/>
              <a:cxnLst>
                <a:cxn ang="0">
                  <a:pos x="0" y="74"/>
                </a:cxn>
                <a:cxn ang="0">
                  <a:pos x="17" y="83"/>
                </a:cxn>
                <a:cxn ang="0">
                  <a:pos x="23" y="73"/>
                </a:cxn>
                <a:cxn ang="0">
                  <a:pos x="53" y="8"/>
                </a:cxn>
                <a:cxn ang="0">
                  <a:pos x="34" y="0"/>
                </a:cxn>
                <a:cxn ang="0">
                  <a:pos x="4" y="64"/>
                </a:cxn>
                <a:cxn ang="0">
                  <a:pos x="0" y="74"/>
                </a:cxn>
              </a:cxnLst>
              <a:rect l="0" t="0" r="r" b="b"/>
              <a:pathLst>
                <a:path w="53" h="83">
                  <a:moveTo>
                    <a:pt x="0" y="74"/>
                  </a:moveTo>
                  <a:lnTo>
                    <a:pt x="17" y="83"/>
                  </a:lnTo>
                  <a:lnTo>
                    <a:pt x="23" y="73"/>
                  </a:lnTo>
                  <a:lnTo>
                    <a:pt x="53" y="8"/>
                  </a:lnTo>
                  <a:lnTo>
                    <a:pt x="34" y="0"/>
                  </a:lnTo>
                  <a:lnTo>
                    <a:pt x="4" y="64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71" name="Freeform 107"/>
            <p:cNvSpPr>
              <a:spLocks/>
            </p:cNvSpPr>
            <p:nvPr/>
          </p:nvSpPr>
          <p:spPr bwMode="auto">
            <a:xfrm>
              <a:off x="2025" y="3224"/>
              <a:ext cx="49" cy="84"/>
            </a:xfrm>
            <a:custGeom>
              <a:avLst/>
              <a:gdLst/>
              <a:ahLst/>
              <a:cxnLst>
                <a:cxn ang="0">
                  <a:pos x="0" y="75"/>
                </a:cxn>
                <a:cxn ang="0">
                  <a:pos x="18" y="84"/>
                </a:cxn>
                <a:cxn ang="0">
                  <a:pos x="24" y="71"/>
                </a:cxn>
                <a:cxn ang="0">
                  <a:pos x="49" y="7"/>
                </a:cxn>
                <a:cxn ang="0">
                  <a:pos x="30" y="0"/>
                </a:cxn>
                <a:cxn ang="0">
                  <a:pos x="4" y="63"/>
                </a:cxn>
                <a:cxn ang="0">
                  <a:pos x="0" y="75"/>
                </a:cxn>
              </a:cxnLst>
              <a:rect l="0" t="0" r="r" b="b"/>
              <a:pathLst>
                <a:path w="49" h="84">
                  <a:moveTo>
                    <a:pt x="0" y="75"/>
                  </a:moveTo>
                  <a:lnTo>
                    <a:pt x="18" y="84"/>
                  </a:lnTo>
                  <a:lnTo>
                    <a:pt x="24" y="71"/>
                  </a:lnTo>
                  <a:lnTo>
                    <a:pt x="49" y="7"/>
                  </a:lnTo>
                  <a:lnTo>
                    <a:pt x="30" y="0"/>
                  </a:lnTo>
                  <a:lnTo>
                    <a:pt x="4" y="63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72" name="Freeform 108"/>
            <p:cNvSpPr>
              <a:spLocks/>
            </p:cNvSpPr>
            <p:nvPr/>
          </p:nvSpPr>
          <p:spPr bwMode="auto">
            <a:xfrm>
              <a:off x="2074" y="3088"/>
              <a:ext cx="44" cy="84"/>
            </a:xfrm>
            <a:custGeom>
              <a:avLst/>
              <a:gdLst/>
              <a:ahLst/>
              <a:cxnLst>
                <a:cxn ang="0">
                  <a:pos x="0" y="77"/>
                </a:cxn>
                <a:cxn ang="0">
                  <a:pos x="20" y="84"/>
                </a:cxn>
                <a:cxn ang="0">
                  <a:pos x="27" y="66"/>
                </a:cxn>
                <a:cxn ang="0">
                  <a:pos x="44" y="6"/>
                </a:cxn>
                <a:cxn ang="0">
                  <a:pos x="25" y="0"/>
                </a:cxn>
                <a:cxn ang="0">
                  <a:pos x="7" y="58"/>
                </a:cxn>
                <a:cxn ang="0">
                  <a:pos x="0" y="77"/>
                </a:cxn>
              </a:cxnLst>
              <a:rect l="0" t="0" r="r" b="b"/>
              <a:pathLst>
                <a:path w="44" h="84">
                  <a:moveTo>
                    <a:pt x="0" y="77"/>
                  </a:moveTo>
                  <a:lnTo>
                    <a:pt x="20" y="84"/>
                  </a:lnTo>
                  <a:lnTo>
                    <a:pt x="27" y="66"/>
                  </a:lnTo>
                  <a:lnTo>
                    <a:pt x="44" y="6"/>
                  </a:lnTo>
                  <a:lnTo>
                    <a:pt x="25" y="0"/>
                  </a:lnTo>
                  <a:lnTo>
                    <a:pt x="7" y="58"/>
                  </a:lnTo>
                  <a:lnTo>
                    <a:pt x="0" y="7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73" name="Freeform 109"/>
            <p:cNvSpPr>
              <a:spLocks/>
            </p:cNvSpPr>
            <p:nvPr/>
          </p:nvSpPr>
          <p:spPr bwMode="auto">
            <a:xfrm>
              <a:off x="2116" y="2950"/>
              <a:ext cx="39" cy="84"/>
            </a:xfrm>
            <a:custGeom>
              <a:avLst/>
              <a:gdLst/>
              <a:ahLst/>
              <a:cxnLst>
                <a:cxn ang="0">
                  <a:pos x="0" y="79"/>
                </a:cxn>
                <a:cxn ang="0">
                  <a:pos x="20" y="84"/>
                </a:cxn>
                <a:cxn ang="0">
                  <a:pos x="28" y="53"/>
                </a:cxn>
                <a:cxn ang="0">
                  <a:pos x="39" y="5"/>
                </a:cxn>
                <a:cxn ang="0">
                  <a:pos x="20" y="0"/>
                </a:cxn>
                <a:cxn ang="0">
                  <a:pos x="8" y="45"/>
                </a:cxn>
                <a:cxn ang="0">
                  <a:pos x="0" y="79"/>
                </a:cxn>
              </a:cxnLst>
              <a:rect l="0" t="0" r="r" b="b"/>
              <a:pathLst>
                <a:path w="39" h="84">
                  <a:moveTo>
                    <a:pt x="0" y="79"/>
                  </a:moveTo>
                  <a:lnTo>
                    <a:pt x="20" y="84"/>
                  </a:lnTo>
                  <a:lnTo>
                    <a:pt x="28" y="53"/>
                  </a:lnTo>
                  <a:lnTo>
                    <a:pt x="39" y="5"/>
                  </a:lnTo>
                  <a:lnTo>
                    <a:pt x="20" y="0"/>
                  </a:lnTo>
                  <a:lnTo>
                    <a:pt x="8" y="45"/>
                  </a:lnTo>
                  <a:lnTo>
                    <a:pt x="0" y="7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74" name="Freeform 110"/>
            <p:cNvSpPr>
              <a:spLocks/>
            </p:cNvSpPr>
            <p:nvPr/>
          </p:nvSpPr>
          <p:spPr bwMode="auto">
            <a:xfrm>
              <a:off x="2149" y="2810"/>
              <a:ext cx="35" cy="85"/>
            </a:xfrm>
            <a:custGeom>
              <a:avLst/>
              <a:gdLst/>
              <a:ahLst/>
              <a:cxnLst>
                <a:cxn ang="0">
                  <a:pos x="0" y="80"/>
                </a:cxn>
                <a:cxn ang="0">
                  <a:pos x="19" y="85"/>
                </a:cxn>
                <a:cxn ang="0">
                  <a:pos x="30" y="35"/>
                </a:cxn>
                <a:cxn ang="0">
                  <a:pos x="31" y="31"/>
                </a:cxn>
                <a:cxn ang="0">
                  <a:pos x="35" y="4"/>
                </a:cxn>
                <a:cxn ang="0">
                  <a:pos x="15" y="0"/>
                </a:cxn>
                <a:cxn ang="0">
                  <a:pos x="10" y="31"/>
                </a:cxn>
                <a:cxn ang="0">
                  <a:pos x="21" y="31"/>
                </a:cxn>
                <a:cxn ang="0">
                  <a:pos x="10" y="27"/>
                </a:cxn>
                <a:cxn ang="0">
                  <a:pos x="0" y="80"/>
                </a:cxn>
              </a:cxnLst>
              <a:rect l="0" t="0" r="r" b="b"/>
              <a:pathLst>
                <a:path w="35" h="85">
                  <a:moveTo>
                    <a:pt x="0" y="80"/>
                  </a:moveTo>
                  <a:lnTo>
                    <a:pt x="19" y="85"/>
                  </a:lnTo>
                  <a:lnTo>
                    <a:pt x="30" y="35"/>
                  </a:lnTo>
                  <a:lnTo>
                    <a:pt x="31" y="31"/>
                  </a:lnTo>
                  <a:lnTo>
                    <a:pt x="35" y="4"/>
                  </a:lnTo>
                  <a:lnTo>
                    <a:pt x="15" y="0"/>
                  </a:lnTo>
                  <a:lnTo>
                    <a:pt x="10" y="31"/>
                  </a:lnTo>
                  <a:lnTo>
                    <a:pt x="21" y="31"/>
                  </a:lnTo>
                  <a:lnTo>
                    <a:pt x="10" y="27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75" name="Freeform 111"/>
            <p:cNvSpPr>
              <a:spLocks/>
            </p:cNvSpPr>
            <p:nvPr/>
          </p:nvSpPr>
          <p:spPr bwMode="auto">
            <a:xfrm>
              <a:off x="2175" y="2669"/>
              <a:ext cx="30" cy="84"/>
            </a:xfrm>
            <a:custGeom>
              <a:avLst/>
              <a:gdLst/>
              <a:ahLst/>
              <a:cxnLst>
                <a:cxn ang="0">
                  <a:pos x="0" y="81"/>
                </a:cxn>
                <a:cxn ang="0">
                  <a:pos x="19" y="84"/>
                </a:cxn>
                <a:cxn ang="0">
                  <a:pos x="30" y="7"/>
                </a:cxn>
                <a:cxn ang="0">
                  <a:pos x="30" y="2"/>
                </a:cxn>
                <a:cxn ang="0">
                  <a:pos x="10" y="0"/>
                </a:cxn>
                <a:cxn ang="0">
                  <a:pos x="10" y="7"/>
                </a:cxn>
                <a:cxn ang="0">
                  <a:pos x="0" y="81"/>
                </a:cxn>
              </a:cxnLst>
              <a:rect l="0" t="0" r="r" b="b"/>
              <a:pathLst>
                <a:path w="30" h="84">
                  <a:moveTo>
                    <a:pt x="0" y="81"/>
                  </a:moveTo>
                  <a:lnTo>
                    <a:pt x="19" y="84"/>
                  </a:lnTo>
                  <a:lnTo>
                    <a:pt x="30" y="7"/>
                  </a:lnTo>
                  <a:lnTo>
                    <a:pt x="30" y="2"/>
                  </a:lnTo>
                  <a:lnTo>
                    <a:pt x="10" y="0"/>
                  </a:lnTo>
                  <a:lnTo>
                    <a:pt x="10" y="7"/>
                  </a:lnTo>
                  <a:lnTo>
                    <a:pt x="0" y="8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76" name="Freeform 112"/>
            <p:cNvSpPr>
              <a:spLocks/>
            </p:cNvSpPr>
            <p:nvPr/>
          </p:nvSpPr>
          <p:spPr bwMode="auto">
            <a:xfrm>
              <a:off x="2192" y="2526"/>
              <a:ext cx="27" cy="84"/>
            </a:xfrm>
            <a:custGeom>
              <a:avLst/>
              <a:gdLst/>
              <a:ahLst/>
              <a:cxnLst>
                <a:cxn ang="0">
                  <a:pos x="0" y="82"/>
                </a:cxn>
                <a:cxn ang="0">
                  <a:pos x="21" y="84"/>
                </a:cxn>
                <a:cxn ang="0">
                  <a:pos x="22" y="65"/>
                </a:cxn>
                <a:cxn ang="0">
                  <a:pos x="27" y="2"/>
                </a:cxn>
                <a:cxn ang="0">
                  <a:pos x="6" y="0"/>
                </a:cxn>
                <a:cxn ang="0">
                  <a:pos x="1" y="65"/>
                </a:cxn>
                <a:cxn ang="0">
                  <a:pos x="0" y="82"/>
                </a:cxn>
              </a:cxnLst>
              <a:rect l="0" t="0" r="r" b="b"/>
              <a:pathLst>
                <a:path w="27" h="84">
                  <a:moveTo>
                    <a:pt x="0" y="82"/>
                  </a:moveTo>
                  <a:lnTo>
                    <a:pt x="21" y="84"/>
                  </a:lnTo>
                  <a:lnTo>
                    <a:pt x="22" y="65"/>
                  </a:lnTo>
                  <a:lnTo>
                    <a:pt x="27" y="2"/>
                  </a:lnTo>
                  <a:lnTo>
                    <a:pt x="6" y="0"/>
                  </a:lnTo>
                  <a:lnTo>
                    <a:pt x="1" y="65"/>
                  </a:lnTo>
                  <a:lnTo>
                    <a:pt x="0" y="8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77" name="Freeform 113"/>
            <p:cNvSpPr>
              <a:spLocks/>
            </p:cNvSpPr>
            <p:nvPr/>
          </p:nvSpPr>
          <p:spPr bwMode="auto">
            <a:xfrm>
              <a:off x="2202" y="2384"/>
              <a:ext cx="23" cy="82"/>
            </a:xfrm>
            <a:custGeom>
              <a:avLst/>
              <a:gdLst/>
              <a:ahLst/>
              <a:cxnLst>
                <a:cxn ang="0">
                  <a:pos x="0" y="81"/>
                </a:cxn>
                <a:cxn ang="0">
                  <a:pos x="21" y="82"/>
                </a:cxn>
                <a:cxn ang="0">
                  <a:pos x="23" y="33"/>
                </a:cxn>
                <a:cxn ang="0">
                  <a:pos x="23" y="0"/>
                </a:cxn>
                <a:cxn ang="0">
                  <a:pos x="2" y="0"/>
                </a:cxn>
                <a:cxn ang="0">
                  <a:pos x="2" y="33"/>
                </a:cxn>
                <a:cxn ang="0">
                  <a:pos x="0" y="81"/>
                </a:cxn>
              </a:cxnLst>
              <a:rect l="0" t="0" r="r" b="b"/>
              <a:pathLst>
                <a:path w="23" h="82">
                  <a:moveTo>
                    <a:pt x="0" y="81"/>
                  </a:moveTo>
                  <a:lnTo>
                    <a:pt x="21" y="82"/>
                  </a:lnTo>
                  <a:lnTo>
                    <a:pt x="23" y="33"/>
                  </a:lnTo>
                  <a:lnTo>
                    <a:pt x="23" y="0"/>
                  </a:lnTo>
                  <a:lnTo>
                    <a:pt x="2" y="0"/>
                  </a:lnTo>
                  <a:lnTo>
                    <a:pt x="2" y="33"/>
                  </a:lnTo>
                  <a:lnTo>
                    <a:pt x="0" y="8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78" name="Freeform 114"/>
            <p:cNvSpPr>
              <a:spLocks/>
            </p:cNvSpPr>
            <p:nvPr/>
          </p:nvSpPr>
          <p:spPr bwMode="auto">
            <a:xfrm>
              <a:off x="2204" y="2240"/>
              <a:ext cx="22" cy="83"/>
            </a:xfrm>
            <a:custGeom>
              <a:avLst/>
              <a:gdLst/>
              <a:ahLst/>
              <a:cxnLst>
                <a:cxn ang="0">
                  <a:pos x="1" y="83"/>
                </a:cxn>
                <a:cxn ang="0">
                  <a:pos x="22" y="83"/>
                </a:cxn>
                <a:cxn ang="0">
                  <a:pos x="21" y="1"/>
                </a:cxn>
                <a:cxn ang="0">
                  <a:pos x="21" y="0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1" y="83"/>
                </a:cxn>
              </a:cxnLst>
              <a:rect l="0" t="0" r="r" b="b"/>
              <a:pathLst>
                <a:path w="22" h="83">
                  <a:moveTo>
                    <a:pt x="1" y="83"/>
                  </a:moveTo>
                  <a:lnTo>
                    <a:pt x="22" y="83"/>
                  </a:lnTo>
                  <a:lnTo>
                    <a:pt x="21" y="1"/>
                  </a:lnTo>
                  <a:lnTo>
                    <a:pt x="21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1" y="8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79" name="Freeform 115"/>
            <p:cNvSpPr>
              <a:spLocks/>
            </p:cNvSpPr>
            <p:nvPr/>
          </p:nvSpPr>
          <p:spPr bwMode="auto">
            <a:xfrm>
              <a:off x="2196" y="2096"/>
              <a:ext cx="26" cy="83"/>
            </a:xfrm>
            <a:custGeom>
              <a:avLst/>
              <a:gdLst/>
              <a:ahLst/>
              <a:cxnLst>
                <a:cxn ang="0">
                  <a:pos x="5" y="83"/>
                </a:cxn>
                <a:cxn ang="0">
                  <a:pos x="26" y="82"/>
                </a:cxn>
                <a:cxn ang="0">
                  <a:pos x="25" y="56"/>
                </a:cxn>
                <a:cxn ang="0">
                  <a:pos x="21" y="0"/>
                </a:cxn>
                <a:cxn ang="0">
                  <a:pos x="0" y="2"/>
                </a:cxn>
                <a:cxn ang="0">
                  <a:pos x="4" y="56"/>
                </a:cxn>
                <a:cxn ang="0">
                  <a:pos x="5" y="83"/>
                </a:cxn>
              </a:cxnLst>
              <a:rect l="0" t="0" r="r" b="b"/>
              <a:pathLst>
                <a:path w="26" h="83">
                  <a:moveTo>
                    <a:pt x="5" y="83"/>
                  </a:moveTo>
                  <a:lnTo>
                    <a:pt x="26" y="82"/>
                  </a:lnTo>
                  <a:lnTo>
                    <a:pt x="25" y="56"/>
                  </a:lnTo>
                  <a:lnTo>
                    <a:pt x="21" y="0"/>
                  </a:lnTo>
                  <a:lnTo>
                    <a:pt x="0" y="2"/>
                  </a:lnTo>
                  <a:lnTo>
                    <a:pt x="4" y="56"/>
                  </a:lnTo>
                  <a:lnTo>
                    <a:pt x="5" y="8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80" name="Freeform 116"/>
            <p:cNvSpPr>
              <a:spLocks/>
            </p:cNvSpPr>
            <p:nvPr/>
          </p:nvSpPr>
          <p:spPr bwMode="auto">
            <a:xfrm>
              <a:off x="2181" y="1953"/>
              <a:ext cx="30" cy="84"/>
            </a:xfrm>
            <a:custGeom>
              <a:avLst/>
              <a:gdLst/>
              <a:ahLst/>
              <a:cxnLst>
                <a:cxn ang="0">
                  <a:pos x="9" y="84"/>
                </a:cxn>
                <a:cxn ang="0">
                  <a:pos x="30" y="82"/>
                </a:cxn>
                <a:cxn ang="0">
                  <a:pos x="24" y="28"/>
                </a:cxn>
                <a:cxn ang="0">
                  <a:pos x="19" y="0"/>
                </a:cxn>
                <a:cxn ang="0">
                  <a:pos x="0" y="3"/>
                </a:cxn>
                <a:cxn ang="0">
                  <a:pos x="4" y="28"/>
                </a:cxn>
                <a:cxn ang="0">
                  <a:pos x="9" y="84"/>
                </a:cxn>
              </a:cxnLst>
              <a:rect l="0" t="0" r="r" b="b"/>
              <a:pathLst>
                <a:path w="30" h="84">
                  <a:moveTo>
                    <a:pt x="9" y="84"/>
                  </a:moveTo>
                  <a:lnTo>
                    <a:pt x="30" y="82"/>
                  </a:lnTo>
                  <a:lnTo>
                    <a:pt x="24" y="28"/>
                  </a:lnTo>
                  <a:lnTo>
                    <a:pt x="19" y="0"/>
                  </a:lnTo>
                  <a:lnTo>
                    <a:pt x="0" y="3"/>
                  </a:lnTo>
                  <a:lnTo>
                    <a:pt x="4" y="28"/>
                  </a:lnTo>
                  <a:lnTo>
                    <a:pt x="9" y="8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81" name="Freeform 117"/>
            <p:cNvSpPr>
              <a:spLocks/>
            </p:cNvSpPr>
            <p:nvPr/>
          </p:nvSpPr>
          <p:spPr bwMode="auto">
            <a:xfrm>
              <a:off x="2158" y="1810"/>
              <a:ext cx="34" cy="85"/>
            </a:xfrm>
            <a:custGeom>
              <a:avLst/>
              <a:gdLst/>
              <a:ahLst/>
              <a:cxnLst>
                <a:cxn ang="0">
                  <a:pos x="15" y="85"/>
                </a:cxn>
                <a:cxn ang="0">
                  <a:pos x="34" y="82"/>
                </a:cxn>
                <a:cxn ang="0">
                  <a:pos x="22" y="6"/>
                </a:cxn>
                <a:cxn ang="0">
                  <a:pos x="21" y="2"/>
                </a:cxn>
                <a:cxn ang="0">
                  <a:pos x="20" y="0"/>
                </a:cxn>
                <a:cxn ang="0">
                  <a:pos x="0" y="4"/>
                </a:cxn>
                <a:cxn ang="0">
                  <a:pos x="1" y="10"/>
                </a:cxn>
                <a:cxn ang="0">
                  <a:pos x="12" y="6"/>
                </a:cxn>
                <a:cxn ang="0">
                  <a:pos x="1" y="6"/>
                </a:cxn>
                <a:cxn ang="0">
                  <a:pos x="15" y="85"/>
                </a:cxn>
              </a:cxnLst>
              <a:rect l="0" t="0" r="r" b="b"/>
              <a:pathLst>
                <a:path w="34" h="85">
                  <a:moveTo>
                    <a:pt x="15" y="85"/>
                  </a:moveTo>
                  <a:lnTo>
                    <a:pt x="34" y="82"/>
                  </a:lnTo>
                  <a:lnTo>
                    <a:pt x="22" y="6"/>
                  </a:lnTo>
                  <a:lnTo>
                    <a:pt x="21" y="2"/>
                  </a:lnTo>
                  <a:lnTo>
                    <a:pt x="20" y="0"/>
                  </a:lnTo>
                  <a:lnTo>
                    <a:pt x="0" y="4"/>
                  </a:lnTo>
                  <a:lnTo>
                    <a:pt x="1" y="10"/>
                  </a:lnTo>
                  <a:lnTo>
                    <a:pt x="12" y="6"/>
                  </a:lnTo>
                  <a:lnTo>
                    <a:pt x="1" y="6"/>
                  </a:lnTo>
                  <a:lnTo>
                    <a:pt x="15" y="8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82" name="Freeform 118"/>
            <p:cNvSpPr>
              <a:spLocks/>
            </p:cNvSpPr>
            <p:nvPr/>
          </p:nvSpPr>
          <p:spPr bwMode="auto">
            <a:xfrm>
              <a:off x="2129" y="1670"/>
              <a:ext cx="36" cy="85"/>
            </a:xfrm>
            <a:custGeom>
              <a:avLst/>
              <a:gdLst/>
              <a:ahLst/>
              <a:cxnLst>
                <a:cxn ang="0">
                  <a:pos x="17" y="85"/>
                </a:cxn>
                <a:cxn ang="0">
                  <a:pos x="36" y="81"/>
                </a:cxn>
                <a:cxn ang="0">
                  <a:pos x="33" y="62"/>
                </a:cxn>
                <a:cxn ang="0">
                  <a:pos x="19" y="0"/>
                </a:cxn>
                <a:cxn ang="0">
                  <a:pos x="0" y="5"/>
                </a:cxn>
                <a:cxn ang="0">
                  <a:pos x="14" y="70"/>
                </a:cxn>
                <a:cxn ang="0">
                  <a:pos x="17" y="85"/>
                </a:cxn>
              </a:cxnLst>
              <a:rect l="0" t="0" r="r" b="b"/>
              <a:pathLst>
                <a:path w="36" h="85">
                  <a:moveTo>
                    <a:pt x="17" y="85"/>
                  </a:moveTo>
                  <a:lnTo>
                    <a:pt x="36" y="81"/>
                  </a:lnTo>
                  <a:lnTo>
                    <a:pt x="33" y="62"/>
                  </a:lnTo>
                  <a:lnTo>
                    <a:pt x="19" y="0"/>
                  </a:lnTo>
                  <a:lnTo>
                    <a:pt x="0" y="5"/>
                  </a:lnTo>
                  <a:lnTo>
                    <a:pt x="14" y="70"/>
                  </a:lnTo>
                  <a:lnTo>
                    <a:pt x="17" y="8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83" name="Freeform 119"/>
            <p:cNvSpPr>
              <a:spLocks/>
            </p:cNvSpPr>
            <p:nvPr/>
          </p:nvSpPr>
          <p:spPr bwMode="auto">
            <a:xfrm>
              <a:off x="2090" y="1531"/>
              <a:ext cx="42" cy="84"/>
            </a:xfrm>
            <a:custGeom>
              <a:avLst/>
              <a:gdLst/>
              <a:ahLst/>
              <a:cxnLst>
                <a:cxn ang="0">
                  <a:pos x="22" y="84"/>
                </a:cxn>
                <a:cxn ang="0">
                  <a:pos x="42" y="79"/>
                </a:cxn>
                <a:cxn ang="0">
                  <a:pos x="33" y="47"/>
                </a:cxn>
                <a:cxn ang="0">
                  <a:pos x="19" y="0"/>
                </a:cxn>
                <a:cxn ang="0">
                  <a:pos x="0" y="6"/>
                </a:cxn>
                <a:cxn ang="0">
                  <a:pos x="14" y="56"/>
                </a:cxn>
                <a:cxn ang="0">
                  <a:pos x="22" y="84"/>
                </a:cxn>
              </a:cxnLst>
              <a:rect l="0" t="0" r="r" b="b"/>
              <a:pathLst>
                <a:path w="42" h="84">
                  <a:moveTo>
                    <a:pt x="22" y="84"/>
                  </a:moveTo>
                  <a:lnTo>
                    <a:pt x="42" y="79"/>
                  </a:lnTo>
                  <a:lnTo>
                    <a:pt x="33" y="47"/>
                  </a:lnTo>
                  <a:lnTo>
                    <a:pt x="19" y="0"/>
                  </a:lnTo>
                  <a:lnTo>
                    <a:pt x="0" y="6"/>
                  </a:lnTo>
                  <a:lnTo>
                    <a:pt x="14" y="56"/>
                  </a:lnTo>
                  <a:lnTo>
                    <a:pt x="22" y="8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84" name="Freeform 120"/>
            <p:cNvSpPr>
              <a:spLocks/>
            </p:cNvSpPr>
            <p:nvPr/>
          </p:nvSpPr>
          <p:spPr bwMode="auto">
            <a:xfrm>
              <a:off x="2042" y="1395"/>
              <a:ext cx="48" cy="84"/>
            </a:xfrm>
            <a:custGeom>
              <a:avLst/>
              <a:gdLst/>
              <a:ahLst/>
              <a:cxnLst>
                <a:cxn ang="0">
                  <a:pos x="28" y="84"/>
                </a:cxn>
                <a:cxn ang="0">
                  <a:pos x="48" y="77"/>
                </a:cxn>
                <a:cxn ang="0">
                  <a:pos x="34" y="37"/>
                </a:cxn>
                <a:cxn ang="0">
                  <a:pos x="20" y="0"/>
                </a:cxn>
                <a:cxn ang="0">
                  <a:pos x="0" y="7"/>
                </a:cxn>
                <a:cxn ang="0">
                  <a:pos x="15" y="45"/>
                </a:cxn>
                <a:cxn ang="0">
                  <a:pos x="28" y="84"/>
                </a:cxn>
              </a:cxnLst>
              <a:rect l="0" t="0" r="r" b="b"/>
              <a:pathLst>
                <a:path w="48" h="84">
                  <a:moveTo>
                    <a:pt x="28" y="84"/>
                  </a:moveTo>
                  <a:lnTo>
                    <a:pt x="48" y="77"/>
                  </a:lnTo>
                  <a:lnTo>
                    <a:pt x="34" y="37"/>
                  </a:lnTo>
                  <a:lnTo>
                    <a:pt x="20" y="0"/>
                  </a:lnTo>
                  <a:lnTo>
                    <a:pt x="0" y="7"/>
                  </a:lnTo>
                  <a:lnTo>
                    <a:pt x="15" y="45"/>
                  </a:lnTo>
                  <a:lnTo>
                    <a:pt x="28" y="8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85" name="Freeform 121"/>
            <p:cNvSpPr>
              <a:spLocks/>
            </p:cNvSpPr>
            <p:nvPr/>
          </p:nvSpPr>
          <p:spPr bwMode="auto">
            <a:xfrm>
              <a:off x="1986" y="1263"/>
              <a:ext cx="52" cy="83"/>
            </a:xfrm>
            <a:custGeom>
              <a:avLst/>
              <a:gdLst/>
              <a:ahLst/>
              <a:cxnLst>
                <a:cxn ang="0">
                  <a:pos x="34" y="83"/>
                </a:cxn>
                <a:cxn ang="0">
                  <a:pos x="52" y="75"/>
                </a:cxn>
                <a:cxn ang="0">
                  <a:pos x="34" y="32"/>
                </a:cxn>
                <a:cxn ang="0">
                  <a:pos x="19" y="0"/>
                </a:cxn>
                <a:cxn ang="0">
                  <a:pos x="0" y="8"/>
                </a:cxn>
                <a:cxn ang="0">
                  <a:pos x="14" y="40"/>
                </a:cxn>
                <a:cxn ang="0">
                  <a:pos x="34" y="83"/>
                </a:cxn>
              </a:cxnLst>
              <a:rect l="0" t="0" r="r" b="b"/>
              <a:pathLst>
                <a:path w="52" h="83">
                  <a:moveTo>
                    <a:pt x="34" y="83"/>
                  </a:moveTo>
                  <a:lnTo>
                    <a:pt x="52" y="75"/>
                  </a:lnTo>
                  <a:lnTo>
                    <a:pt x="34" y="32"/>
                  </a:lnTo>
                  <a:lnTo>
                    <a:pt x="19" y="0"/>
                  </a:lnTo>
                  <a:lnTo>
                    <a:pt x="0" y="8"/>
                  </a:lnTo>
                  <a:lnTo>
                    <a:pt x="14" y="40"/>
                  </a:lnTo>
                  <a:lnTo>
                    <a:pt x="34" y="8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86" name="Freeform 122"/>
            <p:cNvSpPr>
              <a:spLocks/>
            </p:cNvSpPr>
            <p:nvPr/>
          </p:nvSpPr>
          <p:spPr bwMode="auto">
            <a:xfrm>
              <a:off x="1920" y="1135"/>
              <a:ext cx="58" cy="82"/>
            </a:xfrm>
            <a:custGeom>
              <a:avLst/>
              <a:gdLst/>
              <a:ahLst/>
              <a:cxnLst>
                <a:cxn ang="0">
                  <a:pos x="39" y="82"/>
                </a:cxn>
                <a:cxn ang="0">
                  <a:pos x="58" y="72"/>
                </a:cxn>
                <a:cxn ang="0">
                  <a:pos x="37" y="31"/>
                </a:cxn>
                <a:cxn ang="0">
                  <a:pos x="18" y="0"/>
                </a:cxn>
                <a:cxn ang="0">
                  <a:pos x="0" y="10"/>
                </a:cxn>
                <a:cxn ang="0">
                  <a:pos x="18" y="40"/>
                </a:cxn>
                <a:cxn ang="0">
                  <a:pos x="39" y="82"/>
                </a:cxn>
              </a:cxnLst>
              <a:rect l="0" t="0" r="r" b="b"/>
              <a:pathLst>
                <a:path w="58" h="82">
                  <a:moveTo>
                    <a:pt x="39" y="82"/>
                  </a:moveTo>
                  <a:lnTo>
                    <a:pt x="58" y="72"/>
                  </a:lnTo>
                  <a:lnTo>
                    <a:pt x="37" y="31"/>
                  </a:lnTo>
                  <a:lnTo>
                    <a:pt x="18" y="0"/>
                  </a:lnTo>
                  <a:lnTo>
                    <a:pt x="0" y="10"/>
                  </a:lnTo>
                  <a:lnTo>
                    <a:pt x="18" y="40"/>
                  </a:lnTo>
                  <a:lnTo>
                    <a:pt x="39" y="8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87" name="Freeform 123"/>
            <p:cNvSpPr>
              <a:spLocks/>
            </p:cNvSpPr>
            <p:nvPr/>
          </p:nvSpPr>
          <p:spPr bwMode="auto">
            <a:xfrm>
              <a:off x="1845" y="1013"/>
              <a:ext cx="61" cy="79"/>
            </a:xfrm>
            <a:custGeom>
              <a:avLst/>
              <a:gdLst/>
              <a:ahLst/>
              <a:cxnLst>
                <a:cxn ang="0">
                  <a:pos x="44" y="79"/>
                </a:cxn>
                <a:cxn ang="0">
                  <a:pos x="61" y="68"/>
                </a:cxn>
                <a:cxn ang="0">
                  <a:pos x="42" y="37"/>
                </a:cxn>
                <a:cxn ang="0">
                  <a:pos x="40" y="34"/>
                </a:cxn>
                <a:cxn ang="0">
                  <a:pos x="16" y="0"/>
                </a:cxn>
                <a:cxn ang="0">
                  <a:pos x="0" y="11"/>
                </a:cxn>
                <a:cxn ang="0">
                  <a:pos x="25" y="48"/>
                </a:cxn>
                <a:cxn ang="0">
                  <a:pos x="32" y="41"/>
                </a:cxn>
                <a:cxn ang="0">
                  <a:pos x="22" y="45"/>
                </a:cxn>
                <a:cxn ang="0">
                  <a:pos x="44" y="79"/>
                </a:cxn>
              </a:cxnLst>
              <a:rect l="0" t="0" r="r" b="b"/>
              <a:pathLst>
                <a:path w="61" h="79">
                  <a:moveTo>
                    <a:pt x="44" y="79"/>
                  </a:moveTo>
                  <a:lnTo>
                    <a:pt x="61" y="68"/>
                  </a:lnTo>
                  <a:lnTo>
                    <a:pt x="42" y="37"/>
                  </a:lnTo>
                  <a:lnTo>
                    <a:pt x="40" y="34"/>
                  </a:lnTo>
                  <a:lnTo>
                    <a:pt x="16" y="0"/>
                  </a:lnTo>
                  <a:lnTo>
                    <a:pt x="0" y="11"/>
                  </a:lnTo>
                  <a:lnTo>
                    <a:pt x="25" y="48"/>
                  </a:lnTo>
                  <a:lnTo>
                    <a:pt x="32" y="41"/>
                  </a:lnTo>
                  <a:lnTo>
                    <a:pt x="22" y="45"/>
                  </a:lnTo>
                  <a:lnTo>
                    <a:pt x="44" y="7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88" name="Freeform 124"/>
            <p:cNvSpPr>
              <a:spLocks/>
            </p:cNvSpPr>
            <p:nvPr/>
          </p:nvSpPr>
          <p:spPr bwMode="auto">
            <a:xfrm>
              <a:off x="1756" y="899"/>
              <a:ext cx="68" cy="76"/>
            </a:xfrm>
            <a:custGeom>
              <a:avLst/>
              <a:gdLst/>
              <a:ahLst/>
              <a:cxnLst>
                <a:cxn ang="0">
                  <a:pos x="52" y="76"/>
                </a:cxn>
                <a:cxn ang="0">
                  <a:pos x="68" y="63"/>
                </a:cxn>
                <a:cxn ang="0">
                  <a:pos x="52" y="43"/>
                </a:cxn>
                <a:cxn ang="0">
                  <a:pos x="16" y="0"/>
                </a:cxn>
                <a:cxn ang="0">
                  <a:pos x="0" y="13"/>
                </a:cxn>
                <a:cxn ang="0">
                  <a:pos x="37" y="57"/>
                </a:cxn>
                <a:cxn ang="0">
                  <a:pos x="52" y="76"/>
                </a:cxn>
              </a:cxnLst>
              <a:rect l="0" t="0" r="r" b="b"/>
              <a:pathLst>
                <a:path w="68" h="76">
                  <a:moveTo>
                    <a:pt x="52" y="76"/>
                  </a:moveTo>
                  <a:lnTo>
                    <a:pt x="68" y="63"/>
                  </a:lnTo>
                  <a:lnTo>
                    <a:pt x="52" y="43"/>
                  </a:lnTo>
                  <a:lnTo>
                    <a:pt x="16" y="0"/>
                  </a:lnTo>
                  <a:lnTo>
                    <a:pt x="0" y="13"/>
                  </a:lnTo>
                  <a:lnTo>
                    <a:pt x="37" y="57"/>
                  </a:lnTo>
                  <a:lnTo>
                    <a:pt x="52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89" name="Freeform 125"/>
            <p:cNvSpPr>
              <a:spLocks/>
            </p:cNvSpPr>
            <p:nvPr/>
          </p:nvSpPr>
          <p:spPr bwMode="auto">
            <a:xfrm>
              <a:off x="1656" y="796"/>
              <a:ext cx="74" cy="71"/>
            </a:xfrm>
            <a:custGeom>
              <a:avLst/>
              <a:gdLst/>
              <a:ahLst/>
              <a:cxnLst>
                <a:cxn ang="0">
                  <a:pos x="58" y="71"/>
                </a:cxn>
                <a:cxn ang="0">
                  <a:pos x="74" y="57"/>
                </a:cxn>
                <a:cxn ang="0">
                  <a:pos x="70" y="53"/>
                </a:cxn>
                <a:cxn ang="0">
                  <a:pos x="27" y="12"/>
                </a:cxn>
                <a:cxn ang="0">
                  <a:pos x="13" y="0"/>
                </a:cxn>
                <a:cxn ang="0">
                  <a:pos x="0" y="16"/>
                </a:cxn>
                <a:cxn ang="0">
                  <a:pos x="12" y="26"/>
                </a:cxn>
                <a:cxn ang="0">
                  <a:pos x="55" y="67"/>
                </a:cxn>
                <a:cxn ang="0">
                  <a:pos x="58" y="71"/>
                </a:cxn>
              </a:cxnLst>
              <a:rect l="0" t="0" r="r" b="b"/>
              <a:pathLst>
                <a:path w="74" h="71">
                  <a:moveTo>
                    <a:pt x="58" y="71"/>
                  </a:moveTo>
                  <a:lnTo>
                    <a:pt x="74" y="57"/>
                  </a:lnTo>
                  <a:lnTo>
                    <a:pt x="70" y="53"/>
                  </a:lnTo>
                  <a:lnTo>
                    <a:pt x="27" y="12"/>
                  </a:lnTo>
                  <a:lnTo>
                    <a:pt x="13" y="0"/>
                  </a:lnTo>
                  <a:lnTo>
                    <a:pt x="0" y="16"/>
                  </a:lnTo>
                  <a:lnTo>
                    <a:pt x="12" y="26"/>
                  </a:lnTo>
                  <a:lnTo>
                    <a:pt x="55" y="67"/>
                  </a:lnTo>
                  <a:lnTo>
                    <a:pt x="58" y="7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90" name="Freeform 126"/>
            <p:cNvSpPr>
              <a:spLocks/>
            </p:cNvSpPr>
            <p:nvPr/>
          </p:nvSpPr>
          <p:spPr bwMode="auto">
            <a:xfrm>
              <a:off x="1542" y="710"/>
              <a:ext cx="79" cy="63"/>
            </a:xfrm>
            <a:custGeom>
              <a:avLst/>
              <a:gdLst/>
              <a:ahLst/>
              <a:cxnLst>
                <a:cxn ang="0">
                  <a:pos x="67" y="63"/>
                </a:cxn>
                <a:cxn ang="0">
                  <a:pos x="79" y="46"/>
                </a:cxn>
                <a:cxn ang="0">
                  <a:pos x="50" y="25"/>
                </a:cxn>
                <a:cxn ang="0">
                  <a:pos x="47" y="23"/>
                </a:cxn>
                <a:cxn ang="0">
                  <a:pos x="12" y="0"/>
                </a:cxn>
                <a:cxn ang="0">
                  <a:pos x="0" y="17"/>
                </a:cxn>
                <a:cxn ang="0">
                  <a:pos x="39" y="41"/>
                </a:cxn>
                <a:cxn ang="0">
                  <a:pos x="43" y="32"/>
                </a:cxn>
                <a:cxn ang="0">
                  <a:pos x="36" y="39"/>
                </a:cxn>
                <a:cxn ang="0">
                  <a:pos x="67" y="63"/>
                </a:cxn>
              </a:cxnLst>
              <a:rect l="0" t="0" r="r" b="b"/>
              <a:pathLst>
                <a:path w="79" h="63">
                  <a:moveTo>
                    <a:pt x="67" y="63"/>
                  </a:moveTo>
                  <a:lnTo>
                    <a:pt x="79" y="46"/>
                  </a:lnTo>
                  <a:lnTo>
                    <a:pt x="50" y="25"/>
                  </a:lnTo>
                  <a:lnTo>
                    <a:pt x="47" y="23"/>
                  </a:lnTo>
                  <a:lnTo>
                    <a:pt x="12" y="0"/>
                  </a:lnTo>
                  <a:lnTo>
                    <a:pt x="0" y="17"/>
                  </a:lnTo>
                  <a:lnTo>
                    <a:pt x="39" y="41"/>
                  </a:lnTo>
                  <a:lnTo>
                    <a:pt x="43" y="32"/>
                  </a:lnTo>
                  <a:lnTo>
                    <a:pt x="36" y="39"/>
                  </a:lnTo>
                  <a:lnTo>
                    <a:pt x="67" y="6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91" name="Freeform 127"/>
            <p:cNvSpPr>
              <a:spLocks/>
            </p:cNvSpPr>
            <p:nvPr/>
          </p:nvSpPr>
          <p:spPr bwMode="auto">
            <a:xfrm>
              <a:off x="1417" y="644"/>
              <a:ext cx="83" cy="52"/>
            </a:xfrm>
            <a:custGeom>
              <a:avLst/>
              <a:gdLst/>
              <a:ahLst/>
              <a:cxnLst>
                <a:cxn ang="0">
                  <a:pos x="73" y="52"/>
                </a:cxn>
                <a:cxn ang="0">
                  <a:pos x="83" y="35"/>
                </a:cxn>
                <a:cxn ang="0">
                  <a:pos x="77" y="32"/>
                </a:cxn>
                <a:cxn ang="0">
                  <a:pos x="28" y="8"/>
                </a:cxn>
                <a:cxn ang="0">
                  <a:pos x="7" y="0"/>
                </a:cxn>
                <a:cxn ang="0">
                  <a:pos x="0" y="18"/>
                </a:cxn>
                <a:cxn ang="0">
                  <a:pos x="20" y="26"/>
                </a:cxn>
                <a:cxn ang="0">
                  <a:pos x="69" y="50"/>
                </a:cxn>
                <a:cxn ang="0">
                  <a:pos x="73" y="52"/>
                </a:cxn>
              </a:cxnLst>
              <a:rect l="0" t="0" r="r" b="b"/>
              <a:pathLst>
                <a:path w="83" h="52">
                  <a:moveTo>
                    <a:pt x="73" y="52"/>
                  </a:moveTo>
                  <a:lnTo>
                    <a:pt x="83" y="35"/>
                  </a:lnTo>
                  <a:lnTo>
                    <a:pt x="77" y="32"/>
                  </a:lnTo>
                  <a:lnTo>
                    <a:pt x="28" y="8"/>
                  </a:lnTo>
                  <a:lnTo>
                    <a:pt x="7" y="0"/>
                  </a:lnTo>
                  <a:lnTo>
                    <a:pt x="0" y="18"/>
                  </a:lnTo>
                  <a:lnTo>
                    <a:pt x="20" y="26"/>
                  </a:lnTo>
                  <a:lnTo>
                    <a:pt x="69" y="50"/>
                  </a:lnTo>
                  <a:lnTo>
                    <a:pt x="73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92" name="Freeform 128"/>
            <p:cNvSpPr>
              <a:spLocks/>
            </p:cNvSpPr>
            <p:nvPr/>
          </p:nvSpPr>
          <p:spPr bwMode="auto">
            <a:xfrm>
              <a:off x="1281" y="605"/>
              <a:ext cx="84" cy="38"/>
            </a:xfrm>
            <a:custGeom>
              <a:avLst/>
              <a:gdLst/>
              <a:ahLst/>
              <a:cxnLst>
                <a:cxn ang="0">
                  <a:pos x="79" y="38"/>
                </a:cxn>
                <a:cxn ang="0">
                  <a:pos x="84" y="18"/>
                </a:cxn>
                <a:cxn ang="0">
                  <a:pos x="63" y="12"/>
                </a:cxn>
                <a:cxn ang="0">
                  <a:pos x="37" y="7"/>
                </a:cxn>
                <a:cxn ang="0">
                  <a:pos x="33" y="6"/>
                </a:cxn>
                <a:cxn ang="0">
                  <a:pos x="7" y="1"/>
                </a:cxn>
                <a:cxn ang="0">
                  <a:pos x="3" y="0"/>
                </a:cxn>
                <a:cxn ang="0">
                  <a:pos x="0" y="19"/>
                </a:cxn>
                <a:cxn ang="0">
                  <a:pos x="7" y="21"/>
                </a:cxn>
                <a:cxn ang="0">
                  <a:pos x="33" y="26"/>
                </a:cxn>
                <a:cxn ang="0">
                  <a:pos x="33" y="16"/>
                </a:cxn>
                <a:cxn ang="0">
                  <a:pos x="29" y="25"/>
                </a:cxn>
                <a:cxn ang="0">
                  <a:pos x="55" y="31"/>
                </a:cxn>
                <a:cxn ang="0">
                  <a:pos x="79" y="38"/>
                </a:cxn>
              </a:cxnLst>
              <a:rect l="0" t="0" r="r" b="b"/>
              <a:pathLst>
                <a:path w="84" h="38">
                  <a:moveTo>
                    <a:pt x="79" y="38"/>
                  </a:moveTo>
                  <a:lnTo>
                    <a:pt x="84" y="18"/>
                  </a:lnTo>
                  <a:lnTo>
                    <a:pt x="63" y="12"/>
                  </a:lnTo>
                  <a:lnTo>
                    <a:pt x="37" y="7"/>
                  </a:lnTo>
                  <a:lnTo>
                    <a:pt x="33" y="6"/>
                  </a:lnTo>
                  <a:lnTo>
                    <a:pt x="7" y="1"/>
                  </a:lnTo>
                  <a:lnTo>
                    <a:pt x="3" y="0"/>
                  </a:lnTo>
                  <a:lnTo>
                    <a:pt x="0" y="19"/>
                  </a:lnTo>
                  <a:lnTo>
                    <a:pt x="7" y="21"/>
                  </a:lnTo>
                  <a:lnTo>
                    <a:pt x="33" y="26"/>
                  </a:lnTo>
                  <a:lnTo>
                    <a:pt x="33" y="16"/>
                  </a:lnTo>
                  <a:lnTo>
                    <a:pt x="29" y="25"/>
                  </a:lnTo>
                  <a:lnTo>
                    <a:pt x="55" y="31"/>
                  </a:lnTo>
                  <a:lnTo>
                    <a:pt x="79" y="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6993" name="Group 129"/>
          <p:cNvGrpSpPr>
            <a:grpSpLocks/>
          </p:cNvGrpSpPr>
          <p:nvPr/>
        </p:nvGrpSpPr>
        <p:grpSpPr bwMode="auto">
          <a:xfrm>
            <a:off x="3735388" y="2039938"/>
            <a:ext cx="3703637" cy="3703637"/>
            <a:chOff x="2353" y="1285"/>
            <a:chExt cx="2333" cy="2333"/>
          </a:xfrm>
        </p:grpSpPr>
        <p:sp>
          <p:nvSpPr>
            <p:cNvPr id="36994" name="Freeform 130"/>
            <p:cNvSpPr>
              <a:spLocks/>
            </p:cNvSpPr>
            <p:nvPr/>
          </p:nvSpPr>
          <p:spPr bwMode="auto">
            <a:xfrm>
              <a:off x="3437" y="1285"/>
              <a:ext cx="82" cy="24"/>
            </a:xfrm>
            <a:custGeom>
              <a:avLst/>
              <a:gdLst/>
              <a:ahLst/>
              <a:cxnLst>
                <a:cxn ang="0">
                  <a:pos x="82" y="21"/>
                </a:cxn>
                <a:cxn ang="0">
                  <a:pos x="82" y="0"/>
                </a:cxn>
                <a:cxn ang="0">
                  <a:pos x="23" y="1"/>
                </a:cxn>
                <a:cxn ang="0">
                  <a:pos x="0" y="3"/>
                </a:cxn>
                <a:cxn ang="0">
                  <a:pos x="1" y="24"/>
                </a:cxn>
                <a:cxn ang="0">
                  <a:pos x="23" y="22"/>
                </a:cxn>
                <a:cxn ang="0">
                  <a:pos x="82" y="21"/>
                </a:cxn>
              </a:cxnLst>
              <a:rect l="0" t="0" r="r" b="b"/>
              <a:pathLst>
                <a:path w="82" h="24">
                  <a:moveTo>
                    <a:pt x="82" y="21"/>
                  </a:moveTo>
                  <a:lnTo>
                    <a:pt x="82" y="0"/>
                  </a:lnTo>
                  <a:lnTo>
                    <a:pt x="23" y="1"/>
                  </a:lnTo>
                  <a:lnTo>
                    <a:pt x="0" y="3"/>
                  </a:lnTo>
                  <a:lnTo>
                    <a:pt x="1" y="24"/>
                  </a:lnTo>
                  <a:lnTo>
                    <a:pt x="23" y="22"/>
                  </a:lnTo>
                  <a:lnTo>
                    <a:pt x="82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95" name="Freeform 131"/>
            <p:cNvSpPr>
              <a:spLocks/>
            </p:cNvSpPr>
            <p:nvPr/>
          </p:nvSpPr>
          <p:spPr bwMode="auto">
            <a:xfrm>
              <a:off x="3294" y="1295"/>
              <a:ext cx="83" cy="32"/>
            </a:xfrm>
            <a:custGeom>
              <a:avLst/>
              <a:gdLst/>
              <a:ahLst/>
              <a:cxnLst>
                <a:cxn ang="0">
                  <a:pos x="83" y="19"/>
                </a:cxn>
                <a:cxn ang="0">
                  <a:pos x="81" y="0"/>
                </a:cxn>
                <a:cxn ang="0">
                  <a:pos x="49" y="4"/>
                </a:cxn>
                <a:cxn ang="0">
                  <a:pos x="0" y="13"/>
                </a:cxn>
                <a:cxn ang="0">
                  <a:pos x="3" y="32"/>
                </a:cxn>
                <a:cxn ang="0">
                  <a:pos x="49" y="24"/>
                </a:cxn>
                <a:cxn ang="0">
                  <a:pos x="83" y="19"/>
                </a:cxn>
              </a:cxnLst>
              <a:rect l="0" t="0" r="r" b="b"/>
              <a:pathLst>
                <a:path w="83" h="32">
                  <a:moveTo>
                    <a:pt x="83" y="19"/>
                  </a:moveTo>
                  <a:lnTo>
                    <a:pt x="81" y="0"/>
                  </a:lnTo>
                  <a:lnTo>
                    <a:pt x="49" y="4"/>
                  </a:lnTo>
                  <a:lnTo>
                    <a:pt x="0" y="13"/>
                  </a:lnTo>
                  <a:lnTo>
                    <a:pt x="3" y="32"/>
                  </a:lnTo>
                  <a:lnTo>
                    <a:pt x="49" y="24"/>
                  </a:lnTo>
                  <a:lnTo>
                    <a:pt x="83" y="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96" name="Freeform 132"/>
            <p:cNvSpPr>
              <a:spLocks/>
            </p:cNvSpPr>
            <p:nvPr/>
          </p:nvSpPr>
          <p:spPr bwMode="auto">
            <a:xfrm>
              <a:off x="3153" y="1321"/>
              <a:ext cx="85" cy="42"/>
            </a:xfrm>
            <a:custGeom>
              <a:avLst/>
              <a:gdLst/>
              <a:ahLst/>
              <a:cxnLst>
                <a:cxn ang="0">
                  <a:pos x="85" y="20"/>
                </a:cxn>
                <a:cxn ang="0">
                  <a:pos x="80" y="0"/>
                </a:cxn>
                <a:cxn ang="0">
                  <a:pos x="73" y="2"/>
                </a:cxn>
                <a:cxn ang="0">
                  <a:pos x="19" y="18"/>
                </a:cxn>
                <a:cxn ang="0">
                  <a:pos x="0" y="23"/>
                </a:cxn>
                <a:cxn ang="0">
                  <a:pos x="7" y="42"/>
                </a:cxn>
                <a:cxn ang="0">
                  <a:pos x="27" y="36"/>
                </a:cxn>
                <a:cxn ang="0">
                  <a:pos x="81" y="21"/>
                </a:cxn>
                <a:cxn ang="0">
                  <a:pos x="85" y="20"/>
                </a:cxn>
              </a:cxnLst>
              <a:rect l="0" t="0" r="r" b="b"/>
              <a:pathLst>
                <a:path w="85" h="42">
                  <a:moveTo>
                    <a:pt x="85" y="20"/>
                  </a:moveTo>
                  <a:lnTo>
                    <a:pt x="80" y="0"/>
                  </a:lnTo>
                  <a:lnTo>
                    <a:pt x="73" y="2"/>
                  </a:lnTo>
                  <a:lnTo>
                    <a:pt x="19" y="18"/>
                  </a:lnTo>
                  <a:lnTo>
                    <a:pt x="0" y="23"/>
                  </a:lnTo>
                  <a:lnTo>
                    <a:pt x="7" y="42"/>
                  </a:lnTo>
                  <a:lnTo>
                    <a:pt x="27" y="36"/>
                  </a:lnTo>
                  <a:lnTo>
                    <a:pt x="81" y="21"/>
                  </a:lnTo>
                  <a:lnTo>
                    <a:pt x="85" y="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97" name="Freeform 133"/>
            <p:cNvSpPr>
              <a:spLocks/>
            </p:cNvSpPr>
            <p:nvPr/>
          </p:nvSpPr>
          <p:spPr bwMode="auto">
            <a:xfrm>
              <a:off x="3019" y="1365"/>
              <a:ext cx="83" cy="52"/>
            </a:xfrm>
            <a:custGeom>
              <a:avLst/>
              <a:gdLst/>
              <a:ahLst/>
              <a:cxnLst>
                <a:cxn ang="0">
                  <a:pos x="83" y="19"/>
                </a:cxn>
                <a:cxn ang="0">
                  <a:pos x="76" y="0"/>
                </a:cxn>
                <a:cxn ang="0">
                  <a:pos x="46" y="13"/>
                </a:cxn>
                <a:cxn ang="0">
                  <a:pos x="0" y="33"/>
                </a:cxn>
                <a:cxn ang="0">
                  <a:pos x="8" y="52"/>
                </a:cxn>
                <a:cxn ang="0">
                  <a:pos x="55" y="31"/>
                </a:cxn>
                <a:cxn ang="0">
                  <a:pos x="83" y="19"/>
                </a:cxn>
              </a:cxnLst>
              <a:rect l="0" t="0" r="r" b="b"/>
              <a:pathLst>
                <a:path w="83" h="52">
                  <a:moveTo>
                    <a:pt x="83" y="19"/>
                  </a:moveTo>
                  <a:lnTo>
                    <a:pt x="76" y="0"/>
                  </a:lnTo>
                  <a:lnTo>
                    <a:pt x="46" y="13"/>
                  </a:lnTo>
                  <a:lnTo>
                    <a:pt x="0" y="33"/>
                  </a:lnTo>
                  <a:lnTo>
                    <a:pt x="8" y="52"/>
                  </a:lnTo>
                  <a:lnTo>
                    <a:pt x="55" y="31"/>
                  </a:lnTo>
                  <a:lnTo>
                    <a:pt x="83" y="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98" name="Freeform 134"/>
            <p:cNvSpPr>
              <a:spLocks/>
            </p:cNvSpPr>
            <p:nvPr/>
          </p:nvSpPr>
          <p:spPr bwMode="auto">
            <a:xfrm>
              <a:off x="2892" y="1426"/>
              <a:ext cx="81" cy="59"/>
            </a:xfrm>
            <a:custGeom>
              <a:avLst/>
              <a:gdLst/>
              <a:ahLst/>
              <a:cxnLst>
                <a:cxn ang="0">
                  <a:pos x="81" y="18"/>
                </a:cxn>
                <a:cxn ang="0">
                  <a:pos x="72" y="0"/>
                </a:cxn>
                <a:cxn ang="0">
                  <a:pos x="72" y="0"/>
                </a:cxn>
                <a:cxn ang="0">
                  <a:pos x="24" y="27"/>
                </a:cxn>
                <a:cxn ang="0">
                  <a:pos x="0" y="42"/>
                </a:cxn>
                <a:cxn ang="0">
                  <a:pos x="11" y="59"/>
                </a:cxn>
                <a:cxn ang="0">
                  <a:pos x="32" y="46"/>
                </a:cxn>
                <a:cxn ang="0">
                  <a:pos x="80" y="18"/>
                </a:cxn>
                <a:cxn ang="0">
                  <a:pos x="81" y="18"/>
                </a:cxn>
              </a:cxnLst>
              <a:rect l="0" t="0" r="r" b="b"/>
              <a:pathLst>
                <a:path w="81" h="59">
                  <a:moveTo>
                    <a:pt x="81" y="18"/>
                  </a:moveTo>
                  <a:lnTo>
                    <a:pt x="72" y="0"/>
                  </a:lnTo>
                  <a:lnTo>
                    <a:pt x="72" y="0"/>
                  </a:lnTo>
                  <a:lnTo>
                    <a:pt x="24" y="27"/>
                  </a:lnTo>
                  <a:lnTo>
                    <a:pt x="0" y="42"/>
                  </a:lnTo>
                  <a:lnTo>
                    <a:pt x="11" y="59"/>
                  </a:lnTo>
                  <a:lnTo>
                    <a:pt x="32" y="46"/>
                  </a:lnTo>
                  <a:lnTo>
                    <a:pt x="80" y="18"/>
                  </a:lnTo>
                  <a:lnTo>
                    <a:pt x="81" y="1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99" name="Freeform 135"/>
            <p:cNvSpPr>
              <a:spLocks/>
            </p:cNvSpPr>
            <p:nvPr/>
          </p:nvSpPr>
          <p:spPr bwMode="auto">
            <a:xfrm>
              <a:off x="2775" y="1503"/>
              <a:ext cx="78" cy="66"/>
            </a:xfrm>
            <a:custGeom>
              <a:avLst/>
              <a:gdLst/>
              <a:ahLst/>
              <a:cxnLst>
                <a:cxn ang="0">
                  <a:pos x="78" y="16"/>
                </a:cxn>
                <a:cxn ang="0">
                  <a:pos x="67" y="0"/>
                </a:cxn>
                <a:cxn ang="0">
                  <a:pos x="45" y="15"/>
                </a:cxn>
                <a:cxn ang="0">
                  <a:pos x="2" y="50"/>
                </a:cxn>
                <a:cxn ang="0">
                  <a:pos x="0" y="51"/>
                </a:cxn>
                <a:cxn ang="0">
                  <a:pos x="14" y="66"/>
                </a:cxn>
                <a:cxn ang="0">
                  <a:pos x="17" y="64"/>
                </a:cxn>
                <a:cxn ang="0">
                  <a:pos x="60" y="29"/>
                </a:cxn>
                <a:cxn ang="0">
                  <a:pos x="78" y="16"/>
                </a:cxn>
              </a:cxnLst>
              <a:rect l="0" t="0" r="r" b="b"/>
              <a:pathLst>
                <a:path w="78" h="66">
                  <a:moveTo>
                    <a:pt x="78" y="16"/>
                  </a:moveTo>
                  <a:lnTo>
                    <a:pt x="67" y="0"/>
                  </a:lnTo>
                  <a:lnTo>
                    <a:pt x="45" y="15"/>
                  </a:lnTo>
                  <a:lnTo>
                    <a:pt x="2" y="50"/>
                  </a:lnTo>
                  <a:lnTo>
                    <a:pt x="0" y="51"/>
                  </a:lnTo>
                  <a:lnTo>
                    <a:pt x="14" y="66"/>
                  </a:lnTo>
                  <a:lnTo>
                    <a:pt x="17" y="64"/>
                  </a:lnTo>
                  <a:lnTo>
                    <a:pt x="60" y="29"/>
                  </a:lnTo>
                  <a:lnTo>
                    <a:pt x="78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00" name="Freeform 136"/>
            <p:cNvSpPr>
              <a:spLocks/>
            </p:cNvSpPr>
            <p:nvPr/>
          </p:nvSpPr>
          <p:spPr bwMode="auto">
            <a:xfrm>
              <a:off x="2671" y="1595"/>
              <a:ext cx="73" cy="72"/>
            </a:xfrm>
            <a:custGeom>
              <a:avLst/>
              <a:gdLst/>
              <a:ahLst/>
              <a:cxnLst>
                <a:cxn ang="0">
                  <a:pos x="73" y="14"/>
                </a:cxn>
                <a:cxn ang="0">
                  <a:pos x="58" y="0"/>
                </a:cxn>
                <a:cxn ang="0">
                  <a:pos x="23" y="32"/>
                </a:cxn>
                <a:cxn ang="0">
                  <a:pos x="0" y="57"/>
                </a:cxn>
                <a:cxn ang="0">
                  <a:pos x="14" y="72"/>
                </a:cxn>
                <a:cxn ang="0">
                  <a:pos x="38" y="46"/>
                </a:cxn>
                <a:cxn ang="0">
                  <a:pos x="73" y="14"/>
                </a:cxn>
              </a:cxnLst>
              <a:rect l="0" t="0" r="r" b="b"/>
              <a:pathLst>
                <a:path w="73" h="72">
                  <a:moveTo>
                    <a:pt x="73" y="14"/>
                  </a:moveTo>
                  <a:lnTo>
                    <a:pt x="58" y="0"/>
                  </a:lnTo>
                  <a:lnTo>
                    <a:pt x="23" y="32"/>
                  </a:lnTo>
                  <a:lnTo>
                    <a:pt x="0" y="57"/>
                  </a:lnTo>
                  <a:lnTo>
                    <a:pt x="14" y="72"/>
                  </a:lnTo>
                  <a:lnTo>
                    <a:pt x="38" y="46"/>
                  </a:lnTo>
                  <a:lnTo>
                    <a:pt x="73" y="1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01" name="Freeform 137"/>
            <p:cNvSpPr>
              <a:spLocks/>
            </p:cNvSpPr>
            <p:nvPr/>
          </p:nvSpPr>
          <p:spPr bwMode="auto">
            <a:xfrm>
              <a:off x="2577" y="1698"/>
              <a:ext cx="67" cy="77"/>
            </a:xfrm>
            <a:custGeom>
              <a:avLst/>
              <a:gdLst/>
              <a:ahLst/>
              <a:cxnLst>
                <a:cxn ang="0">
                  <a:pos x="67" y="14"/>
                </a:cxn>
                <a:cxn ang="0">
                  <a:pos x="52" y="0"/>
                </a:cxn>
                <a:cxn ang="0">
                  <a:pos x="44" y="12"/>
                </a:cxn>
                <a:cxn ang="0">
                  <a:pos x="9" y="55"/>
                </a:cxn>
                <a:cxn ang="0">
                  <a:pos x="0" y="66"/>
                </a:cxn>
                <a:cxn ang="0">
                  <a:pos x="17" y="77"/>
                </a:cxn>
                <a:cxn ang="0">
                  <a:pos x="23" y="69"/>
                </a:cxn>
                <a:cxn ang="0">
                  <a:pos x="58" y="26"/>
                </a:cxn>
                <a:cxn ang="0">
                  <a:pos x="67" y="14"/>
                </a:cxn>
              </a:cxnLst>
              <a:rect l="0" t="0" r="r" b="b"/>
              <a:pathLst>
                <a:path w="67" h="77">
                  <a:moveTo>
                    <a:pt x="67" y="14"/>
                  </a:moveTo>
                  <a:lnTo>
                    <a:pt x="52" y="0"/>
                  </a:lnTo>
                  <a:lnTo>
                    <a:pt x="44" y="12"/>
                  </a:lnTo>
                  <a:lnTo>
                    <a:pt x="9" y="55"/>
                  </a:lnTo>
                  <a:lnTo>
                    <a:pt x="0" y="66"/>
                  </a:lnTo>
                  <a:lnTo>
                    <a:pt x="17" y="77"/>
                  </a:lnTo>
                  <a:lnTo>
                    <a:pt x="23" y="69"/>
                  </a:lnTo>
                  <a:lnTo>
                    <a:pt x="58" y="26"/>
                  </a:lnTo>
                  <a:lnTo>
                    <a:pt x="67" y="1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02" name="Freeform 138"/>
            <p:cNvSpPr>
              <a:spLocks/>
            </p:cNvSpPr>
            <p:nvPr/>
          </p:nvSpPr>
          <p:spPr bwMode="auto">
            <a:xfrm>
              <a:off x="2500" y="1815"/>
              <a:ext cx="60" cy="80"/>
            </a:xfrm>
            <a:custGeom>
              <a:avLst/>
              <a:gdLst/>
              <a:ahLst/>
              <a:cxnLst>
                <a:cxn ang="0">
                  <a:pos x="60" y="11"/>
                </a:cxn>
                <a:cxn ang="0">
                  <a:pos x="43" y="0"/>
                </a:cxn>
                <a:cxn ang="0">
                  <a:pos x="21" y="33"/>
                </a:cxn>
                <a:cxn ang="0">
                  <a:pos x="0" y="70"/>
                </a:cxn>
                <a:cxn ang="0">
                  <a:pos x="17" y="80"/>
                </a:cxn>
                <a:cxn ang="0">
                  <a:pos x="41" y="41"/>
                </a:cxn>
                <a:cxn ang="0">
                  <a:pos x="60" y="11"/>
                </a:cxn>
              </a:cxnLst>
              <a:rect l="0" t="0" r="r" b="b"/>
              <a:pathLst>
                <a:path w="60" h="80">
                  <a:moveTo>
                    <a:pt x="60" y="11"/>
                  </a:moveTo>
                  <a:lnTo>
                    <a:pt x="43" y="0"/>
                  </a:lnTo>
                  <a:lnTo>
                    <a:pt x="21" y="33"/>
                  </a:lnTo>
                  <a:lnTo>
                    <a:pt x="0" y="70"/>
                  </a:lnTo>
                  <a:lnTo>
                    <a:pt x="17" y="80"/>
                  </a:lnTo>
                  <a:lnTo>
                    <a:pt x="41" y="41"/>
                  </a:lnTo>
                  <a:lnTo>
                    <a:pt x="60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03" name="Freeform 139"/>
            <p:cNvSpPr>
              <a:spLocks/>
            </p:cNvSpPr>
            <p:nvPr/>
          </p:nvSpPr>
          <p:spPr bwMode="auto">
            <a:xfrm>
              <a:off x="2437" y="1940"/>
              <a:ext cx="52" cy="83"/>
            </a:xfrm>
            <a:custGeom>
              <a:avLst/>
              <a:gdLst/>
              <a:ahLst/>
              <a:cxnLst>
                <a:cxn ang="0">
                  <a:pos x="52" y="10"/>
                </a:cxn>
                <a:cxn ang="0">
                  <a:pos x="34" y="0"/>
                </a:cxn>
                <a:cxn ang="0">
                  <a:pos x="31" y="6"/>
                </a:cxn>
                <a:cxn ang="0">
                  <a:pos x="7" y="58"/>
                </a:cxn>
                <a:cxn ang="0">
                  <a:pos x="0" y="76"/>
                </a:cxn>
                <a:cxn ang="0">
                  <a:pos x="20" y="83"/>
                </a:cxn>
                <a:cxn ang="0">
                  <a:pos x="27" y="66"/>
                </a:cxn>
                <a:cxn ang="0">
                  <a:pos x="50" y="15"/>
                </a:cxn>
                <a:cxn ang="0">
                  <a:pos x="52" y="10"/>
                </a:cxn>
              </a:cxnLst>
              <a:rect l="0" t="0" r="r" b="b"/>
              <a:pathLst>
                <a:path w="52" h="83">
                  <a:moveTo>
                    <a:pt x="52" y="10"/>
                  </a:moveTo>
                  <a:lnTo>
                    <a:pt x="34" y="0"/>
                  </a:lnTo>
                  <a:lnTo>
                    <a:pt x="31" y="6"/>
                  </a:lnTo>
                  <a:lnTo>
                    <a:pt x="7" y="58"/>
                  </a:lnTo>
                  <a:lnTo>
                    <a:pt x="0" y="76"/>
                  </a:lnTo>
                  <a:lnTo>
                    <a:pt x="20" y="83"/>
                  </a:lnTo>
                  <a:lnTo>
                    <a:pt x="27" y="66"/>
                  </a:lnTo>
                  <a:lnTo>
                    <a:pt x="50" y="15"/>
                  </a:lnTo>
                  <a:lnTo>
                    <a:pt x="52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04" name="Freeform 140"/>
            <p:cNvSpPr>
              <a:spLocks/>
            </p:cNvSpPr>
            <p:nvPr/>
          </p:nvSpPr>
          <p:spPr bwMode="auto">
            <a:xfrm>
              <a:off x="2392" y="2074"/>
              <a:ext cx="43" cy="85"/>
            </a:xfrm>
            <a:custGeom>
              <a:avLst/>
              <a:gdLst/>
              <a:ahLst/>
              <a:cxnLst>
                <a:cxn ang="0">
                  <a:pos x="43" y="7"/>
                </a:cxn>
                <a:cxn ang="0">
                  <a:pos x="24" y="0"/>
                </a:cxn>
                <a:cxn ang="0">
                  <a:pos x="13" y="30"/>
                </a:cxn>
                <a:cxn ang="0">
                  <a:pos x="0" y="78"/>
                </a:cxn>
                <a:cxn ang="0">
                  <a:pos x="19" y="85"/>
                </a:cxn>
                <a:cxn ang="0">
                  <a:pos x="33" y="39"/>
                </a:cxn>
                <a:cxn ang="0">
                  <a:pos x="43" y="7"/>
                </a:cxn>
              </a:cxnLst>
              <a:rect l="0" t="0" r="r" b="b"/>
              <a:pathLst>
                <a:path w="43" h="85">
                  <a:moveTo>
                    <a:pt x="43" y="7"/>
                  </a:moveTo>
                  <a:lnTo>
                    <a:pt x="24" y="0"/>
                  </a:lnTo>
                  <a:lnTo>
                    <a:pt x="13" y="30"/>
                  </a:lnTo>
                  <a:lnTo>
                    <a:pt x="0" y="78"/>
                  </a:lnTo>
                  <a:lnTo>
                    <a:pt x="19" y="85"/>
                  </a:lnTo>
                  <a:lnTo>
                    <a:pt x="33" y="39"/>
                  </a:lnTo>
                  <a:lnTo>
                    <a:pt x="43" y="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05" name="Freeform 141"/>
            <p:cNvSpPr>
              <a:spLocks/>
            </p:cNvSpPr>
            <p:nvPr/>
          </p:nvSpPr>
          <p:spPr bwMode="auto">
            <a:xfrm>
              <a:off x="2364" y="2213"/>
              <a:ext cx="33" cy="85"/>
            </a:xfrm>
            <a:custGeom>
              <a:avLst/>
              <a:gdLst/>
              <a:ahLst/>
              <a:cxnLst>
                <a:cxn ang="0">
                  <a:pos x="33" y="5"/>
                </a:cxn>
                <a:cxn ang="0">
                  <a:pos x="14" y="0"/>
                </a:cxn>
                <a:cxn ang="0">
                  <a:pos x="13" y="2"/>
                </a:cxn>
                <a:cxn ang="0">
                  <a:pos x="13" y="6"/>
                </a:cxn>
                <a:cxn ang="0">
                  <a:pos x="2" y="62"/>
                </a:cxn>
                <a:cxn ang="0">
                  <a:pos x="0" y="82"/>
                </a:cxn>
                <a:cxn ang="0">
                  <a:pos x="20" y="85"/>
                </a:cxn>
                <a:cxn ang="0">
                  <a:pos x="23" y="62"/>
                </a:cxn>
                <a:cxn ang="0">
                  <a:pos x="33" y="6"/>
                </a:cxn>
                <a:cxn ang="0">
                  <a:pos x="23" y="6"/>
                </a:cxn>
                <a:cxn ang="0">
                  <a:pos x="32" y="10"/>
                </a:cxn>
                <a:cxn ang="0">
                  <a:pos x="33" y="5"/>
                </a:cxn>
              </a:cxnLst>
              <a:rect l="0" t="0" r="r" b="b"/>
              <a:pathLst>
                <a:path w="33" h="85">
                  <a:moveTo>
                    <a:pt x="33" y="5"/>
                  </a:moveTo>
                  <a:lnTo>
                    <a:pt x="14" y="0"/>
                  </a:lnTo>
                  <a:lnTo>
                    <a:pt x="13" y="2"/>
                  </a:lnTo>
                  <a:lnTo>
                    <a:pt x="13" y="6"/>
                  </a:lnTo>
                  <a:lnTo>
                    <a:pt x="2" y="62"/>
                  </a:lnTo>
                  <a:lnTo>
                    <a:pt x="0" y="82"/>
                  </a:lnTo>
                  <a:lnTo>
                    <a:pt x="20" y="85"/>
                  </a:lnTo>
                  <a:lnTo>
                    <a:pt x="23" y="62"/>
                  </a:lnTo>
                  <a:lnTo>
                    <a:pt x="33" y="6"/>
                  </a:lnTo>
                  <a:lnTo>
                    <a:pt x="23" y="6"/>
                  </a:lnTo>
                  <a:lnTo>
                    <a:pt x="32" y="10"/>
                  </a:lnTo>
                  <a:lnTo>
                    <a:pt x="33" y="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06" name="Freeform 142"/>
            <p:cNvSpPr>
              <a:spLocks/>
            </p:cNvSpPr>
            <p:nvPr/>
          </p:nvSpPr>
          <p:spPr bwMode="auto">
            <a:xfrm>
              <a:off x="2353" y="2356"/>
              <a:ext cx="25" cy="83"/>
            </a:xfrm>
            <a:custGeom>
              <a:avLst/>
              <a:gdLst/>
              <a:ahLst/>
              <a:cxnLst>
                <a:cxn ang="0">
                  <a:pos x="25" y="2"/>
                </a:cxn>
                <a:cxn ang="0">
                  <a:pos x="4" y="0"/>
                </a:cxn>
                <a:cxn ang="0">
                  <a:pos x="1" y="36"/>
                </a:cxn>
                <a:cxn ang="0">
                  <a:pos x="0" y="83"/>
                </a:cxn>
                <a:cxn ang="0">
                  <a:pos x="20" y="83"/>
                </a:cxn>
                <a:cxn ang="0">
                  <a:pos x="22" y="36"/>
                </a:cxn>
                <a:cxn ang="0">
                  <a:pos x="25" y="2"/>
                </a:cxn>
              </a:cxnLst>
              <a:rect l="0" t="0" r="r" b="b"/>
              <a:pathLst>
                <a:path w="25" h="83">
                  <a:moveTo>
                    <a:pt x="25" y="2"/>
                  </a:moveTo>
                  <a:lnTo>
                    <a:pt x="4" y="0"/>
                  </a:lnTo>
                  <a:lnTo>
                    <a:pt x="1" y="36"/>
                  </a:lnTo>
                  <a:lnTo>
                    <a:pt x="0" y="83"/>
                  </a:lnTo>
                  <a:lnTo>
                    <a:pt x="20" y="83"/>
                  </a:lnTo>
                  <a:lnTo>
                    <a:pt x="22" y="36"/>
                  </a:lnTo>
                  <a:lnTo>
                    <a:pt x="25" y="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07" name="Freeform 143"/>
            <p:cNvSpPr>
              <a:spLocks/>
            </p:cNvSpPr>
            <p:nvPr/>
          </p:nvSpPr>
          <p:spPr bwMode="auto">
            <a:xfrm>
              <a:off x="2354" y="2501"/>
              <a:ext cx="27" cy="83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0" y="0"/>
                </a:cxn>
                <a:cxn ang="0">
                  <a:pos x="0" y="10"/>
                </a:cxn>
                <a:cxn ang="0">
                  <a:pos x="5" y="69"/>
                </a:cxn>
                <a:cxn ang="0">
                  <a:pos x="7" y="83"/>
                </a:cxn>
                <a:cxn ang="0">
                  <a:pos x="27" y="80"/>
                </a:cxn>
                <a:cxn ang="0">
                  <a:pos x="26" y="69"/>
                </a:cxn>
                <a:cxn ang="0">
                  <a:pos x="21" y="10"/>
                </a:cxn>
                <a:cxn ang="0">
                  <a:pos x="21" y="0"/>
                </a:cxn>
              </a:cxnLst>
              <a:rect l="0" t="0" r="r" b="b"/>
              <a:pathLst>
                <a:path w="27" h="83">
                  <a:moveTo>
                    <a:pt x="21" y="0"/>
                  </a:moveTo>
                  <a:lnTo>
                    <a:pt x="0" y="0"/>
                  </a:lnTo>
                  <a:lnTo>
                    <a:pt x="0" y="10"/>
                  </a:lnTo>
                  <a:lnTo>
                    <a:pt x="5" y="69"/>
                  </a:lnTo>
                  <a:lnTo>
                    <a:pt x="7" y="83"/>
                  </a:lnTo>
                  <a:lnTo>
                    <a:pt x="27" y="80"/>
                  </a:lnTo>
                  <a:lnTo>
                    <a:pt x="26" y="69"/>
                  </a:lnTo>
                  <a:lnTo>
                    <a:pt x="21" y="1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08" name="Freeform 144"/>
            <p:cNvSpPr>
              <a:spLocks/>
            </p:cNvSpPr>
            <p:nvPr/>
          </p:nvSpPr>
          <p:spPr bwMode="auto">
            <a:xfrm>
              <a:off x="2369" y="2641"/>
              <a:ext cx="36" cy="85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0" y="4"/>
                </a:cxn>
                <a:cxn ang="0">
                  <a:pos x="8" y="43"/>
                </a:cxn>
                <a:cxn ang="0">
                  <a:pos x="8" y="48"/>
                </a:cxn>
                <a:cxn ang="0">
                  <a:pos x="17" y="85"/>
                </a:cxn>
                <a:cxn ang="0">
                  <a:pos x="36" y="80"/>
                </a:cxn>
                <a:cxn ang="0">
                  <a:pos x="27" y="39"/>
                </a:cxn>
                <a:cxn ang="0">
                  <a:pos x="18" y="43"/>
                </a:cxn>
                <a:cxn ang="0">
                  <a:pos x="28" y="43"/>
                </a:cxn>
                <a:cxn ang="0">
                  <a:pos x="20" y="0"/>
                </a:cxn>
              </a:cxnLst>
              <a:rect l="0" t="0" r="r" b="b"/>
              <a:pathLst>
                <a:path w="36" h="85">
                  <a:moveTo>
                    <a:pt x="20" y="0"/>
                  </a:moveTo>
                  <a:lnTo>
                    <a:pt x="0" y="4"/>
                  </a:lnTo>
                  <a:lnTo>
                    <a:pt x="8" y="43"/>
                  </a:lnTo>
                  <a:lnTo>
                    <a:pt x="8" y="48"/>
                  </a:lnTo>
                  <a:lnTo>
                    <a:pt x="17" y="85"/>
                  </a:lnTo>
                  <a:lnTo>
                    <a:pt x="36" y="80"/>
                  </a:lnTo>
                  <a:lnTo>
                    <a:pt x="27" y="39"/>
                  </a:lnTo>
                  <a:lnTo>
                    <a:pt x="18" y="43"/>
                  </a:lnTo>
                  <a:lnTo>
                    <a:pt x="28" y="43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09" name="Freeform 145"/>
            <p:cNvSpPr>
              <a:spLocks/>
            </p:cNvSpPr>
            <p:nvPr/>
          </p:nvSpPr>
          <p:spPr bwMode="auto">
            <a:xfrm>
              <a:off x="2402" y="2780"/>
              <a:ext cx="45" cy="85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0" y="6"/>
                </a:cxn>
                <a:cxn ang="0">
                  <a:pos x="3" y="19"/>
                </a:cxn>
                <a:cxn ang="0">
                  <a:pos x="22" y="74"/>
                </a:cxn>
                <a:cxn ang="0">
                  <a:pos x="26" y="85"/>
                </a:cxn>
                <a:cxn ang="0">
                  <a:pos x="45" y="78"/>
                </a:cxn>
                <a:cxn ang="0">
                  <a:pos x="41" y="65"/>
                </a:cxn>
                <a:cxn ang="0">
                  <a:pos x="23" y="11"/>
                </a:cxn>
                <a:cxn ang="0">
                  <a:pos x="20" y="0"/>
                </a:cxn>
              </a:cxnLst>
              <a:rect l="0" t="0" r="r" b="b"/>
              <a:pathLst>
                <a:path w="45" h="85">
                  <a:moveTo>
                    <a:pt x="20" y="0"/>
                  </a:moveTo>
                  <a:lnTo>
                    <a:pt x="0" y="6"/>
                  </a:lnTo>
                  <a:lnTo>
                    <a:pt x="3" y="19"/>
                  </a:lnTo>
                  <a:lnTo>
                    <a:pt x="22" y="74"/>
                  </a:lnTo>
                  <a:lnTo>
                    <a:pt x="26" y="85"/>
                  </a:lnTo>
                  <a:lnTo>
                    <a:pt x="45" y="78"/>
                  </a:lnTo>
                  <a:lnTo>
                    <a:pt x="41" y="65"/>
                  </a:lnTo>
                  <a:lnTo>
                    <a:pt x="23" y="11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10" name="Freeform 146"/>
            <p:cNvSpPr>
              <a:spLocks/>
            </p:cNvSpPr>
            <p:nvPr/>
          </p:nvSpPr>
          <p:spPr bwMode="auto">
            <a:xfrm>
              <a:off x="2452" y="2914"/>
              <a:ext cx="55" cy="82"/>
            </a:xfrm>
            <a:custGeom>
              <a:avLst/>
              <a:gdLst/>
              <a:ahLst/>
              <a:cxnLst>
                <a:cxn ang="0">
                  <a:pos x="19" y="0"/>
                </a:cxn>
                <a:cxn ang="0">
                  <a:pos x="0" y="8"/>
                </a:cxn>
                <a:cxn ang="0">
                  <a:pos x="16" y="43"/>
                </a:cxn>
                <a:cxn ang="0">
                  <a:pos x="36" y="82"/>
                </a:cxn>
                <a:cxn ang="0">
                  <a:pos x="55" y="73"/>
                </a:cxn>
                <a:cxn ang="0">
                  <a:pos x="35" y="35"/>
                </a:cxn>
                <a:cxn ang="0">
                  <a:pos x="19" y="0"/>
                </a:cxn>
              </a:cxnLst>
              <a:rect l="0" t="0" r="r" b="b"/>
              <a:pathLst>
                <a:path w="55" h="82">
                  <a:moveTo>
                    <a:pt x="19" y="0"/>
                  </a:moveTo>
                  <a:lnTo>
                    <a:pt x="0" y="8"/>
                  </a:lnTo>
                  <a:lnTo>
                    <a:pt x="16" y="43"/>
                  </a:lnTo>
                  <a:lnTo>
                    <a:pt x="36" y="82"/>
                  </a:lnTo>
                  <a:lnTo>
                    <a:pt x="55" y="73"/>
                  </a:lnTo>
                  <a:lnTo>
                    <a:pt x="35" y="35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11" name="Freeform 147"/>
            <p:cNvSpPr>
              <a:spLocks/>
            </p:cNvSpPr>
            <p:nvPr/>
          </p:nvSpPr>
          <p:spPr bwMode="auto">
            <a:xfrm>
              <a:off x="2518" y="3040"/>
              <a:ext cx="63" cy="80"/>
            </a:xfrm>
            <a:custGeom>
              <a:avLst/>
              <a:gdLst/>
              <a:ahLst/>
              <a:cxnLst>
                <a:cxn ang="0">
                  <a:pos x="17" y="0"/>
                </a:cxn>
                <a:cxn ang="0">
                  <a:pos x="0" y="10"/>
                </a:cxn>
                <a:cxn ang="0">
                  <a:pos x="3" y="15"/>
                </a:cxn>
                <a:cxn ang="0">
                  <a:pos x="33" y="63"/>
                </a:cxn>
                <a:cxn ang="0">
                  <a:pos x="36" y="66"/>
                </a:cxn>
                <a:cxn ang="0">
                  <a:pos x="46" y="80"/>
                </a:cxn>
                <a:cxn ang="0">
                  <a:pos x="63" y="69"/>
                </a:cxn>
                <a:cxn ang="0">
                  <a:pos x="50" y="51"/>
                </a:cxn>
                <a:cxn ang="0">
                  <a:pos x="43" y="59"/>
                </a:cxn>
                <a:cxn ang="0">
                  <a:pos x="52" y="54"/>
                </a:cxn>
                <a:cxn ang="0">
                  <a:pos x="23" y="7"/>
                </a:cxn>
                <a:cxn ang="0">
                  <a:pos x="17" y="0"/>
                </a:cxn>
              </a:cxnLst>
              <a:rect l="0" t="0" r="r" b="b"/>
              <a:pathLst>
                <a:path w="63" h="80">
                  <a:moveTo>
                    <a:pt x="17" y="0"/>
                  </a:moveTo>
                  <a:lnTo>
                    <a:pt x="0" y="10"/>
                  </a:lnTo>
                  <a:lnTo>
                    <a:pt x="3" y="15"/>
                  </a:lnTo>
                  <a:lnTo>
                    <a:pt x="33" y="63"/>
                  </a:lnTo>
                  <a:lnTo>
                    <a:pt x="36" y="66"/>
                  </a:lnTo>
                  <a:lnTo>
                    <a:pt x="46" y="80"/>
                  </a:lnTo>
                  <a:lnTo>
                    <a:pt x="63" y="69"/>
                  </a:lnTo>
                  <a:lnTo>
                    <a:pt x="50" y="51"/>
                  </a:lnTo>
                  <a:lnTo>
                    <a:pt x="43" y="59"/>
                  </a:lnTo>
                  <a:lnTo>
                    <a:pt x="52" y="54"/>
                  </a:lnTo>
                  <a:lnTo>
                    <a:pt x="23" y="7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12" name="Freeform 148"/>
            <p:cNvSpPr>
              <a:spLocks/>
            </p:cNvSpPr>
            <p:nvPr/>
          </p:nvSpPr>
          <p:spPr bwMode="auto">
            <a:xfrm>
              <a:off x="2600" y="3157"/>
              <a:ext cx="69" cy="76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0" y="12"/>
                </a:cxn>
                <a:cxn ang="0">
                  <a:pos x="21" y="38"/>
                </a:cxn>
                <a:cxn ang="0">
                  <a:pos x="53" y="76"/>
                </a:cxn>
                <a:cxn ang="0">
                  <a:pos x="69" y="62"/>
                </a:cxn>
                <a:cxn ang="0">
                  <a:pos x="35" y="24"/>
                </a:cxn>
                <a:cxn ang="0">
                  <a:pos x="16" y="0"/>
                </a:cxn>
              </a:cxnLst>
              <a:rect l="0" t="0" r="r" b="b"/>
              <a:pathLst>
                <a:path w="69" h="76">
                  <a:moveTo>
                    <a:pt x="16" y="0"/>
                  </a:moveTo>
                  <a:lnTo>
                    <a:pt x="0" y="12"/>
                  </a:lnTo>
                  <a:lnTo>
                    <a:pt x="21" y="38"/>
                  </a:lnTo>
                  <a:lnTo>
                    <a:pt x="53" y="76"/>
                  </a:lnTo>
                  <a:lnTo>
                    <a:pt x="69" y="62"/>
                  </a:lnTo>
                  <a:lnTo>
                    <a:pt x="35" y="24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13" name="Freeform 149"/>
            <p:cNvSpPr>
              <a:spLocks/>
            </p:cNvSpPr>
            <p:nvPr/>
          </p:nvSpPr>
          <p:spPr bwMode="auto">
            <a:xfrm>
              <a:off x="2696" y="3264"/>
              <a:ext cx="74" cy="70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0" y="14"/>
                </a:cxn>
                <a:cxn ang="0">
                  <a:pos x="39" y="51"/>
                </a:cxn>
                <a:cxn ang="0">
                  <a:pos x="61" y="70"/>
                </a:cxn>
                <a:cxn ang="0">
                  <a:pos x="74" y="55"/>
                </a:cxn>
                <a:cxn ang="0">
                  <a:pos x="54" y="36"/>
                </a:cxn>
                <a:cxn ang="0">
                  <a:pos x="15" y="0"/>
                </a:cxn>
              </a:cxnLst>
              <a:rect l="0" t="0" r="r" b="b"/>
              <a:pathLst>
                <a:path w="74" h="70">
                  <a:moveTo>
                    <a:pt x="15" y="0"/>
                  </a:moveTo>
                  <a:lnTo>
                    <a:pt x="0" y="14"/>
                  </a:lnTo>
                  <a:lnTo>
                    <a:pt x="39" y="51"/>
                  </a:lnTo>
                  <a:lnTo>
                    <a:pt x="61" y="70"/>
                  </a:lnTo>
                  <a:lnTo>
                    <a:pt x="74" y="55"/>
                  </a:lnTo>
                  <a:lnTo>
                    <a:pt x="54" y="36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14" name="Freeform 150"/>
            <p:cNvSpPr>
              <a:spLocks/>
            </p:cNvSpPr>
            <p:nvPr/>
          </p:nvSpPr>
          <p:spPr bwMode="auto">
            <a:xfrm>
              <a:off x="2805" y="3357"/>
              <a:ext cx="78" cy="65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0" y="16"/>
                </a:cxn>
                <a:cxn ang="0">
                  <a:pos x="15" y="29"/>
                </a:cxn>
                <a:cxn ang="0">
                  <a:pos x="60" y="60"/>
                </a:cxn>
                <a:cxn ang="0">
                  <a:pos x="64" y="62"/>
                </a:cxn>
                <a:cxn ang="0">
                  <a:pos x="67" y="65"/>
                </a:cxn>
                <a:cxn ang="0">
                  <a:pos x="78" y="48"/>
                </a:cxn>
                <a:cxn ang="0">
                  <a:pos x="72" y="44"/>
                </a:cxn>
                <a:cxn ang="0">
                  <a:pos x="68" y="53"/>
                </a:cxn>
                <a:cxn ang="0">
                  <a:pos x="75" y="46"/>
                </a:cxn>
                <a:cxn ang="0">
                  <a:pos x="30" y="14"/>
                </a:cxn>
                <a:cxn ang="0">
                  <a:pos x="12" y="0"/>
                </a:cxn>
              </a:cxnLst>
              <a:rect l="0" t="0" r="r" b="b"/>
              <a:pathLst>
                <a:path w="78" h="65">
                  <a:moveTo>
                    <a:pt x="12" y="0"/>
                  </a:moveTo>
                  <a:lnTo>
                    <a:pt x="0" y="16"/>
                  </a:lnTo>
                  <a:lnTo>
                    <a:pt x="15" y="29"/>
                  </a:lnTo>
                  <a:lnTo>
                    <a:pt x="60" y="60"/>
                  </a:lnTo>
                  <a:lnTo>
                    <a:pt x="64" y="62"/>
                  </a:lnTo>
                  <a:lnTo>
                    <a:pt x="67" y="65"/>
                  </a:lnTo>
                  <a:lnTo>
                    <a:pt x="78" y="48"/>
                  </a:lnTo>
                  <a:lnTo>
                    <a:pt x="72" y="44"/>
                  </a:lnTo>
                  <a:lnTo>
                    <a:pt x="68" y="53"/>
                  </a:lnTo>
                  <a:lnTo>
                    <a:pt x="75" y="46"/>
                  </a:lnTo>
                  <a:lnTo>
                    <a:pt x="30" y="14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15" name="Freeform 151"/>
            <p:cNvSpPr>
              <a:spLocks/>
            </p:cNvSpPr>
            <p:nvPr/>
          </p:nvSpPr>
          <p:spPr bwMode="auto">
            <a:xfrm>
              <a:off x="2925" y="3438"/>
              <a:ext cx="81" cy="56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0" y="17"/>
                </a:cxn>
                <a:cxn ang="0">
                  <a:pos x="39" y="40"/>
                </a:cxn>
                <a:cxn ang="0">
                  <a:pos x="72" y="56"/>
                </a:cxn>
                <a:cxn ang="0">
                  <a:pos x="81" y="38"/>
                </a:cxn>
                <a:cxn ang="0">
                  <a:pos x="47" y="21"/>
                </a:cxn>
                <a:cxn ang="0">
                  <a:pos x="10" y="0"/>
                </a:cxn>
              </a:cxnLst>
              <a:rect l="0" t="0" r="r" b="b"/>
              <a:pathLst>
                <a:path w="81" h="56">
                  <a:moveTo>
                    <a:pt x="10" y="0"/>
                  </a:moveTo>
                  <a:lnTo>
                    <a:pt x="0" y="17"/>
                  </a:lnTo>
                  <a:lnTo>
                    <a:pt x="39" y="40"/>
                  </a:lnTo>
                  <a:lnTo>
                    <a:pt x="72" y="56"/>
                  </a:lnTo>
                  <a:lnTo>
                    <a:pt x="81" y="38"/>
                  </a:lnTo>
                  <a:lnTo>
                    <a:pt x="47" y="2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16" name="Freeform 152"/>
            <p:cNvSpPr>
              <a:spLocks/>
            </p:cNvSpPr>
            <p:nvPr/>
          </p:nvSpPr>
          <p:spPr bwMode="auto">
            <a:xfrm>
              <a:off x="3053" y="3502"/>
              <a:ext cx="84" cy="5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19"/>
                </a:cxn>
                <a:cxn ang="0">
                  <a:pos x="12" y="24"/>
                </a:cxn>
                <a:cxn ang="0">
                  <a:pos x="65" y="45"/>
                </a:cxn>
                <a:cxn ang="0">
                  <a:pos x="77" y="50"/>
                </a:cxn>
                <a:cxn ang="0">
                  <a:pos x="84" y="30"/>
                </a:cxn>
                <a:cxn ang="0">
                  <a:pos x="73" y="27"/>
                </a:cxn>
                <a:cxn ang="0">
                  <a:pos x="21" y="5"/>
                </a:cxn>
                <a:cxn ang="0">
                  <a:pos x="8" y="0"/>
                </a:cxn>
              </a:cxnLst>
              <a:rect l="0" t="0" r="r" b="b"/>
              <a:pathLst>
                <a:path w="84" h="50">
                  <a:moveTo>
                    <a:pt x="8" y="0"/>
                  </a:moveTo>
                  <a:lnTo>
                    <a:pt x="0" y="19"/>
                  </a:lnTo>
                  <a:lnTo>
                    <a:pt x="12" y="24"/>
                  </a:lnTo>
                  <a:lnTo>
                    <a:pt x="65" y="45"/>
                  </a:lnTo>
                  <a:lnTo>
                    <a:pt x="77" y="50"/>
                  </a:lnTo>
                  <a:lnTo>
                    <a:pt x="84" y="30"/>
                  </a:lnTo>
                  <a:lnTo>
                    <a:pt x="73" y="27"/>
                  </a:lnTo>
                  <a:lnTo>
                    <a:pt x="21" y="5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17" name="Freeform 153"/>
            <p:cNvSpPr>
              <a:spLocks/>
            </p:cNvSpPr>
            <p:nvPr/>
          </p:nvSpPr>
          <p:spPr bwMode="auto">
            <a:xfrm>
              <a:off x="3189" y="3551"/>
              <a:ext cx="84" cy="39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0" y="19"/>
                </a:cxn>
                <a:cxn ang="0">
                  <a:pos x="37" y="30"/>
                </a:cxn>
                <a:cxn ang="0">
                  <a:pos x="80" y="39"/>
                </a:cxn>
                <a:cxn ang="0">
                  <a:pos x="84" y="20"/>
                </a:cxn>
                <a:cxn ang="0">
                  <a:pos x="45" y="12"/>
                </a:cxn>
                <a:cxn ang="0">
                  <a:pos x="5" y="0"/>
                </a:cxn>
              </a:cxnLst>
              <a:rect l="0" t="0" r="r" b="b"/>
              <a:pathLst>
                <a:path w="84" h="39">
                  <a:moveTo>
                    <a:pt x="5" y="0"/>
                  </a:moveTo>
                  <a:lnTo>
                    <a:pt x="0" y="19"/>
                  </a:lnTo>
                  <a:lnTo>
                    <a:pt x="37" y="30"/>
                  </a:lnTo>
                  <a:lnTo>
                    <a:pt x="80" y="39"/>
                  </a:lnTo>
                  <a:lnTo>
                    <a:pt x="84" y="20"/>
                  </a:lnTo>
                  <a:lnTo>
                    <a:pt x="45" y="12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18" name="Freeform 154"/>
            <p:cNvSpPr>
              <a:spLocks/>
            </p:cNvSpPr>
            <p:nvPr/>
          </p:nvSpPr>
          <p:spPr bwMode="auto">
            <a:xfrm>
              <a:off x="3330" y="3582"/>
              <a:ext cx="84" cy="31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20"/>
                </a:cxn>
                <a:cxn ang="0">
                  <a:pos x="13" y="23"/>
                </a:cxn>
                <a:cxn ang="0">
                  <a:pos x="72" y="30"/>
                </a:cxn>
                <a:cxn ang="0">
                  <a:pos x="83" y="31"/>
                </a:cxn>
                <a:cxn ang="0">
                  <a:pos x="84" y="11"/>
                </a:cxn>
                <a:cxn ang="0">
                  <a:pos x="72" y="10"/>
                </a:cxn>
                <a:cxn ang="0">
                  <a:pos x="13" y="2"/>
                </a:cxn>
                <a:cxn ang="0">
                  <a:pos x="3" y="0"/>
                </a:cxn>
              </a:cxnLst>
              <a:rect l="0" t="0" r="r" b="b"/>
              <a:pathLst>
                <a:path w="84" h="31">
                  <a:moveTo>
                    <a:pt x="3" y="0"/>
                  </a:moveTo>
                  <a:lnTo>
                    <a:pt x="0" y="20"/>
                  </a:lnTo>
                  <a:lnTo>
                    <a:pt x="13" y="23"/>
                  </a:lnTo>
                  <a:lnTo>
                    <a:pt x="72" y="30"/>
                  </a:lnTo>
                  <a:lnTo>
                    <a:pt x="83" y="31"/>
                  </a:lnTo>
                  <a:lnTo>
                    <a:pt x="84" y="11"/>
                  </a:lnTo>
                  <a:lnTo>
                    <a:pt x="72" y="10"/>
                  </a:lnTo>
                  <a:lnTo>
                    <a:pt x="13" y="2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19" name="Freeform 155"/>
            <p:cNvSpPr>
              <a:spLocks/>
            </p:cNvSpPr>
            <p:nvPr/>
          </p:nvSpPr>
          <p:spPr bwMode="auto">
            <a:xfrm>
              <a:off x="3474" y="3597"/>
              <a:ext cx="82" cy="2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5" y="21"/>
                </a:cxn>
                <a:cxn ang="0">
                  <a:pos x="82" y="20"/>
                </a:cxn>
                <a:cxn ang="0">
                  <a:pos x="82" y="0"/>
                </a:cxn>
                <a:cxn ang="0">
                  <a:pos x="45" y="1"/>
                </a:cxn>
                <a:cxn ang="0">
                  <a:pos x="0" y="0"/>
                </a:cxn>
              </a:cxnLst>
              <a:rect l="0" t="0" r="r" b="b"/>
              <a:pathLst>
                <a:path w="82" h="21">
                  <a:moveTo>
                    <a:pt x="0" y="0"/>
                  </a:moveTo>
                  <a:lnTo>
                    <a:pt x="0" y="20"/>
                  </a:lnTo>
                  <a:lnTo>
                    <a:pt x="45" y="21"/>
                  </a:lnTo>
                  <a:lnTo>
                    <a:pt x="82" y="20"/>
                  </a:lnTo>
                  <a:lnTo>
                    <a:pt x="82" y="0"/>
                  </a:lnTo>
                  <a:lnTo>
                    <a:pt x="45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20" name="Freeform 156"/>
            <p:cNvSpPr>
              <a:spLocks/>
            </p:cNvSpPr>
            <p:nvPr/>
          </p:nvSpPr>
          <p:spPr bwMode="auto">
            <a:xfrm>
              <a:off x="3617" y="3584"/>
              <a:ext cx="84" cy="30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1" y="30"/>
                </a:cxn>
                <a:cxn ang="0">
                  <a:pos x="20" y="28"/>
                </a:cxn>
                <a:cxn ang="0">
                  <a:pos x="79" y="21"/>
                </a:cxn>
                <a:cxn ang="0">
                  <a:pos x="84" y="20"/>
                </a:cxn>
                <a:cxn ang="0">
                  <a:pos x="81" y="0"/>
                </a:cxn>
                <a:cxn ang="0">
                  <a:pos x="79" y="0"/>
                </a:cxn>
                <a:cxn ang="0">
                  <a:pos x="20" y="8"/>
                </a:cxn>
                <a:cxn ang="0">
                  <a:pos x="0" y="10"/>
                </a:cxn>
              </a:cxnLst>
              <a:rect l="0" t="0" r="r" b="b"/>
              <a:pathLst>
                <a:path w="84" h="30">
                  <a:moveTo>
                    <a:pt x="0" y="10"/>
                  </a:moveTo>
                  <a:lnTo>
                    <a:pt x="1" y="30"/>
                  </a:lnTo>
                  <a:lnTo>
                    <a:pt x="20" y="28"/>
                  </a:lnTo>
                  <a:lnTo>
                    <a:pt x="79" y="21"/>
                  </a:lnTo>
                  <a:lnTo>
                    <a:pt x="84" y="20"/>
                  </a:lnTo>
                  <a:lnTo>
                    <a:pt x="81" y="0"/>
                  </a:lnTo>
                  <a:lnTo>
                    <a:pt x="79" y="0"/>
                  </a:lnTo>
                  <a:lnTo>
                    <a:pt x="20" y="8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21" name="Freeform 157"/>
            <p:cNvSpPr>
              <a:spLocks/>
            </p:cNvSpPr>
            <p:nvPr/>
          </p:nvSpPr>
          <p:spPr bwMode="auto">
            <a:xfrm>
              <a:off x="3757" y="3553"/>
              <a:ext cx="84" cy="40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4" y="40"/>
                </a:cxn>
                <a:cxn ang="0">
                  <a:pos x="56" y="28"/>
                </a:cxn>
                <a:cxn ang="0">
                  <a:pos x="84" y="19"/>
                </a:cxn>
                <a:cxn ang="0">
                  <a:pos x="79" y="0"/>
                </a:cxn>
                <a:cxn ang="0">
                  <a:pos x="47" y="10"/>
                </a:cxn>
                <a:cxn ang="0">
                  <a:pos x="0" y="20"/>
                </a:cxn>
              </a:cxnLst>
              <a:rect l="0" t="0" r="r" b="b"/>
              <a:pathLst>
                <a:path w="84" h="40">
                  <a:moveTo>
                    <a:pt x="0" y="20"/>
                  </a:moveTo>
                  <a:lnTo>
                    <a:pt x="4" y="40"/>
                  </a:lnTo>
                  <a:lnTo>
                    <a:pt x="56" y="28"/>
                  </a:lnTo>
                  <a:lnTo>
                    <a:pt x="84" y="19"/>
                  </a:lnTo>
                  <a:lnTo>
                    <a:pt x="79" y="0"/>
                  </a:lnTo>
                  <a:lnTo>
                    <a:pt x="47" y="1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22" name="Freeform 158"/>
            <p:cNvSpPr>
              <a:spLocks/>
            </p:cNvSpPr>
            <p:nvPr/>
          </p:nvSpPr>
          <p:spPr bwMode="auto">
            <a:xfrm>
              <a:off x="3895" y="3505"/>
              <a:ext cx="84" cy="49"/>
            </a:xfrm>
            <a:custGeom>
              <a:avLst/>
              <a:gdLst/>
              <a:ahLst/>
              <a:cxnLst>
                <a:cxn ang="0">
                  <a:pos x="0" y="29"/>
                </a:cxn>
                <a:cxn ang="0">
                  <a:pos x="6" y="49"/>
                </a:cxn>
                <a:cxn ang="0">
                  <a:pos x="26" y="42"/>
                </a:cxn>
                <a:cxn ang="0">
                  <a:pos x="78" y="21"/>
                </a:cxn>
                <a:cxn ang="0">
                  <a:pos x="84" y="19"/>
                </a:cxn>
                <a:cxn ang="0">
                  <a:pos x="75" y="0"/>
                </a:cxn>
                <a:cxn ang="0">
                  <a:pos x="70" y="2"/>
                </a:cxn>
                <a:cxn ang="0">
                  <a:pos x="18" y="24"/>
                </a:cxn>
                <a:cxn ang="0">
                  <a:pos x="0" y="29"/>
                </a:cxn>
              </a:cxnLst>
              <a:rect l="0" t="0" r="r" b="b"/>
              <a:pathLst>
                <a:path w="84" h="49">
                  <a:moveTo>
                    <a:pt x="0" y="29"/>
                  </a:moveTo>
                  <a:lnTo>
                    <a:pt x="6" y="49"/>
                  </a:lnTo>
                  <a:lnTo>
                    <a:pt x="26" y="42"/>
                  </a:lnTo>
                  <a:lnTo>
                    <a:pt x="78" y="21"/>
                  </a:lnTo>
                  <a:lnTo>
                    <a:pt x="84" y="19"/>
                  </a:lnTo>
                  <a:lnTo>
                    <a:pt x="75" y="0"/>
                  </a:lnTo>
                  <a:lnTo>
                    <a:pt x="70" y="2"/>
                  </a:lnTo>
                  <a:lnTo>
                    <a:pt x="18" y="24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23" name="Freeform 159"/>
            <p:cNvSpPr>
              <a:spLocks/>
            </p:cNvSpPr>
            <p:nvPr/>
          </p:nvSpPr>
          <p:spPr bwMode="auto">
            <a:xfrm>
              <a:off x="4026" y="3442"/>
              <a:ext cx="82" cy="56"/>
            </a:xfrm>
            <a:custGeom>
              <a:avLst/>
              <a:gdLst/>
              <a:ahLst/>
              <a:cxnLst>
                <a:cxn ang="0">
                  <a:pos x="0" y="38"/>
                </a:cxn>
                <a:cxn ang="0">
                  <a:pos x="9" y="56"/>
                </a:cxn>
                <a:cxn ang="0">
                  <a:pos x="49" y="36"/>
                </a:cxn>
                <a:cxn ang="0">
                  <a:pos x="82" y="17"/>
                </a:cxn>
                <a:cxn ang="0">
                  <a:pos x="71" y="0"/>
                </a:cxn>
                <a:cxn ang="0">
                  <a:pos x="41" y="17"/>
                </a:cxn>
                <a:cxn ang="0">
                  <a:pos x="0" y="38"/>
                </a:cxn>
              </a:cxnLst>
              <a:rect l="0" t="0" r="r" b="b"/>
              <a:pathLst>
                <a:path w="82" h="56">
                  <a:moveTo>
                    <a:pt x="0" y="38"/>
                  </a:moveTo>
                  <a:lnTo>
                    <a:pt x="9" y="56"/>
                  </a:lnTo>
                  <a:lnTo>
                    <a:pt x="49" y="36"/>
                  </a:lnTo>
                  <a:lnTo>
                    <a:pt x="82" y="17"/>
                  </a:lnTo>
                  <a:lnTo>
                    <a:pt x="71" y="0"/>
                  </a:lnTo>
                  <a:lnTo>
                    <a:pt x="41" y="17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24" name="Freeform 160"/>
            <p:cNvSpPr>
              <a:spLocks/>
            </p:cNvSpPr>
            <p:nvPr/>
          </p:nvSpPr>
          <p:spPr bwMode="auto">
            <a:xfrm>
              <a:off x="4149" y="3362"/>
              <a:ext cx="79" cy="64"/>
            </a:xfrm>
            <a:custGeom>
              <a:avLst/>
              <a:gdLst/>
              <a:ahLst/>
              <a:cxnLst>
                <a:cxn ang="0">
                  <a:pos x="0" y="47"/>
                </a:cxn>
                <a:cxn ang="0">
                  <a:pos x="11" y="64"/>
                </a:cxn>
                <a:cxn ang="0">
                  <a:pos x="21" y="57"/>
                </a:cxn>
                <a:cxn ang="0">
                  <a:pos x="24" y="55"/>
                </a:cxn>
                <a:cxn ang="0">
                  <a:pos x="69" y="24"/>
                </a:cxn>
                <a:cxn ang="0">
                  <a:pos x="79" y="16"/>
                </a:cxn>
                <a:cxn ang="0">
                  <a:pos x="66" y="0"/>
                </a:cxn>
                <a:cxn ang="0">
                  <a:pos x="55" y="9"/>
                </a:cxn>
                <a:cxn ang="0">
                  <a:pos x="10" y="41"/>
                </a:cxn>
                <a:cxn ang="0">
                  <a:pos x="17" y="48"/>
                </a:cxn>
                <a:cxn ang="0">
                  <a:pos x="13" y="39"/>
                </a:cxn>
                <a:cxn ang="0">
                  <a:pos x="0" y="47"/>
                </a:cxn>
              </a:cxnLst>
              <a:rect l="0" t="0" r="r" b="b"/>
              <a:pathLst>
                <a:path w="79" h="64">
                  <a:moveTo>
                    <a:pt x="0" y="47"/>
                  </a:moveTo>
                  <a:lnTo>
                    <a:pt x="11" y="64"/>
                  </a:lnTo>
                  <a:lnTo>
                    <a:pt x="21" y="57"/>
                  </a:lnTo>
                  <a:lnTo>
                    <a:pt x="24" y="55"/>
                  </a:lnTo>
                  <a:lnTo>
                    <a:pt x="69" y="24"/>
                  </a:lnTo>
                  <a:lnTo>
                    <a:pt x="79" y="16"/>
                  </a:lnTo>
                  <a:lnTo>
                    <a:pt x="66" y="0"/>
                  </a:lnTo>
                  <a:lnTo>
                    <a:pt x="55" y="9"/>
                  </a:lnTo>
                  <a:lnTo>
                    <a:pt x="10" y="41"/>
                  </a:lnTo>
                  <a:lnTo>
                    <a:pt x="17" y="48"/>
                  </a:lnTo>
                  <a:lnTo>
                    <a:pt x="13" y="39"/>
                  </a:lnTo>
                  <a:lnTo>
                    <a:pt x="0" y="4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25" name="Freeform 161"/>
            <p:cNvSpPr>
              <a:spLocks/>
            </p:cNvSpPr>
            <p:nvPr/>
          </p:nvSpPr>
          <p:spPr bwMode="auto">
            <a:xfrm>
              <a:off x="4263" y="3269"/>
              <a:ext cx="73" cy="70"/>
            </a:xfrm>
            <a:custGeom>
              <a:avLst/>
              <a:gdLst/>
              <a:ahLst/>
              <a:cxnLst>
                <a:cxn ang="0">
                  <a:pos x="0" y="55"/>
                </a:cxn>
                <a:cxn ang="0">
                  <a:pos x="13" y="70"/>
                </a:cxn>
                <a:cxn ang="0">
                  <a:pos x="41" y="46"/>
                </a:cxn>
                <a:cxn ang="0">
                  <a:pos x="73" y="14"/>
                </a:cxn>
                <a:cxn ang="0">
                  <a:pos x="59" y="0"/>
                </a:cxn>
                <a:cxn ang="0">
                  <a:pos x="26" y="31"/>
                </a:cxn>
                <a:cxn ang="0">
                  <a:pos x="0" y="55"/>
                </a:cxn>
              </a:cxnLst>
              <a:rect l="0" t="0" r="r" b="b"/>
              <a:pathLst>
                <a:path w="73" h="70">
                  <a:moveTo>
                    <a:pt x="0" y="55"/>
                  </a:moveTo>
                  <a:lnTo>
                    <a:pt x="13" y="70"/>
                  </a:lnTo>
                  <a:lnTo>
                    <a:pt x="41" y="46"/>
                  </a:lnTo>
                  <a:lnTo>
                    <a:pt x="73" y="14"/>
                  </a:lnTo>
                  <a:lnTo>
                    <a:pt x="59" y="0"/>
                  </a:lnTo>
                  <a:lnTo>
                    <a:pt x="26" y="31"/>
                  </a:lnTo>
                  <a:lnTo>
                    <a:pt x="0" y="5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26" name="Freeform 162"/>
            <p:cNvSpPr>
              <a:spLocks/>
            </p:cNvSpPr>
            <p:nvPr/>
          </p:nvSpPr>
          <p:spPr bwMode="auto">
            <a:xfrm>
              <a:off x="4365" y="3163"/>
              <a:ext cx="68" cy="76"/>
            </a:xfrm>
            <a:custGeom>
              <a:avLst/>
              <a:gdLst/>
              <a:ahLst/>
              <a:cxnLst>
                <a:cxn ang="0">
                  <a:pos x="0" y="62"/>
                </a:cxn>
                <a:cxn ang="0">
                  <a:pos x="14" y="76"/>
                </a:cxn>
                <a:cxn ang="0">
                  <a:pos x="17" y="73"/>
                </a:cxn>
                <a:cxn ang="0">
                  <a:pos x="53" y="32"/>
                </a:cxn>
                <a:cxn ang="0">
                  <a:pos x="68" y="12"/>
                </a:cxn>
                <a:cxn ang="0">
                  <a:pos x="52" y="0"/>
                </a:cxn>
                <a:cxn ang="0">
                  <a:pos x="39" y="18"/>
                </a:cxn>
                <a:cxn ang="0">
                  <a:pos x="3" y="59"/>
                </a:cxn>
                <a:cxn ang="0">
                  <a:pos x="0" y="62"/>
                </a:cxn>
              </a:cxnLst>
              <a:rect l="0" t="0" r="r" b="b"/>
              <a:pathLst>
                <a:path w="68" h="76">
                  <a:moveTo>
                    <a:pt x="0" y="62"/>
                  </a:moveTo>
                  <a:lnTo>
                    <a:pt x="14" y="76"/>
                  </a:lnTo>
                  <a:lnTo>
                    <a:pt x="17" y="73"/>
                  </a:lnTo>
                  <a:lnTo>
                    <a:pt x="53" y="32"/>
                  </a:lnTo>
                  <a:lnTo>
                    <a:pt x="68" y="12"/>
                  </a:lnTo>
                  <a:lnTo>
                    <a:pt x="52" y="0"/>
                  </a:lnTo>
                  <a:lnTo>
                    <a:pt x="39" y="18"/>
                  </a:lnTo>
                  <a:lnTo>
                    <a:pt x="3" y="59"/>
                  </a:lnTo>
                  <a:lnTo>
                    <a:pt x="0" y="6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27" name="Freeform 163"/>
            <p:cNvSpPr>
              <a:spLocks/>
            </p:cNvSpPr>
            <p:nvPr/>
          </p:nvSpPr>
          <p:spPr bwMode="auto">
            <a:xfrm>
              <a:off x="4454" y="3047"/>
              <a:ext cx="63" cy="79"/>
            </a:xfrm>
            <a:custGeom>
              <a:avLst/>
              <a:gdLst/>
              <a:ahLst/>
              <a:cxnLst>
                <a:cxn ang="0">
                  <a:pos x="0" y="68"/>
                </a:cxn>
                <a:cxn ang="0">
                  <a:pos x="17" y="79"/>
                </a:cxn>
                <a:cxn ang="0">
                  <a:pos x="31" y="59"/>
                </a:cxn>
                <a:cxn ang="0">
                  <a:pos x="34" y="56"/>
                </a:cxn>
                <a:cxn ang="0">
                  <a:pos x="63" y="11"/>
                </a:cxn>
                <a:cxn ang="0">
                  <a:pos x="45" y="0"/>
                </a:cxn>
                <a:cxn ang="0">
                  <a:pos x="15" y="47"/>
                </a:cxn>
                <a:cxn ang="0">
                  <a:pos x="24" y="52"/>
                </a:cxn>
                <a:cxn ang="0">
                  <a:pos x="17" y="44"/>
                </a:cxn>
                <a:cxn ang="0">
                  <a:pos x="0" y="68"/>
                </a:cxn>
              </a:cxnLst>
              <a:rect l="0" t="0" r="r" b="b"/>
              <a:pathLst>
                <a:path w="63" h="79">
                  <a:moveTo>
                    <a:pt x="0" y="68"/>
                  </a:moveTo>
                  <a:lnTo>
                    <a:pt x="17" y="79"/>
                  </a:lnTo>
                  <a:lnTo>
                    <a:pt x="31" y="59"/>
                  </a:lnTo>
                  <a:lnTo>
                    <a:pt x="34" y="56"/>
                  </a:lnTo>
                  <a:lnTo>
                    <a:pt x="63" y="11"/>
                  </a:lnTo>
                  <a:lnTo>
                    <a:pt x="45" y="0"/>
                  </a:lnTo>
                  <a:lnTo>
                    <a:pt x="15" y="47"/>
                  </a:lnTo>
                  <a:lnTo>
                    <a:pt x="24" y="52"/>
                  </a:lnTo>
                  <a:lnTo>
                    <a:pt x="17" y="44"/>
                  </a:lnTo>
                  <a:lnTo>
                    <a:pt x="0" y="6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28" name="Freeform 164"/>
            <p:cNvSpPr>
              <a:spLocks/>
            </p:cNvSpPr>
            <p:nvPr/>
          </p:nvSpPr>
          <p:spPr bwMode="auto">
            <a:xfrm>
              <a:off x="4529" y="2921"/>
              <a:ext cx="54" cy="82"/>
            </a:xfrm>
            <a:custGeom>
              <a:avLst/>
              <a:gdLst/>
              <a:ahLst/>
              <a:cxnLst>
                <a:cxn ang="0">
                  <a:pos x="0" y="73"/>
                </a:cxn>
                <a:cxn ang="0">
                  <a:pos x="18" y="82"/>
                </a:cxn>
                <a:cxn ang="0">
                  <a:pos x="42" y="36"/>
                </a:cxn>
                <a:cxn ang="0">
                  <a:pos x="54" y="8"/>
                </a:cxn>
                <a:cxn ang="0">
                  <a:pos x="36" y="0"/>
                </a:cxn>
                <a:cxn ang="0">
                  <a:pos x="23" y="28"/>
                </a:cxn>
                <a:cxn ang="0">
                  <a:pos x="0" y="73"/>
                </a:cxn>
              </a:cxnLst>
              <a:rect l="0" t="0" r="r" b="b"/>
              <a:pathLst>
                <a:path w="54" h="82">
                  <a:moveTo>
                    <a:pt x="0" y="73"/>
                  </a:moveTo>
                  <a:lnTo>
                    <a:pt x="18" y="82"/>
                  </a:lnTo>
                  <a:lnTo>
                    <a:pt x="42" y="36"/>
                  </a:lnTo>
                  <a:lnTo>
                    <a:pt x="54" y="8"/>
                  </a:lnTo>
                  <a:lnTo>
                    <a:pt x="36" y="0"/>
                  </a:lnTo>
                  <a:lnTo>
                    <a:pt x="23" y="28"/>
                  </a:lnTo>
                  <a:lnTo>
                    <a:pt x="0" y="7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29" name="Freeform 165"/>
            <p:cNvSpPr>
              <a:spLocks/>
            </p:cNvSpPr>
            <p:nvPr/>
          </p:nvSpPr>
          <p:spPr bwMode="auto">
            <a:xfrm>
              <a:off x="4588" y="2788"/>
              <a:ext cx="47" cy="84"/>
            </a:xfrm>
            <a:custGeom>
              <a:avLst/>
              <a:gdLst/>
              <a:ahLst/>
              <a:cxnLst>
                <a:cxn ang="0">
                  <a:pos x="0" y="77"/>
                </a:cxn>
                <a:cxn ang="0">
                  <a:pos x="20" y="84"/>
                </a:cxn>
                <a:cxn ang="0">
                  <a:pos x="27" y="66"/>
                </a:cxn>
                <a:cxn ang="0">
                  <a:pos x="46" y="11"/>
                </a:cxn>
                <a:cxn ang="0">
                  <a:pos x="47" y="6"/>
                </a:cxn>
                <a:cxn ang="0">
                  <a:pos x="27" y="0"/>
                </a:cxn>
                <a:cxn ang="0">
                  <a:pos x="26" y="3"/>
                </a:cxn>
                <a:cxn ang="0">
                  <a:pos x="8" y="57"/>
                </a:cxn>
                <a:cxn ang="0">
                  <a:pos x="0" y="77"/>
                </a:cxn>
              </a:cxnLst>
              <a:rect l="0" t="0" r="r" b="b"/>
              <a:pathLst>
                <a:path w="47" h="84">
                  <a:moveTo>
                    <a:pt x="0" y="77"/>
                  </a:moveTo>
                  <a:lnTo>
                    <a:pt x="20" y="84"/>
                  </a:lnTo>
                  <a:lnTo>
                    <a:pt x="27" y="66"/>
                  </a:lnTo>
                  <a:lnTo>
                    <a:pt x="46" y="11"/>
                  </a:lnTo>
                  <a:lnTo>
                    <a:pt x="47" y="6"/>
                  </a:lnTo>
                  <a:lnTo>
                    <a:pt x="27" y="0"/>
                  </a:lnTo>
                  <a:lnTo>
                    <a:pt x="26" y="3"/>
                  </a:lnTo>
                  <a:lnTo>
                    <a:pt x="8" y="57"/>
                  </a:lnTo>
                  <a:lnTo>
                    <a:pt x="0" y="7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30" name="Freeform 166"/>
            <p:cNvSpPr>
              <a:spLocks/>
            </p:cNvSpPr>
            <p:nvPr/>
          </p:nvSpPr>
          <p:spPr bwMode="auto">
            <a:xfrm>
              <a:off x="4632" y="2650"/>
              <a:ext cx="35" cy="85"/>
            </a:xfrm>
            <a:custGeom>
              <a:avLst/>
              <a:gdLst/>
              <a:ahLst/>
              <a:cxnLst>
                <a:cxn ang="0">
                  <a:pos x="0" y="80"/>
                </a:cxn>
                <a:cxn ang="0">
                  <a:pos x="19" y="85"/>
                </a:cxn>
                <a:cxn ang="0">
                  <a:pos x="30" y="39"/>
                </a:cxn>
                <a:cxn ang="0">
                  <a:pos x="30" y="34"/>
                </a:cxn>
                <a:cxn ang="0">
                  <a:pos x="35" y="4"/>
                </a:cxn>
                <a:cxn ang="0">
                  <a:pos x="16" y="0"/>
                </a:cxn>
                <a:cxn ang="0">
                  <a:pos x="10" y="34"/>
                </a:cxn>
                <a:cxn ang="0">
                  <a:pos x="20" y="34"/>
                </a:cxn>
                <a:cxn ang="0">
                  <a:pos x="11" y="30"/>
                </a:cxn>
                <a:cxn ang="0">
                  <a:pos x="0" y="80"/>
                </a:cxn>
              </a:cxnLst>
              <a:rect l="0" t="0" r="r" b="b"/>
              <a:pathLst>
                <a:path w="35" h="85">
                  <a:moveTo>
                    <a:pt x="0" y="80"/>
                  </a:moveTo>
                  <a:lnTo>
                    <a:pt x="19" y="85"/>
                  </a:lnTo>
                  <a:lnTo>
                    <a:pt x="30" y="39"/>
                  </a:lnTo>
                  <a:lnTo>
                    <a:pt x="30" y="34"/>
                  </a:lnTo>
                  <a:lnTo>
                    <a:pt x="35" y="4"/>
                  </a:lnTo>
                  <a:lnTo>
                    <a:pt x="16" y="0"/>
                  </a:lnTo>
                  <a:lnTo>
                    <a:pt x="10" y="34"/>
                  </a:lnTo>
                  <a:lnTo>
                    <a:pt x="20" y="34"/>
                  </a:lnTo>
                  <a:lnTo>
                    <a:pt x="11" y="30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31" name="Freeform 167"/>
            <p:cNvSpPr>
              <a:spLocks/>
            </p:cNvSpPr>
            <p:nvPr/>
          </p:nvSpPr>
          <p:spPr bwMode="auto">
            <a:xfrm>
              <a:off x="4657" y="2509"/>
              <a:ext cx="28" cy="83"/>
            </a:xfrm>
            <a:custGeom>
              <a:avLst/>
              <a:gdLst/>
              <a:ahLst/>
              <a:cxnLst>
                <a:cxn ang="0">
                  <a:pos x="0" y="80"/>
                </a:cxn>
                <a:cxn ang="0">
                  <a:pos x="20" y="83"/>
                </a:cxn>
                <a:cxn ang="0">
                  <a:pos x="23" y="61"/>
                </a:cxn>
                <a:cxn ang="0">
                  <a:pos x="28" y="2"/>
                </a:cxn>
                <a:cxn ang="0">
                  <a:pos x="28" y="0"/>
                </a:cxn>
                <a:cxn ang="0">
                  <a:pos x="7" y="0"/>
                </a:cxn>
                <a:cxn ang="0">
                  <a:pos x="7" y="2"/>
                </a:cxn>
                <a:cxn ang="0">
                  <a:pos x="2" y="61"/>
                </a:cxn>
                <a:cxn ang="0">
                  <a:pos x="0" y="80"/>
                </a:cxn>
              </a:cxnLst>
              <a:rect l="0" t="0" r="r" b="b"/>
              <a:pathLst>
                <a:path w="28" h="83">
                  <a:moveTo>
                    <a:pt x="0" y="80"/>
                  </a:moveTo>
                  <a:lnTo>
                    <a:pt x="20" y="83"/>
                  </a:lnTo>
                  <a:lnTo>
                    <a:pt x="23" y="61"/>
                  </a:lnTo>
                  <a:lnTo>
                    <a:pt x="28" y="2"/>
                  </a:lnTo>
                  <a:lnTo>
                    <a:pt x="28" y="0"/>
                  </a:lnTo>
                  <a:lnTo>
                    <a:pt x="7" y="0"/>
                  </a:lnTo>
                  <a:lnTo>
                    <a:pt x="7" y="2"/>
                  </a:lnTo>
                  <a:lnTo>
                    <a:pt x="2" y="61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32" name="Freeform 168"/>
            <p:cNvSpPr>
              <a:spLocks/>
            </p:cNvSpPr>
            <p:nvPr/>
          </p:nvSpPr>
          <p:spPr bwMode="auto">
            <a:xfrm>
              <a:off x="4662" y="2365"/>
              <a:ext cx="24" cy="83"/>
            </a:xfrm>
            <a:custGeom>
              <a:avLst/>
              <a:gdLst/>
              <a:ahLst/>
              <a:cxnLst>
                <a:cxn ang="0">
                  <a:pos x="3" y="83"/>
                </a:cxn>
                <a:cxn ang="0">
                  <a:pos x="24" y="83"/>
                </a:cxn>
                <a:cxn ang="0">
                  <a:pos x="23" y="27"/>
                </a:cxn>
                <a:cxn ang="0">
                  <a:pos x="21" y="0"/>
                </a:cxn>
                <a:cxn ang="0">
                  <a:pos x="0" y="2"/>
                </a:cxn>
                <a:cxn ang="0">
                  <a:pos x="2" y="27"/>
                </a:cxn>
                <a:cxn ang="0">
                  <a:pos x="3" y="83"/>
                </a:cxn>
              </a:cxnLst>
              <a:rect l="0" t="0" r="r" b="b"/>
              <a:pathLst>
                <a:path w="24" h="83">
                  <a:moveTo>
                    <a:pt x="3" y="83"/>
                  </a:moveTo>
                  <a:lnTo>
                    <a:pt x="24" y="83"/>
                  </a:lnTo>
                  <a:lnTo>
                    <a:pt x="23" y="27"/>
                  </a:lnTo>
                  <a:lnTo>
                    <a:pt x="21" y="0"/>
                  </a:lnTo>
                  <a:lnTo>
                    <a:pt x="0" y="2"/>
                  </a:lnTo>
                  <a:lnTo>
                    <a:pt x="2" y="27"/>
                  </a:lnTo>
                  <a:lnTo>
                    <a:pt x="3" y="8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33" name="Freeform 169"/>
            <p:cNvSpPr>
              <a:spLocks/>
            </p:cNvSpPr>
            <p:nvPr/>
          </p:nvSpPr>
          <p:spPr bwMode="auto">
            <a:xfrm>
              <a:off x="4643" y="2221"/>
              <a:ext cx="33" cy="85"/>
            </a:xfrm>
            <a:custGeom>
              <a:avLst/>
              <a:gdLst/>
              <a:ahLst/>
              <a:cxnLst>
                <a:cxn ang="0">
                  <a:pos x="13" y="85"/>
                </a:cxn>
                <a:cxn ang="0">
                  <a:pos x="33" y="82"/>
                </a:cxn>
                <a:cxn ang="0">
                  <a:pos x="30" y="54"/>
                </a:cxn>
                <a:cxn ang="0">
                  <a:pos x="19" y="0"/>
                </a:cxn>
                <a:cxn ang="0">
                  <a:pos x="0" y="4"/>
                </a:cxn>
                <a:cxn ang="0">
                  <a:pos x="9" y="54"/>
                </a:cxn>
                <a:cxn ang="0">
                  <a:pos x="13" y="85"/>
                </a:cxn>
              </a:cxnLst>
              <a:rect l="0" t="0" r="r" b="b"/>
              <a:pathLst>
                <a:path w="33" h="85">
                  <a:moveTo>
                    <a:pt x="13" y="85"/>
                  </a:moveTo>
                  <a:lnTo>
                    <a:pt x="33" y="82"/>
                  </a:lnTo>
                  <a:lnTo>
                    <a:pt x="30" y="54"/>
                  </a:lnTo>
                  <a:lnTo>
                    <a:pt x="19" y="0"/>
                  </a:lnTo>
                  <a:lnTo>
                    <a:pt x="0" y="4"/>
                  </a:lnTo>
                  <a:lnTo>
                    <a:pt x="9" y="54"/>
                  </a:lnTo>
                  <a:lnTo>
                    <a:pt x="13" y="8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34" name="Freeform 170"/>
            <p:cNvSpPr>
              <a:spLocks/>
            </p:cNvSpPr>
            <p:nvPr/>
          </p:nvSpPr>
          <p:spPr bwMode="auto">
            <a:xfrm>
              <a:off x="4606" y="2082"/>
              <a:ext cx="43" cy="85"/>
            </a:xfrm>
            <a:custGeom>
              <a:avLst/>
              <a:gdLst/>
              <a:ahLst/>
              <a:cxnLst>
                <a:cxn ang="0">
                  <a:pos x="23" y="84"/>
                </a:cxn>
                <a:cxn ang="0">
                  <a:pos x="43" y="79"/>
                </a:cxn>
                <a:cxn ang="0">
                  <a:pos x="43" y="77"/>
                </a:cxn>
                <a:cxn ang="0">
                  <a:pos x="28" y="22"/>
                </a:cxn>
                <a:cxn ang="0">
                  <a:pos x="19" y="0"/>
                </a:cxn>
                <a:cxn ang="0">
                  <a:pos x="0" y="7"/>
                </a:cxn>
                <a:cxn ang="0">
                  <a:pos x="8" y="31"/>
                </a:cxn>
                <a:cxn ang="0">
                  <a:pos x="23" y="85"/>
                </a:cxn>
                <a:cxn ang="0">
                  <a:pos x="23" y="84"/>
                </a:cxn>
              </a:cxnLst>
              <a:rect l="0" t="0" r="r" b="b"/>
              <a:pathLst>
                <a:path w="43" h="85">
                  <a:moveTo>
                    <a:pt x="23" y="84"/>
                  </a:moveTo>
                  <a:lnTo>
                    <a:pt x="43" y="79"/>
                  </a:lnTo>
                  <a:lnTo>
                    <a:pt x="43" y="77"/>
                  </a:lnTo>
                  <a:lnTo>
                    <a:pt x="28" y="22"/>
                  </a:lnTo>
                  <a:lnTo>
                    <a:pt x="19" y="0"/>
                  </a:lnTo>
                  <a:lnTo>
                    <a:pt x="0" y="7"/>
                  </a:lnTo>
                  <a:lnTo>
                    <a:pt x="8" y="31"/>
                  </a:lnTo>
                  <a:lnTo>
                    <a:pt x="23" y="85"/>
                  </a:lnTo>
                  <a:lnTo>
                    <a:pt x="23" y="8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35" name="Freeform 171"/>
            <p:cNvSpPr>
              <a:spLocks/>
            </p:cNvSpPr>
            <p:nvPr/>
          </p:nvSpPr>
          <p:spPr bwMode="auto">
            <a:xfrm>
              <a:off x="4553" y="1947"/>
              <a:ext cx="52" cy="84"/>
            </a:xfrm>
            <a:custGeom>
              <a:avLst/>
              <a:gdLst/>
              <a:ahLst/>
              <a:cxnLst>
                <a:cxn ang="0">
                  <a:pos x="32" y="84"/>
                </a:cxn>
                <a:cxn ang="0">
                  <a:pos x="52" y="76"/>
                </a:cxn>
                <a:cxn ang="0">
                  <a:pos x="42" y="51"/>
                </a:cxn>
                <a:cxn ang="0">
                  <a:pos x="18" y="0"/>
                </a:cxn>
                <a:cxn ang="0">
                  <a:pos x="0" y="9"/>
                </a:cxn>
                <a:cxn ang="0">
                  <a:pos x="22" y="59"/>
                </a:cxn>
                <a:cxn ang="0">
                  <a:pos x="32" y="84"/>
                </a:cxn>
              </a:cxnLst>
              <a:rect l="0" t="0" r="r" b="b"/>
              <a:pathLst>
                <a:path w="52" h="84">
                  <a:moveTo>
                    <a:pt x="32" y="84"/>
                  </a:moveTo>
                  <a:lnTo>
                    <a:pt x="52" y="76"/>
                  </a:lnTo>
                  <a:lnTo>
                    <a:pt x="42" y="51"/>
                  </a:lnTo>
                  <a:lnTo>
                    <a:pt x="18" y="0"/>
                  </a:lnTo>
                  <a:lnTo>
                    <a:pt x="0" y="9"/>
                  </a:lnTo>
                  <a:lnTo>
                    <a:pt x="22" y="59"/>
                  </a:lnTo>
                  <a:lnTo>
                    <a:pt x="32" y="8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36" name="Freeform 172"/>
            <p:cNvSpPr>
              <a:spLocks/>
            </p:cNvSpPr>
            <p:nvPr/>
          </p:nvSpPr>
          <p:spPr bwMode="auto">
            <a:xfrm>
              <a:off x="4483" y="1821"/>
              <a:ext cx="59" cy="81"/>
            </a:xfrm>
            <a:custGeom>
              <a:avLst/>
              <a:gdLst/>
              <a:ahLst/>
              <a:cxnLst>
                <a:cxn ang="0">
                  <a:pos x="42" y="81"/>
                </a:cxn>
                <a:cxn ang="0">
                  <a:pos x="59" y="71"/>
                </a:cxn>
                <a:cxn ang="0">
                  <a:pos x="35" y="27"/>
                </a:cxn>
                <a:cxn ang="0">
                  <a:pos x="17" y="0"/>
                </a:cxn>
                <a:cxn ang="0">
                  <a:pos x="0" y="11"/>
                </a:cxn>
                <a:cxn ang="0">
                  <a:pos x="15" y="35"/>
                </a:cxn>
                <a:cxn ang="0">
                  <a:pos x="42" y="81"/>
                </a:cxn>
              </a:cxnLst>
              <a:rect l="0" t="0" r="r" b="b"/>
              <a:pathLst>
                <a:path w="59" h="81">
                  <a:moveTo>
                    <a:pt x="42" y="81"/>
                  </a:moveTo>
                  <a:lnTo>
                    <a:pt x="59" y="71"/>
                  </a:lnTo>
                  <a:lnTo>
                    <a:pt x="35" y="27"/>
                  </a:lnTo>
                  <a:lnTo>
                    <a:pt x="17" y="0"/>
                  </a:lnTo>
                  <a:lnTo>
                    <a:pt x="0" y="11"/>
                  </a:lnTo>
                  <a:lnTo>
                    <a:pt x="15" y="35"/>
                  </a:lnTo>
                  <a:lnTo>
                    <a:pt x="42" y="8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37" name="Freeform 173"/>
            <p:cNvSpPr>
              <a:spLocks/>
            </p:cNvSpPr>
            <p:nvPr/>
          </p:nvSpPr>
          <p:spPr bwMode="auto">
            <a:xfrm>
              <a:off x="4400" y="1705"/>
              <a:ext cx="65" cy="76"/>
            </a:xfrm>
            <a:custGeom>
              <a:avLst/>
              <a:gdLst/>
              <a:ahLst/>
              <a:cxnLst>
                <a:cxn ang="0">
                  <a:pos x="49" y="76"/>
                </a:cxn>
                <a:cxn ang="0">
                  <a:pos x="65" y="65"/>
                </a:cxn>
                <a:cxn ang="0">
                  <a:pos x="53" y="48"/>
                </a:cxn>
                <a:cxn ang="0">
                  <a:pos x="18" y="5"/>
                </a:cxn>
                <a:cxn ang="0">
                  <a:pos x="15" y="0"/>
                </a:cxn>
                <a:cxn ang="0">
                  <a:pos x="0" y="13"/>
                </a:cxn>
                <a:cxn ang="0">
                  <a:pos x="4" y="19"/>
                </a:cxn>
                <a:cxn ang="0">
                  <a:pos x="39" y="62"/>
                </a:cxn>
                <a:cxn ang="0">
                  <a:pos x="49" y="76"/>
                </a:cxn>
              </a:cxnLst>
              <a:rect l="0" t="0" r="r" b="b"/>
              <a:pathLst>
                <a:path w="65" h="76">
                  <a:moveTo>
                    <a:pt x="49" y="76"/>
                  </a:moveTo>
                  <a:lnTo>
                    <a:pt x="65" y="65"/>
                  </a:lnTo>
                  <a:lnTo>
                    <a:pt x="53" y="48"/>
                  </a:lnTo>
                  <a:lnTo>
                    <a:pt x="18" y="5"/>
                  </a:lnTo>
                  <a:lnTo>
                    <a:pt x="15" y="0"/>
                  </a:lnTo>
                  <a:lnTo>
                    <a:pt x="0" y="13"/>
                  </a:lnTo>
                  <a:lnTo>
                    <a:pt x="4" y="19"/>
                  </a:lnTo>
                  <a:lnTo>
                    <a:pt x="39" y="62"/>
                  </a:lnTo>
                  <a:lnTo>
                    <a:pt x="49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38" name="Freeform 174"/>
            <p:cNvSpPr>
              <a:spLocks/>
            </p:cNvSpPr>
            <p:nvPr/>
          </p:nvSpPr>
          <p:spPr bwMode="auto">
            <a:xfrm>
              <a:off x="4301" y="1600"/>
              <a:ext cx="72" cy="73"/>
            </a:xfrm>
            <a:custGeom>
              <a:avLst/>
              <a:gdLst/>
              <a:ahLst/>
              <a:cxnLst>
                <a:cxn ang="0">
                  <a:pos x="58" y="73"/>
                </a:cxn>
                <a:cxn ang="0">
                  <a:pos x="72" y="58"/>
                </a:cxn>
                <a:cxn ang="0">
                  <a:pos x="44" y="27"/>
                </a:cxn>
                <a:cxn ang="0">
                  <a:pos x="15" y="0"/>
                </a:cxn>
                <a:cxn ang="0">
                  <a:pos x="0" y="14"/>
                </a:cxn>
                <a:cxn ang="0">
                  <a:pos x="29" y="41"/>
                </a:cxn>
                <a:cxn ang="0">
                  <a:pos x="58" y="73"/>
                </a:cxn>
              </a:cxnLst>
              <a:rect l="0" t="0" r="r" b="b"/>
              <a:pathLst>
                <a:path w="72" h="73">
                  <a:moveTo>
                    <a:pt x="58" y="73"/>
                  </a:moveTo>
                  <a:lnTo>
                    <a:pt x="72" y="58"/>
                  </a:lnTo>
                  <a:lnTo>
                    <a:pt x="44" y="27"/>
                  </a:lnTo>
                  <a:lnTo>
                    <a:pt x="15" y="0"/>
                  </a:lnTo>
                  <a:lnTo>
                    <a:pt x="0" y="14"/>
                  </a:lnTo>
                  <a:lnTo>
                    <a:pt x="29" y="41"/>
                  </a:lnTo>
                  <a:lnTo>
                    <a:pt x="58" y="7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39" name="Freeform 175"/>
            <p:cNvSpPr>
              <a:spLocks/>
            </p:cNvSpPr>
            <p:nvPr/>
          </p:nvSpPr>
          <p:spPr bwMode="auto">
            <a:xfrm>
              <a:off x="4193" y="1508"/>
              <a:ext cx="77" cy="66"/>
            </a:xfrm>
            <a:custGeom>
              <a:avLst/>
              <a:gdLst/>
              <a:ahLst/>
              <a:cxnLst>
                <a:cxn ang="0">
                  <a:pos x="63" y="66"/>
                </a:cxn>
                <a:cxn ang="0">
                  <a:pos x="77" y="51"/>
                </a:cxn>
                <a:cxn ang="0">
                  <a:pos x="70" y="45"/>
                </a:cxn>
                <a:cxn ang="0">
                  <a:pos x="25" y="10"/>
                </a:cxn>
                <a:cxn ang="0">
                  <a:pos x="11" y="0"/>
                </a:cxn>
                <a:cxn ang="0">
                  <a:pos x="0" y="16"/>
                </a:cxn>
                <a:cxn ang="0">
                  <a:pos x="11" y="24"/>
                </a:cxn>
                <a:cxn ang="0">
                  <a:pos x="55" y="59"/>
                </a:cxn>
                <a:cxn ang="0">
                  <a:pos x="63" y="66"/>
                </a:cxn>
              </a:cxnLst>
              <a:rect l="0" t="0" r="r" b="b"/>
              <a:pathLst>
                <a:path w="77" h="66">
                  <a:moveTo>
                    <a:pt x="63" y="66"/>
                  </a:moveTo>
                  <a:lnTo>
                    <a:pt x="77" y="51"/>
                  </a:lnTo>
                  <a:lnTo>
                    <a:pt x="70" y="45"/>
                  </a:lnTo>
                  <a:lnTo>
                    <a:pt x="25" y="10"/>
                  </a:lnTo>
                  <a:lnTo>
                    <a:pt x="11" y="0"/>
                  </a:lnTo>
                  <a:lnTo>
                    <a:pt x="0" y="16"/>
                  </a:lnTo>
                  <a:lnTo>
                    <a:pt x="11" y="24"/>
                  </a:lnTo>
                  <a:lnTo>
                    <a:pt x="55" y="59"/>
                  </a:lnTo>
                  <a:lnTo>
                    <a:pt x="63" y="6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40" name="Freeform 176"/>
            <p:cNvSpPr>
              <a:spLocks/>
            </p:cNvSpPr>
            <p:nvPr/>
          </p:nvSpPr>
          <p:spPr bwMode="auto">
            <a:xfrm>
              <a:off x="4072" y="1430"/>
              <a:ext cx="81" cy="60"/>
            </a:xfrm>
            <a:custGeom>
              <a:avLst/>
              <a:gdLst/>
              <a:ahLst/>
              <a:cxnLst>
                <a:cxn ang="0">
                  <a:pos x="70" y="60"/>
                </a:cxn>
                <a:cxn ang="0">
                  <a:pos x="81" y="43"/>
                </a:cxn>
                <a:cxn ang="0">
                  <a:pos x="51" y="23"/>
                </a:cxn>
                <a:cxn ang="0">
                  <a:pos x="10" y="0"/>
                </a:cxn>
                <a:cxn ang="0">
                  <a:pos x="0" y="17"/>
                </a:cxn>
                <a:cxn ang="0">
                  <a:pos x="43" y="42"/>
                </a:cxn>
                <a:cxn ang="0">
                  <a:pos x="70" y="60"/>
                </a:cxn>
              </a:cxnLst>
              <a:rect l="0" t="0" r="r" b="b"/>
              <a:pathLst>
                <a:path w="81" h="60">
                  <a:moveTo>
                    <a:pt x="70" y="60"/>
                  </a:moveTo>
                  <a:lnTo>
                    <a:pt x="81" y="43"/>
                  </a:lnTo>
                  <a:lnTo>
                    <a:pt x="51" y="23"/>
                  </a:lnTo>
                  <a:lnTo>
                    <a:pt x="10" y="0"/>
                  </a:lnTo>
                  <a:lnTo>
                    <a:pt x="0" y="17"/>
                  </a:lnTo>
                  <a:lnTo>
                    <a:pt x="43" y="42"/>
                  </a:lnTo>
                  <a:lnTo>
                    <a:pt x="70" y="6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41" name="Freeform 177"/>
            <p:cNvSpPr>
              <a:spLocks/>
            </p:cNvSpPr>
            <p:nvPr/>
          </p:nvSpPr>
          <p:spPr bwMode="auto">
            <a:xfrm>
              <a:off x="3944" y="1368"/>
              <a:ext cx="83" cy="52"/>
            </a:xfrm>
            <a:custGeom>
              <a:avLst/>
              <a:gdLst/>
              <a:ahLst/>
              <a:cxnLst>
                <a:cxn ang="0">
                  <a:pos x="74" y="52"/>
                </a:cxn>
                <a:cxn ang="0">
                  <a:pos x="83" y="33"/>
                </a:cxn>
                <a:cxn ang="0">
                  <a:pos x="81" y="32"/>
                </a:cxn>
                <a:cxn ang="0">
                  <a:pos x="29" y="10"/>
                </a:cxn>
                <a:cxn ang="0">
                  <a:pos x="8" y="0"/>
                </a:cxn>
                <a:cxn ang="0">
                  <a:pos x="0" y="19"/>
                </a:cxn>
                <a:cxn ang="0">
                  <a:pos x="21" y="28"/>
                </a:cxn>
                <a:cxn ang="0">
                  <a:pos x="73" y="51"/>
                </a:cxn>
                <a:cxn ang="0">
                  <a:pos x="74" y="52"/>
                </a:cxn>
              </a:cxnLst>
              <a:rect l="0" t="0" r="r" b="b"/>
              <a:pathLst>
                <a:path w="83" h="52">
                  <a:moveTo>
                    <a:pt x="74" y="52"/>
                  </a:moveTo>
                  <a:lnTo>
                    <a:pt x="83" y="33"/>
                  </a:lnTo>
                  <a:lnTo>
                    <a:pt x="81" y="32"/>
                  </a:lnTo>
                  <a:lnTo>
                    <a:pt x="29" y="10"/>
                  </a:lnTo>
                  <a:lnTo>
                    <a:pt x="8" y="0"/>
                  </a:lnTo>
                  <a:lnTo>
                    <a:pt x="0" y="19"/>
                  </a:lnTo>
                  <a:lnTo>
                    <a:pt x="21" y="28"/>
                  </a:lnTo>
                  <a:lnTo>
                    <a:pt x="73" y="51"/>
                  </a:lnTo>
                  <a:lnTo>
                    <a:pt x="74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42" name="Freeform 178"/>
            <p:cNvSpPr>
              <a:spLocks/>
            </p:cNvSpPr>
            <p:nvPr/>
          </p:nvSpPr>
          <p:spPr bwMode="auto">
            <a:xfrm>
              <a:off x="3808" y="1323"/>
              <a:ext cx="86" cy="43"/>
            </a:xfrm>
            <a:custGeom>
              <a:avLst/>
              <a:gdLst/>
              <a:ahLst/>
              <a:cxnLst>
                <a:cxn ang="0">
                  <a:pos x="78" y="43"/>
                </a:cxn>
                <a:cxn ang="0">
                  <a:pos x="86" y="24"/>
                </a:cxn>
                <a:cxn ang="0">
                  <a:pos x="59" y="16"/>
                </a:cxn>
                <a:cxn ang="0">
                  <a:pos x="6" y="0"/>
                </a:cxn>
                <a:cxn ang="0">
                  <a:pos x="0" y="20"/>
                </a:cxn>
                <a:cxn ang="0">
                  <a:pos x="51" y="34"/>
                </a:cxn>
                <a:cxn ang="0">
                  <a:pos x="78" y="43"/>
                </a:cxn>
              </a:cxnLst>
              <a:rect l="0" t="0" r="r" b="b"/>
              <a:pathLst>
                <a:path w="86" h="43">
                  <a:moveTo>
                    <a:pt x="78" y="43"/>
                  </a:moveTo>
                  <a:lnTo>
                    <a:pt x="86" y="24"/>
                  </a:lnTo>
                  <a:lnTo>
                    <a:pt x="59" y="16"/>
                  </a:lnTo>
                  <a:lnTo>
                    <a:pt x="6" y="0"/>
                  </a:lnTo>
                  <a:lnTo>
                    <a:pt x="0" y="20"/>
                  </a:lnTo>
                  <a:lnTo>
                    <a:pt x="51" y="34"/>
                  </a:lnTo>
                  <a:lnTo>
                    <a:pt x="78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43" name="Freeform 179"/>
            <p:cNvSpPr>
              <a:spLocks/>
            </p:cNvSpPr>
            <p:nvPr/>
          </p:nvSpPr>
          <p:spPr bwMode="auto">
            <a:xfrm>
              <a:off x="3669" y="1296"/>
              <a:ext cx="84" cy="32"/>
            </a:xfrm>
            <a:custGeom>
              <a:avLst/>
              <a:gdLst/>
              <a:ahLst/>
              <a:cxnLst>
                <a:cxn ang="0">
                  <a:pos x="81" y="32"/>
                </a:cxn>
                <a:cxn ang="0">
                  <a:pos x="84" y="13"/>
                </a:cxn>
                <a:cxn ang="0">
                  <a:pos x="27" y="3"/>
                </a:cxn>
                <a:cxn ang="0">
                  <a:pos x="2" y="0"/>
                </a:cxn>
                <a:cxn ang="0">
                  <a:pos x="0" y="19"/>
                </a:cxn>
                <a:cxn ang="0">
                  <a:pos x="27" y="23"/>
                </a:cxn>
                <a:cxn ang="0">
                  <a:pos x="81" y="32"/>
                </a:cxn>
              </a:cxnLst>
              <a:rect l="0" t="0" r="r" b="b"/>
              <a:pathLst>
                <a:path w="84" h="32">
                  <a:moveTo>
                    <a:pt x="81" y="32"/>
                  </a:moveTo>
                  <a:lnTo>
                    <a:pt x="84" y="13"/>
                  </a:lnTo>
                  <a:lnTo>
                    <a:pt x="27" y="3"/>
                  </a:lnTo>
                  <a:lnTo>
                    <a:pt x="2" y="0"/>
                  </a:lnTo>
                  <a:lnTo>
                    <a:pt x="0" y="19"/>
                  </a:lnTo>
                  <a:lnTo>
                    <a:pt x="27" y="23"/>
                  </a:lnTo>
                  <a:lnTo>
                    <a:pt x="81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44" name="Freeform 180"/>
            <p:cNvSpPr>
              <a:spLocks/>
            </p:cNvSpPr>
            <p:nvPr/>
          </p:nvSpPr>
          <p:spPr bwMode="auto">
            <a:xfrm>
              <a:off x="3528" y="1285"/>
              <a:ext cx="82" cy="25"/>
            </a:xfrm>
            <a:custGeom>
              <a:avLst/>
              <a:gdLst/>
              <a:ahLst/>
              <a:cxnLst>
                <a:cxn ang="0">
                  <a:pos x="81" y="25"/>
                </a:cxn>
                <a:cxn ang="0">
                  <a:pos x="82" y="4"/>
                </a:cxn>
                <a:cxn ang="0">
                  <a:pos x="51" y="1"/>
                </a:cxn>
                <a:cxn ang="0">
                  <a:pos x="0" y="0"/>
                </a:cxn>
                <a:cxn ang="0">
                  <a:pos x="0" y="21"/>
                </a:cxn>
                <a:cxn ang="0">
                  <a:pos x="51" y="22"/>
                </a:cxn>
                <a:cxn ang="0">
                  <a:pos x="81" y="25"/>
                </a:cxn>
              </a:cxnLst>
              <a:rect l="0" t="0" r="r" b="b"/>
              <a:pathLst>
                <a:path w="82" h="25">
                  <a:moveTo>
                    <a:pt x="81" y="25"/>
                  </a:moveTo>
                  <a:lnTo>
                    <a:pt x="82" y="4"/>
                  </a:lnTo>
                  <a:lnTo>
                    <a:pt x="51" y="1"/>
                  </a:lnTo>
                  <a:lnTo>
                    <a:pt x="0" y="0"/>
                  </a:lnTo>
                  <a:lnTo>
                    <a:pt x="0" y="21"/>
                  </a:lnTo>
                  <a:lnTo>
                    <a:pt x="51" y="22"/>
                  </a:lnTo>
                  <a:lnTo>
                    <a:pt x="81" y="2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7045" name="Rectangle 181"/>
          <p:cNvSpPr>
            <a:spLocks noChangeArrowheads="1"/>
          </p:cNvSpPr>
          <p:nvPr/>
        </p:nvSpPr>
        <p:spPr bwMode="auto">
          <a:xfrm>
            <a:off x="2555875" y="188913"/>
            <a:ext cx="4176713" cy="8921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AU" sz="60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Scatternet</a:t>
            </a:r>
            <a:endParaRPr lang="en-US" sz="600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pSp>
        <p:nvGrpSpPr>
          <p:cNvPr id="37049" name="Group 185"/>
          <p:cNvGrpSpPr>
            <a:grpSpLocks/>
          </p:cNvGrpSpPr>
          <p:nvPr/>
        </p:nvGrpSpPr>
        <p:grpSpPr bwMode="auto">
          <a:xfrm>
            <a:off x="1141413" y="3228975"/>
            <a:ext cx="222250" cy="1404938"/>
            <a:chOff x="719" y="2034"/>
            <a:chExt cx="140" cy="885"/>
          </a:xfrm>
        </p:grpSpPr>
        <p:sp>
          <p:nvSpPr>
            <p:cNvPr id="37050" name="Rectangle 186"/>
            <p:cNvSpPr>
              <a:spLocks noChangeArrowheads="1"/>
            </p:cNvSpPr>
            <p:nvPr/>
          </p:nvSpPr>
          <p:spPr bwMode="auto">
            <a:xfrm>
              <a:off x="781" y="2127"/>
              <a:ext cx="16" cy="699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51" name="Freeform 187"/>
            <p:cNvSpPr>
              <a:spLocks/>
            </p:cNvSpPr>
            <p:nvPr/>
          </p:nvSpPr>
          <p:spPr bwMode="auto">
            <a:xfrm>
              <a:off x="719" y="2781"/>
              <a:ext cx="139" cy="1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0" y="138"/>
                </a:cxn>
                <a:cxn ang="0">
                  <a:pos x="139" y="0"/>
                </a:cxn>
                <a:cxn ang="0">
                  <a:pos x="70" y="43"/>
                </a:cxn>
                <a:cxn ang="0">
                  <a:pos x="0" y="0"/>
                </a:cxn>
              </a:cxnLst>
              <a:rect l="0" t="0" r="r" b="b"/>
              <a:pathLst>
                <a:path w="139" h="138">
                  <a:moveTo>
                    <a:pt x="0" y="0"/>
                  </a:moveTo>
                  <a:lnTo>
                    <a:pt x="70" y="138"/>
                  </a:lnTo>
                  <a:lnTo>
                    <a:pt x="139" y="0"/>
                  </a:lnTo>
                  <a:lnTo>
                    <a:pt x="70" y="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52" name="Freeform 188"/>
            <p:cNvSpPr>
              <a:spLocks/>
            </p:cNvSpPr>
            <p:nvPr/>
          </p:nvSpPr>
          <p:spPr bwMode="auto">
            <a:xfrm>
              <a:off x="720" y="2034"/>
              <a:ext cx="139" cy="138"/>
            </a:xfrm>
            <a:custGeom>
              <a:avLst/>
              <a:gdLst/>
              <a:ahLst/>
              <a:cxnLst>
                <a:cxn ang="0">
                  <a:pos x="139" y="138"/>
                </a:cxn>
                <a:cxn ang="0">
                  <a:pos x="69" y="0"/>
                </a:cxn>
                <a:cxn ang="0">
                  <a:pos x="0" y="138"/>
                </a:cxn>
                <a:cxn ang="0">
                  <a:pos x="69" y="95"/>
                </a:cxn>
                <a:cxn ang="0">
                  <a:pos x="139" y="138"/>
                </a:cxn>
              </a:cxnLst>
              <a:rect l="0" t="0" r="r" b="b"/>
              <a:pathLst>
                <a:path w="139" h="138">
                  <a:moveTo>
                    <a:pt x="139" y="138"/>
                  </a:moveTo>
                  <a:lnTo>
                    <a:pt x="69" y="0"/>
                  </a:lnTo>
                  <a:lnTo>
                    <a:pt x="0" y="138"/>
                  </a:lnTo>
                  <a:lnTo>
                    <a:pt x="69" y="95"/>
                  </a:lnTo>
                  <a:lnTo>
                    <a:pt x="139" y="1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7053" name="Group 189"/>
          <p:cNvGrpSpPr>
            <a:grpSpLocks/>
          </p:cNvGrpSpPr>
          <p:nvPr/>
        </p:nvGrpSpPr>
        <p:grpSpPr bwMode="auto">
          <a:xfrm>
            <a:off x="1643063" y="4087813"/>
            <a:ext cx="703262" cy="703262"/>
            <a:chOff x="1035" y="2575"/>
            <a:chExt cx="443" cy="443"/>
          </a:xfrm>
        </p:grpSpPr>
        <p:sp>
          <p:nvSpPr>
            <p:cNvPr id="37054" name="Freeform 190"/>
            <p:cNvSpPr>
              <a:spLocks/>
            </p:cNvSpPr>
            <p:nvPr/>
          </p:nvSpPr>
          <p:spPr bwMode="auto">
            <a:xfrm>
              <a:off x="1095" y="2635"/>
              <a:ext cx="323" cy="323"/>
            </a:xfrm>
            <a:custGeom>
              <a:avLst/>
              <a:gdLst/>
              <a:ahLst/>
              <a:cxnLst>
                <a:cxn ang="0">
                  <a:pos x="0" y="312"/>
                </a:cxn>
                <a:cxn ang="0">
                  <a:pos x="12" y="323"/>
                </a:cxn>
                <a:cxn ang="0">
                  <a:pos x="323" y="12"/>
                </a:cxn>
                <a:cxn ang="0">
                  <a:pos x="312" y="0"/>
                </a:cxn>
                <a:cxn ang="0">
                  <a:pos x="0" y="312"/>
                </a:cxn>
              </a:cxnLst>
              <a:rect l="0" t="0" r="r" b="b"/>
              <a:pathLst>
                <a:path w="323" h="323">
                  <a:moveTo>
                    <a:pt x="0" y="312"/>
                  </a:moveTo>
                  <a:lnTo>
                    <a:pt x="12" y="323"/>
                  </a:lnTo>
                  <a:lnTo>
                    <a:pt x="323" y="12"/>
                  </a:lnTo>
                  <a:lnTo>
                    <a:pt x="312" y="0"/>
                  </a:lnTo>
                  <a:lnTo>
                    <a:pt x="0" y="31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55" name="Freeform 191"/>
            <p:cNvSpPr>
              <a:spLocks/>
            </p:cNvSpPr>
            <p:nvPr/>
          </p:nvSpPr>
          <p:spPr bwMode="auto">
            <a:xfrm>
              <a:off x="1035" y="2870"/>
              <a:ext cx="146" cy="148"/>
            </a:xfrm>
            <a:custGeom>
              <a:avLst/>
              <a:gdLst/>
              <a:ahLst/>
              <a:cxnLst>
                <a:cxn ang="0">
                  <a:pos x="48" y="0"/>
                </a:cxn>
                <a:cxn ang="0">
                  <a:pos x="0" y="148"/>
                </a:cxn>
                <a:cxn ang="0">
                  <a:pos x="146" y="98"/>
                </a:cxn>
                <a:cxn ang="0">
                  <a:pos x="68" y="80"/>
                </a:cxn>
                <a:cxn ang="0">
                  <a:pos x="48" y="0"/>
                </a:cxn>
              </a:cxnLst>
              <a:rect l="0" t="0" r="r" b="b"/>
              <a:pathLst>
                <a:path w="146" h="148">
                  <a:moveTo>
                    <a:pt x="48" y="0"/>
                  </a:moveTo>
                  <a:lnTo>
                    <a:pt x="0" y="148"/>
                  </a:lnTo>
                  <a:lnTo>
                    <a:pt x="146" y="98"/>
                  </a:lnTo>
                  <a:lnTo>
                    <a:pt x="68" y="8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56" name="Freeform 192"/>
            <p:cNvSpPr>
              <a:spLocks/>
            </p:cNvSpPr>
            <p:nvPr/>
          </p:nvSpPr>
          <p:spPr bwMode="auto">
            <a:xfrm>
              <a:off x="1331" y="2575"/>
              <a:ext cx="147" cy="147"/>
            </a:xfrm>
            <a:custGeom>
              <a:avLst/>
              <a:gdLst/>
              <a:ahLst/>
              <a:cxnLst>
                <a:cxn ang="0">
                  <a:pos x="98" y="147"/>
                </a:cxn>
                <a:cxn ang="0">
                  <a:pos x="147" y="0"/>
                </a:cxn>
                <a:cxn ang="0">
                  <a:pos x="0" y="49"/>
                </a:cxn>
                <a:cxn ang="0">
                  <a:pos x="79" y="67"/>
                </a:cxn>
                <a:cxn ang="0">
                  <a:pos x="98" y="147"/>
                </a:cxn>
              </a:cxnLst>
              <a:rect l="0" t="0" r="r" b="b"/>
              <a:pathLst>
                <a:path w="147" h="147">
                  <a:moveTo>
                    <a:pt x="98" y="147"/>
                  </a:moveTo>
                  <a:lnTo>
                    <a:pt x="147" y="0"/>
                  </a:lnTo>
                  <a:lnTo>
                    <a:pt x="0" y="49"/>
                  </a:lnTo>
                  <a:lnTo>
                    <a:pt x="79" y="67"/>
                  </a:lnTo>
                  <a:lnTo>
                    <a:pt x="98" y="14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7057" name="Group 193"/>
          <p:cNvGrpSpPr>
            <a:grpSpLocks/>
          </p:cNvGrpSpPr>
          <p:nvPr/>
        </p:nvGrpSpPr>
        <p:grpSpPr bwMode="auto">
          <a:xfrm>
            <a:off x="1565275" y="3071813"/>
            <a:ext cx="701675" cy="703262"/>
            <a:chOff x="986" y="1935"/>
            <a:chExt cx="442" cy="443"/>
          </a:xfrm>
        </p:grpSpPr>
        <p:sp>
          <p:nvSpPr>
            <p:cNvPr id="37058" name="Freeform 194"/>
            <p:cNvSpPr>
              <a:spLocks/>
            </p:cNvSpPr>
            <p:nvPr/>
          </p:nvSpPr>
          <p:spPr bwMode="auto">
            <a:xfrm>
              <a:off x="1046" y="1996"/>
              <a:ext cx="323" cy="323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0" y="11"/>
                </a:cxn>
                <a:cxn ang="0">
                  <a:pos x="312" y="323"/>
                </a:cxn>
                <a:cxn ang="0">
                  <a:pos x="323" y="311"/>
                </a:cxn>
                <a:cxn ang="0">
                  <a:pos x="11" y="0"/>
                </a:cxn>
              </a:cxnLst>
              <a:rect l="0" t="0" r="r" b="b"/>
              <a:pathLst>
                <a:path w="323" h="323">
                  <a:moveTo>
                    <a:pt x="11" y="0"/>
                  </a:moveTo>
                  <a:lnTo>
                    <a:pt x="0" y="11"/>
                  </a:lnTo>
                  <a:lnTo>
                    <a:pt x="312" y="323"/>
                  </a:lnTo>
                  <a:lnTo>
                    <a:pt x="323" y="311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59" name="Freeform 195"/>
            <p:cNvSpPr>
              <a:spLocks/>
            </p:cNvSpPr>
            <p:nvPr/>
          </p:nvSpPr>
          <p:spPr bwMode="auto">
            <a:xfrm>
              <a:off x="986" y="1935"/>
              <a:ext cx="147" cy="147"/>
            </a:xfrm>
            <a:custGeom>
              <a:avLst/>
              <a:gdLst/>
              <a:ahLst/>
              <a:cxnLst>
                <a:cxn ang="0">
                  <a:pos x="147" y="48"/>
                </a:cxn>
                <a:cxn ang="0">
                  <a:pos x="0" y="0"/>
                </a:cxn>
                <a:cxn ang="0">
                  <a:pos x="49" y="147"/>
                </a:cxn>
                <a:cxn ang="0">
                  <a:pos x="67" y="68"/>
                </a:cxn>
                <a:cxn ang="0">
                  <a:pos x="147" y="48"/>
                </a:cxn>
              </a:cxnLst>
              <a:rect l="0" t="0" r="r" b="b"/>
              <a:pathLst>
                <a:path w="147" h="147">
                  <a:moveTo>
                    <a:pt x="147" y="48"/>
                  </a:moveTo>
                  <a:lnTo>
                    <a:pt x="0" y="0"/>
                  </a:lnTo>
                  <a:lnTo>
                    <a:pt x="49" y="147"/>
                  </a:lnTo>
                  <a:lnTo>
                    <a:pt x="67" y="68"/>
                  </a:lnTo>
                  <a:lnTo>
                    <a:pt x="147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60" name="Freeform 196"/>
            <p:cNvSpPr>
              <a:spLocks/>
            </p:cNvSpPr>
            <p:nvPr/>
          </p:nvSpPr>
          <p:spPr bwMode="auto">
            <a:xfrm>
              <a:off x="1281" y="2231"/>
              <a:ext cx="147" cy="147"/>
            </a:xfrm>
            <a:custGeom>
              <a:avLst/>
              <a:gdLst/>
              <a:ahLst/>
              <a:cxnLst>
                <a:cxn ang="0">
                  <a:pos x="0" y="99"/>
                </a:cxn>
                <a:cxn ang="0">
                  <a:pos x="147" y="147"/>
                </a:cxn>
                <a:cxn ang="0">
                  <a:pos x="98" y="0"/>
                </a:cxn>
                <a:cxn ang="0">
                  <a:pos x="80" y="79"/>
                </a:cxn>
                <a:cxn ang="0">
                  <a:pos x="0" y="99"/>
                </a:cxn>
              </a:cxnLst>
              <a:rect l="0" t="0" r="r" b="b"/>
              <a:pathLst>
                <a:path w="147" h="147">
                  <a:moveTo>
                    <a:pt x="0" y="99"/>
                  </a:moveTo>
                  <a:lnTo>
                    <a:pt x="147" y="147"/>
                  </a:lnTo>
                  <a:lnTo>
                    <a:pt x="98" y="0"/>
                  </a:lnTo>
                  <a:lnTo>
                    <a:pt x="80" y="79"/>
                  </a:lnTo>
                  <a:lnTo>
                    <a:pt x="0" y="9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7061" name="Group 197"/>
          <p:cNvGrpSpPr>
            <a:grpSpLocks/>
          </p:cNvGrpSpPr>
          <p:nvPr/>
        </p:nvGrpSpPr>
        <p:grpSpPr bwMode="auto">
          <a:xfrm>
            <a:off x="3127375" y="3271838"/>
            <a:ext cx="1171575" cy="458787"/>
            <a:chOff x="1970" y="2061"/>
            <a:chExt cx="738" cy="289"/>
          </a:xfrm>
        </p:grpSpPr>
        <p:sp>
          <p:nvSpPr>
            <p:cNvPr id="37062" name="Freeform 198"/>
            <p:cNvSpPr>
              <a:spLocks/>
            </p:cNvSpPr>
            <p:nvPr/>
          </p:nvSpPr>
          <p:spPr bwMode="auto">
            <a:xfrm>
              <a:off x="2056" y="2105"/>
              <a:ext cx="567" cy="202"/>
            </a:xfrm>
            <a:custGeom>
              <a:avLst/>
              <a:gdLst/>
              <a:ahLst/>
              <a:cxnLst>
                <a:cxn ang="0">
                  <a:pos x="0" y="187"/>
                </a:cxn>
                <a:cxn ang="0">
                  <a:pos x="5" y="202"/>
                </a:cxn>
                <a:cxn ang="0">
                  <a:pos x="567" y="16"/>
                </a:cxn>
                <a:cxn ang="0">
                  <a:pos x="561" y="0"/>
                </a:cxn>
                <a:cxn ang="0">
                  <a:pos x="0" y="187"/>
                </a:cxn>
              </a:cxnLst>
              <a:rect l="0" t="0" r="r" b="b"/>
              <a:pathLst>
                <a:path w="567" h="202">
                  <a:moveTo>
                    <a:pt x="0" y="187"/>
                  </a:moveTo>
                  <a:lnTo>
                    <a:pt x="5" y="202"/>
                  </a:lnTo>
                  <a:lnTo>
                    <a:pt x="567" y="16"/>
                  </a:lnTo>
                  <a:lnTo>
                    <a:pt x="561" y="0"/>
                  </a:lnTo>
                  <a:lnTo>
                    <a:pt x="0" y="18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63" name="Freeform 199"/>
            <p:cNvSpPr>
              <a:spLocks/>
            </p:cNvSpPr>
            <p:nvPr/>
          </p:nvSpPr>
          <p:spPr bwMode="auto">
            <a:xfrm>
              <a:off x="1970" y="2219"/>
              <a:ext cx="152" cy="131"/>
            </a:xfrm>
            <a:custGeom>
              <a:avLst/>
              <a:gdLst/>
              <a:ahLst/>
              <a:cxnLst>
                <a:cxn ang="0">
                  <a:pos x="109" y="0"/>
                </a:cxn>
                <a:cxn ang="0">
                  <a:pos x="0" y="110"/>
                </a:cxn>
                <a:cxn ang="0">
                  <a:pos x="152" y="131"/>
                </a:cxn>
                <a:cxn ang="0">
                  <a:pos x="90" y="80"/>
                </a:cxn>
                <a:cxn ang="0">
                  <a:pos x="109" y="0"/>
                </a:cxn>
              </a:cxnLst>
              <a:rect l="0" t="0" r="r" b="b"/>
              <a:pathLst>
                <a:path w="152" h="131">
                  <a:moveTo>
                    <a:pt x="109" y="0"/>
                  </a:moveTo>
                  <a:lnTo>
                    <a:pt x="0" y="110"/>
                  </a:lnTo>
                  <a:lnTo>
                    <a:pt x="152" y="131"/>
                  </a:lnTo>
                  <a:lnTo>
                    <a:pt x="90" y="80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64" name="Freeform 200"/>
            <p:cNvSpPr>
              <a:spLocks/>
            </p:cNvSpPr>
            <p:nvPr/>
          </p:nvSpPr>
          <p:spPr bwMode="auto">
            <a:xfrm>
              <a:off x="2555" y="2061"/>
              <a:ext cx="153" cy="131"/>
            </a:xfrm>
            <a:custGeom>
              <a:avLst/>
              <a:gdLst/>
              <a:ahLst/>
              <a:cxnLst>
                <a:cxn ang="0">
                  <a:pos x="43" y="131"/>
                </a:cxn>
                <a:cxn ang="0">
                  <a:pos x="153" y="22"/>
                </a:cxn>
                <a:cxn ang="0">
                  <a:pos x="0" y="0"/>
                </a:cxn>
                <a:cxn ang="0">
                  <a:pos x="62" y="52"/>
                </a:cxn>
                <a:cxn ang="0">
                  <a:pos x="43" y="131"/>
                </a:cxn>
              </a:cxnLst>
              <a:rect l="0" t="0" r="r" b="b"/>
              <a:pathLst>
                <a:path w="153" h="131">
                  <a:moveTo>
                    <a:pt x="43" y="131"/>
                  </a:moveTo>
                  <a:lnTo>
                    <a:pt x="153" y="22"/>
                  </a:lnTo>
                  <a:lnTo>
                    <a:pt x="0" y="0"/>
                  </a:lnTo>
                  <a:lnTo>
                    <a:pt x="62" y="52"/>
                  </a:lnTo>
                  <a:lnTo>
                    <a:pt x="43" y="13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7065" name="Group 201"/>
          <p:cNvGrpSpPr>
            <a:grpSpLocks/>
          </p:cNvGrpSpPr>
          <p:nvPr/>
        </p:nvGrpSpPr>
        <p:grpSpPr bwMode="auto">
          <a:xfrm>
            <a:off x="4922838" y="3602038"/>
            <a:ext cx="1016000" cy="266700"/>
            <a:chOff x="3101" y="2269"/>
            <a:chExt cx="640" cy="168"/>
          </a:xfrm>
        </p:grpSpPr>
        <p:sp>
          <p:nvSpPr>
            <p:cNvPr id="37066" name="Freeform 202"/>
            <p:cNvSpPr>
              <a:spLocks/>
            </p:cNvSpPr>
            <p:nvPr/>
          </p:nvSpPr>
          <p:spPr bwMode="auto">
            <a:xfrm>
              <a:off x="3194" y="2328"/>
              <a:ext cx="455" cy="51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16"/>
                </a:cxn>
                <a:cxn ang="0">
                  <a:pos x="454" y="51"/>
                </a:cxn>
                <a:cxn ang="0">
                  <a:pos x="455" y="35"/>
                </a:cxn>
                <a:cxn ang="0">
                  <a:pos x="2" y="0"/>
                </a:cxn>
              </a:cxnLst>
              <a:rect l="0" t="0" r="r" b="b"/>
              <a:pathLst>
                <a:path w="455" h="51">
                  <a:moveTo>
                    <a:pt x="2" y="0"/>
                  </a:moveTo>
                  <a:lnTo>
                    <a:pt x="0" y="16"/>
                  </a:lnTo>
                  <a:lnTo>
                    <a:pt x="454" y="51"/>
                  </a:lnTo>
                  <a:lnTo>
                    <a:pt x="455" y="35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67" name="Freeform 203"/>
            <p:cNvSpPr>
              <a:spLocks/>
            </p:cNvSpPr>
            <p:nvPr/>
          </p:nvSpPr>
          <p:spPr bwMode="auto">
            <a:xfrm>
              <a:off x="3101" y="2269"/>
              <a:ext cx="144" cy="139"/>
            </a:xfrm>
            <a:custGeom>
              <a:avLst/>
              <a:gdLst/>
              <a:ahLst/>
              <a:cxnLst>
                <a:cxn ang="0">
                  <a:pos x="144" y="0"/>
                </a:cxn>
                <a:cxn ang="0">
                  <a:pos x="0" y="60"/>
                </a:cxn>
                <a:cxn ang="0">
                  <a:pos x="133" y="139"/>
                </a:cxn>
                <a:cxn ang="0">
                  <a:pos x="96" y="67"/>
                </a:cxn>
                <a:cxn ang="0">
                  <a:pos x="144" y="0"/>
                </a:cxn>
              </a:cxnLst>
              <a:rect l="0" t="0" r="r" b="b"/>
              <a:pathLst>
                <a:path w="144" h="139">
                  <a:moveTo>
                    <a:pt x="144" y="0"/>
                  </a:moveTo>
                  <a:lnTo>
                    <a:pt x="0" y="60"/>
                  </a:lnTo>
                  <a:lnTo>
                    <a:pt x="133" y="139"/>
                  </a:lnTo>
                  <a:lnTo>
                    <a:pt x="96" y="67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68" name="Freeform 204"/>
            <p:cNvSpPr>
              <a:spLocks/>
            </p:cNvSpPr>
            <p:nvPr/>
          </p:nvSpPr>
          <p:spPr bwMode="auto">
            <a:xfrm>
              <a:off x="3597" y="2299"/>
              <a:ext cx="144" cy="138"/>
            </a:xfrm>
            <a:custGeom>
              <a:avLst/>
              <a:gdLst/>
              <a:ahLst/>
              <a:cxnLst>
                <a:cxn ang="0">
                  <a:pos x="0" y="138"/>
                </a:cxn>
                <a:cxn ang="0">
                  <a:pos x="144" y="79"/>
                </a:cxn>
                <a:cxn ang="0">
                  <a:pos x="11" y="0"/>
                </a:cxn>
                <a:cxn ang="0">
                  <a:pos x="48" y="72"/>
                </a:cxn>
                <a:cxn ang="0">
                  <a:pos x="0" y="138"/>
                </a:cxn>
              </a:cxnLst>
              <a:rect l="0" t="0" r="r" b="b"/>
              <a:pathLst>
                <a:path w="144" h="138">
                  <a:moveTo>
                    <a:pt x="0" y="138"/>
                  </a:moveTo>
                  <a:lnTo>
                    <a:pt x="144" y="79"/>
                  </a:lnTo>
                  <a:lnTo>
                    <a:pt x="11" y="0"/>
                  </a:lnTo>
                  <a:lnTo>
                    <a:pt x="48" y="72"/>
                  </a:lnTo>
                  <a:lnTo>
                    <a:pt x="0" y="1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7069" name="Line 205"/>
          <p:cNvSpPr>
            <a:spLocks noChangeShapeType="1"/>
          </p:cNvSpPr>
          <p:nvPr/>
        </p:nvSpPr>
        <p:spPr bwMode="auto">
          <a:xfrm flipH="1" flipV="1">
            <a:off x="2895600" y="6096000"/>
            <a:ext cx="990600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070" name="Line 206"/>
          <p:cNvSpPr>
            <a:spLocks noChangeShapeType="1"/>
          </p:cNvSpPr>
          <p:nvPr/>
        </p:nvSpPr>
        <p:spPr bwMode="auto">
          <a:xfrm flipV="1">
            <a:off x="3886200" y="5867400"/>
            <a:ext cx="13716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071" name="Line 207"/>
          <p:cNvSpPr>
            <a:spLocks noChangeShapeType="1"/>
          </p:cNvSpPr>
          <p:nvPr/>
        </p:nvSpPr>
        <p:spPr bwMode="auto">
          <a:xfrm flipH="1" flipV="1">
            <a:off x="3810000" y="5791200"/>
            <a:ext cx="762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072" name="Text Box 208"/>
          <p:cNvSpPr txBox="1">
            <a:spLocks noChangeArrowheads="1"/>
          </p:cNvSpPr>
          <p:nvPr/>
        </p:nvSpPr>
        <p:spPr bwMode="auto">
          <a:xfrm>
            <a:off x="3336925" y="6213475"/>
            <a:ext cx="11985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latin typeface="Times New Roman" charset="0"/>
              </a:rPr>
              <a:t>piconets</a:t>
            </a:r>
            <a:endParaRPr lang="en-US" b="1">
              <a:latin typeface="Times New Roman" charset="0"/>
            </a:endParaRPr>
          </a:p>
        </p:txBody>
      </p:sp>
      <p:graphicFrame>
        <p:nvGraphicFramePr>
          <p:cNvPr id="37073" name="Object 209"/>
          <p:cNvGraphicFramePr>
            <a:graphicFrameLocks noChangeAspect="1"/>
          </p:cNvGraphicFramePr>
          <p:nvPr/>
        </p:nvGraphicFramePr>
        <p:xfrm>
          <a:off x="7543800" y="1524000"/>
          <a:ext cx="647700" cy="866775"/>
        </p:xfrm>
        <a:graphic>
          <a:graphicData uri="http://schemas.openxmlformats.org/presentationml/2006/ole">
            <p:oleObj spid="_x0000_s37073" name="Bitmap Image" r:id="rId9" imgW="647619" imgH="866896" progId="Paint.Picture">
              <p:embed/>
            </p:oleObj>
          </a:graphicData>
        </a:graphic>
      </p:graphicFrame>
      <p:grpSp>
        <p:nvGrpSpPr>
          <p:cNvPr id="37074" name="Group 210"/>
          <p:cNvGrpSpPr>
            <a:grpSpLocks/>
          </p:cNvGrpSpPr>
          <p:nvPr/>
        </p:nvGrpSpPr>
        <p:grpSpPr bwMode="auto">
          <a:xfrm>
            <a:off x="6477000" y="2209800"/>
            <a:ext cx="1143000" cy="2030413"/>
            <a:chOff x="4131" y="1443"/>
            <a:chExt cx="548" cy="1132"/>
          </a:xfrm>
        </p:grpSpPr>
        <p:sp>
          <p:nvSpPr>
            <p:cNvPr id="37075" name="Freeform 211"/>
            <p:cNvSpPr>
              <a:spLocks/>
            </p:cNvSpPr>
            <p:nvPr/>
          </p:nvSpPr>
          <p:spPr bwMode="auto">
            <a:xfrm>
              <a:off x="4168" y="1524"/>
              <a:ext cx="474" cy="971"/>
            </a:xfrm>
            <a:custGeom>
              <a:avLst/>
              <a:gdLst/>
              <a:ahLst/>
              <a:cxnLst>
                <a:cxn ang="0">
                  <a:pos x="0" y="964"/>
                </a:cxn>
                <a:cxn ang="0">
                  <a:pos x="15" y="971"/>
                </a:cxn>
                <a:cxn ang="0">
                  <a:pos x="474" y="7"/>
                </a:cxn>
                <a:cxn ang="0">
                  <a:pos x="459" y="0"/>
                </a:cxn>
                <a:cxn ang="0">
                  <a:pos x="0" y="964"/>
                </a:cxn>
              </a:cxnLst>
              <a:rect l="0" t="0" r="r" b="b"/>
              <a:pathLst>
                <a:path w="474" h="971">
                  <a:moveTo>
                    <a:pt x="0" y="964"/>
                  </a:moveTo>
                  <a:lnTo>
                    <a:pt x="15" y="971"/>
                  </a:lnTo>
                  <a:lnTo>
                    <a:pt x="474" y="7"/>
                  </a:lnTo>
                  <a:lnTo>
                    <a:pt x="459" y="0"/>
                  </a:lnTo>
                  <a:lnTo>
                    <a:pt x="0" y="96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76" name="Freeform 212"/>
            <p:cNvSpPr>
              <a:spLocks/>
            </p:cNvSpPr>
            <p:nvPr/>
          </p:nvSpPr>
          <p:spPr bwMode="auto">
            <a:xfrm>
              <a:off x="4131" y="2420"/>
              <a:ext cx="125" cy="15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155"/>
                </a:cxn>
                <a:cxn ang="0">
                  <a:pos x="125" y="59"/>
                </a:cxn>
                <a:cxn ang="0">
                  <a:pos x="44" y="69"/>
                </a:cxn>
                <a:cxn ang="0">
                  <a:pos x="0" y="0"/>
                </a:cxn>
              </a:cxnLst>
              <a:rect l="0" t="0" r="r" b="b"/>
              <a:pathLst>
                <a:path w="125" h="155">
                  <a:moveTo>
                    <a:pt x="0" y="0"/>
                  </a:moveTo>
                  <a:lnTo>
                    <a:pt x="3" y="155"/>
                  </a:lnTo>
                  <a:lnTo>
                    <a:pt x="125" y="59"/>
                  </a:lnTo>
                  <a:lnTo>
                    <a:pt x="44" y="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77" name="Freeform 213"/>
            <p:cNvSpPr>
              <a:spLocks/>
            </p:cNvSpPr>
            <p:nvPr/>
          </p:nvSpPr>
          <p:spPr bwMode="auto">
            <a:xfrm>
              <a:off x="4554" y="1443"/>
              <a:ext cx="125" cy="155"/>
            </a:xfrm>
            <a:custGeom>
              <a:avLst/>
              <a:gdLst/>
              <a:ahLst/>
              <a:cxnLst>
                <a:cxn ang="0">
                  <a:pos x="125" y="155"/>
                </a:cxn>
                <a:cxn ang="0">
                  <a:pos x="122" y="0"/>
                </a:cxn>
                <a:cxn ang="0">
                  <a:pos x="0" y="96"/>
                </a:cxn>
                <a:cxn ang="0">
                  <a:pos x="81" y="86"/>
                </a:cxn>
                <a:cxn ang="0">
                  <a:pos x="125" y="155"/>
                </a:cxn>
              </a:cxnLst>
              <a:rect l="0" t="0" r="r" b="b"/>
              <a:pathLst>
                <a:path w="125" h="155">
                  <a:moveTo>
                    <a:pt x="125" y="155"/>
                  </a:moveTo>
                  <a:lnTo>
                    <a:pt x="122" y="0"/>
                  </a:lnTo>
                  <a:lnTo>
                    <a:pt x="0" y="96"/>
                  </a:lnTo>
                  <a:lnTo>
                    <a:pt x="81" y="86"/>
                  </a:lnTo>
                  <a:lnTo>
                    <a:pt x="125" y="15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37078" name="Picture 21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343400" y="3200400"/>
            <a:ext cx="461963" cy="179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079" name="Rectangle 21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			</a:t>
            </a:r>
            <a:endParaRPr lang="en-AU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3288" y="1773238"/>
            <a:ext cx="8240712" cy="6172200"/>
          </a:xfrm>
        </p:spPr>
        <p:txBody>
          <a:bodyPr/>
          <a:lstStyle/>
          <a:p>
            <a:pPr>
              <a:buFontTx/>
              <a:buNone/>
            </a:pPr>
            <a:r>
              <a:rPr lang="en-US" sz="2400"/>
              <a:t>	</a:t>
            </a:r>
            <a:r>
              <a:rPr lang="en-US"/>
              <a:t>Vulnerable to security attacks and threats Blue tooth offers a mechanism for</a:t>
            </a:r>
          </a:p>
          <a:p>
            <a:pPr>
              <a:buFontTx/>
              <a:buChar char="-"/>
            </a:pPr>
            <a:r>
              <a:rPr lang="en-US"/>
              <a:t>Authentication &amp; (one-way, two-way authentication)</a:t>
            </a:r>
          </a:p>
          <a:p>
            <a:pPr>
              <a:buFontTx/>
              <a:buChar char="-"/>
            </a:pPr>
            <a:r>
              <a:rPr lang="en-US"/>
              <a:t>Encryption at MAC layer (higher layer and at Chip level)</a:t>
            </a:r>
          </a:p>
          <a:p>
            <a:pPr>
              <a:buFontTx/>
              <a:buChar char="-"/>
            </a:pPr>
            <a:r>
              <a:rPr lang="en-US"/>
              <a:t>Key length of 0,40, 64 used for encryption.</a:t>
            </a:r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2484438" y="260350"/>
            <a:ext cx="3816350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6000" b="1" u="sng">
                <a:solidFill>
                  <a:srgbClr val="FFFF00"/>
                </a:solidFill>
                <a:latin typeface="Tahoma" pitchFamily="34" charset="0"/>
              </a:rPr>
              <a:t>Security</a:t>
            </a:r>
            <a:br>
              <a:rPr lang="en-US" sz="6000" b="1" u="sng">
                <a:solidFill>
                  <a:srgbClr val="FFFF00"/>
                </a:solidFill>
                <a:latin typeface="Tahoma" pitchFamily="34" charset="0"/>
              </a:rPr>
            </a:br>
            <a:endParaRPr lang="en-AU" sz="6000" b="1" u="sng">
              <a:solidFill>
                <a:srgbClr val="FFFF00"/>
              </a:solidFill>
              <a:latin typeface="Tahoma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Security Modes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ln>
            <a:solidFill>
              <a:srgbClr val="E306EE"/>
            </a:solidFill>
          </a:ln>
        </p:spPr>
        <p:txBody>
          <a:bodyPr/>
          <a:lstStyle/>
          <a:p>
            <a:r>
              <a:rPr lang="en-US" sz="3600">
                <a:solidFill>
                  <a:srgbClr val="E306EE"/>
                </a:solidFill>
              </a:rPr>
              <a:t>Security Mode 1</a:t>
            </a:r>
            <a:r>
              <a:rPr lang="en-US" sz="3600"/>
              <a:t>: non-secure </a:t>
            </a:r>
          </a:p>
          <a:p>
            <a:pPr>
              <a:buFontTx/>
              <a:buNone/>
            </a:pPr>
            <a:r>
              <a:rPr lang="en-US" sz="3600"/>
              <a:t>	(open to all devices)</a:t>
            </a:r>
          </a:p>
          <a:p>
            <a:r>
              <a:rPr lang="en-US" sz="3600">
                <a:solidFill>
                  <a:srgbClr val="E306EE"/>
                </a:solidFill>
              </a:rPr>
              <a:t>Security Mode 2</a:t>
            </a:r>
            <a:r>
              <a:rPr lang="en-US" sz="3600"/>
              <a:t>: service level enforced security (encryption)</a:t>
            </a:r>
          </a:p>
          <a:p>
            <a:r>
              <a:rPr lang="en-US" sz="3600">
                <a:solidFill>
                  <a:srgbClr val="E306EE"/>
                </a:solidFill>
              </a:rPr>
              <a:t>Security Mode 3</a:t>
            </a:r>
            <a:r>
              <a:rPr lang="en-US" sz="3600"/>
              <a:t>:Link level enforced security</a:t>
            </a:r>
          </a:p>
          <a:p>
            <a:pPr>
              <a:buFontTx/>
              <a:buNone/>
            </a:pPr>
            <a:r>
              <a:rPr lang="en-US" sz="3600"/>
              <a:t>	(authentication &amp; authorization)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Methods for illegal access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3600">
                <a:solidFill>
                  <a:srgbClr val="E306EE"/>
                </a:solidFill>
              </a:rPr>
              <a:t>Bluejacking</a:t>
            </a:r>
          </a:p>
          <a:p>
            <a:pPr lvl="1">
              <a:lnSpc>
                <a:spcPct val="90000"/>
              </a:lnSpc>
            </a:pPr>
            <a:r>
              <a:rPr lang="en-US" sz="3200"/>
              <a:t>Anonymous business cards with undesired messages sent to devices within 10 mts. Range </a:t>
            </a:r>
            <a:r>
              <a:rPr lang="en-US" sz="3200">
                <a:solidFill>
                  <a:srgbClr val="E306EE"/>
                </a:solidFill>
              </a:rPr>
              <a:t>(inquiry/ping)</a:t>
            </a:r>
          </a:p>
          <a:p>
            <a:pPr>
              <a:lnSpc>
                <a:spcPct val="90000"/>
              </a:lnSpc>
            </a:pPr>
            <a:r>
              <a:rPr lang="en-US" sz="3600">
                <a:solidFill>
                  <a:srgbClr val="E306EE"/>
                </a:solidFill>
              </a:rPr>
              <a:t>Bluebugging</a:t>
            </a:r>
          </a:p>
          <a:p>
            <a:pPr lvl="1">
              <a:lnSpc>
                <a:spcPct val="90000"/>
              </a:lnSpc>
            </a:pPr>
            <a:r>
              <a:rPr lang="en-US" sz="3200"/>
              <a:t>allows hacker to initiate phone calls, send and receive text messages and eavesdrop phone conversation and connect to the Internet	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3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7696200" cy="571500"/>
          </a:xfrm>
        </p:spPr>
        <p:txBody>
          <a:bodyPr/>
          <a:lstStyle/>
          <a:p>
            <a:r>
              <a:rPr lang="en-US" sz="4800" b="1" u="sng">
                <a:solidFill>
                  <a:schemeClr val="folHlink"/>
                </a:solidFill>
              </a:rPr>
              <a:t/>
            </a:r>
            <a:br>
              <a:rPr lang="en-US" sz="4800" b="1" u="sng">
                <a:solidFill>
                  <a:schemeClr val="folHlink"/>
                </a:solidFill>
              </a:rPr>
            </a:br>
            <a:r>
              <a:rPr lang="en-US" sz="5400" b="1" u="sng">
                <a:solidFill>
                  <a:srgbClr val="FFFF00"/>
                </a:solidFill>
              </a:rPr>
              <a:t>Link Management</a:t>
            </a:r>
            <a:endParaRPr lang="en-AU" sz="5400" b="1" u="sng">
              <a:solidFill>
                <a:srgbClr val="FFFF00"/>
              </a:solidFill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524000"/>
            <a:ext cx="7772400" cy="54864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4000">
                <a:solidFill>
                  <a:srgbClr val="FF0000"/>
                </a:solidFill>
              </a:rPr>
              <a:t>Link Manager Protocol (LMP)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-</a:t>
            </a:r>
            <a:r>
              <a:rPr lang="en-US"/>
              <a:t>	</a:t>
            </a:r>
            <a:r>
              <a:rPr lang="en-US" sz="3600"/>
              <a:t>Handles authentication</a:t>
            </a:r>
          </a:p>
          <a:p>
            <a:pPr>
              <a:lnSpc>
                <a:spcPct val="90000"/>
              </a:lnSpc>
              <a:buFontTx/>
              <a:buChar char="-"/>
            </a:pPr>
            <a:r>
              <a:rPr lang="en-US" sz="3600"/>
              <a:t>negotiates authentication parameters (e.g. packet size, buffer space, etc.) </a:t>
            </a:r>
          </a:p>
          <a:p>
            <a:pPr>
              <a:lnSpc>
                <a:spcPct val="90000"/>
              </a:lnSpc>
              <a:buFontTx/>
              <a:buChar char="-"/>
            </a:pPr>
            <a:r>
              <a:rPr lang="en-US" sz="3600"/>
              <a:t>encryption </a:t>
            </a:r>
          </a:p>
          <a:p>
            <a:pPr>
              <a:lnSpc>
                <a:spcPct val="90000"/>
              </a:lnSpc>
              <a:buFontTx/>
              <a:buChar char="-"/>
            </a:pPr>
            <a:r>
              <a:rPr lang="en-US" sz="3600"/>
              <a:t>controls the power modes of each device (i. e. park, hold, sniff.)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/>
              <a:t>	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534400" cy="1143000"/>
          </a:xfrm>
        </p:spPr>
        <p:txBody>
          <a:bodyPr/>
          <a:lstStyle/>
          <a:p>
            <a:r>
              <a:rPr lang="en-AU" sz="4800">
                <a:solidFill>
                  <a:schemeClr val="accent2"/>
                </a:solidFill>
              </a:rPr>
              <a:t>Objectives of Bluetooth Technology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679575"/>
            <a:ext cx="8748712" cy="408463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removal of messy wires, providing freedom from wires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/>
              <a:t>Creation of Adhoc piconets and Personal Area Networks(PAN) with limited coverage (within the range of 10 ms)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/>
              <a:t>Infrastructure-less networks without using  Switches, Access Points, hubs, routers, etc.</a:t>
            </a:r>
          </a:p>
          <a:p>
            <a:pPr>
              <a:lnSpc>
                <a:spcPct val="90000"/>
              </a:lnSpc>
              <a:buFontTx/>
              <a:buNone/>
            </a:pPr>
            <a:endParaRPr lang="en-AU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u="sng">
                <a:solidFill>
                  <a:srgbClr val="FFFF00"/>
                </a:solidFill>
              </a:rPr>
              <a:t>Link Management Protocols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628775"/>
            <a:ext cx="9359900" cy="4495800"/>
          </a:xfrm>
        </p:spPr>
        <p:txBody>
          <a:bodyPr/>
          <a:lstStyle/>
          <a:p>
            <a:pPr marL="660400" indent="-660400">
              <a:lnSpc>
                <a:spcPct val="90000"/>
              </a:lnSpc>
              <a:buFontTx/>
              <a:buNone/>
            </a:pPr>
            <a:r>
              <a:rPr lang="en-US" sz="2800" b="1" u="sng">
                <a:solidFill>
                  <a:srgbClr val="FF0000"/>
                </a:solidFill>
              </a:rPr>
              <a:t>Logical Link Control Adaptation Protocol</a:t>
            </a:r>
            <a:r>
              <a:rPr lang="en-US" sz="2800" b="1">
                <a:solidFill>
                  <a:srgbClr val="FF0000"/>
                </a:solidFill>
              </a:rPr>
              <a:t>(L2CAP)</a:t>
            </a:r>
          </a:p>
          <a:p>
            <a:pPr marL="660400" indent="-660400">
              <a:lnSpc>
                <a:spcPct val="90000"/>
              </a:lnSpc>
              <a:buFontTx/>
              <a:buChar char="-"/>
            </a:pPr>
            <a:r>
              <a:rPr lang="en-US" sz="2800"/>
              <a:t>Packet fragmentation, Frame formation</a:t>
            </a:r>
          </a:p>
          <a:p>
            <a:pPr marL="660400" indent="-660400">
              <a:lnSpc>
                <a:spcPct val="90000"/>
              </a:lnSpc>
              <a:buFontTx/>
              <a:buChar char="-"/>
            </a:pPr>
            <a:r>
              <a:rPr lang="en-US" sz="2800"/>
              <a:t>Multiplexing &amp; Demultiplexing of packets received from different sources </a:t>
            </a:r>
          </a:p>
          <a:p>
            <a:pPr marL="660400" indent="-660400">
              <a:lnSpc>
                <a:spcPct val="90000"/>
              </a:lnSpc>
              <a:buFontTx/>
              <a:buChar char="-"/>
            </a:pPr>
            <a:r>
              <a:rPr lang="en-US" sz="2800"/>
              <a:t>QOS:- 	(1) Maximum payload size negotiated</a:t>
            </a:r>
          </a:p>
          <a:p>
            <a:pPr marL="660400" indent="-660400">
              <a:lnSpc>
                <a:spcPct val="90000"/>
              </a:lnSpc>
              <a:buFontTx/>
              <a:buNone/>
            </a:pPr>
            <a:r>
              <a:rPr lang="en-US" sz="2800"/>
              <a:t>			(2) Flow control</a:t>
            </a:r>
          </a:p>
          <a:p>
            <a:pPr marL="660400" indent="-660400">
              <a:lnSpc>
                <a:spcPct val="90000"/>
              </a:lnSpc>
              <a:buFontTx/>
              <a:buNone/>
            </a:pPr>
            <a:r>
              <a:rPr lang="en-US" sz="2800" b="1" u="sng">
                <a:solidFill>
                  <a:srgbClr val="FF0000"/>
                </a:solidFill>
              </a:rPr>
              <a:t>Base band</a:t>
            </a:r>
            <a:r>
              <a:rPr lang="en-US" sz="2800"/>
              <a:t> enables RF link between Blue-tooth units</a:t>
            </a:r>
          </a:p>
          <a:p>
            <a:pPr marL="660400" indent="-660400">
              <a:lnSpc>
                <a:spcPct val="90000"/>
              </a:lnSpc>
              <a:buFontTx/>
              <a:buNone/>
            </a:pPr>
            <a:r>
              <a:rPr lang="en-US" sz="2800"/>
              <a:t>	-	Inquiry</a:t>
            </a:r>
          </a:p>
          <a:p>
            <a:pPr marL="660400" indent="-660400">
              <a:lnSpc>
                <a:spcPct val="90000"/>
              </a:lnSpc>
              <a:buFontTx/>
              <a:buNone/>
            </a:pPr>
            <a:r>
              <a:rPr lang="en-US" sz="2800"/>
              <a:t>	-	Paging Signals generated</a:t>
            </a:r>
          </a:p>
          <a:p>
            <a:pPr marL="660400" indent="-660400">
              <a:lnSpc>
                <a:spcPct val="90000"/>
              </a:lnSpc>
              <a:buFontTx/>
              <a:buNone/>
            </a:pPr>
            <a:endParaRPr lang="en-US" sz="28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763588" y="228600"/>
            <a:ext cx="7770812" cy="533400"/>
          </a:xfrm>
        </p:spPr>
        <p:txBody>
          <a:bodyPr/>
          <a:lstStyle/>
          <a:p>
            <a:r>
              <a:rPr lang="en-US" sz="3100" b="1" u="sng">
                <a:solidFill>
                  <a:srgbClr val="FFFF00"/>
                </a:solidFill>
              </a:rPr>
              <a:t>THE BLUETOOTH FRAME FORMAT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981075"/>
            <a:ext cx="7772400" cy="51054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n-US" sz="2000"/>
          </a:p>
          <a:p>
            <a:pPr>
              <a:lnSpc>
                <a:spcPct val="80000"/>
              </a:lnSpc>
              <a:buFontTx/>
              <a:buNone/>
            </a:pPr>
            <a:endParaRPr lang="en-US" sz="2000"/>
          </a:p>
          <a:p>
            <a:pPr>
              <a:lnSpc>
                <a:spcPct val="80000"/>
              </a:lnSpc>
              <a:buFontTx/>
              <a:buNone/>
            </a:pPr>
            <a:endParaRPr lang="en-US" sz="2000"/>
          </a:p>
          <a:p>
            <a:pPr>
              <a:lnSpc>
                <a:spcPct val="80000"/>
              </a:lnSpc>
              <a:buFontTx/>
              <a:buNone/>
            </a:pPr>
            <a:endParaRPr lang="en-US" sz="2000"/>
          </a:p>
          <a:p>
            <a:pPr>
              <a:lnSpc>
                <a:spcPct val="80000"/>
              </a:lnSpc>
              <a:buFontTx/>
              <a:buNone/>
            </a:pPr>
            <a:endParaRPr lang="en-US" sz="2000"/>
          </a:p>
          <a:p>
            <a:pPr>
              <a:lnSpc>
                <a:spcPct val="80000"/>
              </a:lnSpc>
              <a:buFontTx/>
              <a:buNone/>
            </a:pPr>
            <a:endParaRPr lang="en-US" sz="2000"/>
          </a:p>
          <a:p>
            <a:pPr>
              <a:lnSpc>
                <a:spcPct val="80000"/>
              </a:lnSpc>
              <a:buFontTx/>
              <a:buNone/>
            </a:pPr>
            <a:endParaRPr lang="en-US" sz="2000"/>
          </a:p>
          <a:p>
            <a:pPr>
              <a:lnSpc>
                <a:spcPct val="80000"/>
              </a:lnSpc>
              <a:buFontTx/>
              <a:buNone/>
            </a:pPr>
            <a:endParaRPr lang="en-US" sz="2000"/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/>
              <a:t>Access Code: Identifies the master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/>
              <a:t>Addr.: Identifies the slaves (001-111)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/>
              <a:t>Type: Frame type (ACL,SCO, Null etc.)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/>
              <a:t>	     Length of frame (no. of slots)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/>
              <a:t>A : Piggybacks Acknowledgement to a frame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/>
              <a:t>F : Flow bit asserted by a slave when buffer is full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/>
              <a:t>S : Sequence no.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/>
              <a:t>Check sum: Error control using CRC.</a:t>
            </a:r>
          </a:p>
        </p:txBody>
      </p:sp>
      <p:grpSp>
        <p:nvGrpSpPr>
          <p:cNvPr id="22557" name="Group 29"/>
          <p:cNvGrpSpPr>
            <a:grpSpLocks/>
          </p:cNvGrpSpPr>
          <p:nvPr/>
        </p:nvGrpSpPr>
        <p:grpSpPr bwMode="auto">
          <a:xfrm>
            <a:off x="971550" y="692150"/>
            <a:ext cx="5867400" cy="2590800"/>
            <a:chOff x="624" y="2688"/>
            <a:chExt cx="3696" cy="1632"/>
          </a:xfrm>
        </p:grpSpPr>
        <p:sp>
          <p:nvSpPr>
            <p:cNvPr id="22532" name="Text Box 4"/>
            <p:cNvSpPr txBox="1">
              <a:spLocks noChangeArrowheads="1"/>
            </p:cNvSpPr>
            <p:nvPr/>
          </p:nvSpPr>
          <p:spPr bwMode="auto">
            <a:xfrm>
              <a:off x="624" y="3024"/>
              <a:ext cx="1008" cy="27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>
                  <a:latin typeface="Times New Roman" charset="0"/>
                </a:rPr>
                <a:t>Access Code</a:t>
              </a:r>
            </a:p>
          </p:txBody>
        </p:sp>
        <p:sp>
          <p:nvSpPr>
            <p:cNvPr id="22533" name="Text Box 5"/>
            <p:cNvSpPr txBox="1">
              <a:spLocks noChangeArrowheads="1"/>
            </p:cNvSpPr>
            <p:nvPr/>
          </p:nvSpPr>
          <p:spPr bwMode="auto">
            <a:xfrm>
              <a:off x="1632" y="3024"/>
              <a:ext cx="1008" cy="27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>
                  <a:latin typeface="Times New Roman" charset="0"/>
                </a:rPr>
                <a:t>Header</a:t>
              </a:r>
            </a:p>
          </p:txBody>
        </p:sp>
        <p:sp>
          <p:nvSpPr>
            <p:cNvPr id="22534" name="Text Box 6"/>
            <p:cNvSpPr txBox="1">
              <a:spLocks noChangeArrowheads="1"/>
            </p:cNvSpPr>
            <p:nvPr/>
          </p:nvSpPr>
          <p:spPr bwMode="auto">
            <a:xfrm>
              <a:off x="2640" y="3024"/>
              <a:ext cx="1296" cy="27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>
                  <a:latin typeface="Times New Roman" charset="0"/>
                </a:rPr>
                <a:t>Data (Payload)</a:t>
              </a:r>
            </a:p>
          </p:txBody>
        </p:sp>
        <p:grpSp>
          <p:nvGrpSpPr>
            <p:cNvPr id="22543" name="Group 15"/>
            <p:cNvGrpSpPr>
              <a:grpSpLocks/>
            </p:cNvGrpSpPr>
            <p:nvPr/>
          </p:nvGrpSpPr>
          <p:grpSpPr bwMode="auto">
            <a:xfrm>
              <a:off x="912" y="3648"/>
              <a:ext cx="2640" cy="274"/>
              <a:chOff x="672" y="3648"/>
              <a:chExt cx="2640" cy="274"/>
            </a:xfrm>
          </p:grpSpPr>
          <p:grpSp>
            <p:nvGrpSpPr>
              <p:cNvPr id="22541" name="Group 13"/>
              <p:cNvGrpSpPr>
                <a:grpSpLocks/>
              </p:cNvGrpSpPr>
              <p:nvPr/>
            </p:nvGrpSpPr>
            <p:grpSpPr bwMode="auto">
              <a:xfrm>
                <a:off x="672" y="3648"/>
                <a:ext cx="1056" cy="274"/>
                <a:chOff x="672" y="3648"/>
                <a:chExt cx="1056" cy="274"/>
              </a:xfrm>
            </p:grpSpPr>
            <p:sp>
              <p:nvSpPr>
                <p:cNvPr id="22535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672" y="3648"/>
                  <a:ext cx="528" cy="274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2000">
                      <a:latin typeface="Times New Roman" charset="0"/>
                    </a:rPr>
                    <a:t>Addr.</a:t>
                  </a:r>
                </a:p>
              </p:txBody>
            </p:sp>
            <p:sp>
              <p:nvSpPr>
                <p:cNvPr id="22536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1200" y="3648"/>
                  <a:ext cx="528" cy="274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2000">
                      <a:latin typeface="Times New Roman" charset="0"/>
                    </a:rPr>
                    <a:t>Type</a:t>
                  </a:r>
                </a:p>
              </p:txBody>
            </p:sp>
          </p:grpSp>
          <p:grpSp>
            <p:nvGrpSpPr>
              <p:cNvPr id="22542" name="Group 14"/>
              <p:cNvGrpSpPr>
                <a:grpSpLocks/>
              </p:cNvGrpSpPr>
              <p:nvPr/>
            </p:nvGrpSpPr>
            <p:grpSpPr bwMode="auto">
              <a:xfrm>
                <a:off x="1728" y="3648"/>
                <a:ext cx="1584" cy="274"/>
                <a:chOff x="2640" y="3648"/>
                <a:chExt cx="1584" cy="274"/>
              </a:xfrm>
            </p:grpSpPr>
            <p:sp>
              <p:nvSpPr>
                <p:cNvPr id="22537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2640" y="3648"/>
                  <a:ext cx="240" cy="274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2000">
                      <a:latin typeface="Times New Roman" charset="0"/>
                    </a:rPr>
                    <a:t>F</a:t>
                  </a:r>
                </a:p>
              </p:txBody>
            </p:sp>
            <p:sp>
              <p:nvSpPr>
                <p:cNvPr id="22538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2880" y="3648"/>
                  <a:ext cx="288" cy="274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2000">
                      <a:latin typeface="Times New Roman" charset="0"/>
                    </a:rPr>
                    <a:t>A</a:t>
                  </a:r>
                </a:p>
              </p:txBody>
            </p:sp>
            <p:sp>
              <p:nvSpPr>
                <p:cNvPr id="22539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3168" y="3648"/>
                  <a:ext cx="240" cy="274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2000">
                      <a:latin typeface="Times New Roman" charset="0"/>
                    </a:rPr>
                    <a:t>S</a:t>
                  </a:r>
                </a:p>
              </p:txBody>
            </p:sp>
            <p:sp>
              <p:nvSpPr>
                <p:cNvPr id="22540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3408" y="3648"/>
                  <a:ext cx="816" cy="274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2000">
                      <a:latin typeface="Times New Roman" charset="0"/>
                    </a:rPr>
                    <a:t>Checksum</a:t>
                  </a:r>
                </a:p>
              </p:txBody>
            </p:sp>
          </p:grpSp>
        </p:grpSp>
        <p:sp>
          <p:nvSpPr>
            <p:cNvPr id="22544" name="Line 16"/>
            <p:cNvSpPr>
              <a:spLocks noChangeShapeType="1"/>
            </p:cNvSpPr>
            <p:nvPr/>
          </p:nvSpPr>
          <p:spPr bwMode="auto">
            <a:xfrm flipH="1">
              <a:off x="912" y="3264"/>
              <a:ext cx="72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545" name="Line 17"/>
            <p:cNvSpPr>
              <a:spLocks noChangeShapeType="1"/>
            </p:cNvSpPr>
            <p:nvPr/>
          </p:nvSpPr>
          <p:spPr bwMode="auto">
            <a:xfrm>
              <a:off x="2736" y="3312"/>
              <a:ext cx="91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546" name="Text Box 18"/>
            <p:cNvSpPr txBox="1">
              <a:spLocks noChangeArrowheads="1"/>
            </p:cNvSpPr>
            <p:nvPr/>
          </p:nvSpPr>
          <p:spPr bwMode="auto">
            <a:xfrm>
              <a:off x="720" y="2784"/>
              <a:ext cx="52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latin typeface="Times New Roman" charset="0"/>
                </a:rPr>
                <a:t>72</a:t>
              </a:r>
            </a:p>
          </p:txBody>
        </p:sp>
        <p:sp>
          <p:nvSpPr>
            <p:cNvPr id="22547" name="Text Box 19"/>
            <p:cNvSpPr txBox="1">
              <a:spLocks noChangeArrowheads="1"/>
            </p:cNvSpPr>
            <p:nvPr/>
          </p:nvSpPr>
          <p:spPr bwMode="auto">
            <a:xfrm>
              <a:off x="1776" y="2784"/>
              <a:ext cx="38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latin typeface="Times New Roman" charset="0"/>
                </a:rPr>
                <a:t>54</a:t>
              </a:r>
            </a:p>
          </p:txBody>
        </p:sp>
        <p:sp>
          <p:nvSpPr>
            <p:cNvPr id="22548" name="Text Box 20"/>
            <p:cNvSpPr txBox="1">
              <a:spLocks noChangeArrowheads="1"/>
            </p:cNvSpPr>
            <p:nvPr/>
          </p:nvSpPr>
          <p:spPr bwMode="auto">
            <a:xfrm>
              <a:off x="2880" y="2736"/>
              <a:ext cx="67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latin typeface="Times New Roman" charset="0"/>
                </a:rPr>
                <a:t>0-2744</a:t>
              </a:r>
            </a:p>
          </p:txBody>
        </p:sp>
        <p:sp>
          <p:nvSpPr>
            <p:cNvPr id="22549" name="Text Box 21"/>
            <p:cNvSpPr txBox="1">
              <a:spLocks noChangeArrowheads="1"/>
            </p:cNvSpPr>
            <p:nvPr/>
          </p:nvSpPr>
          <p:spPr bwMode="auto">
            <a:xfrm>
              <a:off x="3888" y="2688"/>
              <a:ext cx="43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latin typeface="Times New Roman" charset="0"/>
                </a:rPr>
                <a:t>bits</a:t>
              </a:r>
            </a:p>
          </p:txBody>
        </p:sp>
        <p:sp>
          <p:nvSpPr>
            <p:cNvPr id="22550" name="Text Box 22"/>
            <p:cNvSpPr txBox="1">
              <a:spLocks noChangeArrowheads="1"/>
            </p:cNvSpPr>
            <p:nvPr/>
          </p:nvSpPr>
          <p:spPr bwMode="auto">
            <a:xfrm>
              <a:off x="1104" y="3408"/>
              <a:ext cx="3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latin typeface="Times New Roman" charset="0"/>
                </a:rPr>
                <a:t>3</a:t>
              </a:r>
            </a:p>
          </p:txBody>
        </p:sp>
        <p:sp>
          <p:nvSpPr>
            <p:cNvPr id="22551" name="Text Box 23"/>
            <p:cNvSpPr txBox="1">
              <a:spLocks noChangeArrowheads="1"/>
            </p:cNvSpPr>
            <p:nvPr/>
          </p:nvSpPr>
          <p:spPr bwMode="auto">
            <a:xfrm>
              <a:off x="1536" y="3408"/>
              <a:ext cx="3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latin typeface="Times New Roman" charset="0"/>
                </a:rPr>
                <a:t>4</a:t>
              </a:r>
            </a:p>
          </p:txBody>
        </p:sp>
        <p:sp>
          <p:nvSpPr>
            <p:cNvPr id="22552" name="Text Box 24"/>
            <p:cNvSpPr txBox="1">
              <a:spLocks noChangeArrowheads="1"/>
            </p:cNvSpPr>
            <p:nvPr/>
          </p:nvSpPr>
          <p:spPr bwMode="auto">
            <a:xfrm>
              <a:off x="2016" y="3360"/>
              <a:ext cx="14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latin typeface="Times New Roman" charset="0"/>
                </a:rPr>
                <a:t>1</a:t>
              </a:r>
            </a:p>
          </p:txBody>
        </p:sp>
        <p:sp>
          <p:nvSpPr>
            <p:cNvPr id="22553" name="Text Box 25"/>
            <p:cNvSpPr txBox="1">
              <a:spLocks noChangeArrowheads="1"/>
            </p:cNvSpPr>
            <p:nvPr/>
          </p:nvSpPr>
          <p:spPr bwMode="auto">
            <a:xfrm>
              <a:off x="2928" y="3408"/>
              <a:ext cx="3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latin typeface="Times New Roman" charset="0"/>
                </a:rPr>
                <a:t>8</a:t>
              </a:r>
            </a:p>
          </p:txBody>
        </p:sp>
        <p:sp>
          <p:nvSpPr>
            <p:cNvPr id="22554" name="Text Box 26"/>
            <p:cNvSpPr txBox="1">
              <a:spLocks noChangeArrowheads="1"/>
            </p:cNvSpPr>
            <p:nvPr/>
          </p:nvSpPr>
          <p:spPr bwMode="auto">
            <a:xfrm>
              <a:off x="2544" y="3360"/>
              <a:ext cx="14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latin typeface="Times New Roman" charset="0"/>
                </a:rPr>
                <a:t>1</a:t>
              </a:r>
            </a:p>
          </p:txBody>
        </p:sp>
        <p:sp>
          <p:nvSpPr>
            <p:cNvPr id="22555" name="Text Box 27"/>
            <p:cNvSpPr txBox="1">
              <a:spLocks noChangeArrowheads="1"/>
            </p:cNvSpPr>
            <p:nvPr/>
          </p:nvSpPr>
          <p:spPr bwMode="auto">
            <a:xfrm>
              <a:off x="2256" y="3360"/>
              <a:ext cx="14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latin typeface="Times New Roman" charset="0"/>
                </a:rPr>
                <a:t>1</a:t>
              </a:r>
            </a:p>
          </p:txBody>
        </p:sp>
        <p:sp>
          <p:nvSpPr>
            <p:cNvPr id="22556" name="Text Box 28"/>
            <p:cNvSpPr txBox="1">
              <a:spLocks noChangeArrowheads="1"/>
            </p:cNvSpPr>
            <p:nvPr/>
          </p:nvSpPr>
          <p:spPr bwMode="auto">
            <a:xfrm>
              <a:off x="1920" y="4070"/>
              <a:ext cx="9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latin typeface="Times New Roman" charset="0"/>
                </a:rPr>
                <a:t>10+8=18</a:t>
              </a:r>
            </a:p>
          </p:txBody>
        </p:sp>
      </p:grpSp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533400"/>
            <a:ext cx="7772400" cy="457200"/>
          </a:xfrm>
        </p:spPr>
        <p:txBody>
          <a:bodyPr/>
          <a:lstStyle/>
          <a:p>
            <a:r>
              <a:rPr lang="en-US" sz="3200" b="1" u="sng">
                <a:solidFill>
                  <a:srgbClr val="FFFF00"/>
                </a:solidFill>
              </a:rPr>
              <a:t>THE BLUETOOTH PROTOCOL STACK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219200"/>
            <a:ext cx="8375650" cy="6019800"/>
          </a:xfrm>
        </p:spPr>
        <p:txBody>
          <a:bodyPr/>
          <a:lstStyle/>
          <a:p>
            <a:pPr marL="660400" indent="-660400">
              <a:buFontTx/>
              <a:buNone/>
            </a:pPr>
            <a:r>
              <a:rPr lang="en-US" u="sng">
                <a:solidFill>
                  <a:srgbClr val="FF0000"/>
                </a:solidFill>
              </a:rPr>
              <a:t>RF Comm</a:t>
            </a:r>
            <a:r>
              <a:rPr lang="en-US"/>
              <a:t>: a serial emulation Protocol to implement RS-232 Serial port.  Allows connection of legacy devices like keyboard, Mouse, Modems to PC.</a:t>
            </a:r>
          </a:p>
          <a:p>
            <a:pPr marL="660400" indent="-660400">
              <a:buFontTx/>
              <a:buNone/>
            </a:pPr>
            <a:r>
              <a:rPr lang="en-US" u="sng">
                <a:solidFill>
                  <a:srgbClr val="FF0000"/>
                </a:solidFill>
              </a:rPr>
              <a:t>TCS</a:t>
            </a:r>
            <a:r>
              <a:rPr lang="en-US">
                <a:solidFill>
                  <a:srgbClr val="FF0000"/>
                </a:solidFill>
              </a:rPr>
              <a:t> (Telephony Control Protocols)</a:t>
            </a:r>
            <a:r>
              <a:rPr lang="en-US"/>
              <a:t> used for the three speech oriented profiles:-</a:t>
            </a:r>
          </a:p>
          <a:p>
            <a:pPr marL="1035050" lvl="1" indent="-577850">
              <a:buFontTx/>
              <a:buAutoNum type="alphaLcParenBoth"/>
            </a:pPr>
            <a:r>
              <a:rPr lang="en-US"/>
              <a:t>Cordless Telephony</a:t>
            </a:r>
          </a:p>
          <a:p>
            <a:pPr marL="1035050" lvl="1" indent="-577850">
              <a:buFontTx/>
              <a:buAutoNum type="alphaLcParenBoth"/>
            </a:pPr>
            <a:r>
              <a:rPr lang="en-US"/>
              <a:t>Intercomm (Walkie Talkie)</a:t>
            </a:r>
          </a:p>
          <a:p>
            <a:pPr marL="1035050" lvl="1" indent="-577850">
              <a:buFontTx/>
              <a:buAutoNum type="alphaLcParenBoth"/>
            </a:pPr>
            <a:r>
              <a:rPr lang="en-US"/>
              <a:t>The Headset profile provides hands free voice comm. Between mobile phone and head set (Cordless)</a:t>
            </a:r>
          </a:p>
          <a:p>
            <a:pPr marL="660400" indent="-660400">
              <a:buFontTx/>
              <a:buAutoNum type="romanLcParenBoth" startAt="5"/>
            </a:pPr>
            <a:endParaRPr lang="en-US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685800"/>
            <a:ext cx="7772400" cy="762000"/>
          </a:xfrm>
        </p:spPr>
        <p:txBody>
          <a:bodyPr/>
          <a:lstStyle/>
          <a:p>
            <a:r>
              <a:rPr lang="en-US" u="sng">
                <a:solidFill>
                  <a:srgbClr val="FFFF00"/>
                </a:solidFill>
              </a:rPr>
              <a:t>The Application Layer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773238"/>
            <a:ext cx="8304212" cy="41148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/>
              <a:t>Supports profile and applications for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-	LAN access (mobile computer fixed LAN)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-	Fax (mobile phone to mobile fax)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-	Synchronization (PDA to computer)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-	File transfer facility</a:t>
            </a:r>
          </a:p>
          <a:p>
            <a:pPr>
              <a:lnSpc>
                <a:spcPct val="90000"/>
              </a:lnSpc>
              <a:buFontTx/>
              <a:buChar char="-"/>
            </a:pPr>
            <a:r>
              <a:rPr lang="en-US"/>
              <a:t>Dial-up Networking (notebook to mobile phone)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	</a:t>
            </a: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FF00"/>
                </a:solidFill>
              </a:rPr>
              <a:t>Conclusion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435975" cy="4495800"/>
          </a:xfrm>
        </p:spPr>
        <p:txBody>
          <a:bodyPr/>
          <a:lstStyle/>
          <a:p>
            <a:r>
              <a:rPr lang="en-US"/>
              <a:t>Robust Foundation</a:t>
            </a:r>
          </a:p>
          <a:p>
            <a:r>
              <a:rPr lang="en-US"/>
              <a:t>Industry Backing</a:t>
            </a:r>
          </a:p>
          <a:p>
            <a:r>
              <a:rPr lang="en-US"/>
              <a:t>A detailed specification</a:t>
            </a:r>
          </a:p>
          <a:p>
            <a:r>
              <a:rPr lang="en-US"/>
              <a:t>Dedicated product developers worldwide</a:t>
            </a:r>
          </a:p>
          <a:p>
            <a:pPr>
              <a:buFontTx/>
              <a:buNone/>
            </a:pPr>
            <a:r>
              <a:rPr lang="en-US">
                <a:solidFill>
                  <a:srgbClr val="FF0000"/>
                </a:solidFill>
              </a:rPr>
              <a:t>Bluetooth technology is a major influence in wireless communication and connections</a:t>
            </a:r>
          </a:p>
          <a:p>
            <a:pPr>
              <a:buFontTx/>
              <a:buNone/>
            </a:pPr>
            <a:r>
              <a:rPr lang="en-US"/>
              <a:t>Visit </a:t>
            </a:r>
            <a:r>
              <a:rPr lang="en-US">
                <a:hlinkClick r:id="rId2"/>
              </a:rPr>
              <a:t>www.bluetooth.com</a:t>
            </a:r>
            <a:r>
              <a:rPr lang="en-US"/>
              <a:t> for detailed information</a:t>
            </a:r>
          </a:p>
        </p:txBody>
      </p:sp>
      <p:pic>
        <p:nvPicPr>
          <p:cNvPr id="82948" name="Picture 4"/>
          <p:cNvPicPr>
            <a:picLocks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7285038" y="1119188"/>
            <a:ext cx="600075" cy="1733550"/>
          </a:xfrm>
          <a:noFill/>
          <a:ln/>
        </p:spPr>
      </p:pic>
    </p:spTree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124200"/>
            <a:ext cx="6400800" cy="1752600"/>
          </a:xfrm>
        </p:spPr>
        <p:txBody>
          <a:bodyPr/>
          <a:lstStyle/>
          <a:p>
            <a:r>
              <a:rPr lang="en-AU" sz="6600" i="1"/>
              <a:t>THANK YOU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813" y="333375"/>
            <a:ext cx="6624637" cy="611188"/>
          </a:xfrm>
          <a:solidFill>
            <a:schemeClr val="tx1"/>
          </a:solidFill>
        </p:spPr>
        <p:txBody>
          <a:bodyPr/>
          <a:lstStyle/>
          <a:p>
            <a:r>
              <a:rPr lang="en-US" sz="4000" b="1">
                <a:effectLst>
                  <a:outerShdw blurRad="38100" dist="38100" dir="2700000" algn="tl">
                    <a:srgbClr val="C0C0C0"/>
                  </a:outerShdw>
                </a:effectLst>
              </a:rPr>
              <a:t>	</a:t>
            </a:r>
            <a:r>
              <a:rPr lang="en-US" sz="40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Blue tooth consortium</a:t>
            </a:r>
          </a:p>
        </p:txBody>
      </p:sp>
      <p:sp>
        <p:nvSpPr>
          <p:cNvPr id="31747" name="Rectangle 3"/>
          <p:cNvSpPr>
            <a:spLocks noChangeArrowheads="1"/>
          </p:cNvSpPr>
          <p:nvPr>
            <p:ph type="body" idx="1"/>
          </p:nvPr>
        </p:nvSpPr>
        <p:spPr>
          <a:xfrm>
            <a:off x="685800" y="1143000"/>
            <a:ext cx="7772400" cy="6400800"/>
          </a:xfrm>
        </p:spPr>
        <p:txBody>
          <a:bodyPr/>
          <a:lstStyle/>
          <a:p>
            <a:pPr eaLnBrk="0" hangingPunct="0">
              <a:buFontTx/>
              <a:buNone/>
            </a:pPr>
            <a:r>
              <a:rPr lang="en-US" sz="2800" b="1"/>
              <a:t>	</a:t>
            </a:r>
            <a:r>
              <a:rPr lang="en-US" sz="2800" i="1"/>
              <a:t>Formed by 5 companies in 1998</a:t>
            </a:r>
          </a:p>
          <a:p>
            <a:pPr eaLnBrk="0" hangingPunct="0">
              <a:buFontTx/>
              <a:buNone/>
            </a:pPr>
            <a:r>
              <a:rPr lang="en-US" sz="2800"/>
              <a:t>-	Ericsson		</a:t>
            </a:r>
          </a:p>
          <a:p>
            <a:pPr>
              <a:buFontTx/>
              <a:buChar char="-"/>
            </a:pPr>
            <a:r>
              <a:rPr lang="en-US" sz="2800"/>
              <a:t>Intel</a:t>
            </a:r>
          </a:p>
          <a:p>
            <a:pPr>
              <a:buFontTx/>
              <a:buChar char="-"/>
            </a:pPr>
            <a:r>
              <a:rPr lang="en-US" sz="2800"/>
              <a:t>IBM			</a:t>
            </a:r>
          </a:p>
          <a:p>
            <a:pPr>
              <a:buFontTx/>
              <a:buChar char="-"/>
            </a:pPr>
            <a:r>
              <a:rPr lang="en-US" sz="2800"/>
              <a:t>Nokia</a:t>
            </a:r>
          </a:p>
          <a:p>
            <a:pPr>
              <a:buFontTx/>
              <a:buChar char="-"/>
            </a:pPr>
            <a:r>
              <a:rPr lang="en-US" sz="2800"/>
              <a:t>Toshiba</a:t>
            </a:r>
          </a:p>
          <a:p>
            <a:pPr>
              <a:buFontTx/>
              <a:buNone/>
            </a:pPr>
            <a:r>
              <a:rPr lang="en-US" sz="2800"/>
              <a:t>	Blue-tooth standard is embraced by over 1000 manufacturers of electronics appliances (Akai, Motorola, LG, Samsung, Nokia, for music, video, data, fax m/c ……)</a:t>
            </a:r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 flipV="1">
            <a:off x="2743200" y="1524000"/>
            <a:ext cx="3124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ot="10800000">
            <a:spAutoFit/>
          </a:bodyPr>
          <a:lstStyle/>
          <a:p>
            <a:endParaRPr lang="en-AU" sz="2400">
              <a:latin typeface="Times New Roman" charset="0"/>
            </a:endParaRPr>
          </a:p>
        </p:txBody>
      </p:sp>
      <p:sp>
        <p:nvSpPr>
          <p:cNvPr id="31749" name="Text Box 5"/>
          <p:cNvSpPr txBox="1">
            <a:spLocks noChangeArrowheads="1"/>
          </p:cNvSpPr>
          <p:nvPr/>
        </p:nvSpPr>
        <p:spPr bwMode="auto">
          <a:xfrm>
            <a:off x="3352800" y="1600200"/>
            <a:ext cx="2073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AU" sz="2400">
              <a:latin typeface="Times New Roman" charset="0"/>
            </a:endParaRPr>
          </a:p>
        </p:txBody>
      </p:sp>
      <p:sp>
        <p:nvSpPr>
          <p:cNvPr id="31750" name="Text Box 6"/>
          <p:cNvSpPr txBox="1">
            <a:spLocks noChangeArrowheads="1"/>
          </p:cNvSpPr>
          <p:nvPr/>
        </p:nvSpPr>
        <p:spPr bwMode="auto">
          <a:xfrm>
            <a:off x="3105150" y="2286000"/>
            <a:ext cx="57150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chemeClr val="hlink"/>
                </a:solidFill>
                <a:latin typeface="Times New Roman" charset="0"/>
              </a:rPr>
              <a:t>Blue tooth Special Interest Group (SIG) worked together to develop an integrated voice/data/images (mm) wireless networking </a:t>
            </a:r>
            <a:endParaRPr lang="en-US" sz="2800">
              <a:solidFill>
                <a:schemeClr val="hlink"/>
              </a:solidFill>
              <a:latin typeface="Times New Roman" charset="0"/>
            </a:endParaRPr>
          </a:p>
        </p:txBody>
      </p:sp>
      <p:sp>
        <p:nvSpPr>
          <p:cNvPr id="31751" name="AutoShape 7"/>
          <p:cNvSpPr>
            <a:spLocks/>
          </p:cNvSpPr>
          <p:nvPr/>
        </p:nvSpPr>
        <p:spPr bwMode="auto">
          <a:xfrm>
            <a:off x="2700338" y="1989138"/>
            <a:ext cx="215900" cy="1871662"/>
          </a:xfrm>
          <a:prstGeom prst="rightBrace">
            <a:avLst>
              <a:gd name="adj1" fmla="val 7224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0" grpId="1"/>
      <p:bldP spid="3175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619250" y="228600"/>
            <a:ext cx="6408738" cy="1143000"/>
          </a:xfrm>
          <a:solidFill>
            <a:schemeClr val="tx1"/>
          </a:solidFill>
        </p:spPr>
        <p:txBody>
          <a:bodyPr/>
          <a:lstStyle/>
          <a:p>
            <a:r>
              <a:rPr lang="en-US" sz="540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BLUETOOTH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700213"/>
            <a:ext cx="7772400" cy="4087812"/>
          </a:xfrm>
        </p:spPr>
        <p:txBody>
          <a:bodyPr/>
          <a:lstStyle/>
          <a:p>
            <a:pPr marL="660400" indent="-660400">
              <a:lnSpc>
                <a:spcPct val="90000"/>
              </a:lnSpc>
              <a:buFontTx/>
              <a:buNone/>
            </a:pPr>
            <a:r>
              <a:rPr lang="en-US" sz="2400"/>
              <a:t>	</a:t>
            </a:r>
            <a:r>
              <a:rPr lang="en-US" sz="2400" i="1">
                <a:solidFill>
                  <a:schemeClr val="hlink"/>
                </a:solidFill>
              </a:rPr>
              <a:t>Named after king Harold Blatand  who was born in 10</a:t>
            </a:r>
            <a:r>
              <a:rPr lang="en-US" sz="2400" i="1" baseline="30000">
                <a:solidFill>
                  <a:schemeClr val="hlink"/>
                </a:solidFill>
              </a:rPr>
              <a:t>th</a:t>
            </a:r>
            <a:r>
              <a:rPr lang="en-US" sz="2400" i="1">
                <a:solidFill>
                  <a:schemeClr val="hlink"/>
                </a:solidFill>
              </a:rPr>
              <a:t> Century and united Denmark and Norway.</a:t>
            </a:r>
          </a:p>
          <a:p>
            <a:pPr marL="660400" indent="-660400">
              <a:lnSpc>
                <a:spcPct val="90000"/>
              </a:lnSpc>
              <a:buFontTx/>
              <a:buNone/>
            </a:pPr>
            <a:r>
              <a:rPr lang="en-US" sz="2400" b="1"/>
              <a:t>1</a:t>
            </a:r>
            <a:r>
              <a:rPr lang="en-US" sz="2800" b="1"/>
              <a:t>.	</a:t>
            </a:r>
            <a:r>
              <a:rPr lang="en-US" sz="2800">
                <a:solidFill>
                  <a:srgbClr val="FF0000"/>
                </a:solidFill>
              </a:rPr>
              <a:t>Features</a:t>
            </a:r>
          </a:p>
          <a:p>
            <a:pPr marL="660400" indent="-660400">
              <a:lnSpc>
                <a:spcPct val="90000"/>
              </a:lnSpc>
              <a:buFontTx/>
              <a:buNone/>
            </a:pPr>
            <a:r>
              <a:rPr lang="en-US" sz="2800"/>
              <a:t>	-	Operates at 2.4.GHz  ISM license-free 		band		(2400-2483.5 MHz.) </a:t>
            </a:r>
          </a:p>
          <a:p>
            <a:pPr marL="660400" indent="-660400">
              <a:lnSpc>
                <a:spcPct val="90000"/>
              </a:lnSpc>
              <a:buFontTx/>
              <a:buNone/>
            </a:pPr>
            <a:r>
              <a:rPr lang="en-US" sz="2800"/>
              <a:t>	-	Devices connected using bluetooth RF 		link form a PICONET</a:t>
            </a:r>
          </a:p>
          <a:p>
            <a:pPr marL="660400" indent="-660400">
              <a:lnSpc>
                <a:spcPct val="90000"/>
              </a:lnSpc>
              <a:buFontTx/>
              <a:buNone/>
            </a:pPr>
            <a:r>
              <a:rPr lang="en-US" sz="2800" b="1"/>
              <a:t>2.	</a:t>
            </a:r>
            <a:r>
              <a:rPr lang="en-US" sz="2800">
                <a:solidFill>
                  <a:srgbClr val="FF0000"/>
                </a:solidFill>
              </a:rPr>
              <a:t>Bridging of networks:</a:t>
            </a:r>
            <a:r>
              <a:rPr lang="en-US" sz="2800" b="1"/>
              <a:t> </a:t>
            </a:r>
          </a:p>
          <a:p>
            <a:pPr marL="660400" indent="-660400">
              <a:lnSpc>
                <a:spcPct val="90000"/>
              </a:lnSpc>
              <a:buFontTx/>
              <a:buNone/>
            </a:pPr>
            <a:r>
              <a:rPr lang="en-US" sz="2800"/>
              <a:t>	piconet		WLAN	  Wired LAN</a:t>
            </a:r>
          </a:p>
          <a:p>
            <a:pPr marL="660400" indent="-660400">
              <a:lnSpc>
                <a:spcPct val="90000"/>
              </a:lnSpc>
              <a:buFontTx/>
              <a:buNone/>
            </a:pPr>
            <a:r>
              <a:rPr lang="en-US" sz="2800"/>
              <a:t>	piconet		  GSM          WAP Server</a:t>
            </a:r>
          </a:p>
          <a:p>
            <a:pPr marL="660400" indent="-660400">
              <a:lnSpc>
                <a:spcPct val="90000"/>
              </a:lnSpc>
              <a:buFontTx/>
              <a:buAutoNum type="arabicPeriod" startAt="2"/>
            </a:pPr>
            <a:endParaRPr lang="en-US" sz="2800" b="1" u="sng"/>
          </a:p>
          <a:p>
            <a:pPr marL="660400" indent="-660400">
              <a:lnSpc>
                <a:spcPct val="90000"/>
              </a:lnSpc>
              <a:buFontTx/>
              <a:buNone/>
            </a:pPr>
            <a:endParaRPr lang="en-US" sz="2800" b="1"/>
          </a:p>
        </p:txBody>
      </p:sp>
      <p:sp>
        <p:nvSpPr>
          <p:cNvPr id="34820" name="Line 4"/>
          <p:cNvSpPr>
            <a:spLocks noChangeShapeType="1"/>
          </p:cNvSpPr>
          <p:nvPr/>
        </p:nvSpPr>
        <p:spPr bwMode="auto">
          <a:xfrm>
            <a:off x="2819400" y="53340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21" name="Line 5"/>
          <p:cNvSpPr>
            <a:spLocks noChangeShapeType="1"/>
          </p:cNvSpPr>
          <p:nvPr/>
        </p:nvSpPr>
        <p:spPr bwMode="auto">
          <a:xfrm>
            <a:off x="4741863" y="5805488"/>
            <a:ext cx="838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22" name="Line 6"/>
          <p:cNvSpPr>
            <a:spLocks noChangeShapeType="1"/>
          </p:cNvSpPr>
          <p:nvPr/>
        </p:nvSpPr>
        <p:spPr bwMode="auto">
          <a:xfrm>
            <a:off x="4724400" y="53340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23" name="Line 7"/>
          <p:cNvSpPr>
            <a:spLocks noChangeShapeType="1"/>
          </p:cNvSpPr>
          <p:nvPr/>
        </p:nvSpPr>
        <p:spPr bwMode="auto">
          <a:xfrm>
            <a:off x="2627313" y="5805488"/>
            <a:ext cx="1219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609600"/>
            <a:ext cx="8832850" cy="838200"/>
          </a:xfrm>
          <a:solidFill>
            <a:schemeClr val="tx1"/>
          </a:solidFill>
        </p:spPr>
        <p:txBody>
          <a:bodyPr/>
          <a:lstStyle/>
          <a:p>
            <a:pPr algn="l"/>
            <a:r>
              <a:rPr lang="en-US" sz="4000" u="sng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Applications of Bluetooth</a:t>
            </a:r>
            <a:r>
              <a:rPr lang="en-US" u="sng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T</a:t>
            </a:r>
            <a:r>
              <a:rPr lang="en-US" sz="3600" u="sng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echnology</a:t>
            </a:r>
            <a:r>
              <a:rPr lang="en-US" sz="3600" u="sng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057400"/>
            <a:ext cx="7772400" cy="5029200"/>
          </a:xfrm>
        </p:spPr>
        <p:txBody>
          <a:bodyPr/>
          <a:lstStyle/>
          <a:p>
            <a:pPr marL="609600" indent="-609600">
              <a:buFontTx/>
              <a:buNone/>
            </a:pPr>
            <a:r>
              <a:rPr lang="en-US" sz="2800"/>
              <a:t>Connects Keyboard, mouse, printers, headphones, head sets with speakers etc. to PC without wires.</a:t>
            </a:r>
          </a:p>
          <a:p>
            <a:pPr marL="609600" indent="-609600">
              <a:buFontTx/>
              <a:buNone/>
            </a:pPr>
            <a:r>
              <a:rPr lang="en-US" sz="2800"/>
              <a:t>To Interconnects hand held, portable, battery operated devices like mobile phones, hands free equipment with mobile phones, PDAs, mobile computers, communicators,, microphones, wireless speakers to home theatre systems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890" name="Object 2"/>
          <p:cNvGraphicFramePr>
            <a:graphicFrameLocks noChangeAspect="1"/>
          </p:cNvGraphicFramePr>
          <p:nvPr/>
        </p:nvGraphicFramePr>
        <p:xfrm>
          <a:off x="827088" y="981075"/>
          <a:ext cx="7239000" cy="5334000"/>
        </p:xfrm>
        <a:graphic>
          <a:graphicData uri="http://schemas.openxmlformats.org/presentationml/2006/ole">
            <p:oleObj spid="_x0000_s37890" name="Bitmap Image" r:id="rId3" imgW="6695238" imgH="5695238" progId="Paint.Picture">
              <p:embed/>
            </p:oleObj>
          </a:graphicData>
        </a:graphic>
      </p:graphicFrame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762000" y="914400"/>
            <a:ext cx="10017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latin typeface="Times New Roman" charset="0"/>
              </a:rPr>
              <a:t>Scanner</a:t>
            </a:r>
          </a:p>
        </p:txBody>
      </p:sp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7239000" y="887413"/>
            <a:ext cx="8731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latin typeface="Times New Roman" charset="0"/>
              </a:rPr>
              <a:t>Printer</a:t>
            </a:r>
          </a:p>
        </p:txBody>
      </p:sp>
      <p:sp>
        <p:nvSpPr>
          <p:cNvPr id="37893" name="Text Box 5"/>
          <p:cNvSpPr txBox="1">
            <a:spLocks noChangeArrowheads="1"/>
          </p:cNvSpPr>
          <p:nvPr/>
        </p:nvSpPr>
        <p:spPr bwMode="auto">
          <a:xfrm>
            <a:off x="898525" y="4357688"/>
            <a:ext cx="11001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latin typeface="Times New Roman" charset="0"/>
              </a:rPr>
              <a:t>Speakers</a:t>
            </a:r>
          </a:p>
        </p:txBody>
      </p:sp>
      <p:sp>
        <p:nvSpPr>
          <p:cNvPr id="37894" name="Text Box 6"/>
          <p:cNvSpPr txBox="1">
            <a:spLocks noChangeArrowheads="1"/>
          </p:cNvSpPr>
          <p:nvPr/>
        </p:nvSpPr>
        <p:spPr bwMode="auto">
          <a:xfrm>
            <a:off x="6308725" y="5119688"/>
            <a:ext cx="101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latin typeface="Times New Roman" charset="0"/>
              </a:rPr>
              <a:t>Joystick</a:t>
            </a:r>
          </a:p>
        </p:txBody>
      </p:sp>
      <p:sp>
        <p:nvSpPr>
          <p:cNvPr id="37895" name="Text Box 7"/>
          <p:cNvSpPr txBox="1">
            <a:spLocks noChangeArrowheads="1"/>
          </p:cNvSpPr>
          <p:nvPr/>
        </p:nvSpPr>
        <p:spPr bwMode="auto">
          <a:xfrm>
            <a:off x="838200" y="207963"/>
            <a:ext cx="789463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b="1"/>
              <a:t>The Bluetooth wireless computer model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8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8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57200"/>
            <a:ext cx="8458200" cy="1143000"/>
          </a:xfrm>
        </p:spPr>
        <p:txBody>
          <a:bodyPr/>
          <a:lstStyle/>
          <a:p>
            <a:r>
              <a:rPr lang="en-US" sz="3100" b="1">
                <a:solidFill>
                  <a:schemeClr val="tx1"/>
                </a:solidFill>
              </a:rPr>
              <a:t>	The Bluetooth interactive conference</a:t>
            </a:r>
            <a:br>
              <a:rPr lang="en-US" sz="3100" b="1">
                <a:solidFill>
                  <a:schemeClr val="tx1"/>
                </a:solidFill>
              </a:rPr>
            </a:br>
            <a:r>
              <a:rPr lang="en-US" sz="3100" b="1">
                <a:solidFill>
                  <a:schemeClr val="tx1"/>
                </a:solidFill>
              </a:rPr>
              <a:t>		(file and object transfer)</a:t>
            </a:r>
          </a:p>
        </p:txBody>
      </p:sp>
      <p:graphicFrame>
        <p:nvGraphicFramePr>
          <p:cNvPr id="38915" name="Object 3"/>
          <p:cNvGraphicFramePr>
            <a:graphicFrameLocks noChangeAspect="1"/>
          </p:cNvGraphicFramePr>
          <p:nvPr>
            <p:ph idx="1"/>
          </p:nvPr>
        </p:nvGraphicFramePr>
        <p:xfrm>
          <a:off x="779463" y="1600200"/>
          <a:ext cx="7500937" cy="4495800"/>
        </p:xfrm>
        <a:graphic>
          <a:graphicData uri="http://schemas.openxmlformats.org/presentationml/2006/ole">
            <p:oleObj spid="_x0000_s38915" name="Bitmap Image" r:id="rId3" imgW="5877745" imgH="4780952" progId="Paint.Picture">
              <p:embed/>
            </p:oleObj>
          </a:graphicData>
        </a:graphic>
      </p:graphicFrame>
      <p:sp>
        <p:nvSpPr>
          <p:cNvPr id="38916" name="AutoShape 4"/>
          <p:cNvSpPr>
            <a:spLocks noChangeArrowheads="1"/>
          </p:cNvSpPr>
          <p:nvPr/>
        </p:nvSpPr>
        <p:spPr bwMode="auto">
          <a:xfrm>
            <a:off x="3352800" y="3352800"/>
            <a:ext cx="2895600" cy="685800"/>
          </a:xfrm>
          <a:prstGeom prst="leftRightArrow">
            <a:avLst>
              <a:gd name="adj1" fmla="val 50000"/>
              <a:gd name="adj2" fmla="val 84444"/>
            </a:avLst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917" name="AutoShape 5"/>
          <p:cNvSpPr>
            <a:spLocks noChangeArrowheads="1"/>
          </p:cNvSpPr>
          <p:nvPr/>
        </p:nvSpPr>
        <p:spPr bwMode="auto">
          <a:xfrm>
            <a:off x="3352800" y="5486400"/>
            <a:ext cx="2971800" cy="685800"/>
          </a:xfrm>
          <a:prstGeom prst="leftRightArrow">
            <a:avLst>
              <a:gd name="adj1" fmla="val 50000"/>
              <a:gd name="adj2" fmla="val 86667"/>
            </a:avLst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8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>
                <a:solidFill>
                  <a:srgbClr val="FFFF00"/>
                </a:solidFill>
              </a:rPr>
              <a:t>Blue-Tooth Architecture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002588" cy="4495800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800"/>
              <a:t>	</a:t>
            </a:r>
            <a:r>
              <a:rPr lang="en-US"/>
              <a:t>Bluetooth Technology Protocols are implemented using following layered Architecture:-</a:t>
            </a:r>
          </a:p>
          <a:p>
            <a:pPr marL="609600" indent="-609600">
              <a:lnSpc>
                <a:spcPct val="90000"/>
              </a:lnSpc>
            </a:pPr>
            <a:r>
              <a:rPr lang="en-US"/>
              <a:t>Physical Layer</a:t>
            </a:r>
          </a:p>
          <a:p>
            <a:pPr marL="609600" indent="-609600">
              <a:lnSpc>
                <a:spcPct val="90000"/>
              </a:lnSpc>
            </a:pPr>
            <a:r>
              <a:rPr lang="en-US"/>
              <a:t>MAC Layer</a:t>
            </a:r>
          </a:p>
          <a:p>
            <a:pPr marL="609600" indent="-609600">
              <a:lnSpc>
                <a:spcPct val="90000"/>
              </a:lnSpc>
            </a:pPr>
            <a:r>
              <a:rPr lang="en-US"/>
              <a:t>Network Layer		</a:t>
            </a:r>
          </a:p>
          <a:p>
            <a:pPr marL="609600" indent="-609600">
              <a:lnSpc>
                <a:spcPct val="90000"/>
              </a:lnSpc>
            </a:pPr>
            <a:r>
              <a:rPr lang="en-US"/>
              <a:t>Security</a:t>
            </a:r>
          </a:p>
          <a:p>
            <a:pPr marL="609600" indent="-609600">
              <a:lnSpc>
                <a:spcPct val="90000"/>
              </a:lnSpc>
            </a:pPr>
            <a:r>
              <a:rPr lang="en-US"/>
              <a:t>Link Management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endParaRPr lang="en-US"/>
          </a:p>
          <a:p>
            <a:pPr marL="609600" indent="-609600">
              <a:lnSpc>
                <a:spcPct val="90000"/>
              </a:lnSpc>
              <a:buFontTx/>
              <a:buNone/>
            </a:pPr>
            <a:endParaRPr lang="en-US" sz="2800"/>
          </a:p>
        </p:txBody>
      </p:sp>
      <p:pic>
        <p:nvPicPr>
          <p:cNvPr id="33796" name="Picture 4"/>
          <p:cNvPicPr>
            <a:picLocks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5724525" y="2981325"/>
            <a:ext cx="600075" cy="1733550"/>
          </a:xfrm>
          <a:noFill/>
          <a:ln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37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37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60350"/>
            <a:ext cx="8229600" cy="609600"/>
          </a:xfrm>
        </p:spPr>
        <p:txBody>
          <a:bodyPr/>
          <a:lstStyle/>
          <a:p>
            <a:r>
              <a:rPr lang="en-AU" sz="3200" u="sng">
                <a:solidFill>
                  <a:schemeClr val="tx1"/>
                </a:solidFill>
              </a:rPr>
              <a:t/>
            </a:r>
            <a:br>
              <a:rPr lang="en-AU" sz="3200" u="sng">
                <a:solidFill>
                  <a:schemeClr val="tx1"/>
                </a:solidFill>
              </a:rPr>
            </a:br>
            <a:r>
              <a:rPr lang="en-AU" sz="3200">
                <a:solidFill>
                  <a:schemeClr val="tx1"/>
                </a:solidFill>
              </a:rPr>
              <a:t>	</a:t>
            </a:r>
            <a:r>
              <a:rPr lang="en-US" sz="4000" u="sng">
                <a:solidFill>
                  <a:srgbClr val="FFFF00"/>
                </a:solidFill>
              </a:rPr>
              <a:t>Design issues of physical Layer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12875"/>
            <a:ext cx="7772400" cy="5029200"/>
          </a:xfrm>
        </p:spPr>
        <p:txBody>
          <a:bodyPr/>
          <a:lstStyle/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2800"/>
              <a:t>1.	Power consumption should be very low due to battery operated devices. LOW Power states used.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2800"/>
              <a:t>2.	Freq. Band (2400-2483.5 MHz) 83.5MHz. B.W.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2800"/>
              <a:t>3.	Fast Freq. Hopping TDD scheme at a rate of 1600 hops/sec. to avoid narrow band interference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2800"/>
              <a:t>4.	Within a Pico net all devices use the same hopping sequence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2800"/>
              <a:t>5.	Transmitter Power upto 100mW.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2800"/>
              <a:t>6.	Range 10m-100m with special transceivers.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untain Top">
  <a:themeElements>
    <a:clrScheme name="Mountain Top 5">
      <a:dk1>
        <a:srgbClr val="463416"/>
      </a:dk1>
      <a:lt1>
        <a:srgbClr val="FFFFFF"/>
      </a:lt1>
      <a:dk2>
        <a:srgbClr val="003399"/>
      </a:dk2>
      <a:lt2>
        <a:srgbClr val="E3E3FF"/>
      </a:lt2>
      <a:accent1>
        <a:srgbClr val="3399FF"/>
      </a:accent1>
      <a:accent2>
        <a:srgbClr val="33CCCC"/>
      </a:accent2>
      <a:accent3>
        <a:srgbClr val="AAADCA"/>
      </a:accent3>
      <a:accent4>
        <a:srgbClr val="DADADA"/>
      </a:accent4>
      <a:accent5>
        <a:srgbClr val="ADCAFF"/>
      </a:accent5>
      <a:accent6>
        <a:srgbClr val="2DB9B9"/>
      </a:accent6>
      <a:hlink>
        <a:srgbClr val="00FFCC"/>
      </a:hlink>
      <a:folHlink>
        <a:srgbClr val="808000"/>
      </a:folHlink>
    </a:clrScheme>
    <a:fontScheme name="Mountain Top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Mountain Top 1">
        <a:dk1>
          <a:srgbClr val="4C3A1C"/>
        </a:dk1>
        <a:lt1>
          <a:srgbClr val="FFFFFF"/>
        </a:lt1>
        <a:dk2>
          <a:srgbClr val="993300"/>
        </a:dk2>
        <a:lt2>
          <a:srgbClr val="CCAA00"/>
        </a:lt2>
        <a:accent1>
          <a:srgbClr val="FF3300"/>
        </a:accent1>
        <a:accent2>
          <a:srgbClr val="9E6600"/>
        </a:accent2>
        <a:accent3>
          <a:srgbClr val="CAADAA"/>
        </a:accent3>
        <a:accent4>
          <a:srgbClr val="DADADA"/>
        </a:accent4>
        <a:accent5>
          <a:srgbClr val="FFADAA"/>
        </a:accent5>
        <a:accent6>
          <a:srgbClr val="8F5C00"/>
        </a:accent6>
        <a:hlink>
          <a:srgbClr val="FFCC00"/>
        </a:hlink>
        <a:folHlink>
          <a:srgbClr val="F7DC9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2">
        <a:dk1>
          <a:srgbClr val="3D0058"/>
        </a:dk1>
        <a:lt1>
          <a:srgbClr val="FFFFFF"/>
        </a:lt1>
        <a:dk2>
          <a:srgbClr val="9188B0"/>
        </a:dk2>
        <a:lt2>
          <a:srgbClr val="DDE0DC"/>
        </a:lt2>
        <a:accent1>
          <a:srgbClr val="FFCC00"/>
        </a:accent1>
        <a:accent2>
          <a:srgbClr val="4C3D78"/>
        </a:accent2>
        <a:accent3>
          <a:srgbClr val="C7C3D4"/>
        </a:accent3>
        <a:accent4>
          <a:srgbClr val="DADADA"/>
        </a:accent4>
        <a:accent5>
          <a:srgbClr val="FFE2AA"/>
        </a:accent5>
        <a:accent6>
          <a:srgbClr val="44366C"/>
        </a:accent6>
        <a:hlink>
          <a:srgbClr val="743D78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3">
        <a:dk1>
          <a:srgbClr val="10104C"/>
        </a:dk1>
        <a:lt1>
          <a:srgbClr val="FFFFFF"/>
        </a:lt1>
        <a:dk2>
          <a:srgbClr val="003366"/>
        </a:dk2>
        <a:lt2>
          <a:srgbClr val="C6CCD4"/>
        </a:lt2>
        <a:accent1>
          <a:srgbClr val="33CCFF"/>
        </a:accent1>
        <a:accent2>
          <a:srgbClr val="5B5B8D"/>
        </a:accent2>
        <a:accent3>
          <a:srgbClr val="AAADB8"/>
        </a:accent3>
        <a:accent4>
          <a:srgbClr val="DADADA"/>
        </a:accent4>
        <a:accent5>
          <a:srgbClr val="ADE2FF"/>
        </a:accent5>
        <a:accent6>
          <a:srgbClr val="52527F"/>
        </a:accent6>
        <a:hlink>
          <a:srgbClr val="4529AB"/>
        </a:hlink>
        <a:folHlink>
          <a:srgbClr val="00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4">
        <a:dk1>
          <a:srgbClr val="B0C8CA"/>
        </a:dk1>
        <a:lt1>
          <a:srgbClr val="FFFFFF"/>
        </a:lt1>
        <a:dk2>
          <a:srgbClr val="000099"/>
        </a:dk2>
        <a:lt2>
          <a:srgbClr val="FFFFFF"/>
        </a:lt2>
        <a:accent1>
          <a:srgbClr val="89C4FF"/>
        </a:accent1>
        <a:accent2>
          <a:srgbClr val="00008C"/>
        </a:accent2>
        <a:accent3>
          <a:srgbClr val="AAAACA"/>
        </a:accent3>
        <a:accent4>
          <a:srgbClr val="DADADA"/>
        </a:accent4>
        <a:accent5>
          <a:srgbClr val="C4DEFF"/>
        </a:accent5>
        <a:accent6>
          <a:srgbClr val="00007E"/>
        </a:accent6>
        <a:hlink>
          <a:srgbClr val="6666FF"/>
        </a:hlink>
        <a:folHlink>
          <a:srgbClr val="C0C0C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5">
        <a:dk1>
          <a:srgbClr val="463416"/>
        </a:dk1>
        <a:lt1>
          <a:srgbClr val="FFFFFF"/>
        </a:lt1>
        <a:dk2>
          <a:srgbClr val="003399"/>
        </a:dk2>
        <a:lt2>
          <a:srgbClr val="E3E3FF"/>
        </a:lt2>
        <a:accent1>
          <a:srgbClr val="3399FF"/>
        </a:accent1>
        <a:accent2>
          <a:srgbClr val="33CCCC"/>
        </a:accent2>
        <a:accent3>
          <a:srgbClr val="AAADCA"/>
        </a:accent3>
        <a:accent4>
          <a:srgbClr val="DADADA"/>
        </a:accent4>
        <a:accent5>
          <a:srgbClr val="ADCAFF"/>
        </a:accent5>
        <a:accent6>
          <a:srgbClr val="2DB9B9"/>
        </a:accent6>
        <a:hlink>
          <a:srgbClr val="00FFCC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6">
        <a:dk1>
          <a:srgbClr val="809296"/>
        </a:dk1>
        <a:lt1>
          <a:srgbClr val="FFFFFF"/>
        </a:lt1>
        <a:dk2>
          <a:srgbClr val="6699FF"/>
        </a:dk2>
        <a:lt2>
          <a:srgbClr val="B3EDFF"/>
        </a:lt2>
        <a:accent1>
          <a:srgbClr val="FF9933"/>
        </a:accent1>
        <a:accent2>
          <a:srgbClr val="FFAA99"/>
        </a:accent2>
        <a:accent3>
          <a:srgbClr val="B8CAFF"/>
        </a:accent3>
        <a:accent4>
          <a:srgbClr val="DADADA"/>
        </a:accent4>
        <a:accent5>
          <a:srgbClr val="FFCAAD"/>
        </a:accent5>
        <a:accent6>
          <a:srgbClr val="E79A8A"/>
        </a:accent6>
        <a:hlink>
          <a:srgbClr val="FFCFAB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7">
        <a:dk1>
          <a:srgbClr val="006666"/>
        </a:dk1>
        <a:lt1>
          <a:srgbClr val="FFFFFF"/>
        </a:lt1>
        <a:dk2>
          <a:srgbClr val="85D1E3"/>
        </a:dk2>
        <a:lt2>
          <a:srgbClr val="CCFFFF"/>
        </a:lt2>
        <a:accent1>
          <a:srgbClr val="FFCC00"/>
        </a:accent1>
        <a:accent2>
          <a:srgbClr val="00CC99"/>
        </a:accent2>
        <a:accent3>
          <a:srgbClr val="C2E5EF"/>
        </a:accent3>
        <a:accent4>
          <a:srgbClr val="DADADA"/>
        </a:accent4>
        <a:accent5>
          <a:srgbClr val="FFE2AA"/>
        </a:accent5>
        <a:accent6>
          <a:srgbClr val="00B98A"/>
        </a:accent6>
        <a:hlink>
          <a:srgbClr val="0099FF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8">
        <a:dk1>
          <a:srgbClr val="404B3D"/>
        </a:dk1>
        <a:lt1>
          <a:srgbClr val="FFFFFF"/>
        </a:lt1>
        <a:dk2>
          <a:srgbClr val="A7A491"/>
        </a:dk2>
        <a:lt2>
          <a:srgbClr val="CCD0CA"/>
        </a:lt2>
        <a:accent1>
          <a:srgbClr val="33CCCC"/>
        </a:accent1>
        <a:accent2>
          <a:srgbClr val="004E4C"/>
        </a:accent2>
        <a:accent3>
          <a:srgbClr val="D0CFC7"/>
        </a:accent3>
        <a:accent4>
          <a:srgbClr val="DADADA"/>
        </a:accent4>
        <a:accent5>
          <a:srgbClr val="ADE2E2"/>
        </a:accent5>
        <a:accent6>
          <a:srgbClr val="004644"/>
        </a:accent6>
        <a:hlink>
          <a:srgbClr val="477781"/>
        </a:hlink>
        <a:folHlink>
          <a:srgbClr val="85CC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9">
        <a:dk1>
          <a:srgbClr val="000000"/>
        </a:dk1>
        <a:lt1>
          <a:srgbClr val="FFFFFF"/>
        </a:lt1>
        <a:dk2>
          <a:srgbClr val="FFFFAF"/>
        </a:dk2>
        <a:lt2>
          <a:srgbClr val="676597"/>
        </a:lt2>
        <a:accent1>
          <a:srgbClr val="66CCFF"/>
        </a:accent1>
        <a:accent2>
          <a:srgbClr val="CCECFF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B9D6E7"/>
        </a:accent6>
        <a:hlink>
          <a:srgbClr val="6600CC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Mountain Top</Template>
  <TotalTime>1081</TotalTime>
  <Words>828</Words>
  <Application>Microsoft PowerPoint</Application>
  <PresentationFormat>On-screen Show (4:3)</PresentationFormat>
  <Paragraphs>193</Paragraphs>
  <Slides>25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Times New Roman</vt:lpstr>
      <vt:lpstr>Arial</vt:lpstr>
      <vt:lpstr>Wingdings</vt:lpstr>
      <vt:lpstr>Tahoma</vt:lpstr>
      <vt:lpstr>Mountain Top</vt:lpstr>
      <vt:lpstr>Bitmap Image</vt:lpstr>
      <vt:lpstr>Blue Tooth Technology</vt:lpstr>
      <vt:lpstr>Objectives of Bluetooth Technology</vt:lpstr>
      <vt:lpstr> Blue tooth consortium</vt:lpstr>
      <vt:lpstr>BLUETOOTH</vt:lpstr>
      <vt:lpstr>Applications of Bluetooth Technology </vt:lpstr>
      <vt:lpstr>Slide 6</vt:lpstr>
      <vt:lpstr> The Bluetooth interactive conference   (file and object transfer)</vt:lpstr>
      <vt:lpstr>Blue-Tooth Architecture</vt:lpstr>
      <vt:lpstr>  Design issues of physical Layer</vt:lpstr>
      <vt:lpstr>Low Power States</vt:lpstr>
      <vt:lpstr>MAC Layer (Channel Access)</vt:lpstr>
      <vt:lpstr>Master device identity</vt:lpstr>
      <vt:lpstr>Services offered at MAC Layer</vt:lpstr>
      <vt:lpstr>Bluetooth  Scatter-net</vt:lpstr>
      <vt:lpstr>   </vt:lpstr>
      <vt:lpstr>Slide 16</vt:lpstr>
      <vt:lpstr>Security Modes</vt:lpstr>
      <vt:lpstr>Methods for illegal access</vt:lpstr>
      <vt:lpstr> Link Management</vt:lpstr>
      <vt:lpstr>Link Management Protocols</vt:lpstr>
      <vt:lpstr>THE BLUETOOTH FRAME FORMAT</vt:lpstr>
      <vt:lpstr>THE BLUETOOTH PROTOCOL STACK</vt:lpstr>
      <vt:lpstr>The Application Layer</vt:lpstr>
      <vt:lpstr>Conclusion</vt:lpstr>
      <vt:lpstr>Slide 25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Tooth Technology</dc:title>
  <dc:creator>Administrator</dc:creator>
  <cp:lastModifiedBy>PC</cp:lastModifiedBy>
  <cp:revision>71</cp:revision>
  <dcterms:created xsi:type="dcterms:W3CDTF">2004-12-23T20:10:32Z</dcterms:created>
  <dcterms:modified xsi:type="dcterms:W3CDTF">2018-01-31T09:10:39Z</dcterms:modified>
</cp:coreProperties>
</file>