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Montserrat"/>
      <p:regular r:id="rId57"/>
      <p:bold r:id="rId58"/>
      <p:italic r:id="rId59"/>
      <p:boldItalic r:id="rId60"/>
    </p:embeddedFont>
    <p:embeddedFont>
      <p:font typeface="Lato"/>
      <p:regular r:id="rId61"/>
      <p:bold r:id="rId62"/>
      <p:italic r:id="rId63"/>
      <p:boldItalic r:id="rId64"/>
    </p:embeddedFont>
    <p:embeddedFont>
      <p:font typeface="Roboto Mono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7B8963E-5412-4145-8AB6-BC64BA2F392C}">
  <a:tblStyle styleId="{87B8963E-5412-4145-8AB6-BC64BA2F39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bold.fntdata"/><Relationship Id="rId61" Type="http://schemas.openxmlformats.org/officeDocument/2006/relationships/font" Target="fonts/Lato-regular.fntdata"/><Relationship Id="rId20" Type="http://schemas.openxmlformats.org/officeDocument/2006/relationships/slide" Target="slides/slide15.xml"/><Relationship Id="rId64" Type="http://schemas.openxmlformats.org/officeDocument/2006/relationships/font" Target="fonts/Lato-boldItalic.fntdata"/><Relationship Id="rId63" Type="http://schemas.openxmlformats.org/officeDocument/2006/relationships/font" Target="fonts/Lato-italic.fntdata"/><Relationship Id="rId22" Type="http://schemas.openxmlformats.org/officeDocument/2006/relationships/slide" Target="slides/slide17.xml"/><Relationship Id="rId66" Type="http://schemas.openxmlformats.org/officeDocument/2006/relationships/font" Target="fonts/RobotoMono-bold.fntdata"/><Relationship Id="rId21" Type="http://schemas.openxmlformats.org/officeDocument/2006/relationships/slide" Target="slides/slide16.xml"/><Relationship Id="rId65" Type="http://schemas.openxmlformats.org/officeDocument/2006/relationships/font" Target="fonts/RobotoMono-regular.fntdata"/><Relationship Id="rId24" Type="http://schemas.openxmlformats.org/officeDocument/2006/relationships/slide" Target="slides/slide19.xml"/><Relationship Id="rId68" Type="http://schemas.openxmlformats.org/officeDocument/2006/relationships/font" Target="fonts/RobotoMono-boldItalic.fntdata"/><Relationship Id="rId23" Type="http://schemas.openxmlformats.org/officeDocument/2006/relationships/slide" Target="slides/slide18.xml"/><Relationship Id="rId67" Type="http://schemas.openxmlformats.org/officeDocument/2006/relationships/font" Target="fonts/RobotoMono-italic.fntdata"/><Relationship Id="rId60" Type="http://schemas.openxmlformats.org/officeDocument/2006/relationships/font" Target="fonts/Montserra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survey we started to delegate tasks based on primary roles. Everybody will get a taste for different parts of the project, this is just an overview of what each person will focus on.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Luke’s additional slide - “ Here’s a working proof of concept for our secure notes app. The interface keeps things simple and </a:t>
            </a:r>
            <a:r>
              <a:rPr lang="en"/>
              <a:t>accommodates</a:t>
            </a:r>
            <a:r>
              <a:rPr lang="en"/>
              <a:t> a range of use cases, from quick notes to extensive markdown documents. All of this currently works and has an optional server side for backups.” ---- NOTE that “level 0 and level 1 security options” is explained next in Collin’s slide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Denney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AES Encryption/Decryption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File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Search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Broad Data Actions (i.e. Delete All)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Import/Export of encrypted data files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Interface &amp; User Experience Design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AES Encryption/Decryption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File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Search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Broad Data Actions (i.e. Delete All)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Tag filtering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Import/Export of encrypted data files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Interface &amp; User Experience Design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Denney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- “ SUM offers resources on privacy practices, developer libraries for utilizing security features, and a suite of applications to replace the ‘big name’ company applications “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Pitch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go into too much detail on this. Basically we’re prioritizing the “SUM Notes” app, making sure it’s secure at the ground level in addition to offering a secure cloud backup option. We’ll see how these sprints turn out… it wouldn’t be smart to plan too far out since we’re in the early stage of being a team.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Collin, then Denney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LOCK: 4/6 (Final Project)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all work on final presentation and supporting documents 4/9 - 4/13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go into too much detail on this. Basically we’re prioritizing the “SUM Notes” app, making sure it’s secure at the ground level in addition to offering a secure cloud backup option. We’ll see how these sprints turn out… it wouldn’t be smart to plan too far out since we’re in the early stage of being a team.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Jessica, Michael (3 each)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 completed a survey to see generally what each person is interested in. We have a pretty good spread of interests that cover all of our project’s requirements.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survey we also tried to get a baseline of what experience our team has.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rgbClr val="32414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ages.github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Collinux/sum-calendaring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maburke.github.io/test-website/" TargetMode="External"/><Relationship Id="rId4" Type="http://schemas.openxmlformats.org/officeDocument/2006/relationships/image" Target="../media/image1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930725" y="3815225"/>
            <a:ext cx="53919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620438"/>
            <a:ext cx="3662375" cy="39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75025" y="6534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Roles</a:t>
            </a:r>
            <a:endParaRPr/>
          </a:p>
        </p:txBody>
      </p:sp>
      <p:graphicFrame>
        <p:nvGraphicFramePr>
          <p:cNvPr id="196" name="Shape 196"/>
          <p:cNvGraphicFramePr/>
          <p:nvPr/>
        </p:nvGraphicFramePr>
        <p:xfrm>
          <a:off x="1360700" y="14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{87B8963E-5412-4145-8AB6-BC64BA2F392C}</a:tableStyleId>
              </a:tblPr>
              <a:tblGrid>
                <a:gridCol w="1199350"/>
                <a:gridCol w="6576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Alex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Full Stack &amp; Cross-Platform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Collin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Architecture Lead, Full Stack &amp; Cross-Platform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Michael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Web Developer, Release Lead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Luke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Project Manager, Scrum Master, Android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Jessica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Security Architect, Threat Analysis Documentor, Android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63" y="1481456"/>
            <a:ext cx="1895019" cy="3416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707" y="1504634"/>
            <a:ext cx="1869308" cy="336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4018" y="1481451"/>
            <a:ext cx="1895019" cy="34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type="title"/>
          </p:nvPr>
        </p:nvSpPr>
        <p:spPr>
          <a:xfrm>
            <a:off x="1157250" y="467275"/>
            <a:ext cx="73524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SUM Notes -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Built for short thoughts and long markdown documents.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5" name="Shape 205"/>
          <p:cNvSpPr txBox="1"/>
          <p:nvPr/>
        </p:nvSpPr>
        <p:spPr>
          <a:xfrm>
            <a:off x="1194075" y="1007275"/>
            <a:ext cx="6876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Proof of Concept for supporting mobile devices on our cross-platform software suite.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449900" y="622350"/>
            <a:ext cx="39879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Notes - Progress</a:t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194" y="1538030"/>
            <a:ext cx="1763872" cy="313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700" y="1538030"/>
            <a:ext cx="1763872" cy="31357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>
            <p:ph idx="1" type="body"/>
          </p:nvPr>
        </p:nvSpPr>
        <p:spPr>
          <a:xfrm>
            <a:off x="6217000" y="1022525"/>
            <a:ext cx="2862300" cy="3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Automatically creates links for urls, phone numbers, email addresses, map addresses, and tags.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Ability to search through notes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Tap a tag below the search bar to show all notes with the same tag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Support for short notes and long lists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Blocks other apps from acquiring screen content, blocks screenshots, uses API to request incognito mode for keyboard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Option to export all data to another app that accepts strings or quick purge of all data</a:t>
            </a:r>
            <a:endParaRPr sz="1200"/>
          </a:p>
        </p:txBody>
      </p:sp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8106" y="1538026"/>
            <a:ext cx="1763870" cy="3135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2" type="body"/>
          </p:nvPr>
        </p:nvSpPr>
        <p:spPr>
          <a:xfrm>
            <a:off x="1415950" y="1324750"/>
            <a:ext cx="69966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 a splash page that explains what SUM is and what we have to offer. This is served in the GitHub repo and requires no hosting or </a:t>
            </a:r>
            <a:r>
              <a:rPr lang="en" sz="1400"/>
              <a:t>maintenance</a:t>
            </a:r>
            <a:r>
              <a:rPr lang="en" sz="1400"/>
              <a:t>.</a:t>
            </a:r>
            <a:endParaRPr sz="1400"/>
          </a:p>
          <a:p>
            <a:pPr indent="0" lvl="0" mar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Getting started - Jekyll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Create a repository on GitHub and use one of their “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GitHub Pages Templates</a:t>
            </a:r>
            <a:r>
              <a:rPr lang="en" sz="1400"/>
              <a:t>” as an initial version.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Customize the template, theme it, add logo, and start writing marketing content that tells users what we have to offer.</a:t>
            </a:r>
            <a:endParaRPr sz="1400"/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1384925" y="575500"/>
            <a:ext cx="2534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Presence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4294967295" type="title"/>
          </p:nvPr>
        </p:nvSpPr>
        <p:spPr>
          <a:xfrm>
            <a:off x="604150" y="2270400"/>
            <a:ext cx="57810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Roadmap &amp; Sprint Planning</a:t>
            </a:r>
            <a:endParaRPr sz="2400"/>
          </a:p>
        </p:txBody>
      </p:sp>
      <p:sp>
        <p:nvSpPr>
          <p:cNvPr id="226" name="Shape 226"/>
          <p:cNvSpPr txBox="1"/>
          <p:nvPr>
            <p:ph idx="4294967295" type="title"/>
          </p:nvPr>
        </p:nvSpPr>
        <p:spPr>
          <a:xfrm>
            <a:off x="4874300" y="4159800"/>
            <a:ext cx="38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 Next: Requirements --&gt;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type="title"/>
          </p:nvPr>
        </p:nvSpPr>
        <p:spPr>
          <a:xfrm>
            <a:off x="2183113" y="4438200"/>
            <a:ext cx="22314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Requirements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373700" y="1186550"/>
            <a:ext cx="7038900" cy="23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you receive a free product then you usually are the product. Most companies track user behavior and collect personal information as part of their business model. User privacy continues to be a concern and individuals do not have the right tools to take complete control of their personal data.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Your most private data including notes, account information, and task lists are stored by major companies who can access the information any time.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00" y="3694087"/>
            <a:ext cx="1871500" cy="11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 b="18186" l="8504" r="6113" t="21030"/>
          <a:stretch/>
        </p:blipFill>
        <p:spPr>
          <a:xfrm>
            <a:off x="6596750" y="3804125"/>
            <a:ext cx="1871501" cy="87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700" y="3804125"/>
            <a:ext cx="1809406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275025" y="4248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297500" y="1057425"/>
            <a:ext cx="6797100" cy="3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Functional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Front-end application for input of Note content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Locally encrypted database</a:t>
            </a:r>
            <a:endParaRPr sz="1400"/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Read/Write locally encrypted database by entering the encryption password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Usability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Minimalistic layout and controls designed for the average user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Technical functionality is available for more experienced users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Public webpage with all privacy and security policies outlined for users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297500" y="981225"/>
            <a:ext cx="7585800" cy="3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System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Hardware:  Mobile Device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Software: </a:t>
            </a:r>
            <a:r>
              <a:rPr lang="en" sz="1400"/>
              <a:t>    Android Operating System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Database:    NoSQL DB (encrypted)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Privacy &amp; Security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Block other apps from acquiring screen content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Block screenshots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Requests incognito mode from system keyboard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NoSQL</a:t>
            </a:r>
            <a:r>
              <a:rPr lang="en" sz="1400"/>
              <a:t> database (AES 256 encrypted)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 data stays encrypted locally unless you use the export tool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275025" y="4248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1306575" y="1017350"/>
            <a:ext cx="7474200" cy="3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Encryption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AES encryption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AES decryption </a:t>
            </a:r>
            <a:endParaRPr sz="13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File Management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Add, edit, delete notes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Broad data actions (eg. delete all)</a:t>
            </a:r>
            <a:endParaRPr sz="13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Search Management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Search by tag: use a regular expression to parse hashtags in notes for categorical grouping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Search by phrase: raw string searching</a:t>
            </a:r>
            <a:endParaRPr sz="1300"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373700" y="1186550"/>
            <a:ext cx="7038900" cy="23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you receive a free product then you usually are the product. Most companies track user behavior and collect personal information as part of their business model. User privacy continues to be a concern and individuals do not have the right tools to take complete control of their personal data.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Your most private data including notes, account information, and task lists are stored by major companies who can access the information any time.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00" y="3694087"/>
            <a:ext cx="1871500" cy="11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18186" l="8504" r="6113" t="21030"/>
          <a:stretch/>
        </p:blipFill>
        <p:spPr>
          <a:xfrm>
            <a:off x="6596750" y="3804125"/>
            <a:ext cx="1871501" cy="87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700" y="3804125"/>
            <a:ext cx="1809406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1297500" y="1017350"/>
            <a:ext cx="70389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Import &amp; Export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Local Storage: Reference offline files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Cloud Storage: References backups stored on different cloud services</a:t>
            </a:r>
            <a:endParaRPr sz="13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UI &amp; UX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Android app</a:t>
            </a:r>
            <a:endParaRPr sz="13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1275025" y="4248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704" y="0"/>
            <a:ext cx="6656298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>
            <p:ph type="title"/>
          </p:nvPr>
        </p:nvSpPr>
        <p:spPr>
          <a:xfrm>
            <a:off x="378075" y="2264550"/>
            <a:ext cx="20322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Subsystems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20075" y="2290650"/>
            <a:ext cx="17775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ER Model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200" y="0"/>
            <a:ext cx="56032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400" y="45525"/>
            <a:ext cx="5594400" cy="50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>
            <p:ph type="title"/>
          </p:nvPr>
        </p:nvSpPr>
        <p:spPr>
          <a:xfrm>
            <a:off x="362750" y="2310938"/>
            <a:ext cx="44841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Subsystem Communication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4294967295" type="title"/>
          </p:nvPr>
        </p:nvSpPr>
        <p:spPr>
          <a:xfrm>
            <a:off x="494075" y="83825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Flow</a:t>
            </a:r>
            <a:endParaRPr/>
          </a:p>
        </p:txBody>
      </p:sp>
      <p:sp>
        <p:nvSpPr>
          <p:cNvPr id="290" name="Shape 290"/>
          <p:cNvSpPr txBox="1"/>
          <p:nvPr>
            <p:ph idx="4294967295" type="body"/>
          </p:nvPr>
        </p:nvSpPr>
        <p:spPr>
          <a:xfrm>
            <a:off x="440350" y="716400"/>
            <a:ext cx="7635600" cy="23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Download the app from the Google Play Store and open it</a:t>
            </a:r>
            <a:endParaRPr sz="14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Learn about the privacy policy and security features by reading the default notes</a:t>
            </a:r>
            <a:endParaRPr sz="14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Enter personal note content</a:t>
            </a:r>
            <a:endParaRPr sz="1400"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616" y="2145075"/>
            <a:ext cx="1623372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077" y="2145075"/>
            <a:ext cx="1623372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8550" y="2145075"/>
            <a:ext cx="1623372" cy="28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62750" y="2310938"/>
            <a:ext cx="44841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User Flow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150" y="0"/>
            <a:ext cx="73457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 and Controls</a:t>
            </a:r>
            <a:endParaRPr/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309" y="1084575"/>
            <a:ext cx="2001383" cy="3530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Shape 306"/>
          <p:cNvCxnSpPr>
            <a:stCxn id="307" idx="3"/>
          </p:cNvCxnSpPr>
          <p:nvPr/>
        </p:nvCxnSpPr>
        <p:spPr>
          <a:xfrm flipH="1" rot="10800000">
            <a:off x="2466025" y="1427500"/>
            <a:ext cx="1222500" cy="4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8" name="Shape 308"/>
          <p:cNvCxnSpPr>
            <a:stCxn id="309" idx="3"/>
          </p:cNvCxnSpPr>
          <p:nvPr/>
        </p:nvCxnSpPr>
        <p:spPr>
          <a:xfrm flipH="1" rot="10800000">
            <a:off x="2827825" y="2062800"/>
            <a:ext cx="908700" cy="12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0" name="Shape 310"/>
          <p:cNvCxnSpPr>
            <a:stCxn id="311" idx="3"/>
          </p:cNvCxnSpPr>
          <p:nvPr/>
        </p:nvCxnSpPr>
        <p:spPr>
          <a:xfrm flipH="1" rot="10800000">
            <a:off x="2404525" y="1783025"/>
            <a:ext cx="1229700" cy="8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2" name="Shape 312"/>
          <p:cNvCxnSpPr>
            <a:stCxn id="313" idx="3"/>
          </p:cNvCxnSpPr>
          <p:nvPr/>
        </p:nvCxnSpPr>
        <p:spPr>
          <a:xfrm flipH="1" rot="10800000">
            <a:off x="3181825" y="3319800"/>
            <a:ext cx="670800" cy="6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4" name="Shape 314"/>
          <p:cNvCxnSpPr>
            <a:stCxn id="315" idx="1"/>
          </p:cNvCxnSpPr>
          <p:nvPr/>
        </p:nvCxnSpPr>
        <p:spPr>
          <a:xfrm flipH="1">
            <a:off x="5471300" y="3897550"/>
            <a:ext cx="1482300" cy="1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6" name="Shape 316"/>
          <p:cNvCxnSpPr>
            <a:stCxn id="317" idx="1"/>
          </p:cNvCxnSpPr>
          <p:nvPr/>
        </p:nvCxnSpPr>
        <p:spPr>
          <a:xfrm flipH="1">
            <a:off x="5423600" y="2571750"/>
            <a:ext cx="1530000" cy="9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8" name="Shape 318"/>
          <p:cNvCxnSpPr>
            <a:stCxn id="319" idx="1"/>
          </p:cNvCxnSpPr>
          <p:nvPr/>
        </p:nvCxnSpPr>
        <p:spPr>
          <a:xfrm flipH="1">
            <a:off x="5539700" y="1314075"/>
            <a:ext cx="1413900" cy="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7" name="Shape 307"/>
          <p:cNvSpPr txBox="1"/>
          <p:nvPr/>
        </p:nvSpPr>
        <p:spPr>
          <a:xfrm>
            <a:off x="293725" y="1571050"/>
            <a:ext cx="2172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Lets the user search by string or hashtag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293725" y="2383325"/>
            <a:ext cx="2110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Direct way to search by available hashtags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293725" y="3039900"/>
            <a:ext cx="25341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Quick commands for all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293725" y="3789000"/>
            <a:ext cx="28881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note. This one is preloaded as a user guide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6953600" y="1084575"/>
            <a:ext cx="2049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Closes search bar and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6953600" y="2342250"/>
            <a:ext cx="200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Opens search bar and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6953600" y="3668050"/>
            <a:ext cx="200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Opens new note editor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1297500" y="1116150"/>
            <a:ext cx="7468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One primary object that’s stored in an encrypted database: Note (long id, string content, string tags)</a:t>
            </a:r>
            <a:endParaRPr/>
          </a:p>
        </p:txBody>
      </p:sp>
      <p:graphicFrame>
        <p:nvGraphicFramePr>
          <p:cNvPr id="326" name="Shape 326"/>
          <p:cNvGraphicFramePr/>
          <p:nvPr/>
        </p:nvGraphicFramePr>
        <p:xfrm>
          <a:off x="1578900" y="202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{87B8963E-5412-4145-8AB6-BC64BA2F392C}</a:tableStyleId>
              </a:tblPr>
              <a:tblGrid>
                <a:gridCol w="1788200"/>
                <a:gridCol w="5363950"/>
              </a:tblGrid>
              <a:tr h="865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Table Structure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CREATE TABLE NOTES ( _ID INTEGER PRIMARY KEY AUTOINCREMENT, CONTENT TEXT, TAGS TEXT)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1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Add Note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INSERT INTO NOTES ( CONTENT , TAGS )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Update Note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UPDATE NOTES SET ( CONTENT, TAGS ) WHERE _ID = X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Remove Note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DELETE FROM NOTES WHERE _ID = X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297500" y="622350"/>
            <a:ext cx="72357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297500" y="1591550"/>
            <a:ext cx="7235700" cy="31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Loading encrypted data: NoSQL.decodeDBFile(&lt;pw&gt;)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Writing encrypted data: NoSQL.add(&lt;string&gt;) 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Importing data files: Small text strings, not resource intensive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Parsing tags: Search newly inserted note content for hashtags using regex  and store the list with references to the row ID - O(n) for string length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297500" y="421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(Optional) Cloud Services 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329375" y="1304750"/>
            <a:ext cx="7508700" cy="325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Cloud services can use utilized to provide easy storage of data. Since it’s encrypted using a password that only you know, the cloud storage provider has zero knowledge of your data.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Pick any cloud provider service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cloud provider must be on the device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Uses built in Android feature to copy data  from one app to another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will be encrypted before being copied to other apps</a:t>
            </a:r>
            <a:endParaRPr sz="1400"/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data will be locked behind the user’s password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593575" y="2074300"/>
            <a:ext cx="1992600" cy="16086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4294967295" type="title"/>
          </p:nvPr>
        </p:nvSpPr>
        <p:spPr>
          <a:xfrm>
            <a:off x="1083700" y="3530500"/>
            <a:ext cx="33456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Server Under the Mountain (SUM)</a:t>
            </a:r>
            <a:endParaRPr sz="1400"/>
          </a:p>
        </p:txBody>
      </p:sp>
      <p:sp>
        <p:nvSpPr>
          <p:cNvPr id="151" name="Shape 151"/>
          <p:cNvSpPr txBox="1"/>
          <p:nvPr>
            <p:ph idx="4294967295" type="title"/>
          </p:nvPr>
        </p:nvSpPr>
        <p:spPr>
          <a:xfrm>
            <a:off x="5669775" y="2714200"/>
            <a:ext cx="15867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Notes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Passwords</a:t>
            </a:r>
            <a:endParaRPr sz="1800"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21713" l="0" r="0" t="20705"/>
          <a:stretch/>
        </p:blipFill>
        <p:spPr>
          <a:xfrm>
            <a:off x="1062525" y="1755825"/>
            <a:ext cx="3214375" cy="18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1965900" y="303175"/>
            <a:ext cx="52122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 source solution for managing a 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private,  secure, and highly scalable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data repository.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2032700" y="3925125"/>
            <a:ext cx="9483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25" y="40925"/>
            <a:ext cx="7787777" cy="506164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>
            <p:ph type="title"/>
          </p:nvPr>
        </p:nvSpPr>
        <p:spPr>
          <a:xfrm>
            <a:off x="362750" y="2310938"/>
            <a:ext cx="44841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Architecture 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4294967295" type="title"/>
          </p:nvPr>
        </p:nvSpPr>
        <p:spPr>
          <a:xfrm>
            <a:off x="604150" y="2270400"/>
            <a:ext cx="5391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Requirements </a:t>
            </a:r>
            <a:endParaRPr sz="2400"/>
          </a:p>
        </p:txBody>
      </p:sp>
      <p:sp>
        <p:nvSpPr>
          <p:cNvPr id="350" name="Shape 350"/>
          <p:cNvSpPr txBox="1"/>
          <p:nvPr>
            <p:ph idx="4294967295" type="title"/>
          </p:nvPr>
        </p:nvSpPr>
        <p:spPr>
          <a:xfrm>
            <a:off x="3883700" y="4159800"/>
            <a:ext cx="52602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 Next: Scrum Report → 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 txBox="1"/>
          <p:nvPr>
            <p:ph type="title"/>
          </p:nvPr>
        </p:nvSpPr>
        <p:spPr>
          <a:xfrm>
            <a:off x="2183113" y="4438200"/>
            <a:ext cx="22314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Scrum Report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1373700" y="1186550"/>
            <a:ext cx="7038900" cy="23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you receive a free product then you usually are the product. Most companies track user behavior and collect personal information as part of their business model. User privacy continues to be a concern and individuals do not have the right tools to take complete control of their personal data.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Your most private data including notes, account information, and task lists are stored by major companies who can access the information any time.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00" y="3694087"/>
            <a:ext cx="1871500" cy="11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 rotWithShape="1">
          <a:blip r:embed="rId4">
            <a:alphaModFix/>
          </a:blip>
          <a:srcRect b="18186" l="8504" r="6113" t="21030"/>
          <a:stretch/>
        </p:blipFill>
        <p:spPr>
          <a:xfrm>
            <a:off x="6596750" y="3804125"/>
            <a:ext cx="1871501" cy="87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700" y="3804125"/>
            <a:ext cx="1809406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Sub-System Communication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738" y="929525"/>
            <a:ext cx="4698525" cy="42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1297500" y="602900"/>
            <a:ext cx="7038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Roadmap (2 week sprints)</a:t>
            </a:r>
            <a:endParaRPr/>
          </a:p>
        </p:txBody>
      </p:sp>
      <p:graphicFrame>
        <p:nvGraphicFramePr>
          <p:cNvPr id="378" name="Shape 378"/>
          <p:cNvGraphicFramePr/>
          <p:nvPr/>
        </p:nvGraphicFramePr>
        <p:xfrm>
          <a:off x="-505850" y="121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{87B8963E-5412-4145-8AB6-BC64BA2F392C}</a:tableStyleId>
              </a:tblPr>
              <a:tblGrid>
                <a:gridCol w="2119300"/>
                <a:gridCol w="4151275"/>
              </a:tblGrid>
              <a:tr h="117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(1/22 - 2/2)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Basic Notes App - (Collin, Alex, Jessica,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Michael, Luke)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Local storage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 encryption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Add notes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Edit notes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Delete notes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(2/5 - 2/16)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Encryption/Decryption  - (Collin, Alex, Jessica)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Encrypt with AES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Decrypt with AES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Searching/Tag Filtering - (Collin, Luke, Michael)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Add tags to notes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Removes tags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Search for a tag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Select a tag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9" name="Shape 379"/>
          <p:cNvGraphicFramePr/>
          <p:nvPr/>
        </p:nvGraphicFramePr>
        <p:xfrm>
          <a:off x="5188275" y="1407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{87B8963E-5412-4145-8AB6-BC64BA2F392C}</a:tableStyleId>
              </a:tblPr>
              <a:tblGrid>
                <a:gridCol w="815250"/>
                <a:gridCol w="2836500"/>
              </a:tblGrid>
              <a:tr h="213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(2/19 - 3/2)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Security - (Jessica,  Collin)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Master password to access secure notes file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Cloud Sync - (Alex, Luke)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Send encrypted notes to cloud storage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Web Presence  - (Michael)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Information detailing…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Security in the app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Privacy policies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Functionality and instructions</a:t>
                      </a:r>
                      <a:endParaRPr sz="1200" u="sng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1297500" y="602900"/>
            <a:ext cx="7038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Roadmap (2 week sprints)</a:t>
            </a:r>
            <a:endParaRPr/>
          </a:p>
        </p:txBody>
      </p:sp>
      <p:graphicFrame>
        <p:nvGraphicFramePr>
          <p:cNvPr id="385" name="Shape 385"/>
          <p:cNvGraphicFramePr/>
          <p:nvPr/>
        </p:nvGraphicFramePr>
        <p:xfrm>
          <a:off x="1382300" y="1351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{87B8963E-5412-4145-8AB6-BC64BA2F392C}</a:tableStyleId>
              </a:tblPr>
              <a:tblGrid>
                <a:gridCol w="1967400"/>
                <a:gridCol w="5147100"/>
              </a:tblGrid>
              <a:tr h="143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4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(3/12 - 3/23)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Password Manager - </a:t>
                      </a:r>
                      <a:r>
                        <a:rPr b="1" lang="en"/>
                        <a:t> </a:t>
                      </a:r>
                      <a:r>
                        <a:rPr b="1" lang="en">
                          <a:solidFill>
                            <a:srgbClr val="FFFFFF"/>
                          </a:solidFill>
                        </a:rPr>
                        <a:t>(Collin, Luke, Jessica, Michael, Alex)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Add passwords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Edit passwords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Delete passwords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Copy/autofill  password to another application for login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5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(3/26 - 4/6)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Security Audit - (Collin, Luke, Jessica)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Detail flow of information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Detail security measures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Web Presence 2.0 - (Michael, Alex)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Information detailing...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Storage of password data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Functionality and instructions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6" name="Shape 386"/>
          <p:cNvSpPr txBox="1"/>
          <p:nvPr>
            <p:ph type="title"/>
          </p:nvPr>
        </p:nvSpPr>
        <p:spPr>
          <a:xfrm>
            <a:off x="6187900" y="4693200"/>
            <a:ext cx="30153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See More on our GitHub page</a:t>
            </a:r>
            <a:endParaRPr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4294967295" type="title"/>
          </p:nvPr>
        </p:nvSpPr>
        <p:spPr>
          <a:xfrm>
            <a:off x="604150" y="2270400"/>
            <a:ext cx="5391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Scrum Report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397" name="Shape 397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 txBox="1"/>
          <p:nvPr>
            <p:ph type="title"/>
          </p:nvPr>
        </p:nvSpPr>
        <p:spPr>
          <a:xfrm>
            <a:off x="2183127" y="4438200"/>
            <a:ext cx="25209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Scrum Report 3/19</a:t>
            </a: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113" y="152400"/>
            <a:ext cx="75517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040475" y="742750"/>
            <a:ext cx="56334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189150" y="1828225"/>
            <a:ext cx="79548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Take Control Of Your Personal Data</a:t>
            </a:r>
            <a:endParaRPr b="1"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Data never leaves your device without your permission, all notes and passwords are exclusively local.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Easy &amp; Secure Backups </a:t>
            </a:r>
            <a:endParaRPr b="1"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For when life’s accidents happen, you can rest assured that your data is available only to you.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Store encrypted backups on any cloud while keeping your data locked behind a master password.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21716" l="0" r="0" t="17162"/>
          <a:stretch/>
        </p:blipFill>
        <p:spPr>
          <a:xfrm>
            <a:off x="1129475" y="386800"/>
            <a:ext cx="1951350" cy="11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Worked on: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Import/Export Subsystem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Began work on cloud sync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Issue #15: As a user I want to backup my notes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Sprint: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Finish cloud sync implementation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Android Share Intent</a:t>
            </a:r>
            <a:endParaRPr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1297500" y="679150"/>
            <a:ext cx="46428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Collin</a:t>
            </a:r>
            <a:endParaRPr sz="3000"/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1297500" y="1476050"/>
            <a:ext cx="51216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Worked On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Redesign of logo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Tag Parsing</a:t>
            </a:r>
            <a:r>
              <a:rPr lang="en"/>
              <a:t>: All #hashtags dynamically parsed on startup, when a note is edited, and when a note is deleted.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 for split view mode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Highlight text in any other app to share it with SUM Notes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This Sprint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to set a master password on first startup and prompt for passphrase each time the app opens. (started last sprint)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of password storage interface</a:t>
            </a:r>
            <a:endParaRPr/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225" y="831550"/>
            <a:ext cx="2189649" cy="389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Shape 4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9400" y="280950"/>
            <a:ext cx="1425199" cy="142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1297500" y="588600"/>
            <a:ext cx="70389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</a:t>
            </a:r>
            <a:endParaRPr/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on: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Security Policy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Terms of Service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Privacy Policy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Issues: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user I want to understand the privacy and security policies before I install the app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Sprint: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Researching and implementing a biometric option for decryption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Finishing security documentation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Manual </a:t>
            </a:r>
            <a:endParaRPr/>
          </a:p>
        </p:txBody>
      </p:sp>
      <p:pic>
        <p:nvPicPr>
          <p:cNvPr id="424" name="Shape 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123" y="588600"/>
            <a:ext cx="2947000" cy="245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1297500" y="380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on: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Duplicate Note Filtering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Failed and then back end database changed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SearchManager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a user, I want to avoid having duplicate notes - 3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a user, I want to search for notes containing word(s) - 5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Sprint: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Continuing SearchManager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Issues: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a user, I want to search for notes containing word(s) - 5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1297500" y="1581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on: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POC for our website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Researched how to work with Github Pages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Researched Github flavored markdown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https://maburke.github.io/test-website/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Sprint: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 work on Privacy and Security Policies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Setting up our website for the notes app</a:t>
            </a:r>
            <a:endParaRPr/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4">
            <a:alphaModFix/>
          </a:blip>
          <a:srcRect b="5030" l="30495" r="29277" t="6246"/>
          <a:stretch/>
        </p:blipFill>
        <p:spPr>
          <a:xfrm>
            <a:off x="5418925" y="612025"/>
            <a:ext cx="3368626" cy="4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443" name="Shape 443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Shape 444"/>
          <p:cNvSpPr txBox="1"/>
          <p:nvPr>
            <p:ph type="title"/>
          </p:nvPr>
        </p:nvSpPr>
        <p:spPr>
          <a:xfrm>
            <a:off x="2183125" y="4438200"/>
            <a:ext cx="30057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Scrum Report</a:t>
            </a:r>
            <a:r>
              <a:rPr lang="en" sz="2000"/>
              <a:t> </a:t>
            </a:r>
            <a:r>
              <a:rPr lang="en" sz="2000"/>
              <a:t>3/26</a:t>
            </a:r>
            <a:endParaRPr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Shape 4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583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1297500" y="1567550"/>
            <a:ext cx="7038900" cy="30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Worked on: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Import/Export Subsystem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Issue #15: As a user I want to backup my notes (7 points)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Continued work on cloud sync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The app is able to initiate the Intent to share content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BUT, the receiving end is not receiving properly</a:t>
            </a:r>
            <a:endParaRPr sz="1400"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</a:t>
            </a:r>
            <a:r>
              <a:rPr i="1" lang="en" sz="1400"/>
              <a:t>may </a:t>
            </a:r>
            <a:r>
              <a:rPr lang="en" sz="1400"/>
              <a:t>have to switch to using the Dropbox Core API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Sprint: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Finish cloud sync functionality</a:t>
            </a:r>
            <a:endParaRPr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1297500" y="679150"/>
            <a:ext cx="46428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Collin</a:t>
            </a:r>
            <a:endParaRPr sz="3000"/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1297500" y="1476050"/>
            <a:ext cx="72057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Worked On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a YubiKey NEO as a hardware authentication method (5)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Password generated on startup (3)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to change password (3)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 end for search input (3)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This Sprint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UI picker for authentication methods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to restore notes from a backup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1297500" y="588600"/>
            <a:ext cx="70389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</a:t>
            </a:r>
            <a:endParaRPr/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on: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Continued Work on User Security Policy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Terms of Service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Privacy Policy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Issues: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user I want to understand the privacy and security policies before I install the app(5)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Sprint: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Researching and implementing a biometric option for decryption(5)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Finishing security documentation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Manual </a:t>
            </a:r>
            <a:endParaRPr/>
          </a:p>
        </p:txBody>
      </p:sp>
      <p:pic>
        <p:nvPicPr>
          <p:cNvPr id="468" name="Shape 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701" y="357700"/>
            <a:ext cx="2622700" cy="267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682650"/>
            <a:ext cx="70389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350250" y="1376200"/>
            <a:ext cx="7626600" cy="3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Free &amp; Open Source</a:t>
            </a:r>
            <a:endParaRPr b="1" sz="14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	</a:t>
            </a:r>
            <a:r>
              <a:rPr lang="en" sz="1400"/>
              <a:t>Peer reviewed code, security nerds approve. </a:t>
            </a:r>
            <a:endParaRPr sz="14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Minimal Footprint</a:t>
            </a:r>
            <a:endParaRPr b="1" sz="1400"/>
          </a:p>
          <a:p>
            <a:pPr indent="45720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 bloatware, no ads, no trackers.</a:t>
            </a:r>
            <a:endParaRPr sz="14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Incognito Mode</a:t>
            </a:r>
            <a:endParaRPr b="1" sz="1400"/>
          </a:p>
          <a:p>
            <a:pPr indent="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Blocks screenshots and hide content when you switch between apps.</a:t>
            </a:r>
            <a:endParaRPr sz="14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Quick Search</a:t>
            </a:r>
            <a:endParaRPr b="1" sz="1400"/>
          </a:p>
          <a:p>
            <a:pPr indent="45720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 #Hashtags, words, or phrases to find a note.</a:t>
            </a:r>
            <a:endParaRPr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1297500" y="1581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on: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default notes (Welcome, features, security/</a:t>
            </a:r>
            <a:r>
              <a:rPr lang="en"/>
              <a:t>privacy</a:t>
            </a:r>
            <a:r>
              <a:rPr lang="en"/>
              <a:t>) ( 2)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to future website (1)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Duplicate tags(needs to be continued) (3)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Sprint: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Duplicate tags(3)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change password interface and check for valid input(3)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1297500" y="380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on: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SearchManager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a user, I want to search for notes containing word(s) (5)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Sprint: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SearchManager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want to be able to search for notes containing a term (7)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want to be able to search for notes containing two terms (3)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4294967295" type="title"/>
          </p:nvPr>
        </p:nvSpPr>
        <p:spPr>
          <a:xfrm>
            <a:off x="604150" y="2270400"/>
            <a:ext cx="5391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Proposal</a:t>
            </a:r>
            <a:endParaRPr sz="2400"/>
          </a:p>
        </p:txBody>
      </p:sp>
      <p:sp>
        <p:nvSpPr>
          <p:cNvPr id="173" name="Shape 173"/>
          <p:cNvSpPr txBox="1"/>
          <p:nvPr>
            <p:ph idx="4294967295" type="title"/>
          </p:nvPr>
        </p:nvSpPr>
        <p:spPr>
          <a:xfrm>
            <a:off x="3883700" y="4159800"/>
            <a:ext cx="52602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 Next: Roadmap &amp; Sprint Planning →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>
            <p:ph type="title"/>
          </p:nvPr>
        </p:nvSpPr>
        <p:spPr>
          <a:xfrm>
            <a:off x="1422500" y="4391500"/>
            <a:ext cx="3933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Roadmap &amp; Sprint Planning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4800" y="0"/>
            <a:ext cx="100426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4591"/>
            <a:ext cx="9144000" cy="525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