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Denney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Alex</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Michael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Luke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Collin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Luke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56" name="Shape 56"/>
          <p:cNvGrpSpPr/>
          <p:nvPr/>
        </p:nvGrpSpPr>
        <p:grpSpPr>
          <a:xfrm>
            <a:off x="0" y="490"/>
            <a:ext cx="5153705" cy="5134399"/>
            <a:chOff x="0" y="75"/>
            <a:chExt cx="5153705" cy="5152950"/>
          </a:xfrm>
        </p:grpSpPr>
        <p:sp>
          <p:nvSpPr>
            <p:cNvPr id="57" name="Shape 57"/>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1" name="Shape 61"/>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62" name="Shape 6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63" name="Shape 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grpSp>
        <p:nvGrpSpPr>
          <p:cNvPr id="65" name="Shape 65"/>
          <p:cNvGrpSpPr/>
          <p:nvPr/>
        </p:nvGrpSpPr>
        <p:grpSpPr>
          <a:xfrm>
            <a:off x="4406400" y="0"/>
            <a:ext cx="4737600" cy="5143065"/>
            <a:chOff x="4406400" y="0"/>
            <a:chExt cx="4737600" cy="5143065"/>
          </a:xfrm>
        </p:grpSpPr>
        <p:sp>
          <p:nvSpPr>
            <p:cNvPr id="66" name="Shape 66"/>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1" name="Shape 7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6" name="Shape 86"/>
        <p:cNvGrpSpPr/>
        <p:nvPr/>
      </p:nvGrpSpPr>
      <p:grpSpPr>
        <a:xfrm>
          <a:off x="0" y="0"/>
          <a:ext cx="0" cy="0"/>
          <a:chOff x="0" y="0"/>
          <a:chExt cx="0" cy="0"/>
        </a:xfrm>
      </p:grpSpPr>
      <p:grpSp>
        <p:nvGrpSpPr>
          <p:cNvPr id="87" name="Shape 87"/>
          <p:cNvGrpSpPr/>
          <p:nvPr/>
        </p:nvGrpSpPr>
        <p:grpSpPr>
          <a:xfrm>
            <a:off x="0" y="381001"/>
            <a:ext cx="1037850" cy="1016287"/>
            <a:chOff x="0" y="381001"/>
            <a:chExt cx="1037850" cy="1016287"/>
          </a:xfrm>
        </p:grpSpPr>
        <p:sp>
          <p:nvSpPr>
            <p:cNvPr id="88" name="Shape 8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0" name="Shape 9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Shape 91"/>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3" name="Shape 93"/>
        <p:cNvGrpSpPr/>
        <p:nvPr/>
      </p:nvGrpSpPr>
      <p:grpSpPr>
        <a:xfrm>
          <a:off x="0" y="0"/>
          <a:ext cx="0" cy="0"/>
          <a:chOff x="0" y="0"/>
          <a:chExt cx="0" cy="0"/>
        </a:xfrm>
      </p:grpSpPr>
      <p:grpSp>
        <p:nvGrpSpPr>
          <p:cNvPr id="94" name="Shape 94"/>
          <p:cNvGrpSpPr/>
          <p:nvPr/>
        </p:nvGrpSpPr>
        <p:grpSpPr>
          <a:xfrm>
            <a:off x="0" y="381001"/>
            <a:ext cx="1037850" cy="1016287"/>
            <a:chOff x="0" y="381001"/>
            <a:chExt cx="1037850" cy="1016287"/>
          </a:xfrm>
        </p:grpSpPr>
        <p:sp>
          <p:nvSpPr>
            <p:cNvPr id="95" name="Shape 9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7" name="Shape 97"/>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8" name="Shape 98"/>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Shape 99"/>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Shape 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1" name="Shape 101"/>
        <p:cNvGrpSpPr/>
        <p:nvPr/>
      </p:nvGrpSpPr>
      <p:grpSpPr>
        <a:xfrm>
          <a:off x="0" y="0"/>
          <a:ext cx="0" cy="0"/>
          <a:chOff x="0" y="0"/>
          <a:chExt cx="0" cy="0"/>
        </a:xfrm>
      </p:grpSpPr>
      <p:grpSp>
        <p:nvGrpSpPr>
          <p:cNvPr id="102" name="Shape 102"/>
          <p:cNvGrpSpPr/>
          <p:nvPr/>
        </p:nvGrpSpPr>
        <p:grpSpPr>
          <a:xfrm>
            <a:off x="0" y="381001"/>
            <a:ext cx="1037850" cy="1016287"/>
            <a:chOff x="0" y="381001"/>
            <a:chExt cx="1037850" cy="1016287"/>
          </a:xfrm>
        </p:grpSpPr>
        <p:sp>
          <p:nvSpPr>
            <p:cNvPr id="103" name="Shape 10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Shape 10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5" name="Shape 10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Shape 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grpSp>
        <p:nvGrpSpPr>
          <p:cNvPr id="108" name="Shape 108"/>
          <p:cNvGrpSpPr/>
          <p:nvPr/>
        </p:nvGrpSpPr>
        <p:grpSpPr>
          <a:xfrm>
            <a:off x="0" y="381001"/>
            <a:ext cx="1037850" cy="1016287"/>
            <a:chOff x="0" y="381001"/>
            <a:chExt cx="1037850" cy="1016287"/>
          </a:xfrm>
        </p:grpSpPr>
        <p:sp>
          <p:nvSpPr>
            <p:cNvPr id="109" name="Shape 10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1" name="Shape 111"/>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Shape 112"/>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3" name="Shape 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114" name="Shape 114"/>
        <p:cNvGrpSpPr/>
        <p:nvPr/>
      </p:nvGrpSpPr>
      <p:grpSpPr>
        <a:xfrm>
          <a:off x="0" y="0"/>
          <a:ext cx="0" cy="0"/>
          <a:chOff x="0" y="0"/>
          <a:chExt cx="0" cy="0"/>
        </a:xfrm>
      </p:grpSpPr>
      <p:grpSp>
        <p:nvGrpSpPr>
          <p:cNvPr id="115" name="Shape 115"/>
          <p:cNvGrpSpPr/>
          <p:nvPr/>
        </p:nvGrpSpPr>
        <p:grpSpPr>
          <a:xfrm>
            <a:off x="4406400" y="0"/>
            <a:ext cx="4737600" cy="5143500"/>
            <a:chOff x="4406400" y="0"/>
            <a:chExt cx="4737600" cy="5143500"/>
          </a:xfrm>
        </p:grpSpPr>
        <p:sp>
          <p:nvSpPr>
            <p:cNvPr id="116" name="Shape 116"/>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5" name="Shape 125"/>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6" name="Shape 126"/>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7" name="Shape 127"/>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9" name="Shape 12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4" name="Shape 134"/>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Shape 1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36" name="Shape 136"/>
        <p:cNvGrpSpPr/>
        <p:nvPr/>
      </p:nvGrpSpPr>
      <p:grpSpPr>
        <a:xfrm>
          <a:off x="0" y="0"/>
          <a:ext cx="0" cy="0"/>
          <a:chOff x="0" y="0"/>
          <a:chExt cx="0" cy="0"/>
        </a:xfrm>
      </p:grpSpPr>
      <p:grpSp>
        <p:nvGrpSpPr>
          <p:cNvPr id="137" name="Shape 137"/>
          <p:cNvGrpSpPr/>
          <p:nvPr/>
        </p:nvGrpSpPr>
        <p:grpSpPr>
          <a:xfrm>
            <a:off x="0" y="381001"/>
            <a:ext cx="1037850" cy="1016287"/>
            <a:chOff x="0" y="381001"/>
            <a:chExt cx="1037850" cy="1016287"/>
          </a:xfrm>
        </p:grpSpPr>
        <p:sp>
          <p:nvSpPr>
            <p:cNvPr id="138" name="Shape 13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0" name="Shape 140"/>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41" name="Shape 141"/>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2" name="Shape 142"/>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3" name="Shape 1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44" name="Shape 144"/>
        <p:cNvGrpSpPr/>
        <p:nvPr/>
      </p:nvGrpSpPr>
      <p:grpSpPr>
        <a:xfrm>
          <a:off x="0" y="0"/>
          <a:ext cx="0" cy="0"/>
          <a:chOff x="0" y="0"/>
          <a:chExt cx="0" cy="0"/>
        </a:xfrm>
      </p:grpSpPr>
      <p:grpSp>
        <p:nvGrpSpPr>
          <p:cNvPr id="145" name="Shape 145"/>
          <p:cNvGrpSpPr/>
          <p:nvPr/>
        </p:nvGrpSpPr>
        <p:grpSpPr>
          <a:xfrm>
            <a:off x="0" y="4128572"/>
            <a:ext cx="698925" cy="684657"/>
            <a:chOff x="0" y="3785672"/>
            <a:chExt cx="698925" cy="684657"/>
          </a:xfrm>
        </p:grpSpPr>
        <p:sp>
          <p:nvSpPr>
            <p:cNvPr id="146" name="Shape 146"/>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8" name="Shape 148"/>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9" name="Shape 1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50" name="Shape 150"/>
        <p:cNvGrpSpPr/>
        <p:nvPr/>
      </p:nvGrpSpPr>
      <p:grpSpPr>
        <a:xfrm>
          <a:off x="0" y="0"/>
          <a:ext cx="0" cy="0"/>
          <a:chOff x="0" y="0"/>
          <a:chExt cx="0" cy="0"/>
        </a:xfrm>
      </p:grpSpPr>
      <p:grpSp>
        <p:nvGrpSpPr>
          <p:cNvPr id="151" name="Shape 151"/>
          <p:cNvGrpSpPr/>
          <p:nvPr/>
        </p:nvGrpSpPr>
        <p:grpSpPr>
          <a:xfrm>
            <a:off x="4406400" y="0"/>
            <a:ext cx="4737600" cy="5143065"/>
            <a:chOff x="4406400" y="0"/>
            <a:chExt cx="4737600" cy="5143065"/>
          </a:xfrm>
        </p:grpSpPr>
        <p:sp>
          <p:nvSpPr>
            <p:cNvPr id="152" name="Shape 152"/>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70" name="Shape 170"/>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71" name="Shape 17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72" name="Shape 1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73" name="Shape 173"/>
        <p:cNvGrpSpPr/>
        <p:nvPr/>
      </p:nvGrpSpPr>
      <p:grpSpPr>
        <a:xfrm>
          <a:off x="0" y="0"/>
          <a:ext cx="0" cy="0"/>
          <a:chOff x="0" y="0"/>
          <a:chExt cx="0" cy="0"/>
        </a:xfrm>
      </p:grpSpPr>
      <p:sp>
        <p:nvSpPr>
          <p:cNvPr id="174" name="Shape 1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rgbClr val="324149"/>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hyperlink" Target="https://drive.google.com/file/d/1HJsc4JjAmWTz1J86eECo-ld5lCHB_3HF/vie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041625" y="3781275"/>
            <a:ext cx="5184000" cy="80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Incognoto</a:t>
            </a:r>
            <a:endParaRPr sz="3000"/>
          </a:p>
        </p:txBody>
      </p:sp>
      <p:sp>
        <p:nvSpPr>
          <p:cNvPr id="180" name="Shape 180"/>
          <p:cNvSpPr txBox="1"/>
          <p:nvPr>
            <p:ph type="title"/>
          </p:nvPr>
        </p:nvSpPr>
        <p:spPr>
          <a:xfrm>
            <a:off x="155013" y="4449500"/>
            <a:ext cx="6869400" cy="564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1500"/>
              <a:t>Michael Burke, Jessica Denney, Collin Guarino, Alex Hahn, Luke Roosje</a:t>
            </a:r>
            <a:endParaRPr sz="1500"/>
          </a:p>
        </p:txBody>
      </p:sp>
      <p:pic>
        <p:nvPicPr>
          <p:cNvPr id="181" name="Shape 181"/>
          <p:cNvPicPr preferRelativeResize="0"/>
          <p:nvPr/>
        </p:nvPicPr>
        <p:blipFill>
          <a:blip r:embed="rId3">
            <a:alphaModFix/>
          </a:blip>
          <a:stretch>
            <a:fillRect/>
          </a:stretch>
        </p:blipFill>
        <p:spPr>
          <a:xfrm>
            <a:off x="1834500" y="362950"/>
            <a:ext cx="3510426" cy="3510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1297500" y="489750"/>
            <a:ext cx="7038900" cy="73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Import/Export Subsystem</a:t>
            </a:r>
            <a:endParaRPr b="1"/>
          </a:p>
          <a:p>
            <a:pPr indent="0" lvl="0" marL="0" rtl="0">
              <a:spcBef>
                <a:spcPts val="0"/>
              </a:spcBef>
              <a:spcAft>
                <a:spcPts val="0"/>
              </a:spcAft>
              <a:buNone/>
            </a:pPr>
            <a:r>
              <a:rPr lang="en" sz="1800"/>
              <a:t>Alex</a:t>
            </a:r>
            <a:endParaRPr sz="1800"/>
          </a:p>
        </p:txBody>
      </p:sp>
      <p:sp>
        <p:nvSpPr>
          <p:cNvPr id="243" name="Shape 243"/>
          <p:cNvSpPr txBox="1"/>
          <p:nvPr>
            <p:ph idx="1" type="body"/>
          </p:nvPr>
        </p:nvSpPr>
        <p:spPr>
          <a:xfrm>
            <a:off x="1297500" y="1222350"/>
            <a:ext cx="7038900" cy="36186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b="1" lang="en" sz="1500"/>
              <a:t>The import/export subsystem allows users to import and export encrypted note content from the local file system.</a:t>
            </a:r>
            <a:endParaRPr/>
          </a:p>
          <a:p>
            <a:pPr indent="0" lvl="0" marL="0" marR="0" rtl="0" algn="l">
              <a:lnSpc>
                <a:spcPct val="100000"/>
              </a:lnSpc>
              <a:spcBef>
                <a:spcPts val="0"/>
              </a:spcBef>
              <a:spcAft>
                <a:spcPts val="0"/>
              </a:spcAft>
              <a:buNone/>
            </a:pPr>
            <a:r>
              <a:t/>
            </a:r>
            <a:endParaRPr b="1" i="1"/>
          </a:p>
          <a:p>
            <a:pPr indent="0" lvl="0" marL="0" rtl="0">
              <a:lnSpc>
                <a:spcPct val="100000"/>
              </a:lnSpc>
              <a:spcBef>
                <a:spcPts val="0"/>
              </a:spcBef>
              <a:spcAft>
                <a:spcPts val="0"/>
              </a:spcAft>
              <a:buNone/>
            </a:pPr>
            <a:r>
              <a:rPr b="1" lang="en" sz="1500"/>
              <a:t>Design and Model</a:t>
            </a:r>
            <a:endParaRPr b="1" sz="1500"/>
          </a:p>
          <a:p>
            <a:pPr indent="-311150" lvl="0" marL="457200" rtl="0">
              <a:lnSpc>
                <a:spcPct val="100000"/>
              </a:lnSpc>
              <a:spcBef>
                <a:spcPts val="0"/>
              </a:spcBef>
              <a:spcAft>
                <a:spcPts val="0"/>
              </a:spcAft>
              <a:buSzPts val="1300"/>
              <a:buChar char="●"/>
            </a:pPr>
            <a:r>
              <a:rPr lang="en"/>
              <a:t>Allow user to export their notes to a file</a:t>
            </a:r>
            <a:endParaRPr/>
          </a:p>
          <a:p>
            <a:pPr indent="-311150" lvl="0" marL="457200" rtl="0">
              <a:lnSpc>
                <a:spcPct val="100000"/>
              </a:lnSpc>
              <a:spcBef>
                <a:spcPts val="0"/>
              </a:spcBef>
              <a:spcAft>
                <a:spcPts val="0"/>
              </a:spcAft>
              <a:buSzPts val="1300"/>
              <a:buChar char="●"/>
            </a:pPr>
            <a:r>
              <a:rPr lang="en"/>
              <a:t>Ensures maximum security with minimal app footprint</a:t>
            </a:r>
            <a:endParaRPr/>
          </a:p>
          <a:p>
            <a:pPr indent="-311150" lvl="0" marL="457200" rtl="0">
              <a:lnSpc>
                <a:spcPct val="100000"/>
              </a:lnSpc>
              <a:spcBef>
                <a:spcPts val="0"/>
              </a:spcBef>
              <a:spcAft>
                <a:spcPts val="0"/>
              </a:spcAft>
              <a:buSzPts val="1300"/>
              <a:buChar char="●"/>
            </a:pPr>
            <a:r>
              <a:rPr lang="en"/>
              <a:t>No external services allowed to access the app</a:t>
            </a:r>
            <a:endParaRPr/>
          </a:p>
          <a:p>
            <a:pPr indent="0" lvl="0" marL="0" rtl="0">
              <a:lnSpc>
                <a:spcPct val="100000"/>
              </a:lnSpc>
              <a:spcBef>
                <a:spcPts val="0"/>
              </a:spcBef>
              <a:spcAft>
                <a:spcPts val="0"/>
              </a:spcAft>
              <a:buNone/>
            </a:pPr>
            <a:r>
              <a:t/>
            </a:r>
            <a:endParaRPr/>
          </a:p>
          <a:p>
            <a:pPr indent="-311150" lvl="0" marL="457200" rtl="0">
              <a:lnSpc>
                <a:spcPct val="100000"/>
              </a:lnSpc>
              <a:spcBef>
                <a:spcPts val="0"/>
              </a:spcBef>
              <a:spcAft>
                <a:spcPts val="0"/>
              </a:spcAft>
              <a:buSzPts val="1300"/>
              <a:buChar char="●"/>
            </a:pPr>
            <a:r>
              <a:rPr lang="en"/>
              <a:t>Android Share Intents</a:t>
            </a:r>
            <a:endParaRPr/>
          </a:p>
          <a:p>
            <a:pPr indent="-298450" lvl="1" marL="914400" rtl="0">
              <a:lnSpc>
                <a:spcPct val="100000"/>
              </a:lnSpc>
              <a:spcBef>
                <a:spcPts val="0"/>
              </a:spcBef>
              <a:spcAft>
                <a:spcPts val="0"/>
              </a:spcAft>
              <a:buSzPts val="1100"/>
              <a:buChar char="○"/>
            </a:pPr>
            <a:r>
              <a:rPr lang="en"/>
              <a:t>Used to share content between Android apps, services, etc.</a:t>
            </a:r>
            <a:endParaRPr/>
          </a:p>
          <a:p>
            <a:pPr indent="0" lvl="0" marL="0" rtl="0">
              <a:lnSpc>
                <a:spcPct val="100000"/>
              </a:lnSpc>
              <a:spcBef>
                <a:spcPts val="0"/>
              </a:spcBef>
              <a:spcAft>
                <a:spcPts val="0"/>
              </a:spcAft>
              <a:buNone/>
            </a:pPr>
            <a:r>
              <a:t/>
            </a:r>
            <a:endParaRPr/>
          </a:p>
          <a:p>
            <a:pPr indent="0" lvl="0" marL="0" rtl="0">
              <a:lnSpc>
                <a:spcPct val="100000"/>
              </a:lnSpc>
              <a:spcBef>
                <a:spcPts val="0"/>
              </a:spcBef>
              <a:spcAft>
                <a:spcPts val="0"/>
              </a:spcAft>
              <a:buNone/>
            </a:pPr>
            <a:r>
              <a:rPr b="1" lang="en" sz="1500"/>
              <a:t>Cloud Compatibility</a:t>
            </a:r>
            <a:endParaRPr b="1" sz="1500"/>
          </a:p>
          <a:p>
            <a:pPr indent="-311150" lvl="0" marL="457200" rtl="0">
              <a:lnSpc>
                <a:spcPct val="100000"/>
              </a:lnSpc>
              <a:spcBef>
                <a:spcPts val="0"/>
              </a:spcBef>
              <a:spcAft>
                <a:spcPts val="0"/>
              </a:spcAft>
              <a:buSzPts val="1300"/>
              <a:buChar char="●"/>
            </a:pPr>
            <a:r>
              <a:rPr lang="en"/>
              <a:t>Users can move their encrypted notes file to any cloud provider</a:t>
            </a:r>
            <a:endParaRPr/>
          </a:p>
          <a:p>
            <a:pPr indent="0" lvl="0" marL="0" rtl="0">
              <a:lnSpc>
                <a:spcPct val="100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1297500" y="548550"/>
            <a:ext cx="7038900" cy="567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User and Security </a:t>
            </a:r>
            <a:r>
              <a:rPr b="1" lang="en"/>
              <a:t>Policies</a:t>
            </a:r>
            <a:endParaRPr b="1"/>
          </a:p>
        </p:txBody>
      </p:sp>
      <p:sp>
        <p:nvSpPr>
          <p:cNvPr id="249" name="Shape 249"/>
          <p:cNvSpPr txBox="1"/>
          <p:nvPr>
            <p:ph idx="1" type="body"/>
          </p:nvPr>
        </p:nvSpPr>
        <p:spPr>
          <a:xfrm>
            <a:off x="1297500" y="1051950"/>
            <a:ext cx="7038900" cy="3852300"/>
          </a:xfrm>
          <a:prstGeom prst="rect">
            <a:avLst/>
          </a:prstGeom>
        </p:spPr>
        <p:txBody>
          <a:bodyPr anchorCtr="0" anchor="t" bIns="91425" lIns="91425" spcFirstLastPara="1" rIns="91425" wrap="square" tIns="91425">
            <a:noAutofit/>
          </a:bodyPr>
          <a:lstStyle/>
          <a:p>
            <a:pPr indent="-323850" lvl="0" marL="457200" rtl="0">
              <a:lnSpc>
                <a:spcPct val="150000"/>
              </a:lnSpc>
              <a:spcBef>
                <a:spcPts val="0"/>
              </a:spcBef>
              <a:spcAft>
                <a:spcPts val="0"/>
              </a:spcAft>
              <a:buSzPts val="1500"/>
              <a:buChar char="●"/>
            </a:pPr>
            <a:r>
              <a:rPr lang="en" sz="1500"/>
              <a:t>Mitigated</a:t>
            </a:r>
            <a:r>
              <a:rPr lang="en" sz="1500"/>
              <a:t> Risks</a:t>
            </a:r>
            <a:endParaRPr sz="1500"/>
          </a:p>
          <a:p>
            <a:pPr indent="-311150" lvl="1" marL="914400" rtl="0">
              <a:lnSpc>
                <a:spcPct val="150000"/>
              </a:lnSpc>
              <a:spcBef>
                <a:spcPts val="0"/>
              </a:spcBef>
              <a:spcAft>
                <a:spcPts val="0"/>
              </a:spcAft>
              <a:buSzPts val="1300"/>
              <a:buChar char="○"/>
            </a:pPr>
            <a:r>
              <a:rPr lang="en" sz="1300"/>
              <a:t>Harvesting (Guessing) Valid Password</a:t>
            </a:r>
            <a:endParaRPr sz="1300"/>
          </a:p>
          <a:p>
            <a:pPr indent="-311150" lvl="1" marL="914400" rtl="0">
              <a:lnSpc>
                <a:spcPct val="150000"/>
              </a:lnSpc>
              <a:spcBef>
                <a:spcPts val="0"/>
              </a:spcBef>
              <a:spcAft>
                <a:spcPts val="0"/>
              </a:spcAft>
              <a:buSzPts val="1300"/>
              <a:buChar char="○"/>
            </a:pPr>
            <a:r>
              <a:rPr lang="en" sz="1300"/>
              <a:t>Small Attack Surface </a:t>
            </a:r>
            <a:endParaRPr sz="1300"/>
          </a:p>
          <a:p>
            <a:pPr indent="-311150" lvl="1" marL="914400" rtl="0">
              <a:lnSpc>
                <a:spcPct val="150000"/>
              </a:lnSpc>
              <a:spcBef>
                <a:spcPts val="0"/>
              </a:spcBef>
              <a:spcAft>
                <a:spcPts val="0"/>
              </a:spcAft>
              <a:buSzPts val="1300"/>
              <a:buChar char="○"/>
            </a:pPr>
            <a:r>
              <a:rPr lang="en" sz="1300"/>
              <a:t>Timing Attacks </a:t>
            </a:r>
            <a:endParaRPr sz="1300"/>
          </a:p>
          <a:p>
            <a:pPr indent="-323850" lvl="0" marL="457200" rtl="0">
              <a:lnSpc>
                <a:spcPct val="150000"/>
              </a:lnSpc>
              <a:spcBef>
                <a:spcPts val="0"/>
              </a:spcBef>
              <a:spcAft>
                <a:spcPts val="0"/>
              </a:spcAft>
              <a:buSzPts val="1500"/>
              <a:buChar char="●"/>
            </a:pPr>
            <a:r>
              <a:rPr lang="en" sz="1500"/>
              <a:t>Terms of Service </a:t>
            </a:r>
            <a:endParaRPr sz="1500"/>
          </a:p>
          <a:p>
            <a:pPr indent="-311150" lvl="1" marL="914400" rtl="0">
              <a:lnSpc>
                <a:spcPct val="150000"/>
              </a:lnSpc>
              <a:spcBef>
                <a:spcPts val="0"/>
              </a:spcBef>
              <a:spcAft>
                <a:spcPts val="0"/>
              </a:spcAft>
              <a:buSzPts val="1300"/>
              <a:buChar char="○"/>
            </a:pPr>
            <a:r>
              <a:rPr lang="en" sz="1300"/>
              <a:t>GNU General Public License </a:t>
            </a:r>
            <a:endParaRPr/>
          </a:p>
          <a:p>
            <a:pPr indent="-323850" lvl="0" marL="457200" rtl="0">
              <a:lnSpc>
                <a:spcPct val="150000"/>
              </a:lnSpc>
              <a:spcBef>
                <a:spcPts val="0"/>
              </a:spcBef>
              <a:spcAft>
                <a:spcPts val="0"/>
              </a:spcAft>
              <a:buSzPts val="1500"/>
              <a:buChar char="●"/>
            </a:pPr>
            <a:r>
              <a:rPr lang="en" sz="1500"/>
              <a:t>User Education</a:t>
            </a:r>
            <a:endParaRPr sz="1500"/>
          </a:p>
          <a:p>
            <a:pPr indent="-311150" lvl="1" marL="914400" rtl="0">
              <a:lnSpc>
                <a:spcPct val="150000"/>
              </a:lnSpc>
              <a:spcBef>
                <a:spcPts val="0"/>
              </a:spcBef>
              <a:spcAft>
                <a:spcPts val="0"/>
              </a:spcAft>
              <a:buSzPts val="1300"/>
              <a:buChar char="○"/>
            </a:pPr>
            <a:r>
              <a:rPr lang="en" sz="1300"/>
              <a:t>Higher Privacy Standards</a:t>
            </a:r>
            <a:endParaRPr sz="1300"/>
          </a:p>
          <a:p>
            <a:pPr indent="-311150" lvl="1" marL="914400" rtl="0">
              <a:lnSpc>
                <a:spcPct val="150000"/>
              </a:lnSpc>
              <a:spcBef>
                <a:spcPts val="0"/>
              </a:spcBef>
              <a:spcAft>
                <a:spcPts val="0"/>
              </a:spcAft>
              <a:buSzPts val="1300"/>
              <a:buChar char="○"/>
            </a:pPr>
            <a:r>
              <a:rPr lang="en" sz="1300"/>
              <a:t>Data Protection</a:t>
            </a:r>
            <a:endParaRPr sz="1300"/>
          </a:p>
          <a:p>
            <a:pPr indent="-311150" lvl="1" marL="914400" rtl="0">
              <a:lnSpc>
                <a:spcPct val="150000"/>
              </a:lnSpc>
              <a:spcBef>
                <a:spcPts val="0"/>
              </a:spcBef>
              <a:spcAft>
                <a:spcPts val="0"/>
              </a:spcAft>
              <a:buSzPts val="1300"/>
              <a:buChar char="○"/>
            </a:pPr>
            <a:r>
              <a:rPr lang="en" sz="1300"/>
              <a:t>Use of Application </a:t>
            </a:r>
            <a:endParaRPr sz="1300"/>
          </a:p>
          <a:p>
            <a:pPr indent="-311150" lvl="1" marL="914400" rtl="0">
              <a:lnSpc>
                <a:spcPct val="150000"/>
              </a:lnSpc>
              <a:spcBef>
                <a:spcPts val="0"/>
              </a:spcBef>
              <a:spcAft>
                <a:spcPts val="0"/>
              </a:spcAft>
              <a:buSzPts val="1300"/>
              <a:buChar char="○"/>
            </a:pPr>
            <a:r>
              <a:rPr lang="en" sz="1300"/>
              <a:t>Security White Page</a:t>
            </a:r>
            <a:endParaRPr sz="1300"/>
          </a:p>
          <a:p>
            <a:pPr indent="-311150" lvl="2" marL="1371600" rtl="0">
              <a:spcBef>
                <a:spcPts val="0"/>
              </a:spcBef>
              <a:spcAft>
                <a:spcPts val="0"/>
              </a:spcAft>
              <a:buSzPts val="1300"/>
              <a:buChar char="■"/>
            </a:pPr>
            <a:r>
              <a:rPr lang="en" sz="1300"/>
              <a:t>(OWASP) standards</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3" name="Shape 253"/>
        <p:cNvGrpSpPr/>
        <p:nvPr/>
      </p:nvGrpSpPr>
      <p:grpSpPr>
        <a:xfrm>
          <a:off x="0" y="0"/>
          <a:ext cx="0" cy="0"/>
          <a:chOff x="0" y="0"/>
          <a:chExt cx="0" cy="0"/>
        </a:xfrm>
      </p:grpSpPr>
      <p:sp>
        <p:nvSpPr>
          <p:cNvPr id="254" name="Shape 254"/>
          <p:cNvSpPr txBox="1"/>
          <p:nvPr>
            <p:ph type="title"/>
          </p:nvPr>
        </p:nvSpPr>
        <p:spPr>
          <a:xfrm>
            <a:off x="154050" y="1543200"/>
            <a:ext cx="2706300" cy="1623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00"/>
                </a:solidFill>
              </a:rPr>
              <a:t>Use and Misuse</a:t>
            </a:r>
            <a:endParaRPr>
              <a:solidFill>
                <a:srgbClr val="000000"/>
              </a:solidFill>
            </a:endParaRPr>
          </a:p>
          <a:p>
            <a:pPr indent="0" lvl="0" marL="0" rtl="0">
              <a:spcBef>
                <a:spcPts val="0"/>
              </a:spcBef>
              <a:spcAft>
                <a:spcPts val="0"/>
              </a:spcAft>
              <a:buNone/>
            </a:pPr>
            <a:r>
              <a:rPr lang="en">
                <a:solidFill>
                  <a:srgbClr val="000000"/>
                </a:solidFill>
              </a:rPr>
              <a:t>Mitigation Case</a:t>
            </a:r>
            <a:endParaRPr>
              <a:solidFill>
                <a:srgbClr val="000000"/>
              </a:solidFill>
            </a:endParaRPr>
          </a:p>
          <a:p>
            <a:pPr indent="0" lvl="0" marL="0" rtl="0">
              <a:spcBef>
                <a:spcPts val="0"/>
              </a:spcBef>
              <a:spcAft>
                <a:spcPts val="0"/>
              </a:spcAft>
              <a:buNone/>
            </a:pPr>
            <a:r>
              <a:rPr lang="en">
                <a:solidFill>
                  <a:srgbClr val="000000"/>
                </a:solidFill>
              </a:rPr>
              <a:t>Graph</a:t>
            </a:r>
            <a:endParaRPr>
              <a:solidFill>
                <a:srgbClr val="000000"/>
              </a:solidFill>
            </a:endParaRPr>
          </a:p>
        </p:txBody>
      </p:sp>
      <p:pic>
        <p:nvPicPr>
          <p:cNvPr id="255" name="Shape 255"/>
          <p:cNvPicPr preferRelativeResize="0"/>
          <p:nvPr/>
        </p:nvPicPr>
        <p:blipFill rotWithShape="1">
          <a:blip r:embed="rId3">
            <a:alphaModFix/>
          </a:blip>
          <a:srcRect b="24391" l="0" r="0" t="0"/>
          <a:stretch/>
        </p:blipFill>
        <p:spPr>
          <a:xfrm>
            <a:off x="3589175" y="59875"/>
            <a:ext cx="5123275" cy="5012923"/>
          </a:xfrm>
          <a:prstGeom prst="rect">
            <a:avLst/>
          </a:prstGeom>
          <a:noFill/>
          <a:ln>
            <a:noFill/>
          </a:ln>
        </p:spPr>
      </p:pic>
      <p:sp>
        <p:nvSpPr>
          <p:cNvPr id="256" name="Shape 256"/>
          <p:cNvSpPr txBox="1"/>
          <p:nvPr/>
        </p:nvSpPr>
        <p:spPr>
          <a:xfrm>
            <a:off x="119625" y="3132475"/>
            <a:ext cx="4081800" cy="1803900"/>
          </a:xfrm>
          <a:prstGeom prst="rect">
            <a:avLst/>
          </a:prstGeom>
          <a:noFill/>
          <a:ln>
            <a:noFill/>
          </a:ln>
        </p:spPr>
        <p:txBody>
          <a:bodyPr anchorCtr="0" anchor="ctr" bIns="91425" lIns="91425" spcFirstLastPara="1" rIns="91425" wrap="square" tIns="91425">
            <a:noAutofit/>
          </a:bodyPr>
          <a:lstStyle/>
          <a:p>
            <a:pPr indent="-323850" lvl="0" marL="457200" rtl="0">
              <a:lnSpc>
                <a:spcPct val="150000"/>
              </a:lnSpc>
              <a:spcBef>
                <a:spcPts val="0"/>
              </a:spcBef>
              <a:spcAft>
                <a:spcPts val="0"/>
              </a:spcAft>
              <a:buClr>
                <a:srgbClr val="000000"/>
              </a:buClr>
              <a:buSzPts val="1500"/>
              <a:buFont typeface="Lato"/>
              <a:buChar char="●"/>
            </a:pPr>
            <a:r>
              <a:rPr lang="en" sz="1500">
                <a:latin typeface="Lato"/>
                <a:ea typeface="Lato"/>
                <a:cs typeface="Lato"/>
                <a:sym typeface="Lato"/>
              </a:rPr>
              <a:t>Accepted Risks</a:t>
            </a:r>
            <a:endParaRPr sz="1500">
              <a:latin typeface="Lato"/>
              <a:ea typeface="Lato"/>
              <a:cs typeface="Lato"/>
              <a:sym typeface="Lato"/>
            </a:endParaRPr>
          </a:p>
          <a:p>
            <a:pPr indent="-311150" lvl="1" marL="914400" rtl="0">
              <a:lnSpc>
                <a:spcPct val="150000"/>
              </a:lnSpc>
              <a:spcBef>
                <a:spcPts val="0"/>
              </a:spcBef>
              <a:spcAft>
                <a:spcPts val="0"/>
              </a:spcAft>
              <a:buClr>
                <a:srgbClr val="000000"/>
              </a:buClr>
              <a:buSzPts val="1300"/>
              <a:buFont typeface="Lato"/>
              <a:buChar char="○"/>
            </a:pPr>
            <a:r>
              <a:rPr lang="en" sz="1300">
                <a:latin typeface="Lato"/>
                <a:ea typeface="Lato"/>
                <a:cs typeface="Lato"/>
                <a:sym typeface="Lato"/>
              </a:rPr>
              <a:t>Use of YubiKey</a:t>
            </a:r>
            <a:endParaRPr sz="1300">
              <a:latin typeface="Lato"/>
              <a:ea typeface="Lato"/>
              <a:cs typeface="Lato"/>
              <a:sym typeface="Lato"/>
            </a:endParaRPr>
          </a:p>
          <a:p>
            <a:pPr indent="-311150" lvl="1" marL="914400" rtl="0">
              <a:lnSpc>
                <a:spcPct val="150000"/>
              </a:lnSpc>
              <a:spcBef>
                <a:spcPts val="0"/>
              </a:spcBef>
              <a:spcAft>
                <a:spcPts val="0"/>
              </a:spcAft>
              <a:buClr>
                <a:srgbClr val="000000"/>
              </a:buClr>
              <a:buSzPts val="1300"/>
              <a:buFont typeface="Lato"/>
              <a:buChar char="○"/>
            </a:pPr>
            <a:r>
              <a:rPr lang="en" sz="1300">
                <a:latin typeface="Lato"/>
                <a:ea typeface="Lato"/>
                <a:cs typeface="Lato"/>
                <a:sym typeface="Lato"/>
              </a:rPr>
              <a:t>Allowing Users to Create Passwords</a:t>
            </a:r>
            <a:endParaRPr sz="1300">
              <a:latin typeface="Lato"/>
              <a:ea typeface="Lato"/>
              <a:cs typeface="Lato"/>
              <a:sym typeface="Lato"/>
            </a:endParaRPr>
          </a:p>
          <a:p>
            <a:pPr indent="-311150" lvl="1" marL="914400" rtl="0">
              <a:lnSpc>
                <a:spcPct val="150000"/>
              </a:lnSpc>
              <a:spcBef>
                <a:spcPts val="0"/>
              </a:spcBef>
              <a:spcAft>
                <a:spcPts val="0"/>
              </a:spcAft>
              <a:buClr>
                <a:srgbClr val="000000"/>
              </a:buClr>
              <a:buSzPts val="1300"/>
              <a:buFont typeface="Lato"/>
              <a:buChar char="○"/>
            </a:pPr>
            <a:r>
              <a:rPr lang="en" sz="1300">
                <a:latin typeface="Lato"/>
                <a:ea typeface="Lato"/>
                <a:cs typeface="Lato"/>
                <a:sym typeface="Lato"/>
              </a:rPr>
              <a:t>Importing Files</a:t>
            </a:r>
            <a:r>
              <a:rPr lang="en" sz="1300">
                <a:solidFill>
                  <a:schemeClr val="lt1"/>
                </a:solidFill>
                <a:latin typeface="Lato"/>
                <a:ea typeface="Lato"/>
                <a:cs typeface="Lato"/>
                <a:sym typeface="Lato"/>
              </a:rPr>
              <a: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title="Incognoto_Demo.mov">
            <a:hlinkClick r:id="rId3"/>
          </p:cNvPr>
          <p:cNvSpPr/>
          <p:nvPr/>
        </p:nvSpPr>
        <p:spPr>
          <a:xfrm>
            <a:off x="1304900" y="121425"/>
            <a:ext cx="6534200" cy="4900650"/>
          </a:xfrm>
          <a:prstGeom prst="rect">
            <a:avLst/>
          </a:prstGeom>
          <a:no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1297500" y="729575"/>
            <a:ext cx="4642800" cy="514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Future Efforts</a:t>
            </a:r>
            <a:endParaRPr b="1"/>
          </a:p>
        </p:txBody>
      </p:sp>
      <p:sp>
        <p:nvSpPr>
          <p:cNvPr id="267" name="Shape 267"/>
          <p:cNvSpPr txBox="1"/>
          <p:nvPr>
            <p:ph idx="1" type="body"/>
          </p:nvPr>
        </p:nvSpPr>
        <p:spPr>
          <a:xfrm>
            <a:off x="1297500" y="1243775"/>
            <a:ext cx="7269000" cy="3672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500"/>
              <a:t>High Extensibility</a:t>
            </a:r>
            <a:endParaRPr b="1" sz="1500"/>
          </a:p>
          <a:p>
            <a:pPr indent="-311150" lvl="0" marL="457200" rtl="0" algn="just">
              <a:lnSpc>
                <a:spcPct val="115000"/>
              </a:lnSpc>
              <a:spcBef>
                <a:spcPts val="0"/>
              </a:spcBef>
              <a:spcAft>
                <a:spcPts val="0"/>
              </a:spcAft>
              <a:buSzPts val="1300"/>
              <a:buChar char="●"/>
            </a:pPr>
            <a:r>
              <a:rPr lang="en"/>
              <a:t>Modular functionality that is both secure and posses high usability across various data types and systems. An inherent focus on design and implementation of applications from file systems, contacts, calendar, passwords, and more.</a:t>
            </a:r>
            <a:endParaRPr/>
          </a:p>
          <a:p>
            <a:pPr indent="0" lvl="0" marL="457200" rtl="0" algn="just">
              <a:lnSpc>
                <a:spcPct val="115000"/>
              </a:lnSpc>
              <a:spcBef>
                <a:spcPts val="0"/>
              </a:spcBef>
              <a:spcAft>
                <a:spcPts val="0"/>
              </a:spcAft>
              <a:buNone/>
            </a:pPr>
            <a:r>
              <a:t/>
            </a:r>
            <a:endParaRPr sz="1400"/>
          </a:p>
          <a:p>
            <a:pPr indent="0" lvl="0" marL="0" rtl="0" algn="just">
              <a:lnSpc>
                <a:spcPct val="115000"/>
              </a:lnSpc>
              <a:spcBef>
                <a:spcPts val="0"/>
              </a:spcBef>
              <a:spcAft>
                <a:spcPts val="0"/>
              </a:spcAft>
              <a:buNone/>
            </a:pPr>
            <a:r>
              <a:rPr b="1" lang="en" sz="1400"/>
              <a:t>Platform for User Privacy Education</a:t>
            </a:r>
            <a:endParaRPr b="1" sz="1400"/>
          </a:p>
          <a:p>
            <a:pPr indent="-317500" lvl="0" marL="457200" rtl="0" algn="just">
              <a:lnSpc>
                <a:spcPct val="115000"/>
              </a:lnSpc>
              <a:spcBef>
                <a:spcPts val="0"/>
              </a:spcBef>
              <a:spcAft>
                <a:spcPts val="0"/>
              </a:spcAft>
              <a:buSzPts val="1400"/>
              <a:buChar char="●"/>
            </a:pPr>
            <a:r>
              <a:rPr lang="en"/>
              <a:t>A</a:t>
            </a:r>
            <a:r>
              <a:rPr b="1" lang="en"/>
              <a:t> </a:t>
            </a:r>
            <a:r>
              <a:rPr lang="en"/>
              <a:t>downloadable PDF of the Security Policy and a PDF of the User Manual will be hosted on the Github page and linked to from the Google Play Store. </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b="1" lang="en" sz="1400"/>
              <a:t>Foundation for Advanced Authentication</a:t>
            </a:r>
            <a:endParaRPr b="1" sz="1400"/>
          </a:p>
          <a:p>
            <a:pPr indent="-311150" lvl="0" marL="457200" rtl="0" algn="just">
              <a:lnSpc>
                <a:spcPct val="115000"/>
              </a:lnSpc>
              <a:spcBef>
                <a:spcPts val="0"/>
              </a:spcBef>
              <a:spcAft>
                <a:spcPts val="0"/>
              </a:spcAft>
              <a:buSzPts val="1300"/>
              <a:buChar char="●"/>
            </a:pPr>
            <a:r>
              <a:rPr lang="en"/>
              <a:t>The content access control will be expanded to incorporate biometric and two factor authentication.</a:t>
            </a:r>
            <a:endParaRPr b="1"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idx="4294967295" type="title"/>
          </p:nvPr>
        </p:nvSpPr>
        <p:spPr>
          <a:xfrm>
            <a:off x="3450600" y="4198775"/>
            <a:ext cx="2242800" cy="682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Questions?</a:t>
            </a:r>
            <a:endParaRPr/>
          </a:p>
        </p:txBody>
      </p:sp>
      <p:pic>
        <p:nvPicPr>
          <p:cNvPr id="273" name="Shape 273"/>
          <p:cNvPicPr preferRelativeResize="0"/>
          <p:nvPr/>
        </p:nvPicPr>
        <p:blipFill>
          <a:blip r:embed="rId3">
            <a:alphaModFix/>
          </a:blip>
          <a:stretch>
            <a:fillRect/>
          </a:stretch>
        </p:blipFill>
        <p:spPr>
          <a:xfrm>
            <a:off x="1348150" y="667175"/>
            <a:ext cx="3001201" cy="3001201"/>
          </a:xfrm>
          <a:prstGeom prst="rect">
            <a:avLst/>
          </a:prstGeom>
          <a:noFill/>
          <a:ln>
            <a:noFill/>
          </a:ln>
          <a:effectLst>
            <a:outerShdw blurRad="57150" rotWithShape="0" algn="bl" dir="5400000" dist="19050">
              <a:srgbClr val="000000">
                <a:alpha val="50000"/>
              </a:srgbClr>
            </a:outerShdw>
          </a:effectLst>
        </p:spPr>
      </p:pic>
      <p:pic>
        <p:nvPicPr>
          <p:cNvPr id="274" name="Shape 274"/>
          <p:cNvPicPr preferRelativeResize="0"/>
          <p:nvPr/>
        </p:nvPicPr>
        <p:blipFill>
          <a:blip r:embed="rId4">
            <a:alphaModFix/>
          </a:blip>
          <a:stretch>
            <a:fillRect/>
          </a:stretch>
        </p:blipFill>
        <p:spPr>
          <a:xfrm>
            <a:off x="4681425" y="2222513"/>
            <a:ext cx="2675575" cy="1035425"/>
          </a:xfrm>
          <a:prstGeom prst="rect">
            <a:avLst/>
          </a:prstGeom>
          <a:noFill/>
          <a:ln>
            <a:noFill/>
          </a:ln>
        </p:spPr>
      </p:pic>
      <p:sp>
        <p:nvSpPr>
          <p:cNvPr id="275" name="Shape 275"/>
          <p:cNvSpPr txBox="1"/>
          <p:nvPr>
            <p:ph idx="4294967295" type="title"/>
          </p:nvPr>
        </p:nvSpPr>
        <p:spPr>
          <a:xfrm>
            <a:off x="4751425" y="1195900"/>
            <a:ext cx="3447600" cy="86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4800"/>
              <a:t>Incognoto</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Shape 186"/>
          <p:cNvPicPr preferRelativeResize="0"/>
          <p:nvPr/>
        </p:nvPicPr>
        <p:blipFill>
          <a:blip r:embed="rId3">
            <a:alphaModFix/>
          </a:blip>
          <a:stretch>
            <a:fillRect/>
          </a:stretch>
        </p:blipFill>
        <p:spPr>
          <a:xfrm>
            <a:off x="4570850" y="98813"/>
            <a:ext cx="4165650" cy="4945875"/>
          </a:xfrm>
          <a:prstGeom prst="rect">
            <a:avLst/>
          </a:prstGeom>
          <a:noFill/>
          <a:ln>
            <a:noFill/>
          </a:ln>
        </p:spPr>
      </p:pic>
      <p:sp>
        <p:nvSpPr>
          <p:cNvPr id="187" name="Shape 187"/>
          <p:cNvSpPr txBox="1"/>
          <p:nvPr>
            <p:ph type="title"/>
          </p:nvPr>
        </p:nvSpPr>
        <p:spPr>
          <a:xfrm>
            <a:off x="653225" y="2311950"/>
            <a:ext cx="3610800" cy="51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A Worthy Adversary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97500" y="748000"/>
            <a:ext cx="7038900" cy="519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The State of Privacy</a:t>
            </a:r>
            <a:endParaRPr b="1"/>
          </a:p>
        </p:txBody>
      </p:sp>
      <p:sp>
        <p:nvSpPr>
          <p:cNvPr id="193" name="Shape 193"/>
          <p:cNvSpPr txBox="1"/>
          <p:nvPr>
            <p:ph idx="1" type="body"/>
          </p:nvPr>
        </p:nvSpPr>
        <p:spPr>
          <a:xfrm>
            <a:off x="1297500" y="1438025"/>
            <a:ext cx="7038900" cy="27045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1600"/>
              <a:t>Corporations are constantly collecting your private, personal information.</a:t>
            </a:r>
            <a:endParaRPr sz="1600"/>
          </a:p>
          <a:p>
            <a:pPr indent="0" lvl="0" marL="0" rtl="0">
              <a:lnSpc>
                <a:spcPct val="100000"/>
              </a:lnSpc>
              <a:spcBef>
                <a:spcPts val="1200"/>
              </a:spcBef>
              <a:spcAft>
                <a:spcPts val="0"/>
              </a:spcAft>
              <a:buNone/>
            </a:pPr>
            <a:r>
              <a:rPr lang="en" sz="1600"/>
              <a:t>In fact, many companies track your behavior and collect your data as part of their business model (</a:t>
            </a:r>
            <a:r>
              <a:rPr i="1" lang="en" sz="1600"/>
              <a:t>lookin’ at you Zuck</a:t>
            </a:r>
            <a:r>
              <a:rPr lang="en" sz="1600"/>
              <a:t>). User privacy continues to be a concern, but individuals do not have the right tools to take complete control of their data.</a:t>
            </a:r>
            <a:endParaRPr sz="1600"/>
          </a:p>
          <a:p>
            <a:pPr indent="0" lvl="0" marL="0" rtl="0">
              <a:lnSpc>
                <a:spcPct val="100000"/>
              </a:lnSpc>
              <a:spcBef>
                <a:spcPts val="1200"/>
              </a:spcBef>
              <a:spcAft>
                <a:spcPts val="0"/>
              </a:spcAft>
              <a:buNone/>
            </a:pPr>
            <a:r>
              <a:rPr lang="en" sz="1600"/>
              <a:t>Incognoto, the secure notes app, is a solution to this growing problem. </a:t>
            </a:r>
            <a:endParaRPr sz="1600"/>
          </a:p>
          <a:p>
            <a:pPr indent="0" lvl="0" marL="0" rtl="0">
              <a:lnSpc>
                <a:spcPct val="100000"/>
              </a:lnSpc>
              <a:spcBef>
                <a:spcPts val="1200"/>
              </a:spcBef>
              <a:spcAft>
                <a:spcPts val="1200"/>
              </a:spcAft>
              <a:buNone/>
            </a:pPr>
            <a:r>
              <a:rPr lang="en" sz="1600"/>
              <a:t>Leveraging advanced cryptographic tools and strict security policies, your ideas, thoughts, and secrets are </a:t>
            </a:r>
            <a:r>
              <a:rPr b="1" lang="en" sz="1600"/>
              <a:t>safe</a:t>
            </a:r>
            <a:r>
              <a:rPr lang="en" sz="1600"/>
              <a:t> with Incognoto.</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297500" y="695959"/>
            <a:ext cx="4642800" cy="514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Project Requirements</a:t>
            </a:r>
            <a:endParaRPr b="1"/>
          </a:p>
        </p:txBody>
      </p:sp>
      <p:sp>
        <p:nvSpPr>
          <p:cNvPr id="199" name="Shape 199"/>
          <p:cNvSpPr txBox="1"/>
          <p:nvPr>
            <p:ph idx="1" type="body"/>
          </p:nvPr>
        </p:nvSpPr>
        <p:spPr>
          <a:xfrm>
            <a:off x="1297500" y="1403475"/>
            <a:ext cx="7642500" cy="29163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AutoNum type="arabicPeriod"/>
            </a:pPr>
            <a:r>
              <a:rPr lang="en" sz="1800"/>
              <a:t>Develop a cryptographically secure mobile application</a:t>
            </a:r>
            <a:endParaRPr sz="1800"/>
          </a:p>
          <a:p>
            <a:pPr indent="-342900" lvl="0" marL="457200" rtl="0">
              <a:lnSpc>
                <a:spcPct val="150000"/>
              </a:lnSpc>
              <a:spcBef>
                <a:spcPts val="0"/>
              </a:spcBef>
              <a:spcAft>
                <a:spcPts val="0"/>
              </a:spcAft>
              <a:buSzPts val="1800"/>
              <a:buAutoNum type="arabicPeriod"/>
            </a:pPr>
            <a:r>
              <a:rPr lang="en" sz="1800"/>
              <a:t>Provide multiple user authentication methods for private content</a:t>
            </a:r>
            <a:endParaRPr sz="1800"/>
          </a:p>
          <a:p>
            <a:pPr indent="-342900" lvl="0" marL="457200" rtl="0">
              <a:lnSpc>
                <a:spcPct val="150000"/>
              </a:lnSpc>
              <a:spcBef>
                <a:spcPts val="0"/>
              </a:spcBef>
              <a:spcAft>
                <a:spcPts val="0"/>
              </a:spcAft>
              <a:buSzPts val="1800"/>
              <a:buAutoNum type="arabicPeriod"/>
            </a:pPr>
            <a:r>
              <a:rPr lang="en" sz="1800"/>
              <a:t>Establish a set of security and privacy guidelines for mobile apps</a:t>
            </a:r>
            <a:endParaRPr sz="1800"/>
          </a:p>
          <a:p>
            <a:pPr indent="-342900" lvl="0" marL="457200" rtl="0">
              <a:lnSpc>
                <a:spcPct val="150000"/>
              </a:lnSpc>
              <a:spcBef>
                <a:spcPts val="0"/>
              </a:spcBef>
              <a:spcAft>
                <a:spcPts val="0"/>
              </a:spcAft>
              <a:buSzPts val="1800"/>
              <a:buAutoNum type="arabicPeriod"/>
            </a:pPr>
            <a:r>
              <a:rPr lang="en" sz="1800"/>
              <a:t>Document and audit code libraries for other developers to utilize in their applications</a:t>
            </a:r>
            <a:endParaRPr sz="1800"/>
          </a:p>
          <a:p>
            <a:pPr indent="-342900" lvl="0" marL="457200" rtl="0">
              <a:lnSpc>
                <a:spcPct val="150000"/>
              </a:lnSpc>
              <a:spcBef>
                <a:spcPts val="0"/>
              </a:spcBef>
              <a:spcAft>
                <a:spcPts val="0"/>
              </a:spcAft>
              <a:buSzPts val="1800"/>
              <a:buAutoNum type="arabicPeriod"/>
            </a:pPr>
            <a:r>
              <a:rPr lang="en" sz="1800"/>
              <a:t>Supply adequate security to low-end Android devices in developing markets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238525" y="2313750"/>
            <a:ext cx="2106300" cy="516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Subsystems</a:t>
            </a:r>
            <a:endParaRPr b="1"/>
          </a:p>
        </p:txBody>
      </p:sp>
      <p:pic>
        <p:nvPicPr>
          <p:cNvPr id="205" name="Shape 205"/>
          <p:cNvPicPr preferRelativeResize="0"/>
          <p:nvPr/>
        </p:nvPicPr>
        <p:blipFill>
          <a:blip r:embed="rId3">
            <a:alphaModFix/>
          </a:blip>
          <a:stretch>
            <a:fillRect/>
          </a:stretch>
        </p:blipFill>
        <p:spPr>
          <a:xfrm>
            <a:off x="2588550" y="159925"/>
            <a:ext cx="6415825" cy="482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1305900" y="523050"/>
            <a:ext cx="7038900" cy="765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File Management Subsystem</a:t>
            </a:r>
            <a:endParaRPr b="1"/>
          </a:p>
          <a:p>
            <a:pPr indent="0" lvl="0" marL="0" rtl="0">
              <a:spcBef>
                <a:spcPts val="0"/>
              </a:spcBef>
              <a:spcAft>
                <a:spcPts val="0"/>
              </a:spcAft>
              <a:buNone/>
            </a:pPr>
            <a:r>
              <a:rPr lang="en" sz="1400"/>
              <a:t>Michael</a:t>
            </a:r>
            <a:endParaRPr sz="1400"/>
          </a:p>
          <a:p>
            <a:pPr indent="0" lvl="0" marL="0" rtl="0">
              <a:spcBef>
                <a:spcPts val="0"/>
              </a:spcBef>
              <a:spcAft>
                <a:spcPts val="0"/>
              </a:spcAft>
              <a:buNone/>
            </a:pPr>
            <a:r>
              <a:t/>
            </a:r>
            <a:endParaRPr/>
          </a:p>
        </p:txBody>
      </p:sp>
      <p:sp>
        <p:nvSpPr>
          <p:cNvPr id="211" name="Shape 211"/>
          <p:cNvSpPr txBox="1"/>
          <p:nvPr>
            <p:ph idx="1" type="body"/>
          </p:nvPr>
        </p:nvSpPr>
        <p:spPr>
          <a:xfrm>
            <a:off x="1188250" y="1379400"/>
            <a:ext cx="7038900" cy="2901900"/>
          </a:xfrm>
          <a:prstGeom prst="rect">
            <a:avLst/>
          </a:prstGeom>
        </p:spPr>
        <p:txBody>
          <a:bodyPr anchorCtr="0" anchor="t" bIns="91425" lIns="91425" spcFirstLastPara="1" rIns="91425" wrap="square" tIns="91425">
            <a:noAutofit/>
          </a:bodyPr>
          <a:lstStyle/>
          <a:p>
            <a:pPr indent="-323850" lvl="0" marL="457200" rtl="0">
              <a:lnSpc>
                <a:spcPct val="150000"/>
              </a:lnSpc>
              <a:spcBef>
                <a:spcPts val="0"/>
              </a:spcBef>
              <a:spcAft>
                <a:spcPts val="0"/>
              </a:spcAft>
              <a:buSzPts val="1500"/>
              <a:buChar char="●"/>
            </a:pPr>
            <a:r>
              <a:rPr lang="en" sz="1500"/>
              <a:t>Add, edit, delete, and view your notes</a:t>
            </a:r>
            <a:endParaRPr sz="1500"/>
          </a:p>
          <a:p>
            <a:pPr indent="-323850" lvl="0" marL="457200" rtl="0">
              <a:lnSpc>
                <a:spcPct val="150000"/>
              </a:lnSpc>
              <a:spcBef>
                <a:spcPts val="0"/>
              </a:spcBef>
              <a:spcAft>
                <a:spcPts val="0"/>
              </a:spcAft>
              <a:buSzPts val="1500"/>
              <a:buChar char="●"/>
            </a:pPr>
            <a:r>
              <a:rPr lang="en" sz="1500"/>
              <a:t>Simplistic view</a:t>
            </a:r>
            <a:endParaRPr sz="1500"/>
          </a:p>
          <a:p>
            <a:pPr indent="-323850" lvl="0" marL="457200" rtl="0">
              <a:lnSpc>
                <a:spcPct val="150000"/>
              </a:lnSpc>
              <a:spcBef>
                <a:spcPts val="0"/>
              </a:spcBef>
              <a:spcAft>
                <a:spcPts val="0"/>
              </a:spcAft>
              <a:buSzPts val="1500"/>
              <a:buChar char="●"/>
            </a:pPr>
            <a:r>
              <a:rPr lang="en" sz="1500"/>
              <a:t>Minimal restrictions</a:t>
            </a:r>
            <a:endParaRPr sz="1500"/>
          </a:p>
          <a:p>
            <a:pPr indent="-323850" lvl="1" marL="914400" rtl="0">
              <a:lnSpc>
                <a:spcPct val="150000"/>
              </a:lnSpc>
              <a:spcBef>
                <a:spcPts val="0"/>
              </a:spcBef>
              <a:spcAft>
                <a:spcPts val="0"/>
              </a:spcAft>
              <a:buSzPts val="1500"/>
              <a:buChar char="○"/>
            </a:pPr>
            <a:r>
              <a:rPr lang="en" sz="1500"/>
              <a:t>No character limits</a:t>
            </a:r>
            <a:endParaRPr sz="1500"/>
          </a:p>
          <a:p>
            <a:pPr indent="-323850" lvl="1" marL="914400" rtl="0">
              <a:lnSpc>
                <a:spcPct val="150000"/>
              </a:lnSpc>
              <a:spcBef>
                <a:spcPts val="0"/>
              </a:spcBef>
              <a:spcAft>
                <a:spcPts val="0"/>
              </a:spcAft>
              <a:buSzPts val="1500"/>
              <a:buChar char="○"/>
            </a:pPr>
            <a:r>
              <a:rPr lang="en" sz="1500"/>
              <a:t>No restriction on special characters</a:t>
            </a:r>
            <a:endParaRPr sz="1500"/>
          </a:p>
          <a:p>
            <a:pPr indent="-323850" lvl="1" marL="914400" rtl="0">
              <a:lnSpc>
                <a:spcPct val="150000"/>
              </a:lnSpc>
              <a:spcBef>
                <a:spcPts val="0"/>
              </a:spcBef>
              <a:spcAft>
                <a:spcPts val="0"/>
              </a:spcAft>
              <a:buSzPts val="1500"/>
              <a:buChar char="○"/>
            </a:pPr>
            <a:r>
              <a:rPr lang="en" sz="1500"/>
              <a:t>No button required to add tags</a:t>
            </a:r>
            <a:endParaRPr sz="1500"/>
          </a:p>
          <a:p>
            <a:pPr indent="-323850" lvl="1" marL="914400" rtl="0">
              <a:lnSpc>
                <a:spcPct val="150000"/>
              </a:lnSpc>
              <a:spcBef>
                <a:spcPts val="0"/>
              </a:spcBef>
              <a:spcAft>
                <a:spcPts val="0"/>
              </a:spcAft>
              <a:buSzPts val="1500"/>
              <a:buChar char="○"/>
            </a:pPr>
            <a:r>
              <a:rPr lang="en" sz="1500"/>
              <a:t>Few taps at most to use all features</a:t>
            </a:r>
            <a:endParaRPr sz="1500"/>
          </a:p>
          <a:p>
            <a:pPr indent="0" lvl="0" marL="0" marR="0" rtl="0" algn="l">
              <a:lnSpc>
                <a:spcPct val="150000"/>
              </a:lnSpc>
              <a:spcBef>
                <a:spcPts val="1600"/>
              </a:spcBef>
              <a:spcAft>
                <a:spcPts val="0"/>
              </a:spcAft>
              <a:buNone/>
            </a:pPr>
            <a:r>
              <a:t/>
            </a:r>
            <a:endParaRPr sz="1800"/>
          </a:p>
          <a:p>
            <a:pPr indent="0" lvl="0" marL="457200" rtl="0">
              <a:lnSpc>
                <a:spcPct val="150000"/>
              </a:lnSpc>
              <a:spcBef>
                <a:spcPts val="1600"/>
              </a:spcBef>
              <a:spcAft>
                <a:spcPts val="1600"/>
              </a:spcAft>
              <a:buNone/>
            </a:pPr>
            <a:r>
              <a:t/>
            </a:r>
            <a:endParaRPr/>
          </a:p>
        </p:txBody>
      </p:sp>
      <p:pic>
        <p:nvPicPr>
          <p:cNvPr id="212" name="Shape 212"/>
          <p:cNvPicPr preferRelativeResize="0"/>
          <p:nvPr/>
        </p:nvPicPr>
        <p:blipFill>
          <a:blip r:embed="rId3">
            <a:alphaModFix/>
          </a:blip>
          <a:stretch>
            <a:fillRect/>
          </a:stretch>
        </p:blipFill>
        <p:spPr>
          <a:xfrm>
            <a:off x="6433976" y="259375"/>
            <a:ext cx="2615200" cy="48371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idx="1" type="body"/>
          </p:nvPr>
        </p:nvSpPr>
        <p:spPr>
          <a:xfrm>
            <a:off x="1297500" y="1222525"/>
            <a:ext cx="7131900" cy="1366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FFFFFF"/>
                </a:solidFill>
              </a:rPr>
              <a:t>Document driven NoSQL database for encrypting and decrypting  notes. Handler for data I/O that interfaces with the front end. Uses the native java.crypto and java.security  classes,  no external libraries. Multiple authentication methods enable ease of use and strong security with AES 256 and a salt. YubiKey NEO compatibility over NFC also makes security convenient.</a:t>
            </a:r>
            <a:endParaRPr>
              <a:solidFill>
                <a:srgbClr val="FFFFFF"/>
              </a:solidFill>
            </a:endParaRPr>
          </a:p>
          <a:p>
            <a:pPr indent="0" lvl="0" marL="0" rtl="0" algn="just">
              <a:spcBef>
                <a:spcPts val="0"/>
              </a:spcBef>
              <a:spcAft>
                <a:spcPts val="0"/>
              </a:spcAft>
              <a:buNone/>
            </a:pPr>
            <a:r>
              <a:t/>
            </a:r>
            <a:endParaRPr>
              <a:solidFill>
                <a:srgbClr val="FFFFFF"/>
              </a:solidFill>
            </a:endParaRPr>
          </a:p>
          <a:p>
            <a:pPr indent="0" lvl="0" marL="0" rtl="0" algn="just">
              <a:spcBef>
                <a:spcPts val="0"/>
              </a:spcBef>
              <a:spcAft>
                <a:spcPts val="0"/>
              </a:spcAft>
              <a:buNone/>
            </a:pPr>
            <a:r>
              <a:t/>
            </a:r>
            <a:endParaRPr b="1">
              <a:solidFill>
                <a:srgbClr val="FFFFFF"/>
              </a:solidFill>
            </a:endParaRPr>
          </a:p>
          <a:p>
            <a:pPr indent="0" lvl="0" marL="0" rtl="0" algn="just">
              <a:spcBef>
                <a:spcPts val="0"/>
              </a:spcBef>
              <a:spcAft>
                <a:spcPts val="0"/>
              </a:spcAft>
              <a:buNone/>
            </a:pPr>
            <a:r>
              <a:t/>
            </a:r>
            <a:endParaRPr b="1">
              <a:solidFill>
                <a:srgbClr val="FFFFFF"/>
              </a:solidFill>
            </a:endParaRPr>
          </a:p>
          <a:p>
            <a:pPr indent="0" lvl="0" marL="0" rtl="0" algn="just">
              <a:spcBef>
                <a:spcPts val="0"/>
              </a:spcBef>
              <a:spcAft>
                <a:spcPts val="0"/>
              </a:spcAft>
              <a:buNone/>
            </a:pPr>
            <a:r>
              <a:t/>
            </a:r>
            <a:endParaRPr b="1">
              <a:solidFill>
                <a:srgbClr val="FFFFFF"/>
              </a:solidFill>
            </a:endParaRPr>
          </a:p>
          <a:p>
            <a:pPr indent="0" lvl="0" marL="0" rtl="0" algn="just">
              <a:spcBef>
                <a:spcPts val="0"/>
              </a:spcBef>
              <a:spcAft>
                <a:spcPts val="0"/>
              </a:spcAft>
              <a:buNone/>
            </a:pPr>
            <a:r>
              <a:t/>
            </a:r>
            <a:endParaRPr b="1">
              <a:solidFill>
                <a:srgbClr val="FFFFFF"/>
              </a:solidFill>
            </a:endParaRPr>
          </a:p>
          <a:p>
            <a:pPr indent="0" lvl="0" marL="0" rtl="0" algn="just">
              <a:spcBef>
                <a:spcPts val="0"/>
              </a:spcBef>
              <a:spcAft>
                <a:spcPts val="0"/>
              </a:spcAft>
              <a:buNone/>
            </a:pPr>
            <a:r>
              <a:t/>
            </a:r>
            <a:endParaRPr b="1">
              <a:solidFill>
                <a:srgbClr val="FFFFFF"/>
              </a:solidFill>
            </a:endParaRPr>
          </a:p>
          <a:p>
            <a:pPr indent="0" lvl="0" marL="0" rtl="0" algn="just">
              <a:spcBef>
                <a:spcPts val="0"/>
              </a:spcBef>
              <a:spcAft>
                <a:spcPts val="0"/>
              </a:spcAft>
              <a:buNone/>
            </a:pPr>
            <a:r>
              <a:t/>
            </a:r>
            <a:endParaRPr b="1">
              <a:solidFill>
                <a:srgbClr val="FFFFFF"/>
              </a:solidFill>
            </a:endParaRPr>
          </a:p>
          <a:p>
            <a:pPr indent="0" lvl="0" marL="0" rtl="0" algn="just">
              <a:spcBef>
                <a:spcPts val="0"/>
              </a:spcBef>
              <a:spcAft>
                <a:spcPts val="0"/>
              </a:spcAft>
              <a:buNone/>
            </a:pPr>
            <a:r>
              <a:t/>
            </a:r>
            <a:endParaRPr b="1">
              <a:solidFill>
                <a:srgbClr val="FFFFFF"/>
              </a:solidFill>
            </a:endParaRPr>
          </a:p>
          <a:p>
            <a:pPr indent="0" lvl="0" marL="0" rtl="0" algn="just">
              <a:spcBef>
                <a:spcPts val="0"/>
              </a:spcBef>
              <a:spcAft>
                <a:spcPts val="0"/>
              </a:spcAft>
              <a:buNone/>
            </a:pPr>
            <a:r>
              <a:t/>
            </a:r>
            <a:endParaRPr b="1">
              <a:solidFill>
                <a:srgbClr val="FFFFFF"/>
              </a:solidFill>
            </a:endParaRPr>
          </a:p>
          <a:p>
            <a:pPr indent="0" lvl="0" marL="0" rtl="0" algn="just">
              <a:spcBef>
                <a:spcPts val="0"/>
              </a:spcBef>
              <a:spcAft>
                <a:spcPts val="0"/>
              </a:spcAft>
              <a:buNone/>
            </a:pPr>
            <a:r>
              <a:t/>
            </a:r>
            <a:endParaRPr sz="1200">
              <a:solidFill>
                <a:srgbClr val="FFFFFF"/>
              </a:solidFill>
              <a:latin typeface="Arial"/>
              <a:ea typeface="Arial"/>
              <a:cs typeface="Arial"/>
              <a:sym typeface="Arial"/>
            </a:endParaRPr>
          </a:p>
        </p:txBody>
      </p:sp>
      <p:sp>
        <p:nvSpPr>
          <p:cNvPr id="218" name="Shape 218"/>
          <p:cNvSpPr txBox="1"/>
          <p:nvPr/>
        </p:nvSpPr>
        <p:spPr>
          <a:xfrm>
            <a:off x="1785300" y="4657375"/>
            <a:ext cx="5878200" cy="5532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0"/>
              </a:spcBef>
              <a:spcAft>
                <a:spcPts val="0"/>
              </a:spcAft>
              <a:buNone/>
            </a:pPr>
            <a:r>
              <a:rPr lang="en">
                <a:solidFill>
                  <a:schemeClr val="lt1"/>
                </a:solidFill>
                <a:latin typeface="Lato"/>
                <a:ea typeface="Lato"/>
                <a:cs typeface="Lato"/>
                <a:sym typeface="Lato"/>
              </a:rPr>
              <a:t>Ensures </a:t>
            </a:r>
            <a:r>
              <a:rPr b="1" lang="en" u="sng">
                <a:solidFill>
                  <a:schemeClr val="lt1"/>
                </a:solidFill>
                <a:latin typeface="Lato"/>
                <a:ea typeface="Lato"/>
                <a:cs typeface="Lato"/>
                <a:sym typeface="Lato"/>
              </a:rPr>
              <a:t>C</a:t>
            </a:r>
            <a:r>
              <a:rPr lang="en">
                <a:solidFill>
                  <a:schemeClr val="lt1"/>
                </a:solidFill>
                <a:latin typeface="Lato"/>
                <a:ea typeface="Lato"/>
                <a:cs typeface="Lato"/>
                <a:sym typeface="Lato"/>
              </a:rPr>
              <a:t>onfidentiality,  </a:t>
            </a:r>
            <a:r>
              <a:rPr b="1" lang="en" u="sng">
                <a:solidFill>
                  <a:schemeClr val="lt1"/>
                </a:solidFill>
                <a:latin typeface="Lato"/>
                <a:ea typeface="Lato"/>
                <a:cs typeface="Lato"/>
                <a:sym typeface="Lato"/>
              </a:rPr>
              <a:t>I</a:t>
            </a:r>
            <a:r>
              <a:rPr lang="en">
                <a:solidFill>
                  <a:schemeClr val="lt1"/>
                </a:solidFill>
                <a:latin typeface="Lato"/>
                <a:ea typeface="Lato"/>
                <a:cs typeface="Lato"/>
                <a:sym typeface="Lato"/>
              </a:rPr>
              <a:t>ntegrity, and </a:t>
            </a:r>
            <a:r>
              <a:rPr b="1" lang="en" u="sng">
                <a:solidFill>
                  <a:schemeClr val="lt1"/>
                </a:solidFill>
                <a:latin typeface="Lato"/>
                <a:ea typeface="Lato"/>
                <a:cs typeface="Lato"/>
                <a:sym typeface="Lato"/>
              </a:rPr>
              <a:t>A</a:t>
            </a:r>
            <a:r>
              <a:rPr lang="en">
                <a:solidFill>
                  <a:schemeClr val="lt1"/>
                </a:solidFill>
                <a:latin typeface="Lato"/>
                <a:ea typeface="Lato"/>
                <a:cs typeface="Lato"/>
                <a:sym typeface="Lato"/>
              </a:rPr>
              <a:t>ccessibility of the entire system.</a:t>
            </a:r>
            <a:endParaRPr>
              <a:solidFill>
                <a:schemeClr val="lt1"/>
              </a:solidFill>
              <a:latin typeface="Lato"/>
              <a:ea typeface="Lato"/>
              <a:cs typeface="Lato"/>
              <a:sym typeface="Lato"/>
            </a:endParaRPr>
          </a:p>
        </p:txBody>
      </p:sp>
      <p:pic>
        <p:nvPicPr>
          <p:cNvPr id="219" name="Shape 219"/>
          <p:cNvPicPr preferRelativeResize="0"/>
          <p:nvPr/>
        </p:nvPicPr>
        <p:blipFill>
          <a:blip r:embed="rId3">
            <a:alphaModFix/>
          </a:blip>
          <a:stretch>
            <a:fillRect/>
          </a:stretch>
        </p:blipFill>
        <p:spPr>
          <a:xfrm>
            <a:off x="3479637" y="2396450"/>
            <a:ext cx="2184725" cy="2184725"/>
          </a:xfrm>
          <a:prstGeom prst="rect">
            <a:avLst/>
          </a:prstGeom>
          <a:noFill/>
          <a:ln>
            <a:noFill/>
          </a:ln>
        </p:spPr>
      </p:pic>
      <p:sp>
        <p:nvSpPr>
          <p:cNvPr id="220" name="Shape 220"/>
          <p:cNvSpPr txBox="1"/>
          <p:nvPr>
            <p:ph type="title"/>
          </p:nvPr>
        </p:nvSpPr>
        <p:spPr>
          <a:xfrm>
            <a:off x="1297500" y="452575"/>
            <a:ext cx="7038900" cy="762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2300"/>
              <a:t>Cryptography &amp; Authentication Subsystem</a:t>
            </a:r>
            <a:endParaRPr b="1" sz="2300"/>
          </a:p>
          <a:p>
            <a:pPr indent="0" lvl="0" marL="0" rtl="0">
              <a:lnSpc>
                <a:spcPct val="115000"/>
              </a:lnSpc>
              <a:spcBef>
                <a:spcPts val="0"/>
              </a:spcBef>
              <a:spcAft>
                <a:spcPts val="0"/>
              </a:spcAft>
              <a:buNone/>
            </a:pPr>
            <a:r>
              <a:rPr lang="en" sz="1400"/>
              <a:t>Collin</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4" name="Shape 224"/>
        <p:cNvGrpSpPr/>
        <p:nvPr/>
      </p:nvGrpSpPr>
      <p:grpSpPr>
        <a:xfrm>
          <a:off x="0" y="0"/>
          <a:ext cx="0" cy="0"/>
          <a:chOff x="0" y="0"/>
          <a:chExt cx="0" cy="0"/>
        </a:xfrm>
      </p:grpSpPr>
      <p:sp>
        <p:nvSpPr>
          <p:cNvPr id="225" name="Shape 225"/>
          <p:cNvSpPr txBox="1"/>
          <p:nvPr>
            <p:ph idx="4294967295" type="title"/>
          </p:nvPr>
        </p:nvSpPr>
        <p:spPr>
          <a:xfrm>
            <a:off x="300275" y="364250"/>
            <a:ext cx="4642800" cy="628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000000"/>
                </a:solidFill>
              </a:rPr>
              <a:t>Data I/O</a:t>
            </a:r>
            <a:endParaRPr sz="3000">
              <a:solidFill>
                <a:srgbClr val="000000"/>
              </a:solidFill>
            </a:endParaRPr>
          </a:p>
        </p:txBody>
      </p:sp>
      <p:pic>
        <p:nvPicPr>
          <p:cNvPr id="226" name="Shape 226"/>
          <p:cNvPicPr preferRelativeResize="0"/>
          <p:nvPr/>
        </p:nvPicPr>
        <p:blipFill rotWithShape="1">
          <a:blip r:embed="rId3">
            <a:alphaModFix/>
          </a:blip>
          <a:srcRect b="0" l="0" r="2381" t="0"/>
          <a:stretch/>
        </p:blipFill>
        <p:spPr>
          <a:xfrm>
            <a:off x="452675" y="1139750"/>
            <a:ext cx="3138050" cy="2720900"/>
          </a:xfrm>
          <a:prstGeom prst="rect">
            <a:avLst/>
          </a:prstGeom>
          <a:noFill/>
          <a:ln>
            <a:noFill/>
          </a:ln>
        </p:spPr>
      </p:pic>
      <p:pic>
        <p:nvPicPr>
          <p:cNvPr id="227" name="Shape 227"/>
          <p:cNvPicPr preferRelativeResize="0"/>
          <p:nvPr/>
        </p:nvPicPr>
        <p:blipFill>
          <a:blip r:embed="rId4">
            <a:alphaModFix/>
          </a:blip>
          <a:stretch>
            <a:fillRect/>
          </a:stretch>
        </p:blipFill>
        <p:spPr>
          <a:xfrm>
            <a:off x="4537425" y="1058150"/>
            <a:ext cx="4474375" cy="4059900"/>
          </a:xfrm>
          <a:prstGeom prst="rect">
            <a:avLst/>
          </a:prstGeom>
          <a:noFill/>
          <a:ln>
            <a:noFill/>
          </a:ln>
        </p:spPr>
      </p:pic>
      <p:sp>
        <p:nvSpPr>
          <p:cNvPr id="228" name="Shape 228"/>
          <p:cNvSpPr/>
          <p:nvPr/>
        </p:nvSpPr>
        <p:spPr>
          <a:xfrm>
            <a:off x="3114100" y="1704600"/>
            <a:ext cx="594900" cy="1084800"/>
          </a:xfrm>
          <a:prstGeom prst="rightBrace">
            <a:avLst>
              <a:gd fmla="val 8333" name="adj1"/>
              <a:gd fmla="val 50000" name="adj2"/>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29" name="Shape 229"/>
          <p:cNvCxnSpPr>
            <a:stCxn id="228" idx="1"/>
          </p:cNvCxnSpPr>
          <p:nvPr/>
        </p:nvCxnSpPr>
        <p:spPr>
          <a:xfrm flipH="1" rot="10800000">
            <a:off x="3709000" y="1845600"/>
            <a:ext cx="944700" cy="40140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1297500" y="464275"/>
            <a:ext cx="7038900" cy="766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a:t>Search Management Subsystem</a:t>
            </a:r>
            <a:endParaRPr b="1"/>
          </a:p>
          <a:p>
            <a:pPr indent="0" lvl="0" marL="0" rtl="0">
              <a:spcBef>
                <a:spcPts val="0"/>
              </a:spcBef>
              <a:spcAft>
                <a:spcPts val="0"/>
              </a:spcAft>
              <a:buNone/>
            </a:pPr>
            <a:r>
              <a:rPr lang="en" sz="1800"/>
              <a:t>Luke</a:t>
            </a:r>
            <a:endParaRPr sz="1800"/>
          </a:p>
        </p:txBody>
      </p:sp>
      <p:sp>
        <p:nvSpPr>
          <p:cNvPr id="235" name="Shape 235"/>
          <p:cNvSpPr txBox="1"/>
          <p:nvPr>
            <p:ph idx="1" type="body"/>
          </p:nvPr>
        </p:nvSpPr>
        <p:spPr>
          <a:xfrm>
            <a:off x="1297500" y="1230475"/>
            <a:ext cx="3452700" cy="3307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500"/>
              <a:t>Users may have a lot of notes, and finding the one you want might be hard. This subsystem allows users to quickly get the notes that they want to look at.</a:t>
            </a:r>
            <a:endParaRPr/>
          </a:p>
          <a:p>
            <a:pPr indent="0" lvl="0" marL="0" rtl="0">
              <a:lnSpc>
                <a:spcPct val="114000"/>
              </a:lnSpc>
              <a:spcBef>
                <a:spcPts val="1600"/>
              </a:spcBef>
              <a:spcAft>
                <a:spcPts val="0"/>
              </a:spcAft>
              <a:buNone/>
            </a:pPr>
            <a:r>
              <a:rPr b="1" lang="en" sz="1500"/>
              <a:t>How it's Used</a:t>
            </a:r>
            <a:endParaRPr b="1" sz="1500"/>
          </a:p>
          <a:p>
            <a:pPr indent="-311150" lvl="0" marL="457200" rtl="0">
              <a:spcBef>
                <a:spcPts val="0"/>
              </a:spcBef>
              <a:spcAft>
                <a:spcPts val="0"/>
              </a:spcAft>
              <a:buSzPts val="1300"/>
              <a:buChar char="●"/>
            </a:pPr>
            <a:r>
              <a:rPr lang="en"/>
              <a:t>Users can type what they are looking for in a search bar at the top of the app. They can also include reserved characters to do compound searches with boolean operations.</a:t>
            </a:r>
            <a:endParaRPr/>
          </a:p>
          <a:p>
            <a:pPr indent="-311150" lvl="0" marL="457200" rtl="0">
              <a:spcBef>
                <a:spcPts val="0"/>
              </a:spcBef>
              <a:spcAft>
                <a:spcPts val="0"/>
              </a:spcAft>
              <a:buSzPts val="1300"/>
              <a:buChar char="●"/>
            </a:pPr>
            <a:r>
              <a:rPr lang="en"/>
              <a:t>Tagging allows users to mark notes with hashtags so the most common things can be found even faster</a:t>
            </a:r>
            <a:endParaRPr/>
          </a:p>
        </p:txBody>
      </p:sp>
      <p:pic>
        <p:nvPicPr>
          <p:cNvPr id="236" name="Shape 236"/>
          <p:cNvPicPr preferRelativeResize="0"/>
          <p:nvPr/>
        </p:nvPicPr>
        <p:blipFill>
          <a:blip r:embed="rId3">
            <a:alphaModFix/>
          </a:blip>
          <a:stretch>
            <a:fillRect/>
          </a:stretch>
        </p:blipFill>
        <p:spPr>
          <a:xfrm>
            <a:off x="4750075" y="1063225"/>
            <a:ext cx="1997475" cy="3888325"/>
          </a:xfrm>
          <a:prstGeom prst="rect">
            <a:avLst/>
          </a:prstGeom>
          <a:noFill/>
          <a:ln>
            <a:noFill/>
          </a:ln>
        </p:spPr>
      </p:pic>
      <p:pic>
        <p:nvPicPr>
          <p:cNvPr id="237" name="Shape 237"/>
          <p:cNvPicPr preferRelativeResize="0"/>
          <p:nvPr/>
        </p:nvPicPr>
        <p:blipFill>
          <a:blip r:embed="rId4">
            <a:alphaModFix/>
          </a:blip>
          <a:stretch>
            <a:fillRect/>
          </a:stretch>
        </p:blipFill>
        <p:spPr>
          <a:xfrm>
            <a:off x="6978353" y="1063225"/>
            <a:ext cx="1974219" cy="3888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