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96BF38-AF48-4780-991A-22CCDAF490E6}">
  <a:tblStyle styleId="{A096BF38-AF48-4780-991A-22CCDAF490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survey we started to delegate tasks based on primary roles. Everybody will get a taste for different parts of the project, this is just an overview of what each person will focus 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Luke’s additional slide - “ Here’s a working proof of concept for our secure notes app. The interface keeps things simple and </a:t>
            </a:r>
            <a:r>
              <a:rPr lang="en"/>
              <a:t>accommodates</a:t>
            </a:r>
            <a:r>
              <a:rPr lang="en"/>
              <a:t> a range of use cases, from quick notes to extensive markdown documents. All of this currently works and has an optional server side for backups.” ---- NOTE that “level 0 and level 1 security options” is explained next in Collin’s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Tag filtering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- “ SUM offers resources on privacy practices, developer libraries for utilizing security features, and a suite of applications to replace the ‘big name’ company applications “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Pitch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Collin, then Denney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LOCK: 4/6 (Final Project)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all work on final presentation and supporting documents 4/9 - 4/13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Jessica, Michael (3 each)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completed a survey to see generally what each person is interested in. We have a pretty good spread of interests that cover all of our project’s requirements.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survey we also tried to get a baseline of what experience our team has.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3241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ges.github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Collinux/sum-calend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30725" y="3815225"/>
            <a:ext cx="5391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620438"/>
            <a:ext cx="3662375" cy="3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75025" y="6534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Roles</a:t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1360700" y="14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{A096BF38-AF48-4780-991A-22CCDAF490E6}</a:tableStyleId>
              </a:tblPr>
              <a:tblGrid>
                <a:gridCol w="1199350"/>
                <a:gridCol w="6576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Alex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Collin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Architecture Lead, 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Michael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Web Developer, Release Lead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Luke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Project Manager, Scrum Master,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Jessica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Security Architect, Threat Analysis Documentor,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63" y="1481456"/>
            <a:ext cx="1895019" cy="341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07" y="1504634"/>
            <a:ext cx="1869308" cy="33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4018" y="1481451"/>
            <a:ext cx="1895019" cy="34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type="title"/>
          </p:nvPr>
        </p:nvSpPr>
        <p:spPr>
          <a:xfrm>
            <a:off x="1157250" y="467275"/>
            <a:ext cx="7352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 Notes -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Built for short thoughts and long markdown documents.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5" name="Shape 205"/>
          <p:cNvSpPr txBox="1"/>
          <p:nvPr/>
        </p:nvSpPr>
        <p:spPr>
          <a:xfrm>
            <a:off x="1194075" y="1007275"/>
            <a:ext cx="6876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Proof of Concept for supporting mobile devices on our cross-platform software suite.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449900" y="622350"/>
            <a:ext cx="39879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Notes - Progress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194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00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" type="body"/>
          </p:nvPr>
        </p:nvSpPr>
        <p:spPr>
          <a:xfrm>
            <a:off x="6217000" y="717725"/>
            <a:ext cx="28623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Automatically creates links for urls, phone numbers, email addresses, map addresses, and tags.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Ability to search through notes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Tap a tag below the search bar to show all notes with the same tag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Support for short notes and long lists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Blocks other apps from acquiring screen content, blocks screenshots, uses API to request incognito mode for keyboard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Option to export all data to another app that accepts strings or quick purge of all data</a:t>
            </a:r>
            <a:endParaRPr sz="1200"/>
          </a:p>
        </p:txBody>
      </p:sp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106" y="1538026"/>
            <a:ext cx="1763870" cy="313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2" type="body"/>
          </p:nvPr>
        </p:nvSpPr>
        <p:spPr>
          <a:xfrm>
            <a:off x="1415950" y="1324750"/>
            <a:ext cx="69966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 splash page that explains what SUM is and what we have to offer. This is served in the GitHub repo and requires no hosting or </a:t>
            </a:r>
            <a:r>
              <a:rPr lang="en" sz="1400"/>
              <a:t>maintenance</a:t>
            </a:r>
            <a:r>
              <a:rPr lang="en" sz="1400"/>
              <a:t>.</a:t>
            </a:r>
            <a:endParaRPr sz="1400"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Getting started - Jekyll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repository on GitHub and use one of their “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 Pages Templates</a:t>
            </a:r>
            <a:r>
              <a:rPr lang="en" sz="1400"/>
              <a:t>” as an initial version.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Customize the template, theme it, add logo, and start writing marketing content that tells users what we have to offer.</a:t>
            </a:r>
            <a:endParaRPr sz="1400"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1384925" y="575500"/>
            <a:ext cx="253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Presence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title"/>
          </p:nvPr>
        </p:nvSpPr>
        <p:spPr>
          <a:xfrm>
            <a:off x="604150" y="2270400"/>
            <a:ext cx="5781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Roadmap &amp; Sprint Planning</a:t>
            </a:r>
            <a:endParaRPr sz="2400"/>
          </a:p>
        </p:txBody>
      </p:sp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Requirements --&gt;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Requirements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297500" y="1057425"/>
            <a:ext cx="67971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Front-end application for input of Note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Locally encrypted database</a:t>
            </a:r>
            <a:endParaRPr sz="1400"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Read/Write locally encrypted database by entering the encryption password</a:t>
            </a:r>
            <a:endParaRPr sz="1400"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Cloud provider APIs to upload or download  encrypted file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Usability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Minimalistic layout and controls designed for the average user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Technical functionality is available for more experienced users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Public webpage with all privacy and security policies outlined for users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97500" y="981225"/>
            <a:ext cx="75858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Hardware:  Mobile Device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Software: </a:t>
            </a:r>
            <a:r>
              <a:rPr lang="en" sz="1400"/>
              <a:t>    Android Operating System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Database:    NoSQL DB (encrypted) and optional cloud storage providers with zero-access (NextCloud,  DropBox )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Privacy &amp; Security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other apps from acquiring screen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screenshots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Requests incognito mode from system keyboard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NoSQL</a:t>
            </a:r>
            <a:r>
              <a:rPr lang="en" sz="1400"/>
              <a:t> database (AES 256 encrypted)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data stays encrypted locally unless you use the export tool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306575" y="1017350"/>
            <a:ext cx="74742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Encryption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encryption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decryption 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File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Add, edit, delete notes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Broad data actions (eg. delete all)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Search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tag: use a regular expression to parse hashtags in notes for categorical grouping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phrase: raw string searching</a:t>
            </a:r>
            <a:endParaRPr sz="13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1297500" y="1017350"/>
            <a:ext cx="70389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Import &amp; Export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Local Storage: Import or export encrypted notes file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Cloud Storage: Authenticate to import or export encrypted data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UI &amp; UX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Android app</a:t>
            </a:r>
            <a:endParaRPr sz="13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04" y="0"/>
            <a:ext cx="6656298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type="title"/>
          </p:nvPr>
        </p:nvSpPr>
        <p:spPr>
          <a:xfrm>
            <a:off x="378075" y="2264550"/>
            <a:ext cx="20322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20075" y="2290650"/>
            <a:ext cx="17775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ER Model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00" y="0"/>
            <a:ext cx="5603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400" y="45525"/>
            <a:ext cx="5594400" cy="50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 Communication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title"/>
          </p:nvPr>
        </p:nvSpPr>
        <p:spPr>
          <a:xfrm>
            <a:off x="494075" y="83825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</a:t>
            </a:r>
            <a:endParaRPr/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440350" y="716400"/>
            <a:ext cx="76356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Download the app from the Google Play Store and open it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Learn about the privacy policy and security features by reading the default notes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Enter personal note content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616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077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550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Flow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150" y="0"/>
            <a:ext cx="73457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and Controls</a:t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309" y="1084575"/>
            <a:ext cx="2001383" cy="3530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Shape 306"/>
          <p:cNvCxnSpPr>
            <a:stCxn id="307" idx="3"/>
          </p:cNvCxnSpPr>
          <p:nvPr/>
        </p:nvCxnSpPr>
        <p:spPr>
          <a:xfrm flipH="1" rot="10800000">
            <a:off x="2466025" y="1427500"/>
            <a:ext cx="12225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8" name="Shape 308"/>
          <p:cNvCxnSpPr>
            <a:stCxn id="309" idx="3"/>
          </p:cNvCxnSpPr>
          <p:nvPr/>
        </p:nvCxnSpPr>
        <p:spPr>
          <a:xfrm flipH="1" rot="10800000">
            <a:off x="2827825" y="2062800"/>
            <a:ext cx="908700" cy="12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Shape 310"/>
          <p:cNvCxnSpPr>
            <a:stCxn id="311" idx="3"/>
          </p:cNvCxnSpPr>
          <p:nvPr/>
        </p:nvCxnSpPr>
        <p:spPr>
          <a:xfrm flipH="1" rot="10800000">
            <a:off x="2404525" y="1783025"/>
            <a:ext cx="1229700" cy="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" name="Shape 312"/>
          <p:cNvCxnSpPr>
            <a:stCxn id="313" idx="3"/>
          </p:cNvCxnSpPr>
          <p:nvPr/>
        </p:nvCxnSpPr>
        <p:spPr>
          <a:xfrm flipH="1" rot="10800000">
            <a:off x="3181825" y="3319800"/>
            <a:ext cx="6708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Shape 314"/>
          <p:cNvCxnSpPr>
            <a:stCxn id="315" idx="1"/>
          </p:cNvCxnSpPr>
          <p:nvPr/>
        </p:nvCxnSpPr>
        <p:spPr>
          <a:xfrm flipH="1">
            <a:off x="5471300" y="3897550"/>
            <a:ext cx="14823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6" name="Shape 316"/>
          <p:cNvCxnSpPr>
            <a:stCxn id="317" idx="1"/>
          </p:cNvCxnSpPr>
          <p:nvPr/>
        </p:nvCxnSpPr>
        <p:spPr>
          <a:xfrm flipH="1">
            <a:off x="5423600" y="2571750"/>
            <a:ext cx="1530000" cy="9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Shape 318"/>
          <p:cNvCxnSpPr>
            <a:stCxn id="319" idx="1"/>
          </p:cNvCxnSpPr>
          <p:nvPr/>
        </p:nvCxnSpPr>
        <p:spPr>
          <a:xfrm flipH="1">
            <a:off x="5539700" y="1314075"/>
            <a:ext cx="1413900" cy="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7" name="Shape 307"/>
          <p:cNvSpPr txBox="1"/>
          <p:nvPr/>
        </p:nvSpPr>
        <p:spPr>
          <a:xfrm>
            <a:off x="293725" y="1571050"/>
            <a:ext cx="2172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Lets the user search by string or hashtag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293725" y="2383325"/>
            <a:ext cx="2110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Direct way to search by available hashtags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293725" y="3039900"/>
            <a:ext cx="2534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Quick commands for all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293725" y="3789000"/>
            <a:ext cx="2888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note. This one is preloaded as a user guide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953600" y="1084575"/>
            <a:ext cx="204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Closes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6953600" y="23422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6953600" y="36680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new note editor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297500" y="1116150"/>
            <a:ext cx="7468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primary object that’s stored in an encrypted database: Note (long id, string content, string tags)</a:t>
            </a:r>
            <a:endParaRPr/>
          </a:p>
        </p:txBody>
      </p:sp>
      <p:graphicFrame>
        <p:nvGraphicFramePr>
          <p:cNvPr id="326" name="Shape 326"/>
          <p:cNvGraphicFramePr/>
          <p:nvPr/>
        </p:nvGraphicFramePr>
        <p:xfrm>
          <a:off x="1578900" y="20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{A096BF38-AF48-4780-991A-22CCDAF490E6}</a:tableStyleId>
              </a:tblPr>
              <a:tblGrid>
                <a:gridCol w="1788200"/>
                <a:gridCol w="5363950"/>
              </a:tblGrid>
              <a:tr h="865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Table Structure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CREATE TABLE NOTES ( _ID INTEGER PRIMARY KEY AUTOINCREMENT, CONTENT TEXT, TAGS TEXT)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Add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INSERT INTO NOTES ( CONTENT , TAGS 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Update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UPDATE NOTES SET ( CONTENT, TAGS )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Remove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DELETE FROM NOTES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297500" y="622350"/>
            <a:ext cx="7235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297500" y="1591550"/>
            <a:ext cx="72357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Loading encrypted data: NoSQL.decodeDBFile(&lt;pw&gt;)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Writing encrypted data: NoSQL.add(&lt;string&gt;)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Importing data from other app (like a cloud provider): Small text strings, not resource intensive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Parsing tags: Search newly inserted note content for hashtags using regex  and store the list with references to the row ID - O(n) for string length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297500" y="421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(Optional) Cloud Services 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29375" y="1304750"/>
            <a:ext cx="7508700" cy="32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Cloud services can use utilized to provide easy storage of data.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can pick whichever provider they prefer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cloud provider must be on the device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Use’s built in Android features to transfer data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will be encryped before being handed to other apps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data will be locked behind the user’s password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593575" y="2074300"/>
            <a:ext cx="1992600" cy="1608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4294967295" type="title"/>
          </p:nvPr>
        </p:nvSpPr>
        <p:spPr>
          <a:xfrm>
            <a:off x="1083700" y="3530500"/>
            <a:ext cx="334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Server Under the Mountain (SUM)</a:t>
            </a:r>
            <a:endParaRPr sz="1400"/>
          </a:p>
        </p:txBody>
      </p:sp>
      <p:sp>
        <p:nvSpPr>
          <p:cNvPr id="151" name="Shape 151"/>
          <p:cNvSpPr txBox="1"/>
          <p:nvPr>
            <p:ph idx="4294967295" type="title"/>
          </p:nvPr>
        </p:nvSpPr>
        <p:spPr>
          <a:xfrm>
            <a:off x="5669775" y="2714200"/>
            <a:ext cx="15867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Notes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Passwords</a:t>
            </a:r>
            <a:endParaRPr sz="18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21713" l="0" r="0" t="20705"/>
          <a:stretch/>
        </p:blipFill>
        <p:spPr>
          <a:xfrm>
            <a:off x="1062525" y="1755825"/>
            <a:ext cx="3214375" cy="18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965900" y="303175"/>
            <a:ext cx="521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 source solution for managing a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private,  secure, and highly scalable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repository.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032700" y="3925125"/>
            <a:ext cx="9483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3" y="0"/>
            <a:ext cx="6656298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Requirements </a:t>
            </a:r>
            <a:endParaRPr sz="2400"/>
          </a:p>
        </p:txBody>
      </p:sp>
      <p:sp>
        <p:nvSpPr>
          <p:cNvPr id="349" name="Shape 349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Scrum Report → 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Report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Sub-System Communication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38" y="929525"/>
            <a:ext cx="4698525" cy="4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77" name="Shape 377"/>
          <p:cNvGraphicFramePr/>
          <p:nvPr/>
        </p:nvGraphicFramePr>
        <p:xfrm>
          <a:off x="-505850" y="12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{A096BF38-AF48-4780-991A-22CCDAF490E6}</a:tableStyleId>
              </a:tblPr>
              <a:tblGrid>
                <a:gridCol w="2119300"/>
                <a:gridCol w="4151275"/>
              </a:tblGrid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(1/22 - 2/2)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Basic Notes App - (Collin, Alex, Jessica,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Michael,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Local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 encryption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notes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(2/5 - 2/16)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Encryption/Decryption  - (Collin, Alex, Jessica)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Searching/Tag Filtering - (Collin, Luke, Michael)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tags to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Removes tags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Search for a tag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 a tag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8" name="Shape 378"/>
          <p:cNvGraphicFramePr/>
          <p:nvPr/>
        </p:nvGraphicFramePr>
        <p:xfrm>
          <a:off x="5188275" y="140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{A096BF38-AF48-4780-991A-22CCDAF490E6}</a:tableStyleId>
              </a:tblPr>
              <a:tblGrid>
                <a:gridCol w="815250"/>
                <a:gridCol w="2836500"/>
              </a:tblGrid>
              <a:tr h="213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(2/19 - 3/2)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- (Jessica,  Collin)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Master password to access secure notes file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Cloud Sync - (Alex,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Send encrypted notes to cloud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 - (Michael)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detailing…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Security in the app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Privacy policies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 sz="1200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84" name="Shape 384"/>
          <p:cNvGraphicFramePr/>
          <p:nvPr/>
        </p:nvGraphicFramePr>
        <p:xfrm>
          <a:off x="1382300" y="135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{A096BF38-AF48-4780-991A-22CCDAF490E6}</a:tableStyleId>
              </a:tblPr>
              <a:tblGrid>
                <a:gridCol w="1967400"/>
                <a:gridCol w="5147100"/>
              </a:tblGrid>
              <a:tr h="143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(3/12 - 3/23)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Password Manager - </a:t>
                      </a: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(Collin, Luke, Jessica, 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Copy/autofill  password to another application for login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(3/26 - 4/6)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Audit - (Collin, Luke, Jessica)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flow of information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security measures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2.0 - (Michael,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Storage of password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5" name="Shape 385"/>
          <p:cNvSpPr txBox="1"/>
          <p:nvPr>
            <p:ph type="title"/>
          </p:nvPr>
        </p:nvSpPr>
        <p:spPr>
          <a:xfrm>
            <a:off x="6187900" y="4693200"/>
            <a:ext cx="3015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See More on our GitHub page</a:t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Scrum Report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40475" y="514150"/>
            <a:ext cx="5633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21300" y="1532850"/>
            <a:ext cx="77334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Take Control Of Your Personal Data</a:t>
            </a:r>
            <a:endParaRPr b="1"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Data never leaves your device without your permission, all notes and passwords are exclusively local. 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Easy &amp; Secure Backups </a:t>
            </a:r>
            <a:endParaRPr b="1"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when life’s accidents happen, you can rest assured that your data is available only to you. 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Store encrypted backups on any cloud while keeping your data locked behind a master password.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21716" l="0" r="0" t="17162"/>
          <a:stretch/>
        </p:blipFill>
        <p:spPr>
          <a:xfrm>
            <a:off x="1129475" y="158200"/>
            <a:ext cx="1951350" cy="1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454050"/>
            <a:ext cx="70389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350250" y="1147600"/>
            <a:ext cx="76266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Free &amp; Open Source</a:t>
            </a:r>
            <a:endParaRPr b="1"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Peer reviewed code, security nerds approve. 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Minimal Footprint</a:t>
            </a:r>
            <a:endParaRPr b="1" sz="1400"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bloatware, no ads, no trackers.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Incognito Mode</a:t>
            </a:r>
            <a:endParaRPr b="1" sz="1400"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Blocks screenshots and hide content when you switch between apps.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Quick Search</a:t>
            </a:r>
            <a:endParaRPr b="1" sz="1400"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#Hashtags, words, or phrases to find a note.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Proposal</a:t>
            </a:r>
            <a:endParaRPr sz="2400"/>
          </a:p>
        </p:txBody>
      </p:sp>
      <p:sp>
        <p:nvSpPr>
          <p:cNvPr id="173" name="Shape 173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Roadmap &amp; Sprint Planning →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type="title"/>
          </p:nvPr>
        </p:nvSpPr>
        <p:spPr>
          <a:xfrm>
            <a:off x="1422500" y="4391500"/>
            <a:ext cx="3933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Roadmap &amp; Sprint Planning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0"/>
            <a:ext cx="100426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4591"/>
            <a:ext cx="9144000" cy="525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