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34"/>
  </p:notesMasterIdLst>
  <p:sldIdLst>
    <p:sldId id="3825" r:id="rId5"/>
    <p:sldId id="3826" r:id="rId6"/>
    <p:sldId id="3828" r:id="rId7"/>
    <p:sldId id="3835" r:id="rId8"/>
    <p:sldId id="3836" r:id="rId9"/>
    <p:sldId id="3837" r:id="rId10"/>
    <p:sldId id="3838" r:id="rId11"/>
    <p:sldId id="3839" r:id="rId12"/>
    <p:sldId id="3840" r:id="rId13"/>
    <p:sldId id="3841" r:id="rId14"/>
    <p:sldId id="3842" r:id="rId15"/>
    <p:sldId id="3843" r:id="rId16"/>
    <p:sldId id="3844" r:id="rId17"/>
    <p:sldId id="3845" r:id="rId18"/>
    <p:sldId id="3846" r:id="rId19"/>
    <p:sldId id="3847" r:id="rId20"/>
    <p:sldId id="3848" r:id="rId21"/>
    <p:sldId id="3849" r:id="rId22"/>
    <p:sldId id="3850" r:id="rId23"/>
    <p:sldId id="3851" r:id="rId24"/>
    <p:sldId id="3852" r:id="rId25"/>
    <p:sldId id="3853" r:id="rId26"/>
    <p:sldId id="3854" r:id="rId27"/>
    <p:sldId id="3856" r:id="rId28"/>
    <p:sldId id="3857" r:id="rId29"/>
    <p:sldId id="3858" r:id="rId30"/>
    <p:sldId id="3859" r:id="rId31"/>
    <p:sldId id="3860" r:id="rId32"/>
    <p:sldId id="383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>
        <p:scale>
          <a:sx n="66" d="100"/>
          <a:sy n="66" d="100"/>
        </p:scale>
        <p:origin x="2442" y="106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11/12/2023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Visualizing Lake Fred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yz.github.io/Personal-Websit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Visualizing Lake Fred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Mohammed Mowla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38B1-9799-E18D-3401-5ECEAFD7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Model : Blender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857E3-E927-522E-2786-C00C4450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AA0F1-B8F5-B100-2D07-31375BA5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169EF-DE04-BCF5-621B-39016000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29214-9BAA-DCA4-B928-22B6F98D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Blender is an open-source 3D computer software tool</a:t>
            </a:r>
          </a:p>
          <a:p>
            <a:pPr lvl="1"/>
            <a:r>
              <a:rPr lang="en-US" dirty="0"/>
              <a:t>Supports modeling, rigging, animation, simulations, rendering,…</a:t>
            </a:r>
          </a:p>
          <a:p>
            <a:pPr lvl="1"/>
            <a:r>
              <a:rPr lang="en-US" dirty="0"/>
              <a:t>Includes scripting through Python!</a:t>
            </a:r>
          </a:p>
          <a:p>
            <a:r>
              <a:rPr lang="en-US" dirty="0"/>
              <a:t>The most obvious use case for blender is to create 3D models for video games.</a:t>
            </a:r>
          </a:p>
          <a:p>
            <a:r>
              <a:rPr lang="en-US" dirty="0"/>
              <a:t>There are scientific use cases and libraries in Blender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BlenderGIS</a:t>
            </a:r>
            <a:endParaRPr lang="en-US" dirty="0"/>
          </a:p>
          <a:p>
            <a:pPr lvl="2"/>
            <a:r>
              <a:rPr lang="en-US" dirty="0"/>
              <a:t>Easily import (satellite) maps, displacement maps and geometry like buildings</a:t>
            </a:r>
          </a:p>
        </p:txBody>
      </p:sp>
    </p:spTree>
    <p:extLst>
      <p:ext uri="{BB962C8B-B14F-4D97-AF65-F5344CB8AC3E}">
        <p14:creationId xmlns:p14="http://schemas.microsoft.com/office/powerpoint/2010/main" val="4084854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2F42-D321-24CA-E29C-0178EB49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Make a 3D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828E-74B7-5B8D-E14C-1989F71C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Identified that we have a point cloud (A discrete set of data points in 3D space)</a:t>
            </a:r>
          </a:p>
          <a:p>
            <a:r>
              <a:rPr lang="en-US" dirty="0"/>
              <a:t>How do we take a point cloud and make something from it?</a:t>
            </a:r>
          </a:p>
          <a:p>
            <a:r>
              <a:rPr lang="en-US" dirty="0"/>
              <a:t>Triangulation!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4685A-C70E-D8BD-AC01-3D7A0831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AFCDD-AE70-0CB5-45E9-AF11E68F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33D24-7188-A0B7-00D0-05C4E460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35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2F42-D321-24CA-E29C-0178EB49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26" y="198438"/>
            <a:ext cx="10515600" cy="1325563"/>
          </a:xfrm>
        </p:spPr>
        <p:txBody>
          <a:bodyPr/>
          <a:lstStyle/>
          <a:p>
            <a:r>
              <a:rPr lang="en-US" dirty="0"/>
              <a:t>Delaunay Triangulation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4828E-74B7-5B8D-E14C-1989F71C7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489" y="1504952"/>
                <a:ext cx="10649423" cy="46010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Definition: Delaunay Triangulation (DT)</a:t>
                </a:r>
              </a:p>
              <a:p>
                <a:pPr lvl="1"/>
                <a:r>
                  <a:rPr lang="en-US" dirty="0"/>
                  <a:t>For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of discrete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a </a:t>
                </a:r>
                <a:r>
                  <a:rPr lang="en-US" u="sng" dirty="0"/>
                  <a:t>general position</a:t>
                </a:r>
                <a:r>
                  <a:rPr lang="en-US" dirty="0"/>
                  <a:t> is a triangulation such that no point is inside the circumcircle of any triangle in the DT.</a:t>
                </a:r>
              </a:p>
              <a:p>
                <a:pPr lvl="1"/>
                <a:r>
                  <a:rPr lang="en-US" dirty="0"/>
                  <a:t>In Algebraic Geometry and Computational Geometry:</a:t>
                </a:r>
              </a:p>
              <a:p>
                <a:pPr lvl="1"/>
                <a:r>
                  <a:rPr lang="en-US" dirty="0"/>
                  <a:t>A circumcircle is a circle that passes through all the vertices of a given polygon. In our case a triangle</a:t>
                </a:r>
              </a:p>
              <a:p>
                <a:pPr lvl="2"/>
                <a:r>
                  <a:rPr lang="en-US" dirty="0"/>
                  <a:t>General Position (Points Only): An arrangement of points where no three points are colinear (Lie in a straight line)</a:t>
                </a:r>
              </a:p>
              <a:p>
                <a:r>
                  <a:rPr lang="en-US" dirty="0"/>
                  <a:t>Several Types of Algorithms for computing DT exist</a:t>
                </a:r>
              </a:p>
              <a:p>
                <a:pPr lvl="1"/>
                <a:r>
                  <a:rPr lang="en-US" dirty="0"/>
                  <a:t>Flip Algorithms</a:t>
                </a:r>
              </a:p>
              <a:p>
                <a:pPr lvl="1"/>
                <a:r>
                  <a:rPr lang="en-US" dirty="0"/>
                  <a:t>Divide and Conquer</a:t>
                </a:r>
              </a:p>
              <a:p>
                <a:pPr lvl="1"/>
                <a:r>
                  <a:rPr lang="en-US" dirty="0"/>
                  <a:t>Sweephull (Used by SciPy implementation from </a:t>
                </a:r>
                <a:r>
                  <a:rPr lang="en-US" dirty="0" err="1"/>
                  <a:t>Qhull</a:t>
                </a:r>
                <a:r>
                  <a:rPr lang="en-US" dirty="0"/>
                  <a:t> library)</a:t>
                </a:r>
              </a:p>
              <a:p>
                <a:pPr lvl="1"/>
                <a:r>
                  <a:rPr lang="en-US" dirty="0"/>
                  <a:t>Incremental (Explained Next)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4828E-74B7-5B8D-E14C-1989F71C7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489" y="1504952"/>
                <a:ext cx="10649423" cy="4601028"/>
              </a:xfrm>
              <a:blipFill>
                <a:blip r:embed="rId2"/>
                <a:stretch>
                  <a:fillRect l="-916" t="-2781" r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4685A-C70E-D8BD-AC01-3D7A0831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AFCDD-AE70-0CB5-45E9-AF11E68F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33D24-7188-A0B7-00D0-05C4E460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1550796-8803-0350-BF85-2D07A81782AD}"/>
              </a:ext>
            </a:extLst>
          </p:cNvPr>
          <p:cNvGrpSpPr/>
          <p:nvPr/>
        </p:nvGrpSpPr>
        <p:grpSpPr>
          <a:xfrm>
            <a:off x="-261451" y="8475734"/>
            <a:ext cx="2226966" cy="2226966"/>
            <a:chOff x="1744489" y="3876629"/>
            <a:chExt cx="2226966" cy="222696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E1CD4B7-3C47-EB18-422D-5F8AD3F907C4}"/>
                </a:ext>
              </a:extLst>
            </p:cNvPr>
            <p:cNvSpPr/>
            <p:nvPr/>
          </p:nvSpPr>
          <p:spPr>
            <a:xfrm>
              <a:off x="1744489" y="3876629"/>
              <a:ext cx="2226966" cy="2226966"/>
            </a:xfrm>
            <a:prstGeom prst="ellipse">
              <a:avLst/>
            </a:prstGeom>
            <a:noFill/>
            <a:ln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9402A3C-E455-BFAB-C902-6B0C57D9090C}"/>
                </a:ext>
              </a:extLst>
            </p:cNvPr>
            <p:cNvGrpSpPr/>
            <p:nvPr/>
          </p:nvGrpSpPr>
          <p:grpSpPr>
            <a:xfrm>
              <a:off x="1822901" y="3880418"/>
              <a:ext cx="2070142" cy="1467837"/>
              <a:chOff x="7548113" y="2406771"/>
              <a:chExt cx="4002657" cy="283808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C926625-8771-05B3-8592-CCD1E12F66C3}"/>
                  </a:ext>
                </a:extLst>
              </p:cNvPr>
              <p:cNvSpPr/>
              <p:nvPr/>
            </p:nvSpPr>
            <p:spPr>
              <a:xfrm>
                <a:off x="10083055" y="3874609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E31854A-5038-39E3-97EB-E05329719546}"/>
                  </a:ext>
                </a:extLst>
              </p:cNvPr>
              <p:cNvSpPr/>
              <p:nvPr/>
            </p:nvSpPr>
            <p:spPr>
              <a:xfrm>
                <a:off x="9299547" y="3429001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C819770-2597-6887-EF6F-FF7CB08A34DC}"/>
                  </a:ext>
                </a:extLst>
              </p:cNvPr>
              <p:cNvSpPr/>
              <p:nvPr/>
            </p:nvSpPr>
            <p:spPr>
              <a:xfrm>
                <a:off x="8662629" y="4472557"/>
                <a:ext cx="159657" cy="15965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EE362D0-7913-804D-47FC-A2327BBE8526}"/>
                  </a:ext>
                </a:extLst>
              </p:cNvPr>
              <p:cNvSpPr/>
              <p:nvPr/>
            </p:nvSpPr>
            <p:spPr>
              <a:xfrm>
                <a:off x="9756175" y="4632213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CBC0D834-5D17-5DE0-D3AD-6E043FAC1B50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59B7DC-F2BD-C828-461C-C514F16BCEF5}"/>
              </a:ext>
            </a:extLst>
          </p:cNvPr>
          <p:cNvGrpSpPr/>
          <p:nvPr/>
        </p:nvGrpSpPr>
        <p:grpSpPr>
          <a:xfrm>
            <a:off x="3276567" y="8528090"/>
            <a:ext cx="2226966" cy="2226966"/>
            <a:chOff x="1744489" y="3876629"/>
            <a:chExt cx="2226966" cy="222696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57B4BF6-8759-3E0C-40EA-4EC0C4809CFA}"/>
                </a:ext>
              </a:extLst>
            </p:cNvPr>
            <p:cNvSpPr/>
            <p:nvPr/>
          </p:nvSpPr>
          <p:spPr>
            <a:xfrm>
              <a:off x="1744489" y="3876629"/>
              <a:ext cx="2226966" cy="2226966"/>
            </a:xfrm>
            <a:prstGeom prst="ellipse">
              <a:avLst/>
            </a:prstGeom>
            <a:noFill/>
            <a:ln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A1ABF63-DD86-68BE-0BC6-2E3D7ABD93D7}"/>
                </a:ext>
              </a:extLst>
            </p:cNvPr>
            <p:cNvGrpSpPr/>
            <p:nvPr/>
          </p:nvGrpSpPr>
          <p:grpSpPr>
            <a:xfrm>
              <a:off x="1822901" y="3880418"/>
              <a:ext cx="2070142" cy="1467837"/>
              <a:chOff x="7548113" y="2406771"/>
              <a:chExt cx="4002657" cy="2838089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6720F38-1E50-FDCE-B452-ED42C5BF1148}"/>
                  </a:ext>
                </a:extLst>
              </p:cNvPr>
              <p:cNvSpPr/>
              <p:nvPr/>
            </p:nvSpPr>
            <p:spPr>
              <a:xfrm>
                <a:off x="10083055" y="3874609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3768824-DCF6-B9C9-7E7B-AC22CE0238CE}"/>
                  </a:ext>
                </a:extLst>
              </p:cNvPr>
              <p:cNvSpPr/>
              <p:nvPr/>
            </p:nvSpPr>
            <p:spPr>
              <a:xfrm>
                <a:off x="9299547" y="3429001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1CFDE38-6C3B-7D59-D4C5-20F027862855}"/>
                  </a:ext>
                </a:extLst>
              </p:cNvPr>
              <p:cNvSpPr/>
              <p:nvPr/>
            </p:nvSpPr>
            <p:spPr>
              <a:xfrm>
                <a:off x="8662629" y="4472557"/>
                <a:ext cx="159657" cy="15965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09E9EF3-E943-B1BE-98CD-83847038048B}"/>
                  </a:ext>
                </a:extLst>
              </p:cNvPr>
              <p:cNvSpPr/>
              <p:nvPr/>
            </p:nvSpPr>
            <p:spPr>
              <a:xfrm>
                <a:off x="9756175" y="4632213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10412A72-A4AF-CC6E-0577-DFF629BC86B8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BC81D9-9403-A20D-992A-26BEE63DFE87}"/>
              </a:ext>
            </a:extLst>
          </p:cNvPr>
          <p:cNvGrpSpPr/>
          <p:nvPr/>
        </p:nvGrpSpPr>
        <p:grpSpPr>
          <a:xfrm>
            <a:off x="5451036" y="7412494"/>
            <a:ext cx="4127397" cy="5094164"/>
            <a:chOff x="4860382" y="2677087"/>
            <a:chExt cx="4127397" cy="509416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64ED474-6070-2BD6-F555-80172B6B01C6}"/>
                </a:ext>
              </a:extLst>
            </p:cNvPr>
            <p:cNvCxnSpPr>
              <a:cxnSpLocks/>
              <a:stCxn id="62" idx="0"/>
              <a:endCxn id="60" idx="0"/>
            </p:cNvCxnSpPr>
            <p:nvPr/>
          </p:nvCxnSpPr>
          <p:spPr>
            <a:xfrm flipH="1">
              <a:off x="7125246" y="3857719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1135348-8B8A-A887-EADF-00F2C08D5AA5}"/>
                </a:ext>
              </a:extLst>
            </p:cNvPr>
            <p:cNvCxnSpPr>
              <a:stCxn id="62" idx="2"/>
              <a:endCxn id="60" idx="3"/>
            </p:cNvCxnSpPr>
            <p:nvPr/>
          </p:nvCxnSpPr>
          <p:spPr>
            <a:xfrm flipV="1">
              <a:off x="6507540" y="4996607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C5E2B-9E6D-0572-96AE-0813E8C1584F}"/>
                </a:ext>
              </a:extLst>
            </p:cNvPr>
            <p:cNvCxnSpPr>
              <a:stCxn id="62" idx="4"/>
              <a:endCxn id="60" idx="6"/>
            </p:cNvCxnSpPr>
            <p:nvPr/>
          </p:nvCxnSpPr>
          <p:spPr>
            <a:xfrm flipH="1" flipV="1">
              <a:off x="7166532" y="4967414"/>
              <a:ext cx="1411150" cy="358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E584EE8-1478-687B-F5D3-2E6399A84D78}"/>
                </a:ext>
              </a:extLst>
            </p:cNvPr>
            <p:cNvGrpSpPr/>
            <p:nvPr/>
          </p:nvGrpSpPr>
          <p:grpSpPr>
            <a:xfrm>
              <a:off x="4860382" y="2677087"/>
              <a:ext cx="4127397" cy="5094164"/>
              <a:chOff x="4860382" y="2677087"/>
              <a:chExt cx="4127397" cy="509416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A0D264B-F9B6-EC2E-C32F-B21D8AA91F9B}"/>
                  </a:ext>
                </a:extLst>
              </p:cNvPr>
              <p:cNvGrpSpPr/>
              <p:nvPr/>
            </p:nvGrpSpPr>
            <p:grpSpPr>
              <a:xfrm>
                <a:off x="6507540" y="3857719"/>
                <a:ext cx="2070142" cy="1467837"/>
                <a:chOff x="7548113" y="2406771"/>
                <a:chExt cx="4002657" cy="2838089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59B0E22-6F2C-1694-464C-175F2D2BEAB5}"/>
                    </a:ext>
                  </a:extLst>
                </p:cNvPr>
                <p:cNvSpPr/>
                <p:nvPr/>
              </p:nvSpPr>
              <p:spPr>
                <a:xfrm>
                  <a:off x="10083055" y="3874608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B375093-D175-C0D3-9360-A0EEDE2B0087}"/>
                    </a:ext>
                  </a:extLst>
                </p:cNvPr>
                <p:cNvSpPr/>
                <p:nvPr/>
              </p:nvSpPr>
              <p:spPr>
                <a:xfrm>
                  <a:off x="9299547" y="3429000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C1A84C1-EAAF-A445-1249-4C4FBA2F35AB}"/>
                    </a:ext>
                  </a:extLst>
                </p:cNvPr>
                <p:cNvSpPr/>
                <p:nvPr/>
              </p:nvSpPr>
              <p:spPr>
                <a:xfrm>
                  <a:off x="8662630" y="4472557"/>
                  <a:ext cx="159657" cy="159657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272D5698-6B9E-3F9D-E270-15C83D44E947}"/>
                    </a:ext>
                  </a:extLst>
                </p:cNvPr>
                <p:cNvSpPr/>
                <p:nvPr/>
              </p:nvSpPr>
              <p:spPr>
                <a:xfrm>
                  <a:off x="9756174" y="4632214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Isosceles Triangle 61">
                  <a:extLst>
                    <a:ext uri="{FF2B5EF4-FFF2-40B4-BE49-F238E27FC236}">
                      <a16:creationId xmlns:a16="http://schemas.microsoft.com/office/drawing/2014/main" id="{1404D8F2-D88B-FB95-11D2-FEDEBB52A91A}"/>
                    </a:ext>
                  </a:extLst>
                </p:cNvPr>
                <p:cNvSpPr/>
                <p:nvPr/>
              </p:nvSpPr>
              <p:spPr>
                <a:xfrm>
                  <a:off x="7548113" y="2406771"/>
                  <a:ext cx="4002657" cy="2838089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8C66A65-9458-7BED-DF1F-570996468C08}"/>
                  </a:ext>
                </a:extLst>
              </p:cNvPr>
              <p:cNvSpPr/>
              <p:nvPr/>
            </p:nvSpPr>
            <p:spPr>
              <a:xfrm>
                <a:off x="6098658" y="4903348"/>
                <a:ext cx="2889121" cy="2867903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55C3E79-EC8F-8D05-AA99-DA0CDBB41BF3}"/>
                  </a:ext>
                </a:extLst>
              </p:cNvPr>
              <p:cNvSpPr/>
              <p:nvPr/>
            </p:nvSpPr>
            <p:spPr>
              <a:xfrm>
                <a:off x="4860382" y="2677087"/>
                <a:ext cx="2679192" cy="2679192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B865166-12BD-87A6-5991-5D8CFD16956F}"/>
                  </a:ext>
                </a:extLst>
              </p:cNvPr>
              <p:cNvSpPr/>
              <p:nvPr/>
            </p:nvSpPr>
            <p:spPr>
              <a:xfrm>
                <a:off x="7078188" y="3735827"/>
                <a:ext cx="1828800" cy="1828800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8839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2258-6C6C-99D9-10C4-9AF2A073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DT : Bowyer-Watson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8C18-09D5-2E5F-CBB0-B7AD490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561" y="1472663"/>
            <a:ext cx="8218218" cy="18287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Let’s look at 4 points</a:t>
            </a:r>
          </a:p>
          <a:p>
            <a:r>
              <a:rPr lang="en-US" dirty="0"/>
              <a:t>Create a super-triangle the contains all points</a:t>
            </a:r>
          </a:p>
          <a:p>
            <a:pPr lvl="1"/>
            <a:r>
              <a:rPr lang="en-US" dirty="0"/>
              <a:t>Then add one point at a time.</a:t>
            </a:r>
          </a:p>
          <a:p>
            <a:r>
              <a:rPr lang="en-US" dirty="0"/>
              <a:t>Check to see if a point lies between two circumcircles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5C568-4B78-D5FE-B905-81E9ABF4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A901C-D8EF-505D-D56C-E61C6AD6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D9D4-65A0-E792-3A55-A60E1EE4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72D17FE-E006-EB9F-6113-8E968AA4647E}"/>
              </a:ext>
            </a:extLst>
          </p:cNvPr>
          <p:cNvGrpSpPr/>
          <p:nvPr/>
        </p:nvGrpSpPr>
        <p:grpSpPr>
          <a:xfrm>
            <a:off x="3361648" y="3684939"/>
            <a:ext cx="2226966" cy="2226966"/>
            <a:chOff x="1744489" y="3876629"/>
            <a:chExt cx="2226966" cy="2226966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B2E8CF7-44B8-1DF7-D08D-07B96A7F547A}"/>
                </a:ext>
              </a:extLst>
            </p:cNvPr>
            <p:cNvSpPr/>
            <p:nvPr/>
          </p:nvSpPr>
          <p:spPr>
            <a:xfrm>
              <a:off x="1744489" y="3876629"/>
              <a:ext cx="2226966" cy="2226966"/>
            </a:xfrm>
            <a:prstGeom prst="ellipse">
              <a:avLst/>
            </a:prstGeom>
            <a:noFill/>
            <a:ln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8A1024-EA27-AEA1-78F6-36427C820B10}"/>
                </a:ext>
              </a:extLst>
            </p:cNvPr>
            <p:cNvGrpSpPr/>
            <p:nvPr/>
          </p:nvGrpSpPr>
          <p:grpSpPr>
            <a:xfrm>
              <a:off x="1822901" y="3880418"/>
              <a:ext cx="2070142" cy="1467837"/>
              <a:chOff x="7548113" y="2406771"/>
              <a:chExt cx="4002657" cy="283808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326491-2B6A-3BD9-C35A-AF43E667B5EA}"/>
                  </a:ext>
                </a:extLst>
              </p:cNvPr>
              <p:cNvSpPr/>
              <p:nvPr/>
            </p:nvSpPr>
            <p:spPr>
              <a:xfrm>
                <a:off x="10083055" y="3874609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A2DD9EE-CD8C-8CAF-17D4-44E0F8C54DF0}"/>
                  </a:ext>
                </a:extLst>
              </p:cNvPr>
              <p:cNvSpPr/>
              <p:nvPr/>
            </p:nvSpPr>
            <p:spPr>
              <a:xfrm>
                <a:off x="9299547" y="3429001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0DAC2FB-AD8F-83D6-A754-E77B0C2109F0}"/>
                  </a:ext>
                </a:extLst>
              </p:cNvPr>
              <p:cNvSpPr/>
              <p:nvPr/>
            </p:nvSpPr>
            <p:spPr>
              <a:xfrm>
                <a:off x="8662629" y="4472557"/>
                <a:ext cx="159657" cy="15965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4807F95-2D8C-06BC-F534-00EAF1F92854}"/>
                  </a:ext>
                </a:extLst>
              </p:cNvPr>
              <p:cNvSpPr/>
              <p:nvPr/>
            </p:nvSpPr>
            <p:spPr>
              <a:xfrm>
                <a:off x="9756175" y="4632213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6FE77DAD-7C70-93C7-3706-651860A6BB45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D430423-E9B7-F686-083B-9867B926EA85}"/>
              </a:ext>
            </a:extLst>
          </p:cNvPr>
          <p:cNvGrpSpPr/>
          <p:nvPr/>
        </p:nvGrpSpPr>
        <p:grpSpPr>
          <a:xfrm>
            <a:off x="5536117" y="2569343"/>
            <a:ext cx="4127397" cy="5094164"/>
            <a:chOff x="4860382" y="2677087"/>
            <a:chExt cx="4127397" cy="509416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27D80A5-9364-B2E2-B83E-2438F6C40BD3}"/>
                </a:ext>
              </a:extLst>
            </p:cNvPr>
            <p:cNvCxnSpPr>
              <a:cxnSpLocks/>
              <a:stCxn id="45" idx="0"/>
              <a:endCxn id="43" idx="0"/>
            </p:cNvCxnSpPr>
            <p:nvPr/>
          </p:nvCxnSpPr>
          <p:spPr>
            <a:xfrm flipH="1">
              <a:off x="7125246" y="3857719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06F1620-9686-013F-AF7C-49361E662B47}"/>
                </a:ext>
              </a:extLst>
            </p:cNvPr>
            <p:cNvCxnSpPr>
              <a:stCxn id="45" idx="2"/>
              <a:endCxn id="43" idx="3"/>
            </p:cNvCxnSpPr>
            <p:nvPr/>
          </p:nvCxnSpPr>
          <p:spPr>
            <a:xfrm flipV="1">
              <a:off x="6507540" y="4996607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10A2C0E-AABA-2D7F-46B2-EC116EE9CBAD}"/>
                </a:ext>
              </a:extLst>
            </p:cNvPr>
            <p:cNvCxnSpPr>
              <a:stCxn id="45" idx="4"/>
              <a:endCxn id="43" idx="6"/>
            </p:cNvCxnSpPr>
            <p:nvPr/>
          </p:nvCxnSpPr>
          <p:spPr>
            <a:xfrm flipH="1" flipV="1">
              <a:off x="7166532" y="4967414"/>
              <a:ext cx="1411150" cy="358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65C6EE0-7993-376E-8FA9-359AA36F5FFA}"/>
                </a:ext>
              </a:extLst>
            </p:cNvPr>
            <p:cNvGrpSpPr/>
            <p:nvPr/>
          </p:nvGrpSpPr>
          <p:grpSpPr>
            <a:xfrm>
              <a:off x="4860382" y="2677087"/>
              <a:ext cx="4127397" cy="5094164"/>
              <a:chOff x="4860382" y="2677087"/>
              <a:chExt cx="4127397" cy="509416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0532D47-E6F2-1452-690C-CE3CA7BF0A05}"/>
                  </a:ext>
                </a:extLst>
              </p:cNvPr>
              <p:cNvGrpSpPr/>
              <p:nvPr/>
            </p:nvGrpSpPr>
            <p:grpSpPr>
              <a:xfrm>
                <a:off x="6507540" y="3857719"/>
                <a:ext cx="2070142" cy="1467837"/>
                <a:chOff x="7548113" y="2406771"/>
                <a:chExt cx="4002657" cy="2838089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68D6D112-7E3D-D9BA-3CF4-1F150DB98A35}"/>
                    </a:ext>
                  </a:extLst>
                </p:cNvPr>
                <p:cNvSpPr/>
                <p:nvPr/>
              </p:nvSpPr>
              <p:spPr>
                <a:xfrm>
                  <a:off x="10083055" y="3874608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90DBD49-3A40-77B9-F088-7F8DE700B7EA}"/>
                    </a:ext>
                  </a:extLst>
                </p:cNvPr>
                <p:cNvSpPr/>
                <p:nvPr/>
              </p:nvSpPr>
              <p:spPr>
                <a:xfrm>
                  <a:off x="9299547" y="3429000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ADD8FE99-AA1D-ED8A-EC5C-71D963F5006B}"/>
                    </a:ext>
                  </a:extLst>
                </p:cNvPr>
                <p:cNvSpPr/>
                <p:nvPr/>
              </p:nvSpPr>
              <p:spPr>
                <a:xfrm>
                  <a:off x="8662630" y="4472557"/>
                  <a:ext cx="159657" cy="159657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15202F65-936F-819C-9930-36D6B045F316}"/>
                    </a:ext>
                  </a:extLst>
                </p:cNvPr>
                <p:cNvSpPr/>
                <p:nvPr/>
              </p:nvSpPr>
              <p:spPr>
                <a:xfrm>
                  <a:off x="9756174" y="4632214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Isosceles Triangle 44">
                  <a:extLst>
                    <a:ext uri="{FF2B5EF4-FFF2-40B4-BE49-F238E27FC236}">
                      <a16:creationId xmlns:a16="http://schemas.microsoft.com/office/drawing/2014/main" id="{6C55E5F4-4F69-53B5-E907-6B83ED1CE611}"/>
                    </a:ext>
                  </a:extLst>
                </p:cNvPr>
                <p:cNvSpPr/>
                <p:nvPr/>
              </p:nvSpPr>
              <p:spPr>
                <a:xfrm>
                  <a:off x="7548113" y="2406771"/>
                  <a:ext cx="4002657" cy="2838089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CF5C285-49CC-F10F-ED19-5F8F94E0F1D7}"/>
                  </a:ext>
                </a:extLst>
              </p:cNvPr>
              <p:cNvSpPr/>
              <p:nvPr/>
            </p:nvSpPr>
            <p:spPr>
              <a:xfrm>
                <a:off x="6098658" y="4903348"/>
                <a:ext cx="2889121" cy="2867903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2C35B00-4F53-BD53-AB73-4F94F62E3FB8}"/>
                  </a:ext>
                </a:extLst>
              </p:cNvPr>
              <p:cNvSpPr/>
              <p:nvPr/>
            </p:nvSpPr>
            <p:spPr>
              <a:xfrm>
                <a:off x="4860382" y="2677087"/>
                <a:ext cx="2679192" cy="2679192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E1F0163-2DA4-50C5-71DF-C20FFD3800F7}"/>
                  </a:ext>
                </a:extLst>
              </p:cNvPr>
              <p:cNvSpPr/>
              <p:nvPr/>
            </p:nvSpPr>
            <p:spPr>
              <a:xfrm>
                <a:off x="7078188" y="3735827"/>
                <a:ext cx="1828800" cy="1828800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3864153-024F-9DFD-0E76-0276BAE6E5F5}"/>
              </a:ext>
            </a:extLst>
          </p:cNvPr>
          <p:cNvCxnSpPr>
            <a:cxnSpLocks/>
          </p:cNvCxnSpPr>
          <p:nvPr/>
        </p:nvCxnSpPr>
        <p:spPr>
          <a:xfrm>
            <a:off x="5940799" y="4541236"/>
            <a:ext cx="7741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C38E92C-061A-14DB-8D26-AC28F29C122F}"/>
              </a:ext>
            </a:extLst>
          </p:cNvPr>
          <p:cNvGrpSpPr/>
          <p:nvPr/>
        </p:nvGrpSpPr>
        <p:grpSpPr>
          <a:xfrm>
            <a:off x="305256" y="8141976"/>
            <a:ext cx="4127397" cy="5094164"/>
            <a:chOff x="4860382" y="2677087"/>
            <a:chExt cx="4127397" cy="5094164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B158322-CCEA-44E9-7866-745F1A13AEE3}"/>
                </a:ext>
              </a:extLst>
            </p:cNvPr>
            <p:cNvCxnSpPr>
              <a:cxnSpLocks/>
              <a:stCxn id="105" idx="0"/>
              <a:endCxn id="103" idx="0"/>
            </p:cNvCxnSpPr>
            <p:nvPr/>
          </p:nvCxnSpPr>
          <p:spPr>
            <a:xfrm flipH="1">
              <a:off x="7125246" y="3857719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9D5056A-4044-D1C3-07F9-B5DA7AD0746C}"/>
                </a:ext>
              </a:extLst>
            </p:cNvPr>
            <p:cNvCxnSpPr>
              <a:stCxn id="105" idx="2"/>
              <a:endCxn id="103" idx="3"/>
            </p:cNvCxnSpPr>
            <p:nvPr/>
          </p:nvCxnSpPr>
          <p:spPr>
            <a:xfrm flipV="1">
              <a:off x="6507540" y="4996607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342604C-62CB-ED3A-9001-65B9CDBB4BCE}"/>
                </a:ext>
              </a:extLst>
            </p:cNvPr>
            <p:cNvCxnSpPr>
              <a:stCxn id="105" idx="4"/>
              <a:endCxn id="103" idx="6"/>
            </p:cNvCxnSpPr>
            <p:nvPr/>
          </p:nvCxnSpPr>
          <p:spPr>
            <a:xfrm flipH="1" flipV="1">
              <a:off x="7166532" y="4967414"/>
              <a:ext cx="1411150" cy="358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4ED19BA-EC19-F2FB-C25A-9B1568CF7528}"/>
                </a:ext>
              </a:extLst>
            </p:cNvPr>
            <p:cNvGrpSpPr/>
            <p:nvPr/>
          </p:nvGrpSpPr>
          <p:grpSpPr>
            <a:xfrm>
              <a:off x="4860382" y="2677087"/>
              <a:ext cx="4127397" cy="5094164"/>
              <a:chOff x="4860382" y="2677087"/>
              <a:chExt cx="4127397" cy="5094164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71B5EBA-E722-A474-86A7-BAB98C7543C4}"/>
                  </a:ext>
                </a:extLst>
              </p:cNvPr>
              <p:cNvGrpSpPr/>
              <p:nvPr/>
            </p:nvGrpSpPr>
            <p:grpSpPr>
              <a:xfrm>
                <a:off x="6507540" y="3857719"/>
                <a:ext cx="2070142" cy="1467837"/>
                <a:chOff x="7548113" y="2406772"/>
                <a:chExt cx="4002657" cy="2838090"/>
              </a:xfrm>
            </p:grpSpPr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E1DB14ED-ACEE-7EC6-1164-28F4EA361299}"/>
                    </a:ext>
                  </a:extLst>
                </p:cNvPr>
                <p:cNvSpPr/>
                <p:nvPr/>
              </p:nvSpPr>
              <p:spPr>
                <a:xfrm>
                  <a:off x="10083055" y="3874608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9B206B0B-1008-F6C3-8D83-EE54338AF866}"/>
                    </a:ext>
                  </a:extLst>
                </p:cNvPr>
                <p:cNvSpPr/>
                <p:nvPr/>
              </p:nvSpPr>
              <p:spPr>
                <a:xfrm>
                  <a:off x="9299547" y="3429000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5955139-CD49-8A5A-F340-3BEA81D4EFF1}"/>
                    </a:ext>
                  </a:extLst>
                </p:cNvPr>
                <p:cNvSpPr/>
                <p:nvPr/>
              </p:nvSpPr>
              <p:spPr>
                <a:xfrm>
                  <a:off x="8662630" y="4472557"/>
                  <a:ext cx="159657" cy="159657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D59EDDDF-31BE-6029-0881-9F04E2AAC5FE}"/>
                    </a:ext>
                  </a:extLst>
                </p:cNvPr>
                <p:cNvSpPr/>
                <p:nvPr/>
              </p:nvSpPr>
              <p:spPr>
                <a:xfrm>
                  <a:off x="9756174" y="4632214"/>
                  <a:ext cx="159657" cy="159657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51EB617C-944F-7FB8-7914-27E2FC0218D7}"/>
                    </a:ext>
                  </a:extLst>
                </p:cNvPr>
                <p:cNvSpPr/>
                <p:nvPr/>
              </p:nvSpPr>
              <p:spPr>
                <a:xfrm>
                  <a:off x="7548113" y="2406772"/>
                  <a:ext cx="4002657" cy="283809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9791D71-1D56-31C0-5994-7E71317A557E}"/>
                  </a:ext>
                </a:extLst>
              </p:cNvPr>
              <p:cNvSpPr/>
              <p:nvPr/>
            </p:nvSpPr>
            <p:spPr>
              <a:xfrm>
                <a:off x="6098658" y="4903348"/>
                <a:ext cx="2889121" cy="2867903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F973F65F-F5AD-AE97-F230-407CE931477A}"/>
                  </a:ext>
                </a:extLst>
              </p:cNvPr>
              <p:cNvSpPr/>
              <p:nvPr/>
            </p:nvSpPr>
            <p:spPr>
              <a:xfrm>
                <a:off x="4860382" y="2677087"/>
                <a:ext cx="2679192" cy="2679192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5079065A-2C48-46A1-E594-CD5F5496C7FA}"/>
                  </a:ext>
                </a:extLst>
              </p:cNvPr>
              <p:cNvSpPr/>
              <p:nvPr/>
            </p:nvSpPr>
            <p:spPr>
              <a:xfrm>
                <a:off x="7078188" y="3735827"/>
                <a:ext cx="1828800" cy="1828800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77A7822-B4D9-5482-4093-E1A44894DAFF}"/>
              </a:ext>
            </a:extLst>
          </p:cNvPr>
          <p:cNvGrpSpPr/>
          <p:nvPr/>
        </p:nvGrpSpPr>
        <p:grpSpPr>
          <a:xfrm>
            <a:off x="4585993" y="9322608"/>
            <a:ext cx="2070142" cy="1467837"/>
            <a:chOff x="7419907" y="3487366"/>
            <a:chExt cx="2070142" cy="1467837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F9941F0-D278-2273-D20C-5C1D0B2AE68B}"/>
                </a:ext>
              </a:extLst>
            </p:cNvPr>
            <p:cNvCxnSpPr>
              <a:cxnSpLocks/>
              <a:stCxn id="118" idx="0"/>
              <a:endCxn id="116" idx="0"/>
            </p:cNvCxnSpPr>
            <p:nvPr/>
          </p:nvCxnSpPr>
          <p:spPr>
            <a:xfrm flipH="1">
              <a:off x="8037613" y="3487366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716CA3C-3405-5233-FFE9-9CD93CB6B371}"/>
                </a:ext>
              </a:extLst>
            </p:cNvPr>
            <p:cNvCxnSpPr>
              <a:stCxn id="118" idx="2"/>
              <a:endCxn id="116" idx="3"/>
            </p:cNvCxnSpPr>
            <p:nvPr/>
          </p:nvCxnSpPr>
          <p:spPr>
            <a:xfrm flipV="1">
              <a:off x="7419907" y="4626254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2091382-DE7B-4CCA-51C8-E11C12A9F13D}"/>
                </a:ext>
              </a:extLst>
            </p:cNvPr>
            <p:cNvGrpSpPr/>
            <p:nvPr/>
          </p:nvGrpSpPr>
          <p:grpSpPr>
            <a:xfrm>
              <a:off x="7419907" y="3487366"/>
              <a:ext cx="2070142" cy="1467837"/>
              <a:chOff x="7548113" y="2406771"/>
              <a:chExt cx="4002657" cy="2838089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139E0F9-F57E-CF79-2505-63221FF053B2}"/>
                  </a:ext>
                </a:extLst>
              </p:cNvPr>
              <p:cNvSpPr/>
              <p:nvPr/>
            </p:nvSpPr>
            <p:spPr>
              <a:xfrm>
                <a:off x="10083055" y="3874608"/>
                <a:ext cx="159657" cy="15965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864AFC5-CF89-3160-2C28-F972D2389975}"/>
                  </a:ext>
                </a:extLst>
              </p:cNvPr>
              <p:cNvSpPr/>
              <p:nvPr/>
            </p:nvSpPr>
            <p:spPr>
              <a:xfrm>
                <a:off x="9299547" y="3429000"/>
                <a:ext cx="159657" cy="15965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9E032A8A-AFC2-F153-7C04-7BDB4F5D1410}"/>
                  </a:ext>
                </a:extLst>
              </p:cNvPr>
              <p:cNvSpPr/>
              <p:nvPr/>
            </p:nvSpPr>
            <p:spPr>
              <a:xfrm>
                <a:off x="8662630" y="4472557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E4AFDD73-A073-00C1-9477-DDBE0516EFB8}"/>
                  </a:ext>
                </a:extLst>
              </p:cNvPr>
              <p:cNvSpPr/>
              <p:nvPr/>
            </p:nvSpPr>
            <p:spPr>
              <a:xfrm>
                <a:off x="9756174" y="4632214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Isosceles Triangle 117">
                <a:extLst>
                  <a:ext uri="{FF2B5EF4-FFF2-40B4-BE49-F238E27FC236}">
                    <a16:creationId xmlns:a16="http://schemas.microsoft.com/office/drawing/2014/main" id="{7EAEB5DB-A2F9-88E5-08CA-EAEB0D9B11A8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D80E2C0-F38F-B671-FCF6-B82250CF16CB}"/>
                </a:ext>
              </a:extLst>
            </p:cNvPr>
            <p:cNvCxnSpPr>
              <a:cxnSpLocks/>
              <a:endCxn id="117" idx="0"/>
            </p:cNvCxnSpPr>
            <p:nvPr/>
          </p:nvCxnSpPr>
          <p:spPr>
            <a:xfrm>
              <a:off x="8451941" y="3487366"/>
              <a:ext cx="151244" cy="1150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75F09E6-824E-FB27-E5E3-825DB43F96E5}"/>
                </a:ext>
              </a:extLst>
            </p:cNvPr>
            <p:cNvCxnSpPr>
              <a:cxnSpLocks/>
              <a:stCxn id="117" idx="6"/>
              <a:endCxn id="118" idx="4"/>
            </p:cNvCxnSpPr>
            <p:nvPr/>
          </p:nvCxnSpPr>
          <p:spPr>
            <a:xfrm>
              <a:off x="8644471" y="4679634"/>
              <a:ext cx="845578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DB039F3-B23D-370E-E6B1-9B3469510009}"/>
                </a:ext>
              </a:extLst>
            </p:cNvPr>
            <p:cNvCxnSpPr>
              <a:cxnSpLocks/>
              <a:stCxn id="117" idx="2"/>
              <a:endCxn id="118" idx="2"/>
            </p:cNvCxnSpPr>
            <p:nvPr/>
          </p:nvCxnSpPr>
          <p:spPr>
            <a:xfrm flipH="1">
              <a:off x="7419907" y="4679634"/>
              <a:ext cx="1141991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6042707-F7BF-5746-DE93-9BC969757FC9}"/>
                </a:ext>
              </a:extLst>
            </p:cNvPr>
            <p:cNvCxnSpPr>
              <a:cxnSpLocks/>
              <a:endCxn id="117" idx="2"/>
            </p:cNvCxnSpPr>
            <p:nvPr/>
          </p:nvCxnSpPr>
          <p:spPr>
            <a:xfrm>
              <a:off x="8059582" y="4593567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FD50BB9-305D-5E8B-8603-5A0A90B5A075}"/>
              </a:ext>
            </a:extLst>
          </p:cNvPr>
          <p:cNvGrpSpPr/>
          <p:nvPr/>
        </p:nvGrpSpPr>
        <p:grpSpPr>
          <a:xfrm>
            <a:off x="7190116" y="9322608"/>
            <a:ext cx="2070142" cy="1467837"/>
            <a:chOff x="7190116" y="3785408"/>
            <a:chExt cx="2070142" cy="146783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CDF4B55-5E1C-79D0-1D3A-6050B749F2EB}"/>
                </a:ext>
              </a:extLst>
            </p:cNvPr>
            <p:cNvCxnSpPr>
              <a:cxnSpLocks/>
              <a:stCxn id="134" idx="0"/>
              <a:endCxn id="132" idx="0"/>
            </p:cNvCxnSpPr>
            <p:nvPr/>
          </p:nvCxnSpPr>
          <p:spPr>
            <a:xfrm flipH="1">
              <a:off x="7807822" y="3785408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B6DAB3E-3082-831D-73B6-D6F2F5B977DE}"/>
                </a:ext>
              </a:extLst>
            </p:cNvPr>
            <p:cNvCxnSpPr>
              <a:stCxn id="134" idx="2"/>
              <a:endCxn id="132" idx="3"/>
            </p:cNvCxnSpPr>
            <p:nvPr/>
          </p:nvCxnSpPr>
          <p:spPr>
            <a:xfrm flipV="1">
              <a:off x="7190116" y="4924296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8DD2A28-466F-900F-09AD-F553F73B52D7}"/>
                </a:ext>
              </a:extLst>
            </p:cNvPr>
            <p:cNvGrpSpPr/>
            <p:nvPr/>
          </p:nvGrpSpPr>
          <p:grpSpPr>
            <a:xfrm>
              <a:off x="7190116" y="3785408"/>
              <a:ext cx="2070142" cy="1467837"/>
              <a:chOff x="7548113" y="2406771"/>
              <a:chExt cx="4002657" cy="2838089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20F85F5-D666-FBFB-32DF-1A8AEE918978}"/>
                  </a:ext>
                </a:extLst>
              </p:cNvPr>
              <p:cNvSpPr/>
              <p:nvPr/>
            </p:nvSpPr>
            <p:spPr>
              <a:xfrm>
                <a:off x="10083055" y="3874608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69FCEB72-5EFF-C635-5D3D-B32AEC66BF07}"/>
                  </a:ext>
                </a:extLst>
              </p:cNvPr>
              <p:cNvSpPr/>
              <p:nvPr/>
            </p:nvSpPr>
            <p:spPr>
              <a:xfrm>
                <a:off x="9299547" y="3429000"/>
                <a:ext cx="159657" cy="15965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57204B3-5663-DDDA-7945-131520D8BCAA}"/>
                  </a:ext>
                </a:extLst>
              </p:cNvPr>
              <p:cNvSpPr/>
              <p:nvPr/>
            </p:nvSpPr>
            <p:spPr>
              <a:xfrm>
                <a:off x="8662630" y="4472557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8B41BD0-6616-9EC1-84A8-9AAC42F85D9F}"/>
                  </a:ext>
                </a:extLst>
              </p:cNvPr>
              <p:cNvSpPr/>
              <p:nvPr/>
            </p:nvSpPr>
            <p:spPr>
              <a:xfrm>
                <a:off x="9756174" y="4632214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Isosceles Triangle 133">
                <a:extLst>
                  <a:ext uri="{FF2B5EF4-FFF2-40B4-BE49-F238E27FC236}">
                    <a16:creationId xmlns:a16="http://schemas.microsoft.com/office/drawing/2014/main" id="{66087C6F-BDD7-4BA9-D9E4-B5EF1259F934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8436D2C-E270-F5BB-DD82-DA704AB6B474}"/>
                </a:ext>
              </a:extLst>
            </p:cNvPr>
            <p:cNvCxnSpPr>
              <a:cxnSpLocks/>
              <a:stCxn id="133" idx="6"/>
              <a:endCxn id="134" idx="4"/>
            </p:cNvCxnSpPr>
            <p:nvPr/>
          </p:nvCxnSpPr>
          <p:spPr>
            <a:xfrm>
              <a:off x="8414680" y="4977676"/>
              <a:ext cx="845578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B07F505-E649-6B05-9B6F-0A083287E346}"/>
                </a:ext>
              </a:extLst>
            </p:cNvPr>
            <p:cNvCxnSpPr>
              <a:cxnSpLocks/>
              <a:stCxn id="133" idx="2"/>
              <a:endCxn id="134" idx="2"/>
            </p:cNvCxnSpPr>
            <p:nvPr/>
          </p:nvCxnSpPr>
          <p:spPr>
            <a:xfrm flipH="1">
              <a:off x="7190116" y="4977676"/>
              <a:ext cx="1141991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429BA7A-87DF-AF88-2671-4A1EE7B04E37}"/>
                </a:ext>
              </a:extLst>
            </p:cNvPr>
            <p:cNvCxnSpPr>
              <a:cxnSpLocks/>
              <a:endCxn id="133" idx="2"/>
            </p:cNvCxnSpPr>
            <p:nvPr/>
          </p:nvCxnSpPr>
          <p:spPr>
            <a:xfrm>
              <a:off x="7829791" y="4891609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4EE89C7-7A98-DA89-02E3-F4B335A43C08}"/>
                </a:ext>
              </a:extLst>
            </p:cNvPr>
            <p:cNvCxnSpPr>
              <a:stCxn id="130" idx="0"/>
              <a:endCxn id="134" idx="0"/>
            </p:cNvCxnSpPr>
            <p:nvPr/>
          </p:nvCxnSpPr>
          <p:spPr>
            <a:xfrm flipH="1" flipV="1">
              <a:off x="8225187" y="3785408"/>
              <a:ext cx="317268" cy="759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683FBF5-63F9-F457-CA3C-CB9664E6DFFE}"/>
                </a:ext>
              </a:extLst>
            </p:cNvPr>
            <p:cNvCxnSpPr>
              <a:stCxn id="134" idx="4"/>
              <a:endCxn id="130" idx="5"/>
            </p:cNvCxnSpPr>
            <p:nvPr/>
          </p:nvCxnSpPr>
          <p:spPr>
            <a:xfrm flipH="1" flipV="1">
              <a:off x="8571648" y="4615042"/>
              <a:ext cx="688610" cy="638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ACD85C1-6060-6A69-9616-F03D53B95100}"/>
                </a:ext>
              </a:extLst>
            </p:cNvPr>
            <p:cNvCxnSpPr>
              <a:stCxn id="130" idx="3"/>
              <a:endCxn id="133" idx="0"/>
            </p:cNvCxnSpPr>
            <p:nvPr/>
          </p:nvCxnSpPr>
          <p:spPr>
            <a:xfrm flipH="1">
              <a:off x="8373394" y="4615042"/>
              <a:ext cx="139867" cy="32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B741D8-4963-7C93-6141-ACF771080F71}"/>
                </a:ext>
              </a:extLst>
            </p:cNvPr>
            <p:cNvCxnSpPr>
              <a:stCxn id="132" idx="7"/>
              <a:endCxn id="130" idx="3"/>
            </p:cNvCxnSpPr>
            <p:nvPr/>
          </p:nvCxnSpPr>
          <p:spPr>
            <a:xfrm flipV="1">
              <a:off x="7837015" y="4615042"/>
              <a:ext cx="676246" cy="250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F528A70-A523-B0DA-9C01-69429C34F82A}"/>
              </a:ext>
            </a:extLst>
          </p:cNvPr>
          <p:cNvGrpSpPr/>
          <p:nvPr/>
        </p:nvGrpSpPr>
        <p:grpSpPr>
          <a:xfrm>
            <a:off x="9582361" y="9322608"/>
            <a:ext cx="2070142" cy="1467837"/>
            <a:chOff x="9582361" y="3785408"/>
            <a:chExt cx="2070142" cy="146783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CE79A1E-8A6B-B0AA-AFF7-00BFDE322318}"/>
                </a:ext>
              </a:extLst>
            </p:cNvPr>
            <p:cNvCxnSpPr>
              <a:cxnSpLocks/>
              <a:stCxn id="153" idx="0"/>
              <a:endCxn id="151" idx="0"/>
            </p:cNvCxnSpPr>
            <p:nvPr/>
          </p:nvCxnSpPr>
          <p:spPr>
            <a:xfrm flipH="1">
              <a:off x="10200067" y="3785408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C85E184-2F27-E2DC-5F24-9647F3310D82}"/>
                </a:ext>
              </a:extLst>
            </p:cNvPr>
            <p:cNvCxnSpPr>
              <a:stCxn id="153" idx="2"/>
              <a:endCxn id="151" idx="3"/>
            </p:cNvCxnSpPr>
            <p:nvPr/>
          </p:nvCxnSpPr>
          <p:spPr>
            <a:xfrm flipV="1">
              <a:off x="9582361" y="4924296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68C26E7-7FF3-36B8-C1A5-24668F0FCD5D}"/>
                </a:ext>
              </a:extLst>
            </p:cNvPr>
            <p:cNvGrpSpPr/>
            <p:nvPr/>
          </p:nvGrpSpPr>
          <p:grpSpPr>
            <a:xfrm>
              <a:off x="9582361" y="3785408"/>
              <a:ext cx="2070142" cy="1467837"/>
              <a:chOff x="7548113" y="2406771"/>
              <a:chExt cx="4002657" cy="2838089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5929388B-3FF4-AF1B-7B53-26D652B4808E}"/>
                  </a:ext>
                </a:extLst>
              </p:cNvPr>
              <p:cNvSpPr/>
              <p:nvPr/>
            </p:nvSpPr>
            <p:spPr>
              <a:xfrm>
                <a:off x="10083055" y="3874608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20A573C3-6EEB-AD2E-948B-77AB5A120546}"/>
                  </a:ext>
                </a:extLst>
              </p:cNvPr>
              <p:cNvSpPr/>
              <p:nvPr/>
            </p:nvSpPr>
            <p:spPr>
              <a:xfrm>
                <a:off x="9299547" y="3429000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C34A74E-EA09-8077-62EA-09907B0E2EB9}"/>
                  </a:ext>
                </a:extLst>
              </p:cNvPr>
              <p:cNvSpPr/>
              <p:nvPr/>
            </p:nvSpPr>
            <p:spPr>
              <a:xfrm>
                <a:off x="8662630" y="4472557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D382BA86-7E48-D8DD-7004-1BB5D39CE8C4}"/>
                  </a:ext>
                </a:extLst>
              </p:cNvPr>
              <p:cNvSpPr/>
              <p:nvPr/>
            </p:nvSpPr>
            <p:spPr>
              <a:xfrm>
                <a:off x="9756174" y="4632214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Isosceles Triangle 152">
                <a:extLst>
                  <a:ext uri="{FF2B5EF4-FFF2-40B4-BE49-F238E27FC236}">
                    <a16:creationId xmlns:a16="http://schemas.microsoft.com/office/drawing/2014/main" id="{69BB4E5C-21EC-8015-DDF9-D4E95069DDBB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19E2828-0CFD-9337-9FF9-A84C3C71B380}"/>
                </a:ext>
              </a:extLst>
            </p:cNvPr>
            <p:cNvCxnSpPr>
              <a:cxnSpLocks/>
              <a:stCxn id="152" idx="6"/>
              <a:endCxn id="153" idx="4"/>
            </p:cNvCxnSpPr>
            <p:nvPr/>
          </p:nvCxnSpPr>
          <p:spPr>
            <a:xfrm>
              <a:off x="10806925" y="4977676"/>
              <a:ext cx="845578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6E79AF6-6066-EF68-882C-18A82AEED8F0}"/>
                </a:ext>
              </a:extLst>
            </p:cNvPr>
            <p:cNvCxnSpPr>
              <a:cxnSpLocks/>
              <a:stCxn id="152" idx="2"/>
              <a:endCxn id="153" idx="2"/>
            </p:cNvCxnSpPr>
            <p:nvPr/>
          </p:nvCxnSpPr>
          <p:spPr>
            <a:xfrm flipH="1">
              <a:off x="9582361" y="4977676"/>
              <a:ext cx="1141991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1C55832-C90F-67D4-B803-D82EC3A00AC4}"/>
                </a:ext>
              </a:extLst>
            </p:cNvPr>
            <p:cNvCxnSpPr>
              <a:cxnSpLocks/>
              <a:endCxn id="152" idx="2"/>
            </p:cNvCxnSpPr>
            <p:nvPr/>
          </p:nvCxnSpPr>
          <p:spPr>
            <a:xfrm>
              <a:off x="10222036" y="4891609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F5705A7-9C0C-3C2B-8D8E-5A027F280A8F}"/>
                </a:ext>
              </a:extLst>
            </p:cNvPr>
            <p:cNvCxnSpPr>
              <a:cxnSpLocks/>
              <a:stCxn id="149" idx="0"/>
              <a:endCxn id="153" idx="0"/>
            </p:cNvCxnSpPr>
            <p:nvPr/>
          </p:nvCxnSpPr>
          <p:spPr>
            <a:xfrm flipH="1" flipV="1">
              <a:off x="10617432" y="3785408"/>
              <a:ext cx="317268" cy="759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C82ECDD-6703-8A0C-BC3D-E87078E85CB1}"/>
                </a:ext>
              </a:extLst>
            </p:cNvPr>
            <p:cNvCxnSpPr>
              <a:stCxn id="153" idx="4"/>
              <a:endCxn id="149" idx="5"/>
            </p:cNvCxnSpPr>
            <p:nvPr/>
          </p:nvCxnSpPr>
          <p:spPr>
            <a:xfrm flipH="1" flipV="1">
              <a:off x="10963893" y="4615042"/>
              <a:ext cx="688610" cy="638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C1953F4-1639-A1C1-7F3B-E11685258DD0}"/>
                </a:ext>
              </a:extLst>
            </p:cNvPr>
            <p:cNvCxnSpPr>
              <a:stCxn id="149" idx="3"/>
              <a:endCxn id="152" idx="0"/>
            </p:cNvCxnSpPr>
            <p:nvPr/>
          </p:nvCxnSpPr>
          <p:spPr>
            <a:xfrm flipH="1">
              <a:off x="10765639" y="4615042"/>
              <a:ext cx="139867" cy="32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CE135C0-3361-2E5D-819A-6F4D0A6F5371}"/>
                </a:ext>
              </a:extLst>
            </p:cNvPr>
            <p:cNvCxnSpPr>
              <a:stCxn id="151" idx="7"/>
              <a:endCxn id="149" idx="3"/>
            </p:cNvCxnSpPr>
            <p:nvPr/>
          </p:nvCxnSpPr>
          <p:spPr>
            <a:xfrm flipV="1">
              <a:off x="10229260" y="4615042"/>
              <a:ext cx="676246" cy="250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7C0C301-86BD-F52D-9192-0A5DE0477A3A}"/>
                </a:ext>
              </a:extLst>
            </p:cNvPr>
            <p:cNvCxnSpPr>
              <a:stCxn id="150" idx="0"/>
              <a:endCxn id="153" idx="0"/>
            </p:cNvCxnSpPr>
            <p:nvPr/>
          </p:nvCxnSpPr>
          <p:spPr>
            <a:xfrm flipV="1">
              <a:off x="10529476" y="3785408"/>
              <a:ext cx="87956" cy="528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A44E9F3-5182-5C03-A1D6-41D2338FFA10}"/>
                </a:ext>
              </a:extLst>
            </p:cNvPr>
            <p:cNvCxnSpPr>
              <a:stCxn id="150" idx="3"/>
              <a:endCxn id="151" idx="0"/>
            </p:cNvCxnSpPr>
            <p:nvPr/>
          </p:nvCxnSpPr>
          <p:spPr>
            <a:xfrm flipH="1">
              <a:off x="10200067" y="4384577"/>
              <a:ext cx="300215" cy="469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8C6EE7F-1F9D-05DA-9687-5CD5FA9B7E0E}"/>
                </a:ext>
              </a:extLst>
            </p:cNvPr>
            <p:cNvCxnSpPr>
              <a:stCxn id="150" idx="5"/>
              <a:endCxn id="149" idx="2"/>
            </p:cNvCxnSpPr>
            <p:nvPr/>
          </p:nvCxnSpPr>
          <p:spPr>
            <a:xfrm>
              <a:off x="10558669" y="4384577"/>
              <a:ext cx="334744" cy="201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EEC53022-9269-715A-0A82-3CAD2B1E9155}"/>
              </a:ext>
            </a:extLst>
          </p:cNvPr>
          <p:cNvSpPr txBox="1"/>
          <p:nvPr/>
        </p:nvSpPr>
        <p:spPr>
          <a:xfrm>
            <a:off x="3903345" y="12682895"/>
            <a:ext cx="4764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Result: Remove triangles that share two or more vertices with the original super-triangle.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962C099-BEF3-7D33-51D1-BB903C2B7077}"/>
              </a:ext>
            </a:extLst>
          </p:cNvPr>
          <p:cNvCxnSpPr>
            <a:cxnSpLocks/>
          </p:cNvCxnSpPr>
          <p:nvPr/>
        </p:nvCxnSpPr>
        <p:spPr>
          <a:xfrm>
            <a:off x="4407143" y="8096669"/>
            <a:ext cx="5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C3DD013-D215-DD4E-D915-3775513BBBC4}"/>
              </a:ext>
            </a:extLst>
          </p:cNvPr>
          <p:cNvGrpSpPr/>
          <p:nvPr/>
        </p:nvGrpSpPr>
        <p:grpSpPr>
          <a:xfrm>
            <a:off x="5957187" y="7568299"/>
            <a:ext cx="817206" cy="704865"/>
            <a:chOff x="5649907" y="4791092"/>
            <a:chExt cx="817206" cy="704865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C433BBF-F7B7-AB85-7114-C965CE90070C}"/>
                </a:ext>
              </a:extLst>
            </p:cNvPr>
            <p:cNvSpPr/>
            <p:nvPr/>
          </p:nvSpPr>
          <p:spPr>
            <a:xfrm>
              <a:off x="6384540" y="5021557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F1F9A34-142A-9E8D-4C75-6DCFE7D3AC50}"/>
                </a:ext>
              </a:extLst>
            </p:cNvPr>
            <p:cNvSpPr/>
            <p:nvPr/>
          </p:nvSpPr>
          <p:spPr>
            <a:xfrm>
              <a:off x="5979316" y="4791092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01C462D-16BE-A544-FB31-698F088211BE}"/>
                </a:ext>
              </a:extLst>
            </p:cNvPr>
            <p:cNvSpPr/>
            <p:nvPr/>
          </p:nvSpPr>
          <p:spPr>
            <a:xfrm>
              <a:off x="5649907" y="5330811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3EDE8315-DC48-6828-53EE-87636458E4A9}"/>
                </a:ext>
              </a:extLst>
            </p:cNvPr>
            <p:cNvSpPr/>
            <p:nvPr/>
          </p:nvSpPr>
          <p:spPr>
            <a:xfrm>
              <a:off x="6215479" y="5413384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8FE80C2-C5DA-CA13-DD8C-62B10B2FF5BB}"/>
                </a:ext>
              </a:extLst>
            </p:cNvPr>
            <p:cNvCxnSpPr>
              <a:cxnSpLocks/>
              <a:endCxn id="160" idx="2"/>
            </p:cNvCxnSpPr>
            <p:nvPr/>
          </p:nvCxnSpPr>
          <p:spPr>
            <a:xfrm>
              <a:off x="5713163" y="5368604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8FCFB34-2359-40E9-81D6-A1CBB15BC379}"/>
                </a:ext>
              </a:extLst>
            </p:cNvPr>
            <p:cNvCxnSpPr>
              <a:cxnSpLocks/>
              <a:stCxn id="157" idx="3"/>
              <a:endCxn id="160" idx="0"/>
            </p:cNvCxnSpPr>
            <p:nvPr/>
          </p:nvCxnSpPr>
          <p:spPr>
            <a:xfrm flipH="1">
              <a:off x="6256766" y="5092037"/>
              <a:ext cx="139867" cy="32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9F6AA2D-BDD4-6D3C-1C6A-DF82F82FDB8F}"/>
                </a:ext>
              </a:extLst>
            </p:cNvPr>
            <p:cNvCxnSpPr>
              <a:cxnSpLocks/>
              <a:stCxn id="159" idx="7"/>
              <a:endCxn id="157" idx="3"/>
            </p:cNvCxnSpPr>
            <p:nvPr/>
          </p:nvCxnSpPr>
          <p:spPr>
            <a:xfrm flipV="1">
              <a:off x="5720387" y="5092037"/>
              <a:ext cx="676246" cy="250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A79B902-D4D7-6CEB-91CE-AE0274E0808E}"/>
                </a:ext>
              </a:extLst>
            </p:cNvPr>
            <p:cNvCxnSpPr>
              <a:cxnSpLocks/>
              <a:stCxn id="158" idx="3"/>
              <a:endCxn id="159" idx="0"/>
            </p:cNvCxnSpPr>
            <p:nvPr/>
          </p:nvCxnSpPr>
          <p:spPr>
            <a:xfrm flipH="1">
              <a:off x="5691194" y="4861572"/>
              <a:ext cx="300215" cy="469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15D6446-4816-D417-AE81-7EE424B65CAA}"/>
                </a:ext>
              </a:extLst>
            </p:cNvPr>
            <p:cNvCxnSpPr>
              <a:cxnSpLocks/>
              <a:stCxn id="158" idx="5"/>
              <a:endCxn id="157" idx="2"/>
            </p:cNvCxnSpPr>
            <p:nvPr/>
          </p:nvCxnSpPr>
          <p:spPr>
            <a:xfrm>
              <a:off x="6049796" y="4861572"/>
              <a:ext cx="334744" cy="201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8C98B36-BFD4-F35B-7F13-58E02A90CD12}"/>
              </a:ext>
            </a:extLst>
          </p:cNvPr>
          <p:cNvGrpSpPr/>
          <p:nvPr/>
        </p:nvGrpSpPr>
        <p:grpSpPr>
          <a:xfrm>
            <a:off x="769561" y="3695720"/>
            <a:ext cx="2226966" cy="2226966"/>
            <a:chOff x="1744489" y="3876629"/>
            <a:chExt cx="2226966" cy="2226966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6F5BE15-849B-6C80-F08B-E548D2D15363}"/>
                </a:ext>
              </a:extLst>
            </p:cNvPr>
            <p:cNvSpPr/>
            <p:nvPr/>
          </p:nvSpPr>
          <p:spPr>
            <a:xfrm>
              <a:off x="1744489" y="3876629"/>
              <a:ext cx="2226966" cy="2226966"/>
            </a:xfrm>
            <a:prstGeom prst="ellipse">
              <a:avLst/>
            </a:prstGeom>
            <a:noFill/>
            <a:ln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2C26F7E6-AC83-BC9E-B82B-054B7140963B}"/>
                </a:ext>
              </a:extLst>
            </p:cNvPr>
            <p:cNvGrpSpPr/>
            <p:nvPr/>
          </p:nvGrpSpPr>
          <p:grpSpPr>
            <a:xfrm>
              <a:off x="1822901" y="3880418"/>
              <a:ext cx="2070142" cy="1467837"/>
              <a:chOff x="7548113" y="2406771"/>
              <a:chExt cx="4002657" cy="2838089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29C6E5AF-6FC6-EF14-BA0E-44CBBCE81F73}"/>
                  </a:ext>
                </a:extLst>
              </p:cNvPr>
              <p:cNvSpPr/>
              <p:nvPr/>
            </p:nvSpPr>
            <p:spPr>
              <a:xfrm>
                <a:off x="10083055" y="3874609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ADDC8BE9-B492-7301-B0FB-5A0A1A10260A}"/>
                  </a:ext>
                </a:extLst>
              </p:cNvPr>
              <p:cNvSpPr/>
              <p:nvPr/>
            </p:nvSpPr>
            <p:spPr>
              <a:xfrm>
                <a:off x="9299547" y="3429001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0F6CA7AE-6031-D15C-B30C-76EA44608C78}"/>
                  </a:ext>
                </a:extLst>
              </p:cNvPr>
              <p:cNvSpPr/>
              <p:nvPr/>
            </p:nvSpPr>
            <p:spPr>
              <a:xfrm>
                <a:off x="8662629" y="4472557"/>
                <a:ext cx="159657" cy="15965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C183BF22-3133-8BE0-AD76-B8149F8633E9}"/>
                  </a:ext>
                </a:extLst>
              </p:cNvPr>
              <p:cNvSpPr/>
              <p:nvPr/>
            </p:nvSpPr>
            <p:spPr>
              <a:xfrm>
                <a:off x="9756175" y="4632213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Isosceles Triangle 174">
                <a:extLst>
                  <a:ext uri="{FF2B5EF4-FFF2-40B4-BE49-F238E27FC236}">
                    <a16:creationId xmlns:a16="http://schemas.microsoft.com/office/drawing/2014/main" id="{597ED736-4BE1-F4CE-F687-DD1DDB6D81F4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07A2333-D7F2-2639-F2F2-ECB76610EA1F}"/>
              </a:ext>
            </a:extLst>
          </p:cNvPr>
          <p:cNvCxnSpPr>
            <a:cxnSpLocks/>
          </p:cNvCxnSpPr>
          <p:nvPr/>
        </p:nvCxnSpPr>
        <p:spPr>
          <a:xfrm>
            <a:off x="2663296" y="4513658"/>
            <a:ext cx="7741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659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2258-6C6C-99D9-10C4-9AF2A073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1347704" cy="1325563"/>
          </a:xfrm>
        </p:spPr>
        <p:txBody>
          <a:bodyPr/>
          <a:lstStyle/>
          <a:p>
            <a:r>
              <a:rPr lang="en-US" dirty="0"/>
              <a:t>Bowyer-Watson Algorithm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8C18-09D5-2E5F-CBB0-B7AD490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560" y="1472663"/>
            <a:ext cx="10882943" cy="1828797"/>
          </a:xfrm>
        </p:spPr>
        <p:txBody>
          <a:bodyPr>
            <a:normAutofit/>
          </a:bodyPr>
          <a:lstStyle/>
          <a:p>
            <a:r>
              <a:rPr lang="en-US" dirty="0"/>
              <a:t>Continue adding points and checking if points lie inside circumcircles to which they don’t belong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5C568-4B78-D5FE-B905-81E9ABF4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A901C-D8EF-505D-D56C-E61C6AD6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D9D4-65A0-E792-3A55-A60E1EE4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B76A7D-C05B-8CB6-EBCE-97D57BC5A234}"/>
              </a:ext>
            </a:extLst>
          </p:cNvPr>
          <p:cNvGrpSpPr/>
          <p:nvPr/>
        </p:nvGrpSpPr>
        <p:grpSpPr>
          <a:xfrm>
            <a:off x="-431813" y="1398711"/>
            <a:ext cx="4127397" cy="5094164"/>
            <a:chOff x="4860382" y="2677087"/>
            <a:chExt cx="4127397" cy="509416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0644A2-DF07-265A-5C41-5788DF13A6C4}"/>
                </a:ext>
              </a:extLst>
            </p:cNvPr>
            <p:cNvCxnSpPr>
              <a:cxnSpLocks/>
              <a:stCxn id="54" idx="0"/>
              <a:endCxn id="51" idx="0"/>
            </p:cNvCxnSpPr>
            <p:nvPr/>
          </p:nvCxnSpPr>
          <p:spPr>
            <a:xfrm flipH="1">
              <a:off x="7125246" y="3857719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A95413-DC83-D064-CC52-F5D0317A65DF}"/>
                </a:ext>
              </a:extLst>
            </p:cNvPr>
            <p:cNvCxnSpPr>
              <a:stCxn id="54" idx="2"/>
              <a:endCxn id="51" idx="3"/>
            </p:cNvCxnSpPr>
            <p:nvPr/>
          </p:nvCxnSpPr>
          <p:spPr>
            <a:xfrm flipV="1">
              <a:off x="6507540" y="4996607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100C350-D5CB-9BA1-07C2-DD1BC5056A5A}"/>
                </a:ext>
              </a:extLst>
            </p:cNvPr>
            <p:cNvCxnSpPr>
              <a:stCxn id="54" idx="4"/>
              <a:endCxn id="51" idx="6"/>
            </p:cNvCxnSpPr>
            <p:nvPr/>
          </p:nvCxnSpPr>
          <p:spPr>
            <a:xfrm flipH="1" flipV="1">
              <a:off x="7166532" y="4967414"/>
              <a:ext cx="1411150" cy="358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AA851-2F72-B411-AAFB-EF0D9D494E9A}"/>
                </a:ext>
              </a:extLst>
            </p:cNvPr>
            <p:cNvGrpSpPr/>
            <p:nvPr/>
          </p:nvGrpSpPr>
          <p:grpSpPr>
            <a:xfrm>
              <a:off x="4860382" y="2677087"/>
              <a:ext cx="4127397" cy="5094164"/>
              <a:chOff x="4860382" y="2677087"/>
              <a:chExt cx="4127397" cy="509416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F761F51-7FAB-2199-2410-2B1DCCB01C49}"/>
                  </a:ext>
                </a:extLst>
              </p:cNvPr>
              <p:cNvGrpSpPr/>
              <p:nvPr/>
            </p:nvGrpSpPr>
            <p:grpSpPr>
              <a:xfrm>
                <a:off x="6507540" y="3857719"/>
                <a:ext cx="2070142" cy="1467837"/>
                <a:chOff x="7548113" y="2406772"/>
                <a:chExt cx="4002657" cy="283809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7D288E0-3BD0-6B71-1E85-2C01A7E184CE}"/>
                    </a:ext>
                  </a:extLst>
                </p:cNvPr>
                <p:cNvSpPr/>
                <p:nvPr/>
              </p:nvSpPr>
              <p:spPr>
                <a:xfrm>
                  <a:off x="10083055" y="3874608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2655B594-35A6-846D-83C0-D071E0B096D0}"/>
                    </a:ext>
                  </a:extLst>
                </p:cNvPr>
                <p:cNvSpPr/>
                <p:nvPr/>
              </p:nvSpPr>
              <p:spPr>
                <a:xfrm>
                  <a:off x="9299547" y="3429000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A75B9B0-2421-D2C6-ED8F-18CE9FF67FB6}"/>
                    </a:ext>
                  </a:extLst>
                </p:cNvPr>
                <p:cNvSpPr/>
                <p:nvPr/>
              </p:nvSpPr>
              <p:spPr>
                <a:xfrm>
                  <a:off x="8662630" y="4472557"/>
                  <a:ext cx="159657" cy="159657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7B488E7-B534-C4C5-2304-CFAC666FC7F4}"/>
                    </a:ext>
                  </a:extLst>
                </p:cNvPr>
                <p:cNvSpPr/>
                <p:nvPr/>
              </p:nvSpPr>
              <p:spPr>
                <a:xfrm>
                  <a:off x="9756174" y="4632214"/>
                  <a:ext cx="159657" cy="159657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Isosceles Triangle 53">
                  <a:extLst>
                    <a:ext uri="{FF2B5EF4-FFF2-40B4-BE49-F238E27FC236}">
                      <a16:creationId xmlns:a16="http://schemas.microsoft.com/office/drawing/2014/main" id="{F6BEFF8B-8479-DE80-F936-5D53838D10AD}"/>
                    </a:ext>
                  </a:extLst>
                </p:cNvPr>
                <p:cNvSpPr/>
                <p:nvPr/>
              </p:nvSpPr>
              <p:spPr>
                <a:xfrm>
                  <a:off x="7548113" y="2406772"/>
                  <a:ext cx="4002657" cy="283809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E8A9C83-424F-57C4-E39D-FCF2C21C75A0}"/>
                  </a:ext>
                </a:extLst>
              </p:cNvPr>
              <p:cNvSpPr/>
              <p:nvPr/>
            </p:nvSpPr>
            <p:spPr>
              <a:xfrm>
                <a:off x="6098658" y="4903348"/>
                <a:ext cx="2889121" cy="2867903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AF8764E-3BF5-0D2D-987E-C5DF996067DD}"/>
                  </a:ext>
                </a:extLst>
              </p:cNvPr>
              <p:cNvSpPr/>
              <p:nvPr/>
            </p:nvSpPr>
            <p:spPr>
              <a:xfrm>
                <a:off x="4860382" y="2677087"/>
                <a:ext cx="2679192" cy="2679192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8ADA4C-8587-3BA6-C298-8E1D86CC8C28}"/>
                  </a:ext>
                </a:extLst>
              </p:cNvPr>
              <p:cNvSpPr/>
              <p:nvPr/>
            </p:nvSpPr>
            <p:spPr>
              <a:xfrm>
                <a:off x="7078188" y="3735827"/>
                <a:ext cx="1828800" cy="1828800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90EC2CF-B33D-33C4-D835-2E8813739F59}"/>
              </a:ext>
            </a:extLst>
          </p:cNvPr>
          <p:cNvGrpSpPr/>
          <p:nvPr/>
        </p:nvGrpSpPr>
        <p:grpSpPr>
          <a:xfrm>
            <a:off x="3848924" y="2579343"/>
            <a:ext cx="2070142" cy="1467837"/>
            <a:chOff x="7419907" y="3487366"/>
            <a:chExt cx="2070142" cy="146783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D00502E-698C-77C1-BA80-129C8E9E10B3}"/>
                </a:ext>
              </a:extLst>
            </p:cNvPr>
            <p:cNvCxnSpPr>
              <a:cxnSpLocks/>
              <a:stCxn id="80" idx="0"/>
              <a:endCxn id="78" idx="0"/>
            </p:cNvCxnSpPr>
            <p:nvPr/>
          </p:nvCxnSpPr>
          <p:spPr>
            <a:xfrm flipH="1">
              <a:off x="8037613" y="3487366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A9B1869-EC2F-C159-C6F8-73E9D00E5CF8}"/>
                </a:ext>
              </a:extLst>
            </p:cNvPr>
            <p:cNvCxnSpPr>
              <a:stCxn id="80" idx="2"/>
              <a:endCxn id="78" idx="3"/>
            </p:cNvCxnSpPr>
            <p:nvPr/>
          </p:nvCxnSpPr>
          <p:spPr>
            <a:xfrm flipV="1">
              <a:off x="7419907" y="4626254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6D65848-D21B-2B62-01BF-27C3C104D16F}"/>
                </a:ext>
              </a:extLst>
            </p:cNvPr>
            <p:cNvGrpSpPr/>
            <p:nvPr/>
          </p:nvGrpSpPr>
          <p:grpSpPr>
            <a:xfrm>
              <a:off x="7419907" y="3487366"/>
              <a:ext cx="2070142" cy="1467837"/>
              <a:chOff x="7548113" y="2406771"/>
              <a:chExt cx="4002657" cy="2838089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A7E1482-A313-75C9-647D-677A701EFDA1}"/>
                  </a:ext>
                </a:extLst>
              </p:cNvPr>
              <p:cNvSpPr/>
              <p:nvPr/>
            </p:nvSpPr>
            <p:spPr>
              <a:xfrm>
                <a:off x="10083055" y="3874608"/>
                <a:ext cx="159657" cy="15965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E92299F-3179-6CD3-7F46-A94519838104}"/>
                  </a:ext>
                </a:extLst>
              </p:cNvPr>
              <p:cNvSpPr/>
              <p:nvPr/>
            </p:nvSpPr>
            <p:spPr>
              <a:xfrm>
                <a:off x="9299547" y="3429000"/>
                <a:ext cx="159657" cy="15965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68123EB-ABAC-871C-B09F-29B0C82DC108}"/>
                  </a:ext>
                </a:extLst>
              </p:cNvPr>
              <p:cNvSpPr/>
              <p:nvPr/>
            </p:nvSpPr>
            <p:spPr>
              <a:xfrm>
                <a:off x="8662630" y="4472557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A6E2C1D-2CBE-5501-6ED2-5C6BCD47B81F}"/>
                  </a:ext>
                </a:extLst>
              </p:cNvPr>
              <p:cNvSpPr/>
              <p:nvPr/>
            </p:nvSpPr>
            <p:spPr>
              <a:xfrm>
                <a:off x="9756174" y="4632214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5B31A15F-A99D-741F-EA79-FDBE9A5F3E80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D787AA8-FD9A-A468-23F2-F214BDED2A88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8451941" y="3487366"/>
              <a:ext cx="151244" cy="1150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8827076-236C-06AF-86B9-30A03BEF2BC4}"/>
                </a:ext>
              </a:extLst>
            </p:cNvPr>
            <p:cNvCxnSpPr>
              <a:cxnSpLocks/>
              <a:stCxn id="79" idx="6"/>
              <a:endCxn id="80" idx="4"/>
            </p:cNvCxnSpPr>
            <p:nvPr/>
          </p:nvCxnSpPr>
          <p:spPr>
            <a:xfrm>
              <a:off x="8644471" y="4679634"/>
              <a:ext cx="845578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54BC6C5-E736-516B-1EF7-E8FB100CD61B}"/>
                </a:ext>
              </a:extLst>
            </p:cNvPr>
            <p:cNvCxnSpPr>
              <a:cxnSpLocks/>
              <a:stCxn id="79" idx="2"/>
              <a:endCxn id="80" idx="2"/>
            </p:cNvCxnSpPr>
            <p:nvPr/>
          </p:nvCxnSpPr>
          <p:spPr>
            <a:xfrm flipH="1">
              <a:off x="7419907" y="4679634"/>
              <a:ext cx="1141991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B288571-A23E-AE6F-C2CC-C0BD4C649099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8059582" y="4593567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AF1A26B-1F93-61C0-E536-D93268436E74}"/>
              </a:ext>
            </a:extLst>
          </p:cNvPr>
          <p:cNvGrpSpPr/>
          <p:nvPr/>
        </p:nvGrpSpPr>
        <p:grpSpPr>
          <a:xfrm>
            <a:off x="6453047" y="2579343"/>
            <a:ext cx="2070142" cy="1467837"/>
            <a:chOff x="7190116" y="3785408"/>
            <a:chExt cx="2070142" cy="146783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4C49E35-0693-5264-D8B2-2F4933C55996}"/>
                </a:ext>
              </a:extLst>
            </p:cNvPr>
            <p:cNvCxnSpPr>
              <a:cxnSpLocks/>
              <a:stCxn id="106" idx="0"/>
              <a:endCxn id="104" idx="0"/>
            </p:cNvCxnSpPr>
            <p:nvPr/>
          </p:nvCxnSpPr>
          <p:spPr>
            <a:xfrm flipH="1">
              <a:off x="7807822" y="3785408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F665E56-4A46-1F2D-C2AB-8B5A0DBA9C6C}"/>
                </a:ext>
              </a:extLst>
            </p:cNvPr>
            <p:cNvCxnSpPr>
              <a:stCxn id="106" idx="2"/>
              <a:endCxn id="104" idx="3"/>
            </p:cNvCxnSpPr>
            <p:nvPr/>
          </p:nvCxnSpPr>
          <p:spPr>
            <a:xfrm flipV="1">
              <a:off x="7190116" y="4924296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02E0D80-FF97-AE8B-F1FA-AE214BD490E7}"/>
                </a:ext>
              </a:extLst>
            </p:cNvPr>
            <p:cNvGrpSpPr/>
            <p:nvPr/>
          </p:nvGrpSpPr>
          <p:grpSpPr>
            <a:xfrm>
              <a:off x="7190116" y="3785408"/>
              <a:ext cx="2070142" cy="1467837"/>
              <a:chOff x="7548113" y="2406771"/>
              <a:chExt cx="4002657" cy="2838089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C893EF8-B392-9FE0-413D-BC38BB6EA99E}"/>
                  </a:ext>
                </a:extLst>
              </p:cNvPr>
              <p:cNvSpPr/>
              <p:nvPr/>
            </p:nvSpPr>
            <p:spPr>
              <a:xfrm>
                <a:off x="10083055" y="3874608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777A740-E832-6384-96F3-D1817418B6ED}"/>
                  </a:ext>
                </a:extLst>
              </p:cNvPr>
              <p:cNvSpPr/>
              <p:nvPr/>
            </p:nvSpPr>
            <p:spPr>
              <a:xfrm>
                <a:off x="9299547" y="3429000"/>
                <a:ext cx="159657" cy="15965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7541EF4-718F-2760-4C34-D4365D13FE6D}"/>
                  </a:ext>
                </a:extLst>
              </p:cNvPr>
              <p:cNvSpPr/>
              <p:nvPr/>
            </p:nvSpPr>
            <p:spPr>
              <a:xfrm>
                <a:off x="8662630" y="4472557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0B6E9969-3B71-8AC2-5A2D-5E9833E5A4C8}"/>
                  </a:ext>
                </a:extLst>
              </p:cNvPr>
              <p:cNvSpPr/>
              <p:nvPr/>
            </p:nvSpPr>
            <p:spPr>
              <a:xfrm>
                <a:off x="9756174" y="4632214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Isosceles Triangle 105">
                <a:extLst>
                  <a:ext uri="{FF2B5EF4-FFF2-40B4-BE49-F238E27FC236}">
                    <a16:creationId xmlns:a16="http://schemas.microsoft.com/office/drawing/2014/main" id="{F6942B48-A3EF-3900-51CF-3E0F61EBBCE0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215D9B1-1882-9647-A11C-B833B45EBCAC}"/>
                </a:ext>
              </a:extLst>
            </p:cNvPr>
            <p:cNvCxnSpPr>
              <a:cxnSpLocks/>
              <a:stCxn id="105" idx="6"/>
              <a:endCxn id="106" idx="4"/>
            </p:cNvCxnSpPr>
            <p:nvPr/>
          </p:nvCxnSpPr>
          <p:spPr>
            <a:xfrm>
              <a:off x="8414680" y="4977676"/>
              <a:ext cx="845578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FD925D8-37A1-9F48-B77A-DC4D2ECFFF9D}"/>
                </a:ext>
              </a:extLst>
            </p:cNvPr>
            <p:cNvCxnSpPr>
              <a:cxnSpLocks/>
              <a:stCxn id="105" idx="2"/>
              <a:endCxn id="106" idx="2"/>
            </p:cNvCxnSpPr>
            <p:nvPr/>
          </p:nvCxnSpPr>
          <p:spPr>
            <a:xfrm flipH="1">
              <a:off x="7190116" y="4977676"/>
              <a:ext cx="1141991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BD5AF9-59F3-5B9D-8DC9-18C7096C3C24}"/>
                </a:ext>
              </a:extLst>
            </p:cNvPr>
            <p:cNvCxnSpPr>
              <a:cxnSpLocks/>
              <a:endCxn id="105" idx="2"/>
            </p:cNvCxnSpPr>
            <p:nvPr/>
          </p:nvCxnSpPr>
          <p:spPr>
            <a:xfrm>
              <a:off x="7829791" y="4891609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6296BBB-F9B7-5848-63A5-AA237B956F1C}"/>
                </a:ext>
              </a:extLst>
            </p:cNvPr>
            <p:cNvCxnSpPr>
              <a:stCxn id="102" idx="0"/>
              <a:endCxn id="106" idx="0"/>
            </p:cNvCxnSpPr>
            <p:nvPr/>
          </p:nvCxnSpPr>
          <p:spPr>
            <a:xfrm flipH="1" flipV="1">
              <a:off x="8225187" y="3785408"/>
              <a:ext cx="317268" cy="759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3DD2C27-D30C-2814-CEDF-71CC01D74E2E}"/>
                </a:ext>
              </a:extLst>
            </p:cNvPr>
            <p:cNvCxnSpPr>
              <a:stCxn id="106" idx="4"/>
              <a:endCxn id="102" idx="5"/>
            </p:cNvCxnSpPr>
            <p:nvPr/>
          </p:nvCxnSpPr>
          <p:spPr>
            <a:xfrm flipH="1" flipV="1">
              <a:off x="8571648" y="4615042"/>
              <a:ext cx="688610" cy="638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9804202-E4B5-2127-BD8D-DDF5EC735CB0}"/>
                </a:ext>
              </a:extLst>
            </p:cNvPr>
            <p:cNvCxnSpPr>
              <a:stCxn id="102" idx="3"/>
              <a:endCxn id="105" idx="0"/>
            </p:cNvCxnSpPr>
            <p:nvPr/>
          </p:nvCxnSpPr>
          <p:spPr>
            <a:xfrm flipH="1">
              <a:off x="8373394" y="4615042"/>
              <a:ext cx="139867" cy="32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8D673C2-BB9F-EB42-69BF-507156C555B8}"/>
                </a:ext>
              </a:extLst>
            </p:cNvPr>
            <p:cNvCxnSpPr>
              <a:stCxn id="104" idx="7"/>
              <a:endCxn id="102" idx="3"/>
            </p:cNvCxnSpPr>
            <p:nvPr/>
          </p:nvCxnSpPr>
          <p:spPr>
            <a:xfrm flipV="1">
              <a:off x="7837015" y="4615042"/>
              <a:ext cx="676246" cy="250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1682344-12BB-E147-6F21-415D249EC97A}"/>
              </a:ext>
            </a:extLst>
          </p:cNvPr>
          <p:cNvGrpSpPr/>
          <p:nvPr/>
        </p:nvGrpSpPr>
        <p:grpSpPr>
          <a:xfrm>
            <a:off x="8845292" y="2579343"/>
            <a:ext cx="2070142" cy="1467837"/>
            <a:chOff x="9582361" y="3785408"/>
            <a:chExt cx="2070142" cy="146783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F11F827-AF41-BA0D-1E8B-DE01E3394937}"/>
                </a:ext>
              </a:extLst>
            </p:cNvPr>
            <p:cNvCxnSpPr>
              <a:cxnSpLocks/>
              <a:stCxn id="131" idx="0"/>
              <a:endCxn id="129" idx="0"/>
            </p:cNvCxnSpPr>
            <p:nvPr/>
          </p:nvCxnSpPr>
          <p:spPr>
            <a:xfrm flipH="1">
              <a:off x="10200067" y="3785408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B05B999-45EC-6310-18FF-D99E37941779}"/>
                </a:ext>
              </a:extLst>
            </p:cNvPr>
            <p:cNvCxnSpPr>
              <a:stCxn id="131" idx="2"/>
              <a:endCxn id="129" idx="3"/>
            </p:cNvCxnSpPr>
            <p:nvPr/>
          </p:nvCxnSpPr>
          <p:spPr>
            <a:xfrm flipV="1">
              <a:off x="9582361" y="4924296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AB2BB74-2BA1-DF42-ECED-CEDE34FD19DA}"/>
                </a:ext>
              </a:extLst>
            </p:cNvPr>
            <p:cNvGrpSpPr/>
            <p:nvPr/>
          </p:nvGrpSpPr>
          <p:grpSpPr>
            <a:xfrm>
              <a:off x="9582361" y="3785408"/>
              <a:ext cx="2070142" cy="1467837"/>
              <a:chOff x="7548113" y="2406771"/>
              <a:chExt cx="4002657" cy="2838089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9C7EE9B-9A85-7554-4080-221512AE48E6}"/>
                  </a:ext>
                </a:extLst>
              </p:cNvPr>
              <p:cNvSpPr/>
              <p:nvPr/>
            </p:nvSpPr>
            <p:spPr>
              <a:xfrm>
                <a:off x="10083055" y="3874608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DB23E9C-4B73-391D-93AA-630899BD7B17}"/>
                  </a:ext>
                </a:extLst>
              </p:cNvPr>
              <p:cNvSpPr/>
              <p:nvPr/>
            </p:nvSpPr>
            <p:spPr>
              <a:xfrm>
                <a:off x="9299547" y="3429000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4AF63E5-DD80-F621-F933-18A6F9426834}"/>
                  </a:ext>
                </a:extLst>
              </p:cNvPr>
              <p:cNvSpPr/>
              <p:nvPr/>
            </p:nvSpPr>
            <p:spPr>
              <a:xfrm>
                <a:off x="8662630" y="4472557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CD8028E5-24B3-69FF-AF6C-F9B850B8896C}"/>
                  </a:ext>
                </a:extLst>
              </p:cNvPr>
              <p:cNvSpPr/>
              <p:nvPr/>
            </p:nvSpPr>
            <p:spPr>
              <a:xfrm>
                <a:off x="9756174" y="4632214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Isosceles Triangle 130">
                <a:extLst>
                  <a:ext uri="{FF2B5EF4-FFF2-40B4-BE49-F238E27FC236}">
                    <a16:creationId xmlns:a16="http://schemas.microsoft.com/office/drawing/2014/main" id="{BF5E8F7D-9CD0-1158-9C31-E04E978AC726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6A570BD-FC00-7DCA-452B-30A2C298833A}"/>
                </a:ext>
              </a:extLst>
            </p:cNvPr>
            <p:cNvCxnSpPr>
              <a:cxnSpLocks/>
              <a:stCxn id="130" idx="6"/>
              <a:endCxn id="131" idx="4"/>
            </p:cNvCxnSpPr>
            <p:nvPr/>
          </p:nvCxnSpPr>
          <p:spPr>
            <a:xfrm>
              <a:off x="10806925" y="4977676"/>
              <a:ext cx="845578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7B5A1D7-5505-8AA9-531B-5A5D0A5A3434}"/>
                </a:ext>
              </a:extLst>
            </p:cNvPr>
            <p:cNvCxnSpPr>
              <a:cxnSpLocks/>
              <a:stCxn id="130" idx="2"/>
              <a:endCxn id="131" idx="2"/>
            </p:cNvCxnSpPr>
            <p:nvPr/>
          </p:nvCxnSpPr>
          <p:spPr>
            <a:xfrm flipH="1">
              <a:off x="9582361" y="4977676"/>
              <a:ext cx="1141991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3A5EA34-39A6-50B6-176C-2FD838C29E5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222036" y="4891609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B97CE9F-CCCB-3ED4-FD82-89B27209B229}"/>
                </a:ext>
              </a:extLst>
            </p:cNvPr>
            <p:cNvCxnSpPr>
              <a:cxnSpLocks/>
              <a:stCxn id="127" idx="0"/>
              <a:endCxn id="131" idx="0"/>
            </p:cNvCxnSpPr>
            <p:nvPr/>
          </p:nvCxnSpPr>
          <p:spPr>
            <a:xfrm flipH="1" flipV="1">
              <a:off x="10617432" y="3785408"/>
              <a:ext cx="317268" cy="759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49293A8-1E94-0C5A-9731-F5F27C7C733E}"/>
                </a:ext>
              </a:extLst>
            </p:cNvPr>
            <p:cNvCxnSpPr>
              <a:stCxn id="131" idx="4"/>
              <a:endCxn id="127" idx="5"/>
            </p:cNvCxnSpPr>
            <p:nvPr/>
          </p:nvCxnSpPr>
          <p:spPr>
            <a:xfrm flipH="1" flipV="1">
              <a:off x="10963893" y="4615042"/>
              <a:ext cx="688610" cy="638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1C2925A-A79C-AABB-BC55-8F97D3B81C9E}"/>
                </a:ext>
              </a:extLst>
            </p:cNvPr>
            <p:cNvCxnSpPr>
              <a:stCxn id="127" idx="3"/>
              <a:endCxn id="130" idx="0"/>
            </p:cNvCxnSpPr>
            <p:nvPr/>
          </p:nvCxnSpPr>
          <p:spPr>
            <a:xfrm flipH="1">
              <a:off x="10765639" y="4615042"/>
              <a:ext cx="139867" cy="32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3C4C67A-6001-BA3E-AAA6-51A6E092BE93}"/>
                </a:ext>
              </a:extLst>
            </p:cNvPr>
            <p:cNvCxnSpPr>
              <a:stCxn id="129" idx="7"/>
              <a:endCxn id="127" idx="3"/>
            </p:cNvCxnSpPr>
            <p:nvPr/>
          </p:nvCxnSpPr>
          <p:spPr>
            <a:xfrm flipV="1">
              <a:off x="10229260" y="4615042"/>
              <a:ext cx="676246" cy="250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9F313E8-B4A2-690A-CEB4-C7D0A2BCD363}"/>
                </a:ext>
              </a:extLst>
            </p:cNvPr>
            <p:cNvCxnSpPr>
              <a:stCxn id="128" idx="0"/>
              <a:endCxn id="131" idx="0"/>
            </p:cNvCxnSpPr>
            <p:nvPr/>
          </p:nvCxnSpPr>
          <p:spPr>
            <a:xfrm flipV="1">
              <a:off x="10529476" y="3785408"/>
              <a:ext cx="87956" cy="528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ECA94D9-AF31-4DD0-19D6-67E8C37B7226}"/>
                </a:ext>
              </a:extLst>
            </p:cNvPr>
            <p:cNvCxnSpPr>
              <a:stCxn id="128" idx="3"/>
              <a:endCxn id="129" idx="0"/>
            </p:cNvCxnSpPr>
            <p:nvPr/>
          </p:nvCxnSpPr>
          <p:spPr>
            <a:xfrm flipH="1">
              <a:off x="10200067" y="4384577"/>
              <a:ext cx="300215" cy="469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BCE3625-6F79-AF50-6639-C8B6BB780DBC}"/>
                </a:ext>
              </a:extLst>
            </p:cNvPr>
            <p:cNvCxnSpPr>
              <a:stCxn id="128" idx="5"/>
              <a:endCxn id="127" idx="2"/>
            </p:cNvCxnSpPr>
            <p:nvPr/>
          </p:nvCxnSpPr>
          <p:spPr>
            <a:xfrm>
              <a:off x="10558669" y="4384577"/>
              <a:ext cx="334744" cy="201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32209A5-CA9C-CBB6-416B-C53A10DB5C6A}"/>
              </a:ext>
            </a:extLst>
          </p:cNvPr>
          <p:cNvCxnSpPr>
            <a:cxnSpLocks/>
          </p:cNvCxnSpPr>
          <p:nvPr/>
        </p:nvCxnSpPr>
        <p:spPr>
          <a:xfrm>
            <a:off x="3332160" y="3338496"/>
            <a:ext cx="5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3E1FDB9-5648-FF79-EDD5-E2A96EC366C7}"/>
              </a:ext>
            </a:extLst>
          </p:cNvPr>
          <p:cNvCxnSpPr>
            <a:cxnSpLocks/>
          </p:cNvCxnSpPr>
          <p:nvPr/>
        </p:nvCxnSpPr>
        <p:spPr>
          <a:xfrm>
            <a:off x="5936283" y="3336457"/>
            <a:ext cx="5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6B65B9A-3A0F-5167-5E61-3CB57D8DED6E}"/>
              </a:ext>
            </a:extLst>
          </p:cNvPr>
          <p:cNvCxnSpPr>
            <a:cxnSpLocks/>
          </p:cNvCxnSpPr>
          <p:nvPr/>
        </p:nvCxnSpPr>
        <p:spPr>
          <a:xfrm>
            <a:off x="8425483" y="3327573"/>
            <a:ext cx="5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69EB007-09C2-E86C-5201-92B7FB3CACC1}"/>
              </a:ext>
            </a:extLst>
          </p:cNvPr>
          <p:cNvCxnSpPr>
            <a:cxnSpLocks/>
          </p:cNvCxnSpPr>
          <p:nvPr/>
        </p:nvCxnSpPr>
        <p:spPr>
          <a:xfrm>
            <a:off x="4099863" y="5319462"/>
            <a:ext cx="5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0D8F5BC0-F34A-D823-6EF8-654596A4EE03}"/>
              </a:ext>
            </a:extLst>
          </p:cNvPr>
          <p:cNvSpPr txBox="1"/>
          <p:nvPr/>
        </p:nvSpPr>
        <p:spPr>
          <a:xfrm>
            <a:off x="4177269" y="5748832"/>
            <a:ext cx="476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Result: Remove triangles that share vertices with the original super-triangle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84DF18D-74DF-588A-2520-6E898FFA6FE8}"/>
              </a:ext>
            </a:extLst>
          </p:cNvPr>
          <p:cNvGrpSpPr/>
          <p:nvPr/>
        </p:nvGrpSpPr>
        <p:grpSpPr>
          <a:xfrm>
            <a:off x="5649907" y="4791092"/>
            <a:ext cx="817206" cy="704865"/>
            <a:chOff x="5649907" y="4791092"/>
            <a:chExt cx="817206" cy="704865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86BE15A-D09C-43C7-CCAD-75A20E0A0688}"/>
                </a:ext>
              </a:extLst>
            </p:cNvPr>
            <p:cNvSpPr/>
            <p:nvPr/>
          </p:nvSpPr>
          <p:spPr>
            <a:xfrm>
              <a:off x="6384540" y="5021557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FD042229-3542-6A06-618E-12B728A6949E}"/>
                </a:ext>
              </a:extLst>
            </p:cNvPr>
            <p:cNvSpPr/>
            <p:nvPr/>
          </p:nvSpPr>
          <p:spPr>
            <a:xfrm>
              <a:off x="5979316" y="4791092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909BA6B-D16C-8719-7E0A-118BFEEFA14B}"/>
                </a:ext>
              </a:extLst>
            </p:cNvPr>
            <p:cNvSpPr/>
            <p:nvPr/>
          </p:nvSpPr>
          <p:spPr>
            <a:xfrm>
              <a:off x="5649907" y="5330811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68BFC47-988A-106E-7E60-EA996C6E1C18}"/>
                </a:ext>
              </a:extLst>
            </p:cNvPr>
            <p:cNvSpPr/>
            <p:nvPr/>
          </p:nvSpPr>
          <p:spPr>
            <a:xfrm>
              <a:off x="6215479" y="5413384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0D042B1-0542-41EF-AA7F-94FB615936F9}"/>
                </a:ext>
              </a:extLst>
            </p:cNvPr>
            <p:cNvCxnSpPr>
              <a:cxnSpLocks/>
              <a:endCxn id="165" idx="2"/>
            </p:cNvCxnSpPr>
            <p:nvPr/>
          </p:nvCxnSpPr>
          <p:spPr>
            <a:xfrm>
              <a:off x="5713163" y="5368604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9CBEC63-924D-9A73-0EE1-0B6FDF4FF367}"/>
                </a:ext>
              </a:extLst>
            </p:cNvPr>
            <p:cNvCxnSpPr>
              <a:cxnSpLocks/>
              <a:stCxn id="162" idx="3"/>
              <a:endCxn id="165" idx="0"/>
            </p:cNvCxnSpPr>
            <p:nvPr/>
          </p:nvCxnSpPr>
          <p:spPr>
            <a:xfrm flipH="1">
              <a:off x="6256766" y="5092037"/>
              <a:ext cx="139867" cy="32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B9D8D00-E803-E840-2C79-7D596DC75DBB}"/>
                </a:ext>
              </a:extLst>
            </p:cNvPr>
            <p:cNvCxnSpPr>
              <a:cxnSpLocks/>
              <a:stCxn id="164" idx="7"/>
              <a:endCxn id="162" idx="3"/>
            </p:cNvCxnSpPr>
            <p:nvPr/>
          </p:nvCxnSpPr>
          <p:spPr>
            <a:xfrm flipV="1">
              <a:off x="5720387" y="5092037"/>
              <a:ext cx="676246" cy="250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297CD87-E42F-7C2B-DBE0-0D0D81F64375}"/>
                </a:ext>
              </a:extLst>
            </p:cNvPr>
            <p:cNvCxnSpPr>
              <a:cxnSpLocks/>
              <a:stCxn id="163" idx="3"/>
              <a:endCxn id="164" idx="0"/>
            </p:cNvCxnSpPr>
            <p:nvPr/>
          </p:nvCxnSpPr>
          <p:spPr>
            <a:xfrm flipH="1">
              <a:off x="5691194" y="4861572"/>
              <a:ext cx="300215" cy="469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C8C7613-BF1E-B686-730E-037734E8CE1E}"/>
                </a:ext>
              </a:extLst>
            </p:cNvPr>
            <p:cNvCxnSpPr>
              <a:cxnSpLocks/>
              <a:stCxn id="163" idx="5"/>
              <a:endCxn id="162" idx="2"/>
            </p:cNvCxnSpPr>
            <p:nvPr/>
          </p:nvCxnSpPr>
          <p:spPr>
            <a:xfrm>
              <a:off x="6049796" y="4861572"/>
              <a:ext cx="334744" cy="201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88DF34F-25FD-33D6-A748-C484AF4B9429}"/>
              </a:ext>
            </a:extLst>
          </p:cNvPr>
          <p:cNvGrpSpPr/>
          <p:nvPr/>
        </p:nvGrpSpPr>
        <p:grpSpPr>
          <a:xfrm>
            <a:off x="-7223305" y="3560792"/>
            <a:ext cx="2226966" cy="2226966"/>
            <a:chOff x="1744489" y="3876629"/>
            <a:chExt cx="2226966" cy="2226966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2673AB09-1D23-E1B3-781A-6C612BAF5914}"/>
                </a:ext>
              </a:extLst>
            </p:cNvPr>
            <p:cNvSpPr/>
            <p:nvPr/>
          </p:nvSpPr>
          <p:spPr>
            <a:xfrm>
              <a:off x="1744489" y="3876629"/>
              <a:ext cx="2226966" cy="2226966"/>
            </a:xfrm>
            <a:prstGeom prst="ellipse">
              <a:avLst/>
            </a:prstGeom>
            <a:noFill/>
            <a:ln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2D606C05-29F3-4F00-6293-DD4C5A589BB6}"/>
                </a:ext>
              </a:extLst>
            </p:cNvPr>
            <p:cNvGrpSpPr/>
            <p:nvPr/>
          </p:nvGrpSpPr>
          <p:grpSpPr>
            <a:xfrm>
              <a:off x="1822901" y="3880418"/>
              <a:ext cx="2070142" cy="1467837"/>
              <a:chOff x="7548113" y="2406771"/>
              <a:chExt cx="4002657" cy="2838089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8A23C559-3FCE-3BA8-1A7B-89107036035B}"/>
                  </a:ext>
                </a:extLst>
              </p:cNvPr>
              <p:cNvSpPr/>
              <p:nvPr/>
            </p:nvSpPr>
            <p:spPr>
              <a:xfrm>
                <a:off x="10083055" y="3874609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82FC9DB-C01C-E170-FF99-AEE568D440B7}"/>
                  </a:ext>
                </a:extLst>
              </p:cNvPr>
              <p:cNvSpPr/>
              <p:nvPr/>
            </p:nvSpPr>
            <p:spPr>
              <a:xfrm>
                <a:off x="9299547" y="3429001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523DE1C0-1606-E010-5D7B-536AAC6F3D06}"/>
                  </a:ext>
                </a:extLst>
              </p:cNvPr>
              <p:cNvSpPr/>
              <p:nvPr/>
            </p:nvSpPr>
            <p:spPr>
              <a:xfrm>
                <a:off x="8662629" y="4472557"/>
                <a:ext cx="159657" cy="15965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A512BD42-F58D-A09E-CE7C-A382DEC4FDBB}"/>
                  </a:ext>
                </a:extLst>
              </p:cNvPr>
              <p:cNvSpPr/>
              <p:nvPr/>
            </p:nvSpPr>
            <p:spPr>
              <a:xfrm>
                <a:off x="9756175" y="4632213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Isosceles Triangle 174">
                <a:extLst>
                  <a:ext uri="{FF2B5EF4-FFF2-40B4-BE49-F238E27FC236}">
                    <a16:creationId xmlns:a16="http://schemas.microsoft.com/office/drawing/2014/main" id="{02DC9AF0-04A0-A451-20B7-CB75122D8990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ACB4737-7D08-9D4A-062C-9CC6ECDD1157}"/>
              </a:ext>
            </a:extLst>
          </p:cNvPr>
          <p:cNvGrpSpPr/>
          <p:nvPr/>
        </p:nvGrpSpPr>
        <p:grpSpPr>
          <a:xfrm>
            <a:off x="-3774705" y="3568547"/>
            <a:ext cx="2226966" cy="2226966"/>
            <a:chOff x="1744489" y="3876629"/>
            <a:chExt cx="2226966" cy="2226966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101E0D2D-03F1-C60B-9385-D5B52DD946CA}"/>
                </a:ext>
              </a:extLst>
            </p:cNvPr>
            <p:cNvSpPr/>
            <p:nvPr/>
          </p:nvSpPr>
          <p:spPr>
            <a:xfrm>
              <a:off x="1744489" y="3876629"/>
              <a:ext cx="2226966" cy="2226966"/>
            </a:xfrm>
            <a:prstGeom prst="ellipse">
              <a:avLst/>
            </a:prstGeom>
            <a:noFill/>
            <a:ln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63186CC6-F7BC-0F6C-0E39-58D7F2571246}"/>
                </a:ext>
              </a:extLst>
            </p:cNvPr>
            <p:cNvGrpSpPr/>
            <p:nvPr/>
          </p:nvGrpSpPr>
          <p:grpSpPr>
            <a:xfrm>
              <a:off x="1822901" y="3880418"/>
              <a:ext cx="2070142" cy="1467837"/>
              <a:chOff x="7548113" y="2406771"/>
              <a:chExt cx="4002657" cy="2838089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588D1460-22EE-A3B1-C2F8-AEF310081DD9}"/>
                  </a:ext>
                </a:extLst>
              </p:cNvPr>
              <p:cNvSpPr/>
              <p:nvPr/>
            </p:nvSpPr>
            <p:spPr>
              <a:xfrm>
                <a:off x="10083055" y="3874609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4A0073E2-26B6-CBEB-C89A-A96BC5F8906C}"/>
                  </a:ext>
                </a:extLst>
              </p:cNvPr>
              <p:cNvSpPr/>
              <p:nvPr/>
            </p:nvSpPr>
            <p:spPr>
              <a:xfrm>
                <a:off x="9299547" y="3429001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817E9F5E-497F-67B4-E52E-646212EBD114}"/>
                  </a:ext>
                </a:extLst>
              </p:cNvPr>
              <p:cNvSpPr/>
              <p:nvPr/>
            </p:nvSpPr>
            <p:spPr>
              <a:xfrm>
                <a:off x="8662629" y="4472557"/>
                <a:ext cx="159657" cy="15965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279163C-8046-8A1B-4E57-21955A07A011}"/>
                  </a:ext>
                </a:extLst>
              </p:cNvPr>
              <p:cNvSpPr/>
              <p:nvPr/>
            </p:nvSpPr>
            <p:spPr>
              <a:xfrm>
                <a:off x="9756175" y="4632213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Isosceles Triangle 182">
                <a:extLst>
                  <a:ext uri="{FF2B5EF4-FFF2-40B4-BE49-F238E27FC236}">
                    <a16:creationId xmlns:a16="http://schemas.microsoft.com/office/drawing/2014/main" id="{01320024-A5D0-D7AC-8B60-E859B674A8D4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2F17087-7062-413F-FF16-7465F8E2904D}"/>
              </a:ext>
            </a:extLst>
          </p:cNvPr>
          <p:cNvGrpSpPr/>
          <p:nvPr/>
        </p:nvGrpSpPr>
        <p:grpSpPr>
          <a:xfrm>
            <a:off x="16157574" y="1859226"/>
            <a:ext cx="4127397" cy="5094164"/>
            <a:chOff x="4860382" y="2677087"/>
            <a:chExt cx="4127397" cy="5094164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5A8A655-BEA0-0A83-1BE1-B5E7E401B01C}"/>
                </a:ext>
              </a:extLst>
            </p:cNvPr>
            <p:cNvCxnSpPr>
              <a:cxnSpLocks/>
              <a:stCxn id="197" idx="0"/>
              <a:endCxn id="195" idx="0"/>
            </p:cNvCxnSpPr>
            <p:nvPr/>
          </p:nvCxnSpPr>
          <p:spPr>
            <a:xfrm flipH="1">
              <a:off x="7125246" y="3857719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DD4079B-6F2C-A9F1-D207-7E453D8ACCEB}"/>
                </a:ext>
              </a:extLst>
            </p:cNvPr>
            <p:cNvCxnSpPr>
              <a:stCxn id="197" idx="2"/>
              <a:endCxn id="195" idx="3"/>
            </p:cNvCxnSpPr>
            <p:nvPr/>
          </p:nvCxnSpPr>
          <p:spPr>
            <a:xfrm flipV="1">
              <a:off x="6507540" y="4996607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ABDF5E4-79D7-3C45-882E-6A5BBB989EB8}"/>
                </a:ext>
              </a:extLst>
            </p:cNvPr>
            <p:cNvCxnSpPr>
              <a:stCxn id="197" idx="4"/>
              <a:endCxn id="195" idx="6"/>
            </p:cNvCxnSpPr>
            <p:nvPr/>
          </p:nvCxnSpPr>
          <p:spPr>
            <a:xfrm flipH="1" flipV="1">
              <a:off x="7166532" y="4967414"/>
              <a:ext cx="1411150" cy="358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9654C1D-65B1-1F69-A84A-B161BA5F5565}"/>
                </a:ext>
              </a:extLst>
            </p:cNvPr>
            <p:cNvGrpSpPr/>
            <p:nvPr/>
          </p:nvGrpSpPr>
          <p:grpSpPr>
            <a:xfrm>
              <a:off x="4860382" y="2677087"/>
              <a:ext cx="4127397" cy="5094164"/>
              <a:chOff x="4860382" y="2677087"/>
              <a:chExt cx="4127397" cy="5094164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3EBEFF20-4855-7FA5-1A19-D43E972165D6}"/>
                  </a:ext>
                </a:extLst>
              </p:cNvPr>
              <p:cNvGrpSpPr/>
              <p:nvPr/>
            </p:nvGrpSpPr>
            <p:grpSpPr>
              <a:xfrm>
                <a:off x="6507540" y="3857719"/>
                <a:ext cx="2070142" cy="1467837"/>
                <a:chOff x="7548113" y="2406771"/>
                <a:chExt cx="4002657" cy="2838089"/>
              </a:xfrm>
            </p:grpSpPr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A194AD31-EA96-7187-421C-B35A42C30C6D}"/>
                    </a:ext>
                  </a:extLst>
                </p:cNvPr>
                <p:cNvSpPr/>
                <p:nvPr/>
              </p:nvSpPr>
              <p:spPr>
                <a:xfrm>
                  <a:off x="10083055" y="3874608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7A456373-8388-C5F3-3753-0AAE13EB0BB0}"/>
                    </a:ext>
                  </a:extLst>
                </p:cNvPr>
                <p:cNvSpPr/>
                <p:nvPr/>
              </p:nvSpPr>
              <p:spPr>
                <a:xfrm>
                  <a:off x="9299547" y="3429000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6FA92362-C9B3-2257-E040-D62346C3A0CE}"/>
                    </a:ext>
                  </a:extLst>
                </p:cNvPr>
                <p:cNvSpPr/>
                <p:nvPr/>
              </p:nvSpPr>
              <p:spPr>
                <a:xfrm>
                  <a:off x="8662630" y="4472557"/>
                  <a:ext cx="159657" cy="159657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71AB838E-63CC-1957-1D46-7A8FB50A9207}"/>
                    </a:ext>
                  </a:extLst>
                </p:cNvPr>
                <p:cNvSpPr/>
                <p:nvPr/>
              </p:nvSpPr>
              <p:spPr>
                <a:xfrm>
                  <a:off x="9756174" y="4632214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Isosceles Triangle 196">
                  <a:extLst>
                    <a:ext uri="{FF2B5EF4-FFF2-40B4-BE49-F238E27FC236}">
                      <a16:creationId xmlns:a16="http://schemas.microsoft.com/office/drawing/2014/main" id="{B25939C3-7B79-52B6-4EDA-10D0F2185C96}"/>
                    </a:ext>
                  </a:extLst>
                </p:cNvPr>
                <p:cNvSpPr/>
                <p:nvPr/>
              </p:nvSpPr>
              <p:spPr>
                <a:xfrm>
                  <a:off x="7548113" y="2406771"/>
                  <a:ext cx="4002657" cy="2838089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0F429F2A-0A86-374B-4501-4E77AC4DAC72}"/>
                  </a:ext>
                </a:extLst>
              </p:cNvPr>
              <p:cNvSpPr/>
              <p:nvPr/>
            </p:nvSpPr>
            <p:spPr>
              <a:xfrm>
                <a:off x="6098658" y="4903348"/>
                <a:ext cx="2889121" cy="2867903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7219D42-9FFB-B61A-8F13-333BED16F34F}"/>
                  </a:ext>
                </a:extLst>
              </p:cNvPr>
              <p:cNvSpPr/>
              <p:nvPr/>
            </p:nvSpPr>
            <p:spPr>
              <a:xfrm>
                <a:off x="4860382" y="2677087"/>
                <a:ext cx="2679192" cy="2679192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8474B9AD-A60D-E719-C6D4-052CBAE999B1}"/>
                  </a:ext>
                </a:extLst>
              </p:cNvPr>
              <p:cNvSpPr/>
              <p:nvPr/>
            </p:nvSpPr>
            <p:spPr>
              <a:xfrm>
                <a:off x="7078188" y="3735827"/>
                <a:ext cx="1828800" cy="1828800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11" name="Picture 210">
            <a:extLst>
              <a:ext uri="{FF2B5EF4-FFF2-40B4-BE49-F238E27FC236}">
                <a16:creationId xmlns:a16="http://schemas.microsoft.com/office/drawing/2014/main" id="{EAF4BF79-65AE-EE52-B2A5-AB143833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795" y="1394090"/>
            <a:ext cx="5450147" cy="450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68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2258-6C6C-99D9-10C4-9AF2A073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87" y="45140"/>
            <a:ext cx="11347704" cy="1325563"/>
          </a:xfrm>
        </p:spPr>
        <p:txBody>
          <a:bodyPr/>
          <a:lstStyle/>
          <a:p>
            <a:r>
              <a:rPr lang="en-US" dirty="0"/>
              <a:t>Bowyer-Watson Algorithm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8C18-09D5-2E5F-CBB0-B7AD490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10" y="1113746"/>
            <a:ext cx="6151861" cy="4842400"/>
          </a:xfrm>
        </p:spPr>
        <p:txBody>
          <a:bodyPr>
            <a:normAutofit/>
          </a:bodyPr>
          <a:lstStyle/>
          <a:p>
            <a:r>
              <a:rPr lang="en-US" dirty="0"/>
              <a:t>Now how would you implement this in a computer algorithm?</a:t>
            </a:r>
          </a:p>
          <a:p>
            <a:pPr lvl="1"/>
            <a:r>
              <a:rPr lang="en-US" dirty="0"/>
              <a:t>It’s obvious how you see which points lie inside a circumcircle but, how do you figure that out algebraically / programmatically?</a:t>
            </a:r>
          </a:p>
          <a:p>
            <a:r>
              <a:rPr lang="en-US" dirty="0"/>
              <a:t>There are two approaches to solving this problem.</a:t>
            </a:r>
          </a:p>
          <a:p>
            <a:r>
              <a:rPr lang="en-US" sz="2700" b="1" dirty="0"/>
              <a:t>First approach</a:t>
            </a:r>
            <a:r>
              <a:rPr lang="en-US" sz="2700" dirty="0"/>
              <a:t>: Find the intersection of the lines that are perpendicular to the midpoint of the sides of the triangle.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5C568-4B78-D5FE-B905-81E9ABF4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A901C-D8EF-505D-D56C-E61C6AD6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D9D4-65A0-E792-3A55-A60E1EE4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B76A7D-C05B-8CB6-EBCE-97D57BC5A234}"/>
              </a:ext>
            </a:extLst>
          </p:cNvPr>
          <p:cNvGrpSpPr/>
          <p:nvPr/>
        </p:nvGrpSpPr>
        <p:grpSpPr>
          <a:xfrm>
            <a:off x="-669381" y="-5320194"/>
            <a:ext cx="4127397" cy="5094164"/>
            <a:chOff x="4860382" y="2677087"/>
            <a:chExt cx="4127397" cy="509416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0644A2-DF07-265A-5C41-5788DF13A6C4}"/>
                </a:ext>
              </a:extLst>
            </p:cNvPr>
            <p:cNvCxnSpPr>
              <a:cxnSpLocks/>
              <a:stCxn id="54" idx="0"/>
              <a:endCxn id="51" idx="0"/>
            </p:cNvCxnSpPr>
            <p:nvPr/>
          </p:nvCxnSpPr>
          <p:spPr>
            <a:xfrm flipH="1">
              <a:off x="7125246" y="3857719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A95413-DC83-D064-CC52-F5D0317A65DF}"/>
                </a:ext>
              </a:extLst>
            </p:cNvPr>
            <p:cNvCxnSpPr>
              <a:stCxn id="54" idx="2"/>
              <a:endCxn id="51" idx="3"/>
            </p:cNvCxnSpPr>
            <p:nvPr/>
          </p:nvCxnSpPr>
          <p:spPr>
            <a:xfrm flipV="1">
              <a:off x="6507540" y="4996607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100C350-D5CB-9BA1-07C2-DD1BC5056A5A}"/>
                </a:ext>
              </a:extLst>
            </p:cNvPr>
            <p:cNvCxnSpPr>
              <a:stCxn id="54" idx="4"/>
              <a:endCxn id="51" idx="6"/>
            </p:cNvCxnSpPr>
            <p:nvPr/>
          </p:nvCxnSpPr>
          <p:spPr>
            <a:xfrm flipH="1" flipV="1">
              <a:off x="7166532" y="4967414"/>
              <a:ext cx="1411150" cy="358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AA851-2F72-B411-AAFB-EF0D9D494E9A}"/>
                </a:ext>
              </a:extLst>
            </p:cNvPr>
            <p:cNvGrpSpPr/>
            <p:nvPr/>
          </p:nvGrpSpPr>
          <p:grpSpPr>
            <a:xfrm>
              <a:off x="4860382" y="2677087"/>
              <a:ext cx="4127397" cy="5094164"/>
              <a:chOff x="4860382" y="2677087"/>
              <a:chExt cx="4127397" cy="509416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F761F51-7FAB-2199-2410-2B1DCCB01C49}"/>
                  </a:ext>
                </a:extLst>
              </p:cNvPr>
              <p:cNvGrpSpPr/>
              <p:nvPr/>
            </p:nvGrpSpPr>
            <p:grpSpPr>
              <a:xfrm>
                <a:off x="6507540" y="3857719"/>
                <a:ext cx="2070142" cy="1467837"/>
                <a:chOff x="7548113" y="2406772"/>
                <a:chExt cx="4002657" cy="283809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7D288E0-3BD0-6B71-1E85-2C01A7E184CE}"/>
                    </a:ext>
                  </a:extLst>
                </p:cNvPr>
                <p:cNvSpPr/>
                <p:nvPr/>
              </p:nvSpPr>
              <p:spPr>
                <a:xfrm>
                  <a:off x="10083055" y="3874608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2655B594-35A6-846D-83C0-D071E0B096D0}"/>
                    </a:ext>
                  </a:extLst>
                </p:cNvPr>
                <p:cNvSpPr/>
                <p:nvPr/>
              </p:nvSpPr>
              <p:spPr>
                <a:xfrm>
                  <a:off x="9299547" y="3429000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A75B9B0-2421-D2C6-ED8F-18CE9FF67FB6}"/>
                    </a:ext>
                  </a:extLst>
                </p:cNvPr>
                <p:cNvSpPr/>
                <p:nvPr/>
              </p:nvSpPr>
              <p:spPr>
                <a:xfrm>
                  <a:off x="8662630" y="4472557"/>
                  <a:ext cx="159657" cy="159657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7B488E7-B534-C4C5-2304-CFAC666FC7F4}"/>
                    </a:ext>
                  </a:extLst>
                </p:cNvPr>
                <p:cNvSpPr/>
                <p:nvPr/>
              </p:nvSpPr>
              <p:spPr>
                <a:xfrm>
                  <a:off x="9756174" y="4632214"/>
                  <a:ext cx="159657" cy="159657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Isosceles Triangle 53">
                  <a:extLst>
                    <a:ext uri="{FF2B5EF4-FFF2-40B4-BE49-F238E27FC236}">
                      <a16:creationId xmlns:a16="http://schemas.microsoft.com/office/drawing/2014/main" id="{F6BEFF8B-8479-DE80-F936-5D53838D10AD}"/>
                    </a:ext>
                  </a:extLst>
                </p:cNvPr>
                <p:cNvSpPr/>
                <p:nvPr/>
              </p:nvSpPr>
              <p:spPr>
                <a:xfrm>
                  <a:off x="7548113" y="2406772"/>
                  <a:ext cx="4002657" cy="283809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E8A9C83-424F-57C4-E39D-FCF2C21C75A0}"/>
                  </a:ext>
                </a:extLst>
              </p:cNvPr>
              <p:cNvSpPr/>
              <p:nvPr/>
            </p:nvSpPr>
            <p:spPr>
              <a:xfrm>
                <a:off x="6098658" y="4903348"/>
                <a:ext cx="2889121" cy="2867903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AF8764E-3BF5-0D2D-987E-C5DF996067DD}"/>
                  </a:ext>
                </a:extLst>
              </p:cNvPr>
              <p:cNvSpPr/>
              <p:nvPr/>
            </p:nvSpPr>
            <p:spPr>
              <a:xfrm>
                <a:off x="4860382" y="2677087"/>
                <a:ext cx="2679192" cy="2679192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8ADA4C-8587-3BA6-C298-8E1D86CC8C28}"/>
                  </a:ext>
                </a:extLst>
              </p:cNvPr>
              <p:cNvSpPr/>
              <p:nvPr/>
            </p:nvSpPr>
            <p:spPr>
              <a:xfrm>
                <a:off x="7078188" y="3735827"/>
                <a:ext cx="1828800" cy="1828800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90EC2CF-B33D-33C4-D835-2E8813739F59}"/>
              </a:ext>
            </a:extLst>
          </p:cNvPr>
          <p:cNvGrpSpPr/>
          <p:nvPr/>
        </p:nvGrpSpPr>
        <p:grpSpPr>
          <a:xfrm>
            <a:off x="3611356" y="-4139562"/>
            <a:ext cx="2070142" cy="1467837"/>
            <a:chOff x="7419907" y="3487366"/>
            <a:chExt cx="2070142" cy="146783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D00502E-698C-77C1-BA80-129C8E9E10B3}"/>
                </a:ext>
              </a:extLst>
            </p:cNvPr>
            <p:cNvCxnSpPr>
              <a:cxnSpLocks/>
              <a:stCxn id="80" idx="0"/>
              <a:endCxn id="78" idx="0"/>
            </p:cNvCxnSpPr>
            <p:nvPr/>
          </p:nvCxnSpPr>
          <p:spPr>
            <a:xfrm flipH="1">
              <a:off x="8037613" y="3487366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A9B1869-EC2F-C159-C6F8-73E9D00E5CF8}"/>
                </a:ext>
              </a:extLst>
            </p:cNvPr>
            <p:cNvCxnSpPr>
              <a:stCxn id="80" idx="2"/>
              <a:endCxn id="78" idx="3"/>
            </p:cNvCxnSpPr>
            <p:nvPr/>
          </p:nvCxnSpPr>
          <p:spPr>
            <a:xfrm flipV="1">
              <a:off x="7419907" y="4626254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6D65848-D21B-2B62-01BF-27C3C104D16F}"/>
                </a:ext>
              </a:extLst>
            </p:cNvPr>
            <p:cNvGrpSpPr/>
            <p:nvPr/>
          </p:nvGrpSpPr>
          <p:grpSpPr>
            <a:xfrm>
              <a:off x="7419907" y="3487366"/>
              <a:ext cx="2070142" cy="1467837"/>
              <a:chOff x="7548113" y="2406771"/>
              <a:chExt cx="4002657" cy="2838089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A7E1482-A313-75C9-647D-677A701EFDA1}"/>
                  </a:ext>
                </a:extLst>
              </p:cNvPr>
              <p:cNvSpPr/>
              <p:nvPr/>
            </p:nvSpPr>
            <p:spPr>
              <a:xfrm>
                <a:off x="10083055" y="3874608"/>
                <a:ext cx="159657" cy="15965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E92299F-3179-6CD3-7F46-A94519838104}"/>
                  </a:ext>
                </a:extLst>
              </p:cNvPr>
              <p:cNvSpPr/>
              <p:nvPr/>
            </p:nvSpPr>
            <p:spPr>
              <a:xfrm>
                <a:off x="9299547" y="3429000"/>
                <a:ext cx="159657" cy="15965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68123EB-ABAC-871C-B09F-29B0C82DC108}"/>
                  </a:ext>
                </a:extLst>
              </p:cNvPr>
              <p:cNvSpPr/>
              <p:nvPr/>
            </p:nvSpPr>
            <p:spPr>
              <a:xfrm>
                <a:off x="8662630" y="4472557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A6E2C1D-2CBE-5501-6ED2-5C6BCD47B81F}"/>
                  </a:ext>
                </a:extLst>
              </p:cNvPr>
              <p:cNvSpPr/>
              <p:nvPr/>
            </p:nvSpPr>
            <p:spPr>
              <a:xfrm>
                <a:off x="9756174" y="4632214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5B31A15F-A99D-741F-EA79-FDBE9A5F3E80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D787AA8-FD9A-A468-23F2-F214BDED2A88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8451941" y="3487366"/>
              <a:ext cx="151244" cy="1150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8827076-236C-06AF-86B9-30A03BEF2BC4}"/>
                </a:ext>
              </a:extLst>
            </p:cNvPr>
            <p:cNvCxnSpPr>
              <a:cxnSpLocks/>
              <a:stCxn id="79" idx="6"/>
              <a:endCxn id="80" idx="4"/>
            </p:cNvCxnSpPr>
            <p:nvPr/>
          </p:nvCxnSpPr>
          <p:spPr>
            <a:xfrm>
              <a:off x="8644471" y="4679634"/>
              <a:ext cx="845578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54BC6C5-E736-516B-1EF7-E8FB100CD61B}"/>
                </a:ext>
              </a:extLst>
            </p:cNvPr>
            <p:cNvCxnSpPr>
              <a:cxnSpLocks/>
              <a:stCxn id="79" idx="2"/>
              <a:endCxn id="80" idx="2"/>
            </p:cNvCxnSpPr>
            <p:nvPr/>
          </p:nvCxnSpPr>
          <p:spPr>
            <a:xfrm flipH="1">
              <a:off x="7419907" y="4679634"/>
              <a:ext cx="1141991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B288571-A23E-AE6F-C2CC-C0BD4C649099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8059582" y="4593567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AF1A26B-1F93-61C0-E536-D93268436E74}"/>
              </a:ext>
            </a:extLst>
          </p:cNvPr>
          <p:cNvGrpSpPr/>
          <p:nvPr/>
        </p:nvGrpSpPr>
        <p:grpSpPr>
          <a:xfrm>
            <a:off x="6215479" y="-4139562"/>
            <a:ext cx="2070142" cy="1467837"/>
            <a:chOff x="7190116" y="3785408"/>
            <a:chExt cx="2070142" cy="146783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4C49E35-0693-5264-D8B2-2F4933C55996}"/>
                </a:ext>
              </a:extLst>
            </p:cNvPr>
            <p:cNvCxnSpPr>
              <a:cxnSpLocks/>
              <a:stCxn id="106" idx="0"/>
              <a:endCxn id="104" idx="0"/>
            </p:cNvCxnSpPr>
            <p:nvPr/>
          </p:nvCxnSpPr>
          <p:spPr>
            <a:xfrm flipH="1">
              <a:off x="7807822" y="3785408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F665E56-4A46-1F2D-C2AB-8B5A0DBA9C6C}"/>
                </a:ext>
              </a:extLst>
            </p:cNvPr>
            <p:cNvCxnSpPr>
              <a:stCxn id="106" idx="2"/>
              <a:endCxn id="104" idx="3"/>
            </p:cNvCxnSpPr>
            <p:nvPr/>
          </p:nvCxnSpPr>
          <p:spPr>
            <a:xfrm flipV="1">
              <a:off x="7190116" y="4924296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02E0D80-FF97-AE8B-F1FA-AE214BD490E7}"/>
                </a:ext>
              </a:extLst>
            </p:cNvPr>
            <p:cNvGrpSpPr/>
            <p:nvPr/>
          </p:nvGrpSpPr>
          <p:grpSpPr>
            <a:xfrm>
              <a:off x="7190116" y="3785408"/>
              <a:ext cx="2070142" cy="1467837"/>
              <a:chOff x="7548113" y="2406771"/>
              <a:chExt cx="4002657" cy="2838089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C893EF8-B392-9FE0-413D-BC38BB6EA99E}"/>
                  </a:ext>
                </a:extLst>
              </p:cNvPr>
              <p:cNvSpPr/>
              <p:nvPr/>
            </p:nvSpPr>
            <p:spPr>
              <a:xfrm>
                <a:off x="10083055" y="3874608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777A740-E832-6384-96F3-D1817418B6ED}"/>
                  </a:ext>
                </a:extLst>
              </p:cNvPr>
              <p:cNvSpPr/>
              <p:nvPr/>
            </p:nvSpPr>
            <p:spPr>
              <a:xfrm>
                <a:off x="9299547" y="3429000"/>
                <a:ext cx="159657" cy="15965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7541EF4-718F-2760-4C34-D4365D13FE6D}"/>
                  </a:ext>
                </a:extLst>
              </p:cNvPr>
              <p:cNvSpPr/>
              <p:nvPr/>
            </p:nvSpPr>
            <p:spPr>
              <a:xfrm>
                <a:off x="8662630" y="4472557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0B6E9969-3B71-8AC2-5A2D-5E9833E5A4C8}"/>
                  </a:ext>
                </a:extLst>
              </p:cNvPr>
              <p:cNvSpPr/>
              <p:nvPr/>
            </p:nvSpPr>
            <p:spPr>
              <a:xfrm>
                <a:off x="9756174" y="4632214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Isosceles Triangle 105">
                <a:extLst>
                  <a:ext uri="{FF2B5EF4-FFF2-40B4-BE49-F238E27FC236}">
                    <a16:creationId xmlns:a16="http://schemas.microsoft.com/office/drawing/2014/main" id="{F6942B48-A3EF-3900-51CF-3E0F61EBBCE0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215D9B1-1882-9647-A11C-B833B45EBCAC}"/>
                </a:ext>
              </a:extLst>
            </p:cNvPr>
            <p:cNvCxnSpPr>
              <a:cxnSpLocks/>
              <a:stCxn id="105" idx="6"/>
              <a:endCxn id="106" idx="4"/>
            </p:cNvCxnSpPr>
            <p:nvPr/>
          </p:nvCxnSpPr>
          <p:spPr>
            <a:xfrm>
              <a:off x="8414680" y="4977676"/>
              <a:ext cx="845578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FD925D8-37A1-9F48-B77A-DC4D2ECFFF9D}"/>
                </a:ext>
              </a:extLst>
            </p:cNvPr>
            <p:cNvCxnSpPr>
              <a:cxnSpLocks/>
              <a:stCxn id="105" idx="2"/>
              <a:endCxn id="106" idx="2"/>
            </p:cNvCxnSpPr>
            <p:nvPr/>
          </p:nvCxnSpPr>
          <p:spPr>
            <a:xfrm flipH="1">
              <a:off x="7190116" y="4977676"/>
              <a:ext cx="1141991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BD5AF9-59F3-5B9D-8DC9-18C7096C3C24}"/>
                </a:ext>
              </a:extLst>
            </p:cNvPr>
            <p:cNvCxnSpPr>
              <a:cxnSpLocks/>
              <a:endCxn id="105" idx="2"/>
            </p:cNvCxnSpPr>
            <p:nvPr/>
          </p:nvCxnSpPr>
          <p:spPr>
            <a:xfrm>
              <a:off x="7829791" y="4891609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6296BBB-F9B7-5848-63A5-AA237B956F1C}"/>
                </a:ext>
              </a:extLst>
            </p:cNvPr>
            <p:cNvCxnSpPr>
              <a:stCxn id="102" idx="0"/>
              <a:endCxn id="106" idx="0"/>
            </p:cNvCxnSpPr>
            <p:nvPr/>
          </p:nvCxnSpPr>
          <p:spPr>
            <a:xfrm flipH="1" flipV="1">
              <a:off x="8225187" y="3785408"/>
              <a:ext cx="317268" cy="759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3DD2C27-D30C-2814-CEDF-71CC01D74E2E}"/>
                </a:ext>
              </a:extLst>
            </p:cNvPr>
            <p:cNvCxnSpPr>
              <a:stCxn id="106" idx="4"/>
              <a:endCxn id="102" idx="5"/>
            </p:cNvCxnSpPr>
            <p:nvPr/>
          </p:nvCxnSpPr>
          <p:spPr>
            <a:xfrm flipH="1" flipV="1">
              <a:off x="8571648" y="4615042"/>
              <a:ext cx="688610" cy="638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9804202-E4B5-2127-BD8D-DDF5EC735CB0}"/>
                </a:ext>
              </a:extLst>
            </p:cNvPr>
            <p:cNvCxnSpPr>
              <a:stCxn id="102" idx="3"/>
              <a:endCxn id="105" idx="0"/>
            </p:cNvCxnSpPr>
            <p:nvPr/>
          </p:nvCxnSpPr>
          <p:spPr>
            <a:xfrm flipH="1">
              <a:off x="8373394" y="4615042"/>
              <a:ext cx="139867" cy="32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8D673C2-BB9F-EB42-69BF-507156C555B8}"/>
                </a:ext>
              </a:extLst>
            </p:cNvPr>
            <p:cNvCxnSpPr>
              <a:stCxn id="104" idx="7"/>
              <a:endCxn id="102" idx="3"/>
            </p:cNvCxnSpPr>
            <p:nvPr/>
          </p:nvCxnSpPr>
          <p:spPr>
            <a:xfrm flipV="1">
              <a:off x="7837015" y="4615042"/>
              <a:ext cx="676246" cy="250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1682344-12BB-E147-6F21-415D249EC97A}"/>
              </a:ext>
            </a:extLst>
          </p:cNvPr>
          <p:cNvGrpSpPr/>
          <p:nvPr/>
        </p:nvGrpSpPr>
        <p:grpSpPr>
          <a:xfrm>
            <a:off x="8607724" y="-4139562"/>
            <a:ext cx="2070142" cy="1467837"/>
            <a:chOff x="9582361" y="3785408"/>
            <a:chExt cx="2070142" cy="146783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F11F827-AF41-BA0D-1E8B-DE01E3394937}"/>
                </a:ext>
              </a:extLst>
            </p:cNvPr>
            <p:cNvCxnSpPr>
              <a:cxnSpLocks/>
              <a:stCxn id="131" idx="0"/>
              <a:endCxn id="129" idx="0"/>
            </p:cNvCxnSpPr>
            <p:nvPr/>
          </p:nvCxnSpPr>
          <p:spPr>
            <a:xfrm flipH="1">
              <a:off x="10200067" y="3785408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B05B999-45EC-6310-18FF-D99E37941779}"/>
                </a:ext>
              </a:extLst>
            </p:cNvPr>
            <p:cNvCxnSpPr>
              <a:stCxn id="131" idx="2"/>
              <a:endCxn id="129" idx="3"/>
            </p:cNvCxnSpPr>
            <p:nvPr/>
          </p:nvCxnSpPr>
          <p:spPr>
            <a:xfrm flipV="1">
              <a:off x="9582361" y="4924296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AB2BB74-2BA1-DF42-ECED-CEDE34FD19DA}"/>
                </a:ext>
              </a:extLst>
            </p:cNvPr>
            <p:cNvGrpSpPr/>
            <p:nvPr/>
          </p:nvGrpSpPr>
          <p:grpSpPr>
            <a:xfrm>
              <a:off x="9582361" y="3785408"/>
              <a:ext cx="2070142" cy="1467837"/>
              <a:chOff x="7548113" y="2406771"/>
              <a:chExt cx="4002657" cy="2838089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9C7EE9B-9A85-7554-4080-221512AE48E6}"/>
                  </a:ext>
                </a:extLst>
              </p:cNvPr>
              <p:cNvSpPr/>
              <p:nvPr/>
            </p:nvSpPr>
            <p:spPr>
              <a:xfrm>
                <a:off x="10083055" y="3874608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DB23E9C-4B73-391D-93AA-630899BD7B17}"/>
                  </a:ext>
                </a:extLst>
              </p:cNvPr>
              <p:cNvSpPr/>
              <p:nvPr/>
            </p:nvSpPr>
            <p:spPr>
              <a:xfrm>
                <a:off x="9299547" y="3429000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4AF63E5-DD80-F621-F933-18A6F9426834}"/>
                  </a:ext>
                </a:extLst>
              </p:cNvPr>
              <p:cNvSpPr/>
              <p:nvPr/>
            </p:nvSpPr>
            <p:spPr>
              <a:xfrm>
                <a:off x="8662630" y="4472557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CD8028E5-24B3-69FF-AF6C-F9B850B8896C}"/>
                  </a:ext>
                </a:extLst>
              </p:cNvPr>
              <p:cNvSpPr/>
              <p:nvPr/>
            </p:nvSpPr>
            <p:spPr>
              <a:xfrm>
                <a:off x="9756174" y="4632214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Isosceles Triangle 130">
                <a:extLst>
                  <a:ext uri="{FF2B5EF4-FFF2-40B4-BE49-F238E27FC236}">
                    <a16:creationId xmlns:a16="http://schemas.microsoft.com/office/drawing/2014/main" id="{BF5E8F7D-9CD0-1158-9C31-E04E978AC726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6A570BD-FC00-7DCA-452B-30A2C298833A}"/>
                </a:ext>
              </a:extLst>
            </p:cNvPr>
            <p:cNvCxnSpPr>
              <a:cxnSpLocks/>
              <a:stCxn id="130" idx="6"/>
              <a:endCxn id="131" idx="4"/>
            </p:cNvCxnSpPr>
            <p:nvPr/>
          </p:nvCxnSpPr>
          <p:spPr>
            <a:xfrm>
              <a:off x="10806925" y="4977676"/>
              <a:ext cx="845578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7B5A1D7-5505-8AA9-531B-5A5D0A5A3434}"/>
                </a:ext>
              </a:extLst>
            </p:cNvPr>
            <p:cNvCxnSpPr>
              <a:cxnSpLocks/>
              <a:stCxn id="130" idx="2"/>
              <a:endCxn id="131" idx="2"/>
            </p:cNvCxnSpPr>
            <p:nvPr/>
          </p:nvCxnSpPr>
          <p:spPr>
            <a:xfrm flipH="1">
              <a:off x="9582361" y="4977676"/>
              <a:ext cx="1141991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3A5EA34-39A6-50B6-176C-2FD838C29E5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222036" y="4891609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B97CE9F-CCCB-3ED4-FD82-89B27209B229}"/>
                </a:ext>
              </a:extLst>
            </p:cNvPr>
            <p:cNvCxnSpPr>
              <a:cxnSpLocks/>
              <a:stCxn id="127" idx="0"/>
              <a:endCxn id="131" idx="0"/>
            </p:cNvCxnSpPr>
            <p:nvPr/>
          </p:nvCxnSpPr>
          <p:spPr>
            <a:xfrm flipH="1" flipV="1">
              <a:off x="10617432" y="3785408"/>
              <a:ext cx="317268" cy="759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49293A8-1E94-0C5A-9731-F5F27C7C733E}"/>
                </a:ext>
              </a:extLst>
            </p:cNvPr>
            <p:cNvCxnSpPr>
              <a:stCxn id="131" idx="4"/>
              <a:endCxn id="127" idx="5"/>
            </p:cNvCxnSpPr>
            <p:nvPr/>
          </p:nvCxnSpPr>
          <p:spPr>
            <a:xfrm flipH="1" flipV="1">
              <a:off x="10963893" y="4615042"/>
              <a:ext cx="688610" cy="638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1C2925A-A79C-AABB-BC55-8F97D3B81C9E}"/>
                </a:ext>
              </a:extLst>
            </p:cNvPr>
            <p:cNvCxnSpPr>
              <a:stCxn id="127" idx="3"/>
              <a:endCxn id="130" idx="0"/>
            </p:cNvCxnSpPr>
            <p:nvPr/>
          </p:nvCxnSpPr>
          <p:spPr>
            <a:xfrm flipH="1">
              <a:off x="10765639" y="4615042"/>
              <a:ext cx="139867" cy="32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3C4C67A-6001-BA3E-AAA6-51A6E092BE93}"/>
                </a:ext>
              </a:extLst>
            </p:cNvPr>
            <p:cNvCxnSpPr>
              <a:stCxn id="129" idx="7"/>
              <a:endCxn id="127" idx="3"/>
            </p:cNvCxnSpPr>
            <p:nvPr/>
          </p:nvCxnSpPr>
          <p:spPr>
            <a:xfrm flipV="1">
              <a:off x="10229260" y="4615042"/>
              <a:ext cx="676246" cy="250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9F313E8-B4A2-690A-CEB4-C7D0A2BCD363}"/>
                </a:ext>
              </a:extLst>
            </p:cNvPr>
            <p:cNvCxnSpPr>
              <a:stCxn id="128" idx="0"/>
              <a:endCxn id="131" idx="0"/>
            </p:cNvCxnSpPr>
            <p:nvPr/>
          </p:nvCxnSpPr>
          <p:spPr>
            <a:xfrm flipV="1">
              <a:off x="10529476" y="3785408"/>
              <a:ext cx="87956" cy="528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ECA94D9-AF31-4DD0-19D6-67E8C37B7226}"/>
                </a:ext>
              </a:extLst>
            </p:cNvPr>
            <p:cNvCxnSpPr>
              <a:stCxn id="128" idx="3"/>
              <a:endCxn id="129" idx="0"/>
            </p:cNvCxnSpPr>
            <p:nvPr/>
          </p:nvCxnSpPr>
          <p:spPr>
            <a:xfrm flipH="1">
              <a:off x="10200067" y="4384577"/>
              <a:ext cx="300215" cy="469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BCE3625-6F79-AF50-6639-C8B6BB780DBC}"/>
                </a:ext>
              </a:extLst>
            </p:cNvPr>
            <p:cNvCxnSpPr>
              <a:stCxn id="128" idx="5"/>
              <a:endCxn id="127" idx="2"/>
            </p:cNvCxnSpPr>
            <p:nvPr/>
          </p:nvCxnSpPr>
          <p:spPr>
            <a:xfrm>
              <a:off x="10558669" y="4384577"/>
              <a:ext cx="334744" cy="201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32209A5-CA9C-CBB6-416B-C53A10DB5C6A}"/>
              </a:ext>
            </a:extLst>
          </p:cNvPr>
          <p:cNvCxnSpPr>
            <a:cxnSpLocks/>
          </p:cNvCxnSpPr>
          <p:nvPr/>
        </p:nvCxnSpPr>
        <p:spPr>
          <a:xfrm>
            <a:off x="3094592" y="-3380409"/>
            <a:ext cx="5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3E1FDB9-5648-FF79-EDD5-E2A96EC366C7}"/>
              </a:ext>
            </a:extLst>
          </p:cNvPr>
          <p:cNvCxnSpPr>
            <a:cxnSpLocks/>
          </p:cNvCxnSpPr>
          <p:nvPr/>
        </p:nvCxnSpPr>
        <p:spPr>
          <a:xfrm>
            <a:off x="5698715" y="-3382448"/>
            <a:ext cx="5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6B65B9A-3A0F-5167-5E61-3CB57D8DED6E}"/>
              </a:ext>
            </a:extLst>
          </p:cNvPr>
          <p:cNvCxnSpPr>
            <a:cxnSpLocks/>
          </p:cNvCxnSpPr>
          <p:nvPr/>
        </p:nvCxnSpPr>
        <p:spPr>
          <a:xfrm>
            <a:off x="8187915" y="-3391332"/>
            <a:ext cx="5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69EB007-09C2-E86C-5201-92B7FB3CACC1}"/>
              </a:ext>
            </a:extLst>
          </p:cNvPr>
          <p:cNvCxnSpPr>
            <a:cxnSpLocks/>
          </p:cNvCxnSpPr>
          <p:nvPr/>
        </p:nvCxnSpPr>
        <p:spPr>
          <a:xfrm>
            <a:off x="4385008" y="7745810"/>
            <a:ext cx="5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0D8F5BC0-F34A-D823-6EF8-654596A4EE03}"/>
              </a:ext>
            </a:extLst>
          </p:cNvPr>
          <p:cNvSpPr txBox="1"/>
          <p:nvPr/>
        </p:nvSpPr>
        <p:spPr>
          <a:xfrm>
            <a:off x="3772863" y="8770146"/>
            <a:ext cx="4764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Result: Remove triangles that share two or more vertices with the original super-triangle.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84DF18D-74DF-588A-2520-6E898FFA6FE8}"/>
              </a:ext>
            </a:extLst>
          </p:cNvPr>
          <p:cNvGrpSpPr/>
          <p:nvPr/>
        </p:nvGrpSpPr>
        <p:grpSpPr>
          <a:xfrm>
            <a:off x="5548494" y="7279680"/>
            <a:ext cx="817206" cy="704865"/>
            <a:chOff x="5649907" y="4791092"/>
            <a:chExt cx="817206" cy="704865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86BE15A-D09C-43C7-CCAD-75A20E0A0688}"/>
                </a:ext>
              </a:extLst>
            </p:cNvPr>
            <p:cNvSpPr/>
            <p:nvPr/>
          </p:nvSpPr>
          <p:spPr>
            <a:xfrm>
              <a:off x="6384540" y="5021557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FD042229-3542-6A06-618E-12B728A6949E}"/>
                </a:ext>
              </a:extLst>
            </p:cNvPr>
            <p:cNvSpPr/>
            <p:nvPr/>
          </p:nvSpPr>
          <p:spPr>
            <a:xfrm>
              <a:off x="5979316" y="4791092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909BA6B-D16C-8719-7E0A-118BFEEFA14B}"/>
                </a:ext>
              </a:extLst>
            </p:cNvPr>
            <p:cNvSpPr/>
            <p:nvPr/>
          </p:nvSpPr>
          <p:spPr>
            <a:xfrm>
              <a:off x="5649907" y="5330811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68BFC47-988A-106E-7E60-EA996C6E1C18}"/>
                </a:ext>
              </a:extLst>
            </p:cNvPr>
            <p:cNvSpPr/>
            <p:nvPr/>
          </p:nvSpPr>
          <p:spPr>
            <a:xfrm>
              <a:off x="6215479" y="5413384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0D042B1-0542-41EF-AA7F-94FB615936F9}"/>
                </a:ext>
              </a:extLst>
            </p:cNvPr>
            <p:cNvCxnSpPr>
              <a:cxnSpLocks/>
              <a:endCxn id="165" idx="2"/>
            </p:cNvCxnSpPr>
            <p:nvPr/>
          </p:nvCxnSpPr>
          <p:spPr>
            <a:xfrm>
              <a:off x="5713163" y="5368604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9CBEC63-924D-9A73-0EE1-0B6FDF4FF367}"/>
                </a:ext>
              </a:extLst>
            </p:cNvPr>
            <p:cNvCxnSpPr>
              <a:cxnSpLocks/>
              <a:stCxn id="162" idx="3"/>
              <a:endCxn id="165" idx="0"/>
            </p:cNvCxnSpPr>
            <p:nvPr/>
          </p:nvCxnSpPr>
          <p:spPr>
            <a:xfrm flipH="1">
              <a:off x="6256766" y="5092037"/>
              <a:ext cx="139867" cy="32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B9D8D00-E803-E840-2C79-7D596DC75DBB}"/>
                </a:ext>
              </a:extLst>
            </p:cNvPr>
            <p:cNvCxnSpPr>
              <a:cxnSpLocks/>
              <a:stCxn id="164" idx="7"/>
              <a:endCxn id="162" idx="3"/>
            </p:cNvCxnSpPr>
            <p:nvPr/>
          </p:nvCxnSpPr>
          <p:spPr>
            <a:xfrm flipV="1">
              <a:off x="5720387" y="5092037"/>
              <a:ext cx="676246" cy="250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297CD87-E42F-7C2B-DBE0-0D0D81F64375}"/>
                </a:ext>
              </a:extLst>
            </p:cNvPr>
            <p:cNvCxnSpPr>
              <a:cxnSpLocks/>
              <a:stCxn id="163" idx="3"/>
              <a:endCxn id="164" idx="0"/>
            </p:cNvCxnSpPr>
            <p:nvPr/>
          </p:nvCxnSpPr>
          <p:spPr>
            <a:xfrm flipH="1">
              <a:off x="5691194" y="4861572"/>
              <a:ext cx="300215" cy="469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C8C7613-BF1E-B686-730E-037734E8CE1E}"/>
                </a:ext>
              </a:extLst>
            </p:cNvPr>
            <p:cNvCxnSpPr>
              <a:cxnSpLocks/>
              <a:stCxn id="163" idx="5"/>
              <a:endCxn id="162" idx="2"/>
            </p:cNvCxnSpPr>
            <p:nvPr/>
          </p:nvCxnSpPr>
          <p:spPr>
            <a:xfrm>
              <a:off x="6049796" y="4861572"/>
              <a:ext cx="334744" cy="201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626B2EA-E038-CD73-DC05-A383888A4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642" y="1334709"/>
            <a:ext cx="5450147" cy="450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06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2258-6C6C-99D9-10C4-9AF2A073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87" y="45140"/>
            <a:ext cx="11347704" cy="1325563"/>
          </a:xfrm>
        </p:spPr>
        <p:txBody>
          <a:bodyPr/>
          <a:lstStyle/>
          <a:p>
            <a:r>
              <a:rPr lang="en-US" dirty="0"/>
              <a:t>Bowyer-Watson Algorithm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68C18-09D5-2E5F-CBB0-B7AD4904F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1510" y="1113746"/>
                <a:ext cx="11275314" cy="4842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Downfalls of the first approach:</a:t>
                </a:r>
              </a:p>
              <a:p>
                <a:pPr lvl="1"/>
                <a:r>
                  <a:rPr lang="en-US" dirty="0"/>
                  <a:t>Edge cases where the slope between two vertices are either zero or undefined.</a:t>
                </a:r>
              </a:p>
              <a:p>
                <a:r>
                  <a:rPr lang="en-US" b="1" dirty="0"/>
                  <a:t>Second approach</a:t>
                </a:r>
                <a:r>
                  <a:rPr lang="en-US" dirty="0"/>
                  <a:t>: Compute the circumcenter differently.</a:t>
                </a:r>
              </a:p>
              <a:p>
                <a:pPr lvl="1"/>
                <a:r>
                  <a:rPr lang="en-US" dirty="0"/>
                  <a:t>The distance between each vertex and the unknown circumcenter is equal.</a:t>
                </a:r>
              </a:p>
              <a:p>
                <a:r>
                  <a:rPr lang="en-US" dirty="0"/>
                  <a:t>Let the circumcenter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Distance from point A, B, C to circumcenter be: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68C18-09D5-2E5F-CBB0-B7AD4904F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510" y="1113746"/>
                <a:ext cx="11275314" cy="4842400"/>
              </a:xfrm>
              <a:blipFill>
                <a:blip r:embed="rId2"/>
                <a:stretch>
                  <a:fillRect l="-973" t="-2141" r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5C568-4B78-D5FE-B905-81E9ABF4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A901C-D8EF-505D-D56C-E61C6AD6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D9D4-65A0-E792-3A55-A60E1EE4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8E9241-7D5B-3F80-8673-6E41F646C089}"/>
              </a:ext>
            </a:extLst>
          </p:cNvPr>
          <p:cNvSpPr txBox="1"/>
          <p:nvPr/>
        </p:nvSpPr>
        <p:spPr>
          <a:xfrm>
            <a:off x="8371113" y="5632980"/>
            <a:ext cx="2456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Here Ax, Bx, Cx are all knowns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3882AED-C777-E997-7CFB-CABA8E59A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5356" y="1281286"/>
            <a:ext cx="5450147" cy="450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2258-6C6C-99D9-10C4-9AF2A073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86" y="-211817"/>
            <a:ext cx="11347704" cy="1325563"/>
          </a:xfrm>
        </p:spPr>
        <p:txBody>
          <a:bodyPr/>
          <a:lstStyle/>
          <a:p>
            <a:r>
              <a:rPr lang="en-US" dirty="0"/>
              <a:t>Bowyer-Watson Algorithm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68C18-09D5-2E5F-CBB0-B7AD4904F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1510" y="807698"/>
                <a:ext cx="11275314" cy="5242604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500" dirty="0"/>
              </a:p>
              <a:p>
                <a:r>
                  <a:rPr lang="en-US" sz="2500" dirty="0"/>
                  <a:t>Therefore: </a:t>
                </a:r>
                <a:br>
                  <a:rPr lang="en-US" sz="25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𝐴𝑦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𝐵𝑦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𝐶𝑦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500" dirty="0"/>
              </a:p>
              <a:p>
                <a:r>
                  <a:rPr lang="en-US" sz="2500" dirty="0"/>
                  <a:t>Your two equations: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5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500" dirty="0"/>
              </a:p>
              <a:p>
                <a:r>
                  <a:rPr lang="en-US" sz="2500" dirty="0"/>
                  <a:t>Squaring both sides results in:</a:t>
                </a:r>
              </a:p>
              <a:p>
                <a:pPr lvl="1"/>
                <a:r>
                  <a:rPr lang="en-US" sz="2500" b="0" dirty="0"/>
                  <a:t>Eq1: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5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500" dirty="0"/>
              </a:p>
              <a:p>
                <a:pPr lvl="1"/>
                <a:r>
                  <a:rPr lang="en-US" sz="2500" dirty="0"/>
                  <a:t>Eq2: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sz="25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5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sz="2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500" i="1"/>
                        </m:ctrlPr>
                      </m:sSupPr>
                      <m:e>
                        <m:r>
                          <a:rPr lang="en-US" sz="2500" i="1"/>
                          <m:t>(</m:t>
                        </m:r>
                        <m:r>
                          <a:rPr lang="en-US" sz="2500" i="1"/>
                          <m:t>𝐵𝑥</m:t>
                        </m:r>
                        <m:r>
                          <a:rPr lang="en-US" sz="2500" i="1"/>
                          <m:t>−</m:t>
                        </m:r>
                        <m:r>
                          <a:rPr lang="en-US" sz="2500" i="1"/>
                          <m:t>𝑥</m:t>
                        </m:r>
                        <m:r>
                          <a:rPr lang="en-US" sz="2500" i="1"/>
                          <m:t>)</m:t>
                        </m:r>
                      </m:e>
                      <m:sup>
                        <m:r>
                          <a:rPr lang="en-US" sz="2500" i="1"/>
                          <m:t>2</m:t>
                        </m:r>
                      </m:sup>
                    </m:sSup>
                    <m:r>
                      <a:rPr lang="en-US" sz="2500" i="1"/>
                      <m:t>+</m:t>
                    </m:r>
                    <m:sSup>
                      <m:sSupPr>
                        <m:ctrlPr>
                          <a:rPr lang="en-US" sz="2500" i="1"/>
                        </m:ctrlPr>
                      </m:sSupPr>
                      <m:e>
                        <m:r>
                          <a:rPr lang="en-US" sz="2500" i="1"/>
                          <m:t>(</m:t>
                        </m:r>
                        <m:r>
                          <a:rPr lang="en-US" sz="2500" i="1"/>
                          <m:t>𝐵𝑥</m:t>
                        </m:r>
                        <m:r>
                          <a:rPr lang="en-US" sz="2500" i="1"/>
                          <m:t>−</m:t>
                        </m:r>
                        <m:r>
                          <a:rPr lang="en-US" sz="2500" i="1"/>
                          <m:t>𝑥</m:t>
                        </m:r>
                        <m:r>
                          <a:rPr lang="en-US" sz="2500" i="1"/>
                          <m:t>)</m:t>
                        </m:r>
                      </m:e>
                      <m:sup>
                        <m:r>
                          <a:rPr lang="en-US" sz="2500" i="1"/>
                          <m:t>2</m:t>
                        </m:r>
                      </m:sup>
                    </m:sSup>
                  </m:oMath>
                </a14:m>
                <a:endParaRPr lang="en-US" sz="2500" dirty="0"/>
              </a:p>
              <a:p>
                <a:r>
                  <a:rPr lang="en-US" sz="2500" dirty="0"/>
                  <a:t>Expand and simplify (skipping some parts):</a:t>
                </a:r>
              </a:p>
              <a:p>
                <a:pPr lvl="1"/>
                <a:r>
                  <a:rPr lang="en-US" sz="2500" dirty="0"/>
                  <a:t>Eq1: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500" dirty="0"/>
                  <a:t> =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𝐵𝑥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𝐴𝑦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500" dirty="0"/>
              </a:p>
              <a:p>
                <a:pPr lvl="1"/>
                <a:r>
                  <a:rPr lang="en-US" sz="2500" dirty="0"/>
                  <a:t>Eq2: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500" dirty="0"/>
                  <a:t> =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𝐴𝑦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5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68C18-09D5-2E5F-CBB0-B7AD4904F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510" y="807698"/>
                <a:ext cx="11275314" cy="5242604"/>
              </a:xfrm>
              <a:blipFill>
                <a:blip r:embed="rId2"/>
                <a:stretch>
                  <a:fillRect l="-811" t="-1278" b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5C568-4B78-D5FE-B905-81E9ABF4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A901C-D8EF-505D-D56C-E61C6AD6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D9D4-65A0-E792-3A55-A60E1EE4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6F2E27-340B-D400-4F63-024A94087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286" y="432596"/>
            <a:ext cx="3054268" cy="101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97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8BC0-C952-D60B-4BEA-6B836D66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SciPy Implementation of Delaunay Triangulation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AEF4-C272-75D4-31D2-4F0AD170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Types of Algorithms for computing DT exist</a:t>
            </a:r>
          </a:p>
          <a:p>
            <a:pPr lvl="1"/>
            <a:r>
              <a:rPr lang="en-US" dirty="0"/>
              <a:t>Flip Algorithms</a:t>
            </a:r>
          </a:p>
          <a:p>
            <a:pPr lvl="1"/>
            <a:r>
              <a:rPr lang="en-US" dirty="0"/>
              <a:t>Divide and Conquer</a:t>
            </a:r>
          </a:p>
          <a:p>
            <a:pPr lvl="1"/>
            <a:r>
              <a:rPr lang="en-US" dirty="0"/>
              <a:t>Sweephull (Used by SciPy implementation from </a:t>
            </a:r>
            <a:r>
              <a:rPr lang="en-US" dirty="0" err="1"/>
              <a:t>Qhull</a:t>
            </a:r>
            <a:r>
              <a:rPr lang="en-US" dirty="0"/>
              <a:t> library)</a:t>
            </a:r>
          </a:p>
          <a:p>
            <a:pPr lvl="1"/>
            <a:r>
              <a:rPr lang="en-US" dirty="0"/>
              <a:t>Incremental (Explained Previously)</a:t>
            </a:r>
          </a:p>
          <a:p>
            <a:r>
              <a:rPr lang="en-US" dirty="0"/>
              <a:t>The SciPy implementation is what was used to create the model.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AED9-633A-79A0-4033-595E053F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C946E-A81D-F358-25A1-0CD64327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1CE3A-775D-9FE4-9238-72E17BCF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5138B-3577-F18F-AC15-7BCF91E6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414" y="5478013"/>
            <a:ext cx="5842837" cy="1083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CA7F78-B05B-5489-F18C-DA2471F03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40538" y="4747716"/>
            <a:ext cx="5168076" cy="861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258941-9445-4F32-82E2-F96EB6A37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582033"/>
            <a:ext cx="3054268" cy="101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93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D0A4-6820-7AA5-92B4-DA99854B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Model in Blender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D5AA-8015-A533-FD11-7E8293B9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Blender has an embedded Python interpreter. </a:t>
            </a:r>
          </a:p>
          <a:p>
            <a:r>
              <a:rPr lang="en-US" dirty="0"/>
              <a:t>Blender also includes an interface for writing your scripts inside the application</a:t>
            </a:r>
          </a:p>
          <a:p>
            <a:r>
              <a:rPr lang="en-US" dirty="0"/>
              <a:t>The Meat and Potatoes of the code: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5E054-6B2F-DCF6-E7F8-C79A0310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FCBB-D2E1-C499-9583-72A81CED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73C22-5931-9F2E-8F01-9572C82C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86DD43-BFED-B12E-F5B1-95882792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614" y="4759678"/>
            <a:ext cx="8121843" cy="15054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75B9F3-B328-B8F5-5EE6-D1EB93DF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6" y="4152630"/>
            <a:ext cx="5168076" cy="861346"/>
          </a:xfrm>
          <a:prstGeom prst="rect">
            <a:avLst/>
          </a:prstGeom>
        </p:spPr>
      </p:pic>
      <p:pic>
        <p:nvPicPr>
          <p:cNvPr id="15" name="Picture 14" descr="A map of a large piece of land&#10;&#10;Description automatically generated with medium confidence">
            <a:extLst>
              <a:ext uri="{FF2B5EF4-FFF2-40B4-BE49-F238E27FC236}">
                <a16:creationId xmlns:a16="http://schemas.microsoft.com/office/drawing/2014/main" id="{58CDCD35-60FB-5E67-DA9E-66A6D226AB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25" t="5317" r="7738" b="4952"/>
          <a:stretch/>
        </p:blipFill>
        <p:spPr>
          <a:xfrm>
            <a:off x="1658837" y="7469377"/>
            <a:ext cx="8323363" cy="44205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4F1A24-6694-0588-5A07-2CA93A1C4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2371" y="365125"/>
            <a:ext cx="3054268" cy="101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91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– Data Processing</a:t>
            </a:r>
          </a:p>
          <a:p>
            <a:pPr marL="0" indent="0">
              <a:buNone/>
            </a:pPr>
            <a:r>
              <a:rPr lang="en-US" dirty="0"/>
              <a:t>2 – Creating the Model</a:t>
            </a:r>
          </a:p>
          <a:p>
            <a:pPr marL="0" indent="0">
              <a:buNone/>
            </a:pPr>
            <a:r>
              <a:rPr lang="en-US" dirty="0"/>
              <a:t>3 – 3D Printing</a:t>
            </a:r>
          </a:p>
          <a:p>
            <a:pPr marL="0" indent="0">
              <a:buNone/>
            </a:pPr>
            <a:r>
              <a:rPr lang="en-US" dirty="0"/>
              <a:t>4 – Website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11/12/2023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Visualizing Lake Fred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a large piece of land&#10;&#10;Description automatically generated with medium confidence">
            <a:extLst>
              <a:ext uri="{FF2B5EF4-FFF2-40B4-BE49-F238E27FC236}">
                <a16:creationId xmlns:a16="http://schemas.microsoft.com/office/drawing/2014/main" id="{65FD7F61-9784-5ED5-0206-40A6A6747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25" t="5317" r="7738" b="4952"/>
          <a:stretch/>
        </p:blipFill>
        <p:spPr>
          <a:xfrm>
            <a:off x="2709635" y="1813258"/>
            <a:ext cx="8323363" cy="44205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7BD0A4-6820-7AA5-92B4-DA99854B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Model in Blender 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D5AA-8015-A533-FD11-7E8293B9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499129"/>
            <a:ext cx="9829800" cy="3859742"/>
          </a:xfrm>
        </p:spPr>
        <p:txBody>
          <a:bodyPr/>
          <a:lstStyle/>
          <a:p>
            <a:r>
              <a:rPr lang="en-US" dirty="0"/>
              <a:t>Visualizing what SciPy is doing: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5E054-6B2F-DCF6-E7F8-C79A0310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FCBB-D2E1-C499-9583-72A81CED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73C22-5931-9F2E-8F01-9572C82C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86DD43-BFED-B12E-F5B1-95882792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357" y="4759678"/>
            <a:ext cx="8121843" cy="15054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75B9F3-B328-B8F5-5EE6-D1EB93DFE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932424" y="4329005"/>
            <a:ext cx="5168076" cy="861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CCEBD-E694-AEDC-43D5-BFF2A95602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87" r="-6445"/>
          <a:stretch/>
        </p:blipFill>
        <p:spPr>
          <a:xfrm>
            <a:off x="12583631" y="698151"/>
            <a:ext cx="5440574" cy="3173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18ADA5-ECD7-EB55-AEB0-01FC91B17E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10" t="7149" r="4940"/>
          <a:stretch/>
        </p:blipFill>
        <p:spPr>
          <a:xfrm>
            <a:off x="-7502575" y="4629532"/>
            <a:ext cx="7257143" cy="317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62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a large piece of land&#10;&#10;Description automatically generated with medium confidence">
            <a:extLst>
              <a:ext uri="{FF2B5EF4-FFF2-40B4-BE49-F238E27FC236}">
                <a16:creationId xmlns:a16="http://schemas.microsoft.com/office/drawing/2014/main" id="{65FD7F61-9784-5ED5-0206-40A6A6747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25" t="5317" r="7738" b="4952"/>
          <a:stretch/>
        </p:blipFill>
        <p:spPr>
          <a:xfrm>
            <a:off x="2209800" y="7604458"/>
            <a:ext cx="8323363" cy="44205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7BD0A4-6820-7AA5-92B4-DA99854B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71" y="408617"/>
            <a:ext cx="10515600" cy="1325563"/>
          </a:xfrm>
        </p:spPr>
        <p:txBody>
          <a:bodyPr/>
          <a:lstStyle/>
          <a:p>
            <a:r>
              <a:rPr lang="en-US" dirty="0"/>
              <a:t>Creating the Model in Blender 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D5AA-8015-A533-FD11-7E8293B9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471" y="1960229"/>
            <a:ext cx="5553529" cy="77153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Raised / lowered each point in Blender while keeping the same edges: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5E054-6B2F-DCF6-E7F8-C79A0310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FCBB-D2E1-C499-9583-72A81CED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73C22-5931-9F2E-8F01-9572C82C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6820C2-6D6A-6290-4E49-6F480820B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7" r="-6445"/>
          <a:stretch/>
        </p:blipFill>
        <p:spPr>
          <a:xfrm>
            <a:off x="7082784" y="1560887"/>
            <a:ext cx="5440574" cy="3173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EC740A-CA6E-A45F-DD61-AB3601C60B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10" t="7149" r="4940"/>
          <a:stretch/>
        </p:blipFill>
        <p:spPr>
          <a:xfrm>
            <a:off x="147612" y="3112498"/>
            <a:ext cx="7257143" cy="31735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A8F8BE-EE6B-F82A-B155-14D873785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6679" y="-3298324"/>
            <a:ext cx="7094835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36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D0A4-6820-7AA5-92B4-DA99854B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71" y="408617"/>
            <a:ext cx="10515600" cy="1325563"/>
          </a:xfrm>
        </p:spPr>
        <p:txBody>
          <a:bodyPr/>
          <a:lstStyle/>
          <a:p>
            <a:r>
              <a:rPr lang="en-US" dirty="0"/>
              <a:t>Creating the Model in Blender 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D5AA-8015-A533-FD11-7E8293B9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471" y="1597372"/>
            <a:ext cx="6496958" cy="77153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Removed unwanted triangles around perimeter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5E054-6B2F-DCF6-E7F8-C79A0310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FCBB-D2E1-C499-9583-72A81CED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73C22-5931-9F2E-8F01-9572C82C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6820C2-6D6A-6290-4E49-6F480820BF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7" r="-6445"/>
          <a:stretch/>
        </p:blipFill>
        <p:spPr>
          <a:xfrm>
            <a:off x="12873984" y="1734180"/>
            <a:ext cx="5440574" cy="3173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EC740A-CA6E-A45F-DD61-AB3601C60B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0" t="7149" r="4940"/>
          <a:stretch/>
        </p:blipFill>
        <p:spPr>
          <a:xfrm>
            <a:off x="-7893302" y="3147655"/>
            <a:ext cx="7257143" cy="31735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291104-8089-E802-843E-0DEB195A9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406" y="2122160"/>
            <a:ext cx="8903188" cy="378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15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7EA8-EEFA-93C9-6783-36C0BE09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Printing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3496A-86AE-7458-209F-8A8564F7C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Printing the Model and Associated Issues</a:t>
            </a: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8B2736B8-7577-7696-CCA9-29F08E252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765" y="4190846"/>
            <a:ext cx="3373864" cy="2062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27B0A5-958C-6DD1-BF79-8B8196EE7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98892" y="3067753"/>
            <a:ext cx="2520126" cy="217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50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9621-C52C-6EAB-E608-0C874BC1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3D Printing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5C2C0-08C5-04CE-2925-C988E6A0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B22F1-70F7-7A9A-CB96-DD5AC90F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Visualizing Lake Fred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8475E-C7C3-FDD1-148D-F787A9F8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1DEAD-EF0D-6820-2758-B75342C6A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Exporting the entire lake model works perfectly fine, great even.</a:t>
            </a:r>
          </a:p>
          <a:p>
            <a:r>
              <a:rPr lang="en-US" dirty="0"/>
              <a:t>Issues arise when wanting to create a larger model by splitting the lake.</a:t>
            </a:r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F60F1F03-AF1C-585C-746A-402EAD68E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457" y="3429000"/>
            <a:ext cx="3373864" cy="2062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932ABB-85A5-6C0F-3367-FD4976F0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537" y="3429000"/>
            <a:ext cx="2520126" cy="21773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BF4917-0325-1814-F8D8-535C5DC98871}"/>
              </a:ext>
            </a:extLst>
          </p:cNvPr>
          <p:cNvSpPr txBox="1"/>
          <p:nvPr/>
        </p:nvSpPr>
        <p:spPr>
          <a:xfrm>
            <a:off x="2778537" y="5770838"/>
            <a:ext cx="268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results in failed slice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4CE63F-5A4F-FEB5-1911-0EFEE74292C9}"/>
              </a:ext>
            </a:extLst>
          </p:cNvPr>
          <p:cNvSpPr txBox="1"/>
          <p:nvPr/>
        </p:nvSpPr>
        <p:spPr>
          <a:xfrm>
            <a:off x="7625834" y="5601929"/>
            <a:ext cx="2686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Extruding then exporting caused red error in slicer.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7EE535-D7EF-8D6E-CD9C-8C2437DFB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121" y="7306987"/>
            <a:ext cx="2977084" cy="171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9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9621-C52C-6EAB-E608-0C874BC1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3D Printing (Cont.)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5C2C0-08C5-04CE-2925-C988E6A0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B22F1-70F7-7A9A-CB96-DD5AC90F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8475E-C7C3-FDD1-148D-F787A9F8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1DEAD-EF0D-6820-2758-B75342C6A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Extrude by creating a lake model</a:t>
            </a:r>
          </a:p>
          <a:p>
            <a:pPr lvl="1"/>
            <a:r>
              <a:rPr lang="en-US" dirty="0"/>
              <a:t>Splitting</a:t>
            </a:r>
          </a:p>
          <a:p>
            <a:pPr lvl="2"/>
            <a:r>
              <a:rPr lang="en-US" dirty="0"/>
              <a:t>Extruding the left and right splits in both up and down extrusions</a:t>
            </a:r>
          </a:p>
          <a:p>
            <a:r>
              <a:rPr lang="en-US" dirty="0"/>
              <a:t>End result is 4 objects in blender</a:t>
            </a:r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F60F1F03-AF1C-585C-746A-402EAD68E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571" y="3429000"/>
            <a:ext cx="3373864" cy="2062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932ABB-85A5-6C0F-3367-FD4976F0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64206" y="3886205"/>
            <a:ext cx="2520126" cy="21773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4CE63F-5A4F-FEB5-1911-0EFEE74292C9}"/>
              </a:ext>
            </a:extLst>
          </p:cNvPr>
          <p:cNvSpPr txBox="1"/>
          <p:nvPr/>
        </p:nvSpPr>
        <p:spPr>
          <a:xfrm>
            <a:off x="5697132" y="3886205"/>
            <a:ext cx="2913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blender objects representing </a:t>
            </a:r>
            <a:r>
              <a:rPr lang="en-US" u="sng" dirty="0"/>
              <a:t>2 left </a:t>
            </a:r>
            <a:r>
              <a:rPr lang="en-US" dirty="0"/>
              <a:t>extrusions (up and down) and </a:t>
            </a:r>
            <a:r>
              <a:rPr lang="en-US" u="sng" dirty="0"/>
              <a:t>2 right </a:t>
            </a:r>
            <a:r>
              <a:rPr lang="en-US" dirty="0"/>
              <a:t>extrusions (up and down)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0AA105-54FF-703C-825C-BD4EF437E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058" y="3886205"/>
            <a:ext cx="2977084" cy="171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77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9621-C52C-6EAB-E608-0C874BC1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3D Prints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5C2C0-08C5-04CE-2925-C988E6A0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B22F1-70F7-7A9A-CB96-DD5AC90F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8475E-C7C3-FDD1-148D-F787A9F8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0AA105-54FF-703C-825C-BD4EF437E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058" y="7306987"/>
            <a:ext cx="2977084" cy="17165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1FE506-81E3-0979-FA23-409DC451C5E8}"/>
              </a:ext>
            </a:extLst>
          </p:cNvPr>
          <p:cNvSpPr txBox="1"/>
          <p:nvPr/>
        </p:nvSpPr>
        <p:spPr>
          <a:xfrm>
            <a:off x="2149928" y="2613392"/>
            <a:ext cx="78921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Handing out</a:t>
            </a:r>
          </a:p>
        </p:txBody>
      </p:sp>
    </p:spTree>
    <p:extLst>
      <p:ext uri="{BB962C8B-B14F-4D97-AF65-F5344CB8AC3E}">
        <p14:creationId xmlns:p14="http://schemas.microsoft.com/office/powerpoint/2010/main" val="660761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7EA8-EEFA-93C9-6783-36C0BE09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Lake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3496A-86AE-7458-209F-8A8564F7C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the Lake Model in a browser using Three.js</a:t>
            </a:r>
          </a:p>
        </p:txBody>
      </p:sp>
    </p:spTree>
    <p:extLst>
      <p:ext uri="{BB962C8B-B14F-4D97-AF65-F5344CB8AC3E}">
        <p14:creationId xmlns:p14="http://schemas.microsoft.com/office/powerpoint/2010/main" val="1354447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F8FD-34B7-42EE-8FA4-2DD52493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Three.js?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CBCFA-894B-AC02-C67C-D4416ADD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CCD42-B878-4949-E19C-7E2CF42A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54B8C-0E57-D490-EE9C-F723F693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3A2C0-85FD-16FD-2656-8180EE8BE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6285141" cy="38597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Three.js is a 3D JavaScript library that tries to make it as easy as possible to put 3D content on the web.</a:t>
            </a:r>
          </a:p>
          <a:p>
            <a:r>
              <a:rPr lang="en-US" dirty="0"/>
              <a:t>WebGL is not the same as Three.js.</a:t>
            </a:r>
          </a:p>
          <a:p>
            <a:pPr lvl="1"/>
            <a:r>
              <a:rPr lang="en-US" dirty="0"/>
              <a:t>WebGL is a very low-level system that only draws points, lights and triangles. </a:t>
            </a:r>
          </a:p>
          <a:p>
            <a:pPr lvl="1"/>
            <a:r>
              <a:rPr lang="en-US" dirty="0"/>
              <a:t>Three.js uses WebGL to do quite a few things but also handles other things such as lights, materials, textures among the many things it can do.</a:t>
            </a:r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1F5AEB3-ABCD-0980-5400-47D6C09C6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567" y="2106419"/>
            <a:ext cx="2517321" cy="2517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8C0C2-CFE7-52DC-64DD-344A09626448}"/>
              </a:ext>
            </a:extLst>
          </p:cNvPr>
          <p:cNvSpPr txBox="1"/>
          <p:nvPr/>
        </p:nvSpPr>
        <p:spPr>
          <a:xfrm>
            <a:off x="6636657" y="1587930"/>
            <a:ext cx="4717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https://collyz.github.io/Personal-Website/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Lake Website</a:t>
            </a:r>
          </a:p>
        </p:txBody>
      </p:sp>
    </p:spTree>
    <p:extLst>
      <p:ext uri="{BB962C8B-B14F-4D97-AF65-F5344CB8AC3E}">
        <p14:creationId xmlns:p14="http://schemas.microsoft.com/office/powerpoint/2010/main" val="1573747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6385743-6361-81BB-926C-04D9DAA89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11" y="3661200"/>
            <a:ext cx="2514600" cy="2514600"/>
          </a:xfrm>
          <a:prstGeom prst="rect">
            <a:avLst/>
          </a:prstGeom>
        </p:spPr>
      </p:pic>
      <p:pic>
        <p:nvPicPr>
          <p:cNvPr id="16" name="Picture 1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A63CDF3-E102-2E0E-7818-CDD424B6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337" y="3661200"/>
            <a:ext cx="2514600" cy="2514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11/12/2023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Visualizing Lake Fred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29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296" y="1234440"/>
            <a:ext cx="4709160" cy="8701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Mohammed Mowla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mowlam1@go.stockton.edu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48471-ACB7-453E-0326-716B58096E35}"/>
              </a:ext>
            </a:extLst>
          </p:cNvPr>
          <p:cNvSpPr txBox="1"/>
          <p:nvPr/>
        </p:nvSpPr>
        <p:spPr>
          <a:xfrm>
            <a:off x="5375348" y="3447143"/>
            <a:ext cx="237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0"/>
              </a:spcBef>
            </a:pPr>
            <a:r>
              <a:rPr lang="en-US" sz="1800" dirty="0"/>
              <a:t>Interactive Lake Fred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CBF51F-3D4F-F0BE-C796-6A3CD4599DCD}"/>
              </a:ext>
            </a:extLst>
          </p:cNvPr>
          <p:cNvSpPr txBox="1"/>
          <p:nvPr/>
        </p:nvSpPr>
        <p:spPr>
          <a:xfrm>
            <a:off x="8151876" y="3170144"/>
            <a:ext cx="2693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0"/>
              </a:spcBef>
            </a:pPr>
            <a:r>
              <a:rPr lang="en-US" dirty="0"/>
              <a:t>Data Processing, 3D Print and Blender Files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Generating data that is usable in blender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57F2D-984E-CE40-F61A-E9BA284B5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582" y="115714"/>
            <a:ext cx="4221846" cy="1265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F866B6-36A5-D50F-144E-72DFBC9A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3516" y="1453533"/>
            <a:ext cx="3524742" cy="1114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D86893-8890-87E8-0BFC-4E5551FDA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43" y="7536541"/>
            <a:ext cx="6330057" cy="13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DF63-7978-465D-2123-2EDA216C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52485-ED1F-EBD4-326C-80E2EBDB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642D2-A032-CEB1-5C59-4A05ECA2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Visualizing Lake Fred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492D5-C075-4B1C-E6E0-0F3D0481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348A4-F953-267F-8EFB-598FA557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Python</a:t>
            </a:r>
          </a:p>
          <a:p>
            <a:r>
              <a:rPr lang="en-US" sz="2000" dirty="0"/>
              <a:t>Libraries NumPy and Matplotlib</a:t>
            </a:r>
          </a:p>
          <a:p>
            <a:r>
              <a:rPr lang="en-US" sz="2000" dirty="0"/>
              <a:t>Data retrieved from Vernier  LabQuest 3 </a:t>
            </a:r>
            <a:br>
              <a:rPr lang="en-US" sz="2000" dirty="0"/>
            </a:br>
            <a:r>
              <a:rPr lang="en-US" sz="2000" dirty="0"/>
              <a:t>as a CSV (Comma Separated Value) file</a:t>
            </a:r>
          </a:p>
          <a:p>
            <a:r>
              <a:rPr lang="en-US" sz="2000" dirty="0"/>
              <a:t>Multiple Assignments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2A4444-AC98-3739-8B79-B798F19D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896" y="1690688"/>
            <a:ext cx="3524742" cy="1114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B3B051-EF53-32E4-83AC-61FE13B5B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543" y="365125"/>
            <a:ext cx="4221846" cy="12650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CCFDD9-7E4F-D8D6-5E9E-C31E5BC20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71" y="4472440"/>
            <a:ext cx="6330057" cy="13897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4203C3-8B46-4CE4-277B-5031FD1B0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1271" y="1299409"/>
            <a:ext cx="5479727" cy="508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11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DF63-7978-465D-2123-2EDA216C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(Cont.)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52485-ED1F-EBD4-326C-80E2EBDB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642D2-A032-CEB1-5C59-4A05ECA2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Visualizing Lake Fred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492D5-C075-4B1C-E6E0-0F3D0481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348A4-F953-267F-8EFB-598FA557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Filtering non-unique x and y values</a:t>
            </a:r>
          </a:p>
          <a:p>
            <a:r>
              <a:rPr lang="en-US" sz="2000" dirty="0"/>
              <a:t>A set in Python holds only unique values</a:t>
            </a:r>
          </a:p>
          <a:p>
            <a:pPr lvl="1"/>
            <a:r>
              <a:rPr lang="en-US" sz="1600" dirty="0"/>
              <a:t>Ex Array: [11, 41, 53, 22, 11]</a:t>
            </a:r>
          </a:p>
          <a:p>
            <a:pPr lvl="1"/>
            <a:r>
              <a:rPr lang="en-US" sz="1600" dirty="0"/>
              <a:t>Ex Set: {11, 41, 53, 22}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2A4444-AC98-3739-8B79-B798F19D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780" y="1636900"/>
            <a:ext cx="3524742" cy="1114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B3B051-EF53-32E4-83AC-61FE13B5B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598" y="343649"/>
            <a:ext cx="4221846" cy="12650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3ED8CC-C590-65D7-2EC2-E54E94297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43" y="7536541"/>
            <a:ext cx="6330057" cy="13897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1AE39A-288A-95CB-9BB6-CAA040913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300" y="976164"/>
            <a:ext cx="5479727" cy="50831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8A7F67-E85B-F2D1-6838-DF36AC696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25609" y="3219624"/>
            <a:ext cx="5121084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85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DF63-7978-465D-2123-2EDA216C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(Cont.)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52485-ED1F-EBD4-326C-80E2EBDB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11/12/2023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642D2-A032-CEB1-5C59-4A05ECA2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Visualizing Lake Fred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492D5-C075-4B1C-E6E0-0F3D0481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A348A4-F953-267F-8EFB-598FA5579D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1096"/>
                <a:ext cx="5121084" cy="385974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Scaling the data</a:t>
                </a:r>
              </a:p>
              <a:p>
                <a:pPr lvl="1"/>
                <a:r>
                  <a:rPr lang="en-US" sz="1600" dirty="0"/>
                  <a:t>Why?</a:t>
                </a:r>
              </a:p>
              <a:p>
                <a:pPr lvl="1"/>
                <a:r>
                  <a:rPr lang="en-US" sz="1600" dirty="0"/>
                  <a:t>Ex: Distance between two adjacent points is 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7.19∗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2000" dirty="0"/>
                  <a:t>The distance between each data point is extremely small. </a:t>
                </a:r>
              </a:p>
              <a:p>
                <a:r>
                  <a:rPr lang="en-US" sz="2000" dirty="0"/>
                  <a:t>Using Blender to visualize these extremely small distance values results in a model that is nearly imperceptible.</a:t>
                </a:r>
              </a:p>
              <a:p>
                <a:r>
                  <a:rPr lang="en-US" sz="2000" dirty="0"/>
                  <a:t>Point total: 1771 to 1480</a:t>
                </a:r>
              </a:p>
              <a:p>
                <a:pPr lvl="1"/>
                <a:r>
                  <a:rPr lang="en-US" sz="1200" dirty="0"/>
                  <a:t>291 Removed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A348A4-F953-267F-8EFB-598FA5579D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1096"/>
                <a:ext cx="5121084" cy="3859742"/>
              </a:xfrm>
              <a:blipFill>
                <a:blip r:embed="rId2"/>
                <a:stretch>
                  <a:fillRect l="-1071" t="-1580" r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D2A4444-AC98-3739-8B79-B798F19DE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780" y="1636900"/>
            <a:ext cx="3524742" cy="1114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B3B051-EF53-32E4-83AC-61FE13B5B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9598" y="343649"/>
            <a:ext cx="4221846" cy="12650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1AE39A-288A-95CB-9BB6-CAA040913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387" y="7188021"/>
            <a:ext cx="5479727" cy="5083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BA11AF-021B-5D0A-C78C-7C64856BC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716" y="1710139"/>
            <a:ext cx="5121084" cy="3795089"/>
          </a:xfrm>
          <a:prstGeom prst="rect">
            <a:avLst/>
          </a:prstGeom>
        </p:spPr>
      </p:pic>
      <p:pic>
        <p:nvPicPr>
          <p:cNvPr id="10" name="Picture 9" descr="A blue line drawing on a white background&#10;&#10;Description automatically generated">
            <a:extLst>
              <a:ext uri="{FF2B5EF4-FFF2-40B4-BE49-F238E27FC236}">
                <a16:creationId xmlns:a16="http://schemas.microsoft.com/office/drawing/2014/main" id="{DD5E41F4-5FE9-3CE7-9D77-7170C1DA056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43" r="5662"/>
          <a:stretch/>
        </p:blipFill>
        <p:spPr>
          <a:xfrm>
            <a:off x="11179629" y="-4228548"/>
            <a:ext cx="7005859" cy="3903815"/>
          </a:xfrm>
          <a:prstGeom prst="rect">
            <a:avLst/>
          </a:prstGeom>
        </p:spPr>
      </p:pic>
      <p:pic>
        <p:nvPicPr>
          <p:cNvPr id="12" name="Picture 11" descr="A blue line drawing on a white background&#10;&#10;Description automatically generated">
            <a:extLst>
              <a:ext uri="{FF2B5EF4-FFF2-40B4-BE49-F238E27FC236}">
                <a16:creationId xmlns:a16="http://schemas.microsoft.com/office/drawing/2014/main" id="{41BAF95D-DC2E-E764-E9A4-734B9BC4879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114" r="5805"/>
          <a:stretch/>
        </p:blipFill>
        <p:spPr>
          <a:xfrm>
            <a:off x="-6367359" y="7188021"/>
            <a:ext cx="7005859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24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ue line drawing on a white background&#10;&#10;Description automatically generated">
            <a:extLst>
              <a:ext uri="{FF2B5EF4-FFF2-40B4-BE49-F238E27FC236}">
                <a16:creationId xmlns:a16="http://schemas.microsoft.com/office/drawing/2014/main" id="{35260BBD-94B2-A09E-0137-29545E93C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3" r="5662"/>
          <a:stretch/>
        </p:blipFill>
        <p:spPr>
          <a:xfrm>
            <a:off x="5437998" y="280134"/>
            <a:ext cx="7005859" cy="39038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6CDF63-7978-465D-2123-2EDA216C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" y="-132116"/>
            <a:ext cx="10515600" cy="1325563"/>
          </a:xfrm>
        </p:spPr>
        <p:txBody>
          <a:bodyPr/>
          <a:lstStyle/>
          <a:p>
            <a:r>
              <a:rPr lang="en-US" dirty="0"/>
              <a:t>Data Processing Results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52485-ED1F-EBD4-326C-80E2EBDB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11/12/2023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642D2-A032-CEB1-5C59-4A05ECA2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Visualizing Lake Fred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492D5-C075-4B1C-E6E0-0F3D0481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BA11AF-021B-5D0A-C78C-7C64856BC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6716" y="2477804"/>
            <a:ext cx="5121084" cy="3795089"/>
          </a:xfrm>
          <a:prstGeom prst="rect">
            <a:avLst/>
          </a:prstGeom>
        </p:spPr>
      </p:pic>
      <p:pic>
        <p:nvPicPr>
          <p:cNvPr id="13" name="Picture 12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E7BA4BFC-6360-5190-EC9D-535329B77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801" y="7298987"/>
            <a:ext cx="8597255" cy="4220267"/>
          </a:xfrm>
          <a:prstGeom prst="rect">
            <a:avLst/>
          </a:prstGeom>
        </p:spPr>
      </p:pic>
      <p:pic>
        <p:nvPicPr>
          <p:cNvPr id="17" name="Picture 16" descr="A blue line drawing on a white background&#10;&#10;Description automatically generated">
            <a:extLst>
              <a:ext uri="{FF2B5EF4-FFF2-40B4-BE49-F238E27FC236}">
                <a16:creationId xmlns:a16="http://schemas.microsoft.com/office/drawing/2014/main" id="{E864C81C-E4B3-F02E-28CD-D9A0B9934C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14" r="5805"/>
          <a:stretch/>
        </p:blipFill>
        <p:spPr>
          <a:xfrm>
            <a:off x="-242331" y="2953512"/>
            <a:ext cx="7005859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30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E7BA4BFC-6360-5190-EC9D-535329B7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772" y="280133"/>
            <a:ext cx="13121885" cy="6441342"/>
          </a:xfrm>
          <a:prstGeom prst="rect">
            <a:avLst/>
          </a:prstGeom>
        </p:spPr>
      </p:pic>
      <p:pic>
        <p:nvPicPr>
          <p:cNvPr id="15" name="Picture 14" descr="A blue line drawing on a white background&#10;&#10;Description automatically generated">
            <a:extLst>
              <a:ext uri="{FF2B5EF4-FFF2-40B4-BE49-F238E27FC236}">
                <a16:creationId xmlns:a16="http://schemas.microsoft.com/office/drawing/2014/main" id="{35260BBD-94B2-A09E-0137-29545E93CE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3" r="5662"/>
          <a:stretch/>
        </p:blipFill>
        <p:spPr>
          <a:xfrm>
            <a:off x="12724170" y="280134"/>
            <a:ext cx="7005859" cy="39038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6CDF63-7978-465D-2123-2EDA216C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" y="-132116"/>
            <a:ext cx="10515600" cy="1325563"/>
          </a:xfrm>
        </p:spPr>
        <p:txBody>
          <a:bodyPr/>
          <a:lstStyle/>
          <a:p>
            <a:r>
              <a:rPr lang="en-US" dirty="0"/>
              <a:t>Data Processing Results (Cont.)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52485-ED1F-EBD4-326C-80E2EBDB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11/12/2023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642D2-A032-CEB1-5C59-4A05ECA2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Visualizing Lake Fred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492D5-C075-4B1C-E6E0-0F3D0481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7" name="Picture 16" descr="A blue line drawing on a white background&#10;&#10;Description automatically generated">
            <a:extLst>
              <a:ext uri="{FF2B5EF4-FFF2-40B4-BE49-F238E27FC236}">
                <a16:creationId xmlns:a16="http://schemas.microsoft.com/office/drawing/2014/main" id="{E864C81C-E4B3-F02E-28CD-D9A0B9934C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14" r="5805"/>
          <a:stretch/>
        </p:blipFill>
        <p:spPr>
          <a:xfrm>
            <a:off x="-7416631" y="2953512"/>
            <a:ext cx="7005859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32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7EA8-EEFA-93C9-6783-36C0BE09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3496A-86AE-7458-209F-8A8564F7C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the 3D model in Blender Using Delaunay Triangulation</a:t>
            </a:r>
          </a:p>
        </p:txBody>
      </p:sp>
    </p:spTree>
    <p:extLst>
      <p:ext uri="{BB962C8B-B14F-4D97-AF65-F5344CB8AC3E}">
        <p14:creationId xmlns:p14="http://schemas.microsoft.com/office/powerpoint/2010/main" val="4115588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{D1BEC359-E311-479F-924F-CAFD29DCEF2F}tf78504181_win32</Template>
  <TotalTime>1013</TotalTime>
  <Words>1267</Words>
  <Application>Microsoft Office PowerPoint</Application>
  <PresentationFormat>Widescreen</PresentationFormat>
  <Paragraphs>206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Avenir Next LT Pro</vt:lpstr>
      <vt:lpstr>Calibri</vt:lpstr>
      <vt:lpstr>Cambria Math</vt:lpstr>
      <vt:lpstr>Tw Cen MT</vt:lpstr>
      <vt:lpstr>ShapesVTI</vt:lpstr>
      <vt:lpstr>Visualizing Lake Fred</vt:lpstr>
      <vt:lpstr>Agenda</vt:lpstr>
      <vt:lpstr>Data Processing</vt:lpstr>
      <vt:lpstr>Data Processing</vt:lpstr>
      <vt:lpstr>Data Processing (Cont.)</vt:lpstr>
      <vt:lpstr>Data Processing (Cont.)</vt:lpstr>
      <vt:lpstr>Data Processing Results</vt:lpstr>
      <vt:lpstr>Data Processing Results (Cont.)</vt:lpstr>
      <vt:lpstr>Creating the Model</vt:lpstr>
      <vt:lpstr>Creating the Model : Blender</vt:lpstr>
      <vt:lpstr>How Do You Make a 3D Model?</vt:lpstr>
      <vt:lpstr>Delaunay Triangulation </vt:lpstr>
      <vt:lpstr>Incremental DT : Bowyer-Watson Algorithm</vt:lpstr>
      <vt:lpstr>Bowyer-Watson Algorithm (Cont.)</vt:lpstr>
      <vt:lpstr>Bowyer-Watson Algorithm (Cont.)</vt:lpstr>
      <vt:lpstr>Bowyer-Watson Algorithm (Cont.)</vt:lpstr>
      <vt:lpstr>Bowyer-Watson Algorithm (Cont.)</vt:lpstr>
      <vt:lpstr>SciPy Implementation of Delaunay Triangulation </vt:lpstr>
      <vt:lpstr>Creating the Model in Blender</vt:lpstr>
      <vt:lpstr>Creating the Model in Blender (Cont.) </vt:lpstr>
      <vt:lpstr>Creating the Model in Blender (Cont.) </vt:lpstr>
      <vt:lpstr>Creating the Model in Blender (Cont.) </vt:lpstr>
      <vt:lpstr>3D Printing</vt:lpstr>
      <vt:lpstr>Issues With 3D Printing</vt:lpstr>
      <vt:lpstr>Issues With 3D Printing (Cont.)</vt:lpstr>
      <vt:lpstr>Final 3D Prints</vt:lpstr>
      <vt:lpstr>Lake Website</vt:lpstr>
      <vt:lpstr>What is Three.js?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Lake Fred</dc:title>
  <dc:creator>Mohammed Mowla</dc:creator>
  <cp:lastModifiedBy>Mohammed Mowla</cp:lastModifiedBy>
  <cp:revision>51</cp:revision>
  <dcterms:created xsi:type="dcterms:W3CDTF">2023-11-12T16:04:58Z</dcterms:created>
  <dcterms:modified xsi:type="dcterms:W3CDTF">2023-11-13T08:58:53Z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