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6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9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5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6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BA085-ACB4-5564-5947-6B79ED7B2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347" y="5422789"/>
            <a:ext cx="8888461" cy="706641"/>
          </a:xfrm>
        </p:spPr>
        <p:txBody>
          <a:bodyPr anchor="b">
            <a:normAutofit/>
          </a:bodyPr>
          <a:lstStyle/>
          <a:p>
            <a:r>
              <a:rPr lang="en-US" sz="2800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B2A1F-A62C-63DE-DDCF-8C0AF8CB2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48" y="6165748"/>
            <a:ext cx="8888460" cy="365125"/>
          </a:xfrm>
        </p:spPr>
        <p:txBody>
          <a:bodyPr anchor="t">
            <a:normAutofit/>
          </a:bodyPr>
          <a:lstStyle/>
          <a:p>
            <a:r>
              <a:rPr lang="en-US" sz="1600" dirty="0"/>
              <a:t>Mohammed Mowla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703733B5-5E24-6687-18CD-9CBFCB86B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3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15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496D-3AEA-0A7B-EAA9-EB67820C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 anchor="t"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3011-5362-1E70-6B58-E0D0EBD0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452" y="1918357"/>
            <a:ext cx="4870321" cy="3513514"/>
          </a:xfrm>
        </p:spPr>
        <p:txBody>
          <a:bodyPr>
            <a:normAutofit/>
          </a:bodyPr>
          <a:lstStyle/>
          <a:p>
            <a:r>
              <a:rPr lang="en-US" sz="1700" dirty="0"/>
              <a:t>Supervised learning is a type of machine where the algorithm is trained on a labeled dataset. </a:t>
            </a:r>
          </a:p>
          <a:p>
            <a:r>
              <a:rPr lang="en-US" sz="1700" dirty="0"/>
              <a:t>The model ‘learns’ from the input-output (x, y) pairs to make predictions or decisions.</a:t>
            </a:r>
          </a:p>
          <a:p>
            <a:r>
              <a:rPr lang="en-US" sz="1700" dirty="0"/>
              <a:t>Types of Supervised Learning</a:t>
            </a:r>
          </a:p>
          <a:p>
            <a:pPr lvl="1"/>
            <a:r>
              <a:rPr lang="en-US" sz="1700" dirty="0"/>
              <a:t>- </a:t>
            </a:r>
            <a:r>
              <a:rPr lang="en-US" sz="1700" b="0" dirty="0"/>
              <a:t>Classification: Predicting a categorical label</a:t>
            </a:r>
            <a:br>
              <a:rPr lang="en-US" sz="1700" b="0" dirty="0"/>
            </a:br>
            <a:r>
              <a:rPr lang="en-US" sz="1700" b="0" dirty="0"/>
              <a:t>- </a:t>
            </a:r>
            <a:r>
              <a:rPr lang="en-US" sz="1700" dirty="0"/>
              <a:t>Regression</a:t>
            </a:r>
            <a:r>
              <a:rPr lang="en-US" sz="1700" b="0" dirty="0"/>
              <a:t>: Predicting a continuous value</a:t>
            </a:r>
          </a:p>
          <a:p>
            <a:pPr lvl="1"/>
            <a:endParaRPr lang="en-US" sz="1700" b="0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Understanding Supervised Learning: Theory and Overview">
            <a:extLst>
              <a:ext uri="{FF2B5EF4-FFF2-40B4-BE49-F238E27FC236}">
                <a16:creationId xmlns:a16="http://schemas.microsoft.com/office/drawing/2014/main" id="{17FDD167-CBC3-C137-01F1-2316C7C1E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228" y="2328247"/>
            <a:ext cx="4788861" cy="26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34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4B8C-A1D0-B760-E4E3-55A7FA0D1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DB3F-2256-70FE-18CF-A2C9786C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85672"/>
          </a:xfrm>
        </p:spPr>
        <p:txBody>
          <a:bodyPr anchor="t"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B0399-D5C0-87C4-FD4D-3A5F2E7CC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1406106"/>
            <a:ext cx="9950103" cy="4534723"/>
          </a:xfrm>
        </p:spPr>
        <p:txBody>
          <a:bodyPr/>
          <a:lstStyle/>
          <a:p>
            <a:r>
              <a:rPr lang="en-US" dirty="0"/>
              <a:t>Type of regression algorithm that is used when the relationship between the input variable(s) and the output is linear. </a:t>
            </a:r>
          </a:p>
          <a:p>
            <a:r>
              <a:rPr lang="en-US" dirty="0"/>
              <a:t>Aims to find the best-fit line that minimizes the difference between predicted and actual values. </a:t>
            </a:r>
          </a:p>
          <a:p>
            <a:endParaRPr lang="en-US" dirty="0"/>
          </a:p>
        </p:txBody>
      </p:sp>
      <p:pic>
        <p:nvPicPr>
          <p:cNvPr id="1028" name="Picture 4" descr="Simple linear regression graph">
            <a:extLst>
              <a:ext uri="{FF2B5EF4-FFF2-40B4-BE49-F238E27FC236}">
                <a16:creationId xmlns:a16="http://schemas.microsoft.com/office/drawing/2014/main" id="{870B6824-97C2-6F5D-FE8F-D4DF2B79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417" y="2935774"/>
            <a:ext cx="5643418" cy="38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54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4BAD1-58FB-118C-97A7-87F1CFCFC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B8C5-A315-CCF9-F9F0-F9F5FDF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85672"/>
          </a:xfrm>
        </p:spPr>
        <p:txBody>
          <a:bodyPr anchor="t"/>
          <a:lstStyle/>
          <a:p>
            <a:r>
              <a:rPr lang="en-US" dirty="0"/>
              <a:t>Linear Regression (Cont. 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6829A-6F4B-38FE-BC83-6D023150B5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2" y="1406106"/>
                <a:ext cx="9950103" cy="45347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latin typeface="Avenir Next LT Pro Light (Body)"/>
                  </a:rPr>
                  <a:t>Some notation….</a:t>
                </a:r>
              </a:p>
              <a:p>
                <a:r>
                  <a:rPr lang="en-US" b="0" dirty="0">
                    <a:latin typeface="Avenir Next LT Pro Light (Body)"/>
                  </a:rPr>
                  <a:t>m = number of training examples</a:t>
                </a:r>
              </a:p>
              <a:p>
                <a:r>
                  <a:rPr lang="en-US" dirty="0">
                    <a:latin typeface="Avenir Next LT Pro Light (Body)"/>
                  </a:rPr>
                  <a:t>x = input variables/features</a:t>
                </a:r>
              </a:p>
              <a:p>
                <a:r>
                  <a:rPr lang="en-US" b="0" dirty="0">
                    <a:latin typeface="Avenir Next LT Pro Light (Body)"/>
                  </a:rPr>
                  <a:t>y = output variable/target variable</a:t>
                </a:r>
              </a:p>
              <a:p>
                <a:r>
                  <a:rPr lang="en-US" sz="1800" kern="1200" dirty="0">
                    <a:solidFill>
                      <a:srgbClr val="000000"/>
                    </a:solidFill>
                    <a:effectLst/>
                    <a:latin typeface="Avenir Next LT Pro Light (Body)"/>
                  </a:rPr>
                  <a:t>Our data is in the form of (x, y) points, i.e.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Avenir Next LT Pro Light (Body)"/>
                          </a:rPr>
                        </m:ctrlPr>
                      </m:sSup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Avenir Next LT Pro Light (Body)"/>
                          </a:rPr>
                          <m:t>𝑥</m:t>
                        </m:r>
                      </m:e>
                      <m:sup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Avenir Next LT Pro Light (Body)"/>
                          </a:rPr>
                          <m:t>𝑖</m:t>
                        </m:r>
                      </m:sup>
                    </m:sSup>
                    <m:r>
                      <a:rPr lang="en-US" sz="1800" b="0" i="1" kern="1200">
                        <a:solidFill>
                          <a:srgbClr val="000000"/>
                        </a:solidFill>
                        <a:effectLst/>
                        <a:latin typeface="Avenir Next LT Pro Light (Body)"/>
                      </a:rPr>
                      <m:t>, </m:t>
                    </m:r>
                    <m:sSup>
                      <m:sSupPr>
                        <m:ctrlP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Avenir Next LT Pro Light (Body)"/>
                          </a:rPr>
                        </m:ctrlPr>
                      </m:sSupPr>
                      <m:e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Avenir Next LT Pro Light (Body)"/>
                          </a:rPr>
                          <m:t>𝑦</m:t>
                        </m:r>
                      </m:e>
                      <m:sup>
                        <m:r>
                          <a:rPr lang="en-US" sz="1800" b="0" i="1" kern="1200">
                            <a:solidFill>
                              <a:srgbClr val="000000"/>
                            </a:solidFill>
                            <a:effectLst/>
                            <a:latin typeface="Avenir Next LT Pro Light (Body)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800" b="0" kern="1200" dirty="0">
                    <a:solidFill>
                      <a:srgbClr val="000000"/>
                    </a:solidFill>
                    <a:effectLst/>
                    <a:latin typeface="Avenir Next LT Pro Light (Body)"/>
                  </a:rPr>
                  <a:t>), storing it in a vector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0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20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r>
                  <a:rPr lang="en-US" sz="1800" b="0" i="1" kern="1200" dirty="0">
                    <a:solidFill>
                      <a:srgbClr val="000000"/>
                    </a:solidFill>
                    <a:effectLst/>
                    <a:latin typeface="Avenir Next LT Pro Light (Body)"/>
                  </a:rPr>
                  <a:t>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Avenir Next LT Pro Light (Body)"/>
                  </a:rPr>
                  <a:t> </a:t>
                </a:r>
                <a:r>
                  <a:rPr lang="en-US" sz="1800" b="0" i="1" kern="1200" dirty="0">
                    <a:solidFill>
                      <a:srgbClr val="000000"/>
                    </a:solidFill>
                    <a:effectLst/>
                    <a:latin typeface="Avenir Next LT Pro Light (Body)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1800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>
                  <a:latin typeface="Avenir Next LT Pro Light (Body)"/>
                </a:endParaRPr>
              </a:p>
              <a:p>
                <a:pPr/>
                <a:r>
                  <a:rPr lang="en-US" dirty="0">
                    <a:latin typeface="Avenir Next LT Pro Light (Body)"/>
                  </a:rPr>
                  <a:t>I hope your seeing that this is the setup for a linear function. We are assuming the data has a linear form, hence: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Avenir Next LT Pro Light (Body)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Avenir Next LT Pro Light (Body)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Avenir Next LT Pro Light (Body)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Avenir Next LT Pro Light (Body)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Avenir Next LT Pro Light (Body)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Avenir Next LT Pro Light (Body)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Avenir Next LT Pro Light (Body)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Avenir Next LT Pro Light (Body)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Avenir Next LT Pro Light (Body)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Avenir Next LT Pro Light (Body)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Avenir Next LT Pro Light (Body)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Avenir Next LT Pro Light (Body)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venir Next LT Pro Light (Body)"/>
                </a:endParaRPr>
              </a:p>
              <a:p>
                <a:r>
                  <a:rPr lang="en-US" dirty="0">
                    <a:latin typeface="Avenir Next LT Pro Light (Body)"/>
                  </a:rPr>
                  <a:t>We have multiple points (x, y) points, 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Avenir Next LT Pro Light (Body)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Avenir Next LT Pro Light (Body)"/>
                  </a:rPr>
                  <a:t> is a mapping from x to 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Avenir Next LT Pro Light (Body)"/>
                          </a:rPr>
                        </m:ctrlPr>
                      </m:sSubPr>
                      <m:e>
                        <m:r>
                          <a:rPr lang="en-US" i="1">
                            <a:latin typeface="Avenir Next LT Pro Light (Body)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Avenir Next LT Pro Light (Body)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Avenir Next LT Pro Light (Body)"/>
                      </a:rPr>
                      <m:t> </m:t>
                    </m:r>
                    <m:r>
                      <a:rPr lang="en-US" b="0" i="1" smtClean="0">
                        <a:latin typeface="Avenir Next LT Pro Light (Body)"/>
                      </a:rPr>
                      <m:t>𝑎𝑛𝑑</m:t>
                    </m:r>
                    <m:r>
                      <a:rPr lang="en-US" b="0" i="1" smtClean="0">
                        <a:latin typeface="Avenir Next LT Pro Light (Body)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Avenir Next LT Pro Light (Body)"/>
                          </a:rPr>
                        </m:ctrlPr>
                      </m:sSubPr>
                      <m:e>
                        <m:r>
                          <a:rPr lang="en-US" i="1">
                            <a:latin typeface="Avenir Next LT Pro Light (Body)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Avenir Next LT Pro Light (Body)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venir Next LT Pro Light (Body)"/>
                  </a:rPr>
                  <a:t> </a:t>
                </a:r>
                <a:r>
                  <a:rPr lang="en-US" dirty="0">
                    <a:latin typeface="Avenir Next LT Pro Light (Body)"/>
                    <a:ea typeface="Cambria Math" panose="02040503050406030204" pitchFamily="18" charset="0"/>
                  </a:rPr>
                  <a:t>are the model parameters and x is the input/test variable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6829A-6F4B-38FE-BC83-6D023150B5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2" y="1406106"/>
                <a:ext cx="9950103" cy="4534723"/>
              </a:xfrm>
              <a:blipFill>
                <a:blip r:embed="rId2"/>
                <a:stretch>
                  <a:fillRect l="-306" t="-269" r="-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0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7A6F-4D9C-767C-094B-11847F559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8BBC-1C9E-9422-631F-B808C20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85672"/>
          </a:xfrm>
        </p:spPr>
        <p:txBody>
          <a:bodyPr anchor="t"/>
          <a:lstStyle/>
          <a:p>
            <a:r>
              <a:rPr lang="en-US" dirty="0"/>
              <a:t>Linear Regression (Cont.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A5EAD-FF02-9CAA-D376-2BE72CE127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2" y="1406106"/>
                <a:ext cx="9950103" cy="4534723"/>
              </a:xfrm>
            </p:spPr>
            <p:txBody>
              <a:bodyPr/>
              <a:lstStyle/>
              <a:p>
                <a:r>
                  <a:rPr lang="en-US" b="0" dirty="0"/>
                  <a:t>How do we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Avenir Next LT Pro Light (Body)"/>
                  </a:rPr>
                  <a:t> ?</a:t>
                </a:r>
              </a:p>
              <a:p>
                <a:r>
                  <a:rPr lang="en-US" dirty="0">
                    <a:latin typeface="Avenir Next LT Pro Light (Body)"/>
                  </a:rPr>
                  <a:t>We want to </a:t>
                </a:r>
                <a:r>
                  <a:rPr lang="en-US" b="1" dirty="0">
                    <a:latin typeface="Avenir Next LT Pro Light (Body)"/>
                  </a:rPr>
                  <a:t>minimize the distance between our function and the data </a:t>
                </a:r>
                <a:r>
                  <a:rPr lang="en-US" dirty="0">
                    <a:latin typeface="Avenir Next LT Pro Light (Body)"/>
                  </a:rPr>
                  <a:t>so that we can make better predictions.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I felt the need to include the formal definition of the cost function. I will not be showing you how to minimize the cost function using </a:t>
                </a:r>
                <a:r>
                  <a:rPr lang="en-US" b="1" dirty="0">
                    <a:latin typeface="Cambria Math" panose="02040503050406030204" pitchFamily="18" charset="0"/>
                  </a:rPr>
                  <a:t>GRADIENT DESCENT (Batch or Stochastic Gradient Descent)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Avenir Next LT Pro Light (Body)"/>
                </a:endParaRPr>
              </a:p>
              <a:p>
                <a:r>
                  <a:rPr lang="en-US" dirty="0">
                    <a:latin typeface="Avenir Next LT Pro Light (Body)"/>
                  </a:rPr>
                  <a:t>I will however cover how to use Normal Equations to determine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Avenir Next LT Pro Light (Body)"/>
                  </a:rPr>
                  <a:t> that will minimize the cost function.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A5EAD-FF02-9CAA-D376-2BE72CE127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2" y="1406106"/>
                <a:ext cx="9950103" cy="4534723"/>
              </a:xfrm>
              <a:blipFill>
                <a:blip r:embed="rId2"/>
                <a:stretch>
                  <a:fillRect l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2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CE678-3346-8EE8-1C23-0B1A090F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7189-B374-851A-1BC0-904A5414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85672"/>
          </a:xfrm>
        </p:spPr>
        <p:txBody>
          <a:bodyPr anchor="t"/>
          <a:lstStyle/>
          <a:p>
            <a:r>
              <a:rPr lang="en-US" dirty="0"/>
              <a:t>Linear Regression (Cont. 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F3F9-F93A-72B7-244A-640766534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2" y="1406106"/>
                <a:ext cx="9950103" cy="453472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latin typeface="Avenir Next LT Pro Light (Body)"/>
                  </a:rPr>
                  <a:t>Using the </a:t>
                </a:r>
                <a:r>
                  <a:rPr lang="en-US" b="0" dirty="0">
                    <a:latin typeface="Avenir Next LT Pro Light (Body)"/>
                  </a:rPr>
                  <a:t>Normal Equation, we can directly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Avenir Next LT Pro Light (Body)"/>
                      </a:rPr>
                      <m:t>𝜃</m:t>
                    </m:r>
                  </m:oMath>
                </a14:m>
                <a:r>
                  <a:rPr lang="en-US" dirty="0">
                    <a:latin typeface="Avenir Next LT Pro Light (Body)"/>
                  </a:rPr>
                  <a:t>.</a:t>
                </a:r>
              </a:p>
              <a:p>
                <a:r>
                  <a:rPr lang="en-US" dirty="0">
                    <a:latin typeface="Avenir Next LT Pro Light (Body)"/>
                  </a:rPr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Avenir Next LT Pro Light (Body)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Avenir Next LT Pro Light (Body)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Avenir Next LT Pro Light (Body)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Avenir Next LT Pro Light (Body)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Avenir Next LT Pro Light (Body)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Avenir Next LT Pro Light (Body)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Avenir Next LT Pro Light (Body)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Avenir Next LT Pro Light (Body)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[ 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Avenir Next LT Pro Light (Body)"/>
                        <a:ea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Avenir Next LT Pro Light (Body)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Avenir Next LT Pro Light (Body)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Avenir Next LT Pro Light (Body)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latin typeface="Avenir Next LT Pro Light (Body)"/>
                      </a:rPr>
                      <m:t>,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Avenir Next LT Pro Light (Body)"/>
                  </a:rPr>
                  <a:t>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Avenir Next LT Pro Light (Body)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Avenir Next LT Pro Light (Body)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Avenir Next LT Pro Light (Body)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Avenir Next LT Pro Light (Body)"/>
                  </a:rPr>
                  <a:t> with 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Avenir Next LT Pro Light (Body)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Avenir Next LT Pro Light (Body)"/>
                      </a:rPr>
                      <m:t>=1, 2, …,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Avenir Next LT Pro Light (Body)"/>
                      </a:rPr>
                      <m:t>𝑚</m:t>
                    </m:r>
                  </m:oMath>
                </a14:m>
                <a:br>
                  <a:rPr lang="en-US" i="1" dirty="0">
                    <a:solidFill>
                      <a:srgbClr val="000000"/>
                    </a:solidFill>
                    <a:latin typeface="Avenir Next LT Pro Light (Body)"/>
                  </a:rPr>
                </a:br>
                <a:r>
                  <a:rPr lang="en-US" b="0" dirty="0">
                    <a:latin typeface="Avenir Next LT Pro Light (Body)"/>
                  </a:rPr>
                  <a:t>Create a design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Avenir Next LT Pro Light (Body)"/>
                      </a:rPr>
                      <m:t>𝑋</m:t>
                    </m:r>
                  </m:oMath>
                </a14:m>
                <a:r>
                  <a:rPr lang="en-US" b="0" dirty="0">
                    <a:latin typeface="Avenir Next LT Pro Light (Body)"/>
                  </a:rPr>
                  <a:t>. Each row will represent a data point in the training sample. Each colum</a:t>
                </a:r>
                <a:r>
                  <a:rPr lang="en-US" dirty="0">
                    <a:latin typeface="Avenir Next LT Pro Light (Body)"/>
                  </a:rPr>
                  <a:t>n will represent a feature. It includes a column of ones for the intercept term.</a:t>
                </a:r>
                <a:endParaRPr lang="en-US" b="0" dirty="0">
                  <a:latin typeface="Avenir Next LT Pro Light (Body)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pc="-10">
                          <a:latin typeface="Avenir Next LT Pro Light (Body)"/>
                        </a:rPr>
                        <m:t>𝑋</m:t>
                      </m:r>
                      <m:r>
                        <a:rPr lang="en-US" b="0" i="1" spc="-10">
                          <a:latin typeface="Avenir Next LT Pro Light (Body)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pc="-10">
                              <a:latin typeface="Avenir Next LT Pro Light (Body)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pc="-10">
                                  <a:latin typeface="Avenir Next LT Pro Light (Body)"/>
                                </a:rPr>
                              </m:ctrlPr>
                            </m:eqArrPr>
                            <m:e>
                              <m:r>
                                <a:rPr lang="en-US" b="0" i="1" spc="-10">
                                  <a:latin typeface="Avenir Next LT Pro Light (Body)"/>
                                </a:rPr>
                                <m:t>_______</m:t>
                              </m:r>
                              <m:sSup>
                                <m:sSupPr>
                                  <m:ctrlPr>
                                    <a:rPr lang="en-US" b="0" i="1" spc="-10">
                                      <a:latin typeface="Avenir Next LT Pro Light (Body)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pc="-10">
                                          <a:latin typeface="Avenir Next LT Pro Light (Body)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pc="-10">
                                              <a:latin typeface="Avenir Next LT Pro Light (Body)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pc="-10">
                                              <a:latin typeface="Avenir Next LT Pro Light (Body)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spc="-10">
                                                  <a:latin typeface="Avenir Next LT Pro Light (Body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pc="-10">
                                                  <a:latin typeface="Avenir Next LT Pro Light (Body)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pc="-10">
                                      <a:latin typeface="Avenir Next LT Pro Light (Body)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pc="-10">
                                  <a:latin typeface="Avenir Next LT Pro Light (Body)"/>
                                </a:rPr>
                                <m:t>________</m:t>
                              </m:r>
                            </m:e>
                            <m:e>
                              <m:r>
                                <a:rPr lang="en-US" i="1" spc="-10">
                                  <a:latin typeface="Avenir Next LT Pro Light (Body)"/>
                                </a:rPr>
                                <m:t>_______</m:t>
                              </m:r>
                              <m:sSup>
                                <m:sSupPr>
                                  <m:ctrlPr>
                                    <a:rPr lang="en-US" i="1" spc="-10">
                                      <a:latin typeface="Avenir Next LT Pro Light (Body)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pc="-10">
                                          <a:latin typeface="Avenir Next LT Pro Light (Body)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pc="-10">
                                              <a:latin typeface="Avenir Next LT Pro Light (Body)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pc="-10">
                                              <a:latin typeface="Avenir Next LT Pro Light (Body)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spc="-10">
                                                  <a:latin typeface="Avenir Next LT Pro Light (Body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pc="-10">
                                                  <a:latin typeface="Avenir Next LT Pro Light (Body)"/>
                                                </a:rPr>
                                                <m:t>2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 spc="-10">
                                      <a:latin typeface="Avenir Next LT Pro Light (Body)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spc="-10">
                                  <a:latin typeface="Avenir Next LT Pro Light (Body)"/>
                                </a:rPr>
                                <m:t>________</m:t>
                              </m:r>
                            </m:e>
                            <m:e>
                              <m:r>
                                <a:rPr lang="en-US" b="0" i="1" spc="-10">
                                  <a:latin typeface="Avenir Next LT Pro Light (Body)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US" i="1" spc="-10">
                                  <a:latin typeface="Avenir Next LT Pro Light (Body)"/>
                                </a:rPr>
                                <m:t>_______</m:t>
                              </m:r>
                              <m:sSup>
                                <m:sSupPr>
                                  <m:ctrlPr>
                                    <a:rPr lang="en-US" i="1" spc="-10">
                                      <a:latin typeface="Avenir Next LT Pro Light (Body)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pc="-10">
                                          <a:latin typeface="Avenir Next LT Pro Light (Body)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spc="-10">
                                              <a:latin typeface="Avenir Next LT Pro Light (Body)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spc="-10">
                                              <a:latin typeface="Avenir Next LT Pro Light (Body)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i="1" spc="-10">
                                                  <a:latin typeface="Avenir Next LT Pro Light (Body)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pc="-10">
                                                  <a:latin typeface="Avenir Next LT Pro Light (Body)"/>
                                                </a:rPr>
                                                <m:t>𝑚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 spc="-10">
                                      <a:latin typeface="Avenir Next LT Pro Light (Body)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 spc="-10">
                                  <a:latin typeface="Avenir Next LT Pro Light (Body)"/>
                                </a:rPr>
                                <m:t>________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Avenir Next LT Pro Light (Body)"/>
                </a:endParaRPr>
              </a:p>
              <a:p>
                <a:pPr lvl="1"/>
                <a:r>
                  <a:rPr lang="en-US" b="0" dirty="0">
                    <a:latin typeface="Avenir Next LT Pro Light (Body)"/>
                  </a:rPr>
                  <a:t>- 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>
                    <a:latin typeface="Avenir Next LT Pro Light (Body)"/>
                  </a:rPr>
                  <a:t> is the vector of target values.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pc="-1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pc="-1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 spc="-1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pc="-1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spc="-1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pc="-1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en-US" i="1" spc="-1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pc="-1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spc="-1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pc="-1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b="0" i="1" spc="-10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 spc="-1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spc="-1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1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 spc="-1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pc="-1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Avenir Next LT Pro Light (Body)"/>
                </a:endParaRPr>
              </a:p>
              <a:p>
                <a:r>
                  <a:rPr lang="en-US" b="0" dirty="0">
                    <a:latin typeface="Avenir Next LT Pro Light (Body)"/>
                  </a:rPr>
                  <a:t>P</a:t>
                </a:r>
                <a:r>
                  <a:rPr lang="en-US" dirty="0">
                    <a:latin typeface="Avenir Next LT Pro Light (Body)"/>
                  </a:rPr>
                  <a:t>utting it all together, to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>
                    <a:latin typeface="Avenir Next LT Pro Light (Body)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  <m: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n-US" b="0" dirty="0">
                  <a:latin typeface="Avenir Next LT Pro Light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FF3F9-F93A-72B7-244A-640766534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2" y="1406106"/>
                <a:ext cx="9950103" cy="4534723"/>
              </a:xfrm>
              <a:blipFill>
                <a:blip r:embed="rId2"/>
                <a:stretch>
                  <a:fillRect l="-123" t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4275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467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Avenir Next LT Pro Light (Body)</vt:lpstr>
      <vt:lpstr>Cambria Math</vt:lpstr>
      <vt:lpstr>BlocksVTI</vt:lpstr>
      <vt:lpstr>Linear Regression</vt:lpstr>
      <vt:lpstr>Supervised Learning</vt:lpstr>
      <vt:lpstr>Linear Regression</vt:lpstr>
      <vt:lpstr>Linear Regression (Cont. 1)</vt:lpstr>
      <vt:lpstr>Linear Regression (Cont. 2)</vt:lpstr>
      <vt:lpstr>Linear Regression (Cont.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Mohammed Mowla</dc:creator>
  <cp:lastModifiedBy>Mohammed Mowla</cp:lastModifiedBy>
  <cp:revision>3</cp:revision>
  <dcterms:created xsi:type="dcterms:W3CDTF">2024-02-27T03:33:01Z</dcterms:created>
  <dcterms:modified xsi:type="dcterms:W3CDTF">2024-02-27T10:12:17Z</dcterms:modified>
</cp:coreProperties>
</file>