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57" r:id="rId8"/>
    <p:sldId id="258" r:id="rId9"/>
    <p:sldId id="259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lpmusicians.org.uk/assets/publications/files/1st_nov_can_music_make_you_sick_part_1-_pilot_survey_report_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Music as therapy or weapon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Presented by: Colm, Darragh &amp; Aaron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5418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73" y="555826"/>
            <a:ext cx="8610600" cy="1293028"/>
          </a:xfrm>
        </p:spPr>
        <p:txBody>
          <a:bodyPr/>
          <a:lstStyle/>
          <a:p>
            <a:r>
              <a:rPr lang="en-IE" dirty="0" smtClean="0"/>
              <a:t>Pain management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Music increases Oxytocin</a:t>
            </a:r>
          </a:p>
          <a:p>
            <a:r>
              <a:rPr lang="en-IE" dirty="0" smtClean="0"/>
              <a:t>Effects seen during open heart surgery and with cancer patients</a:t>
            </a:r>
          </a:p>
          <a:p>
            <a:endParaRPr lang="en-IE" dirty="0"/>
          </a:p>
          <a:p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Two Brain Mechanisms:</a:t>
            </a:r>
          </a:p>
          <a:p>
            <a:r>
              <a:rPr lang="en-GB" dirty="0"/>
              <a:t>M</a:t>
            </a:r>
            <a:r>
              <a:rPr lang="en-GB" dirty="0" smtClean="0"/>
              <a:t>usic </a:t>
            </a:r>
            <a:r>
              <a:rPr lang="en-GB" dirty="0"/>
              <a:t>can release opioids in the brain which produce effects that ease </a:t>
            </a:r>
            <a:r>
              <a:rPr lang="en-GB" dirty="0" smtClean="0"/>
              <a:t>pain</a:t>
            </a:r>
          </a:p>
          <a:p>
            <a:r>
              <a:rPr lang="en-GB" dirty="0" smtClean="0"/>
              <a:t>Music directs attention away from pain</a:t>
            </a:r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5549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6982" y="564867"/>
            <a:ext cx="8610600" cy="1293028"/>
          </a:xfrm>
        </p:spPr>
        <p:txBody>
          <a:bodyPr/>
          <a:lstStyle/>
          <a:p>
            <a:r>
              <a:rPr lang="en-IE" dirty="0" smtClean="0"/>
              <a:t>Example : autism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Music Triggers both hemispheres of Brain</a:t>
            </a:r>
          </a:p>
          <a:p>
            <a:r>
              <a:rPr lang="en-IE" dirty="0" smtClean="0"/>
              <a:t>Therefore, supports cognitive activity</a:t>
            </a:r>
          </a:p>
          <a:p>
            <a:r>
              <a:rPr lang="en-IE" dirty="0" smtClean="0"/>
              <a:t>Autistic children – Difficulty communicating</a:t>
            </a:r>
          </a:p>
          <a:p>
            <a:endParaRPr lang="en-IE" dirty="0"/>
          </a:p>
          <a:p>
            <a:pPr marL="0" indent="0" algn="ctr">
              <a:buNone/>
            </a:pPr>
            <a:r>
              <a:rPr lang="en-GB" dirty="0"/>
              <a:t>University of Wisconsin in </a:t>
            </a:r>
            <a:r>
              <a:rPr lang="en-GB" dirty="0" smtClean="0"/>
              <a:t>2006</a:t>
            </a:r>
          </a:p>
          <a:p>
            <a:r>
              <a:rPr lang="en-GB" dirty="0" smtClean="0"/>
              <a:t>20 autistic patients listened to music in numerous 20 minute sessions</a:t>
            </a:r>
          </a:p>
          <a:p>
            <a:r>
              <a:rPr lang="en-GB" dirty="0" smtClean="0"/>
              <a:t>Different behaviour shown after sessions</a:t>
            </a:r>
          </a:p>
          <a:p>
            <a:r>
              <a:rPr lang="en-GB" dirty="0" smtClean="0"/>
              <a:t>Classical Music – steady, uniform, predictable beat</a:t>
            </a:r>
          </a:p>
          <a:p>
            <a:pPr marL="0" indent="0" algn="ctr">
              <a:buNone/>
            </a:pPr>
            <a:endParaRPr lang="en-GB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8137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448" y="639682"/>
            <a:ext cx="8610600" cy="1293028"/>
          </a:xfrm>
        </p:spPr>
        <p:txBody>
          <a:bodyPr/>
          <a:lstStyle/>
          <a:p>
            <a:r>
              <a:rPr lang="en-IE" dirty="0" smtClean="0"/>
              <a:t>Sound and the physical body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Sound can also affect the physical body.</a:t>
            </a:r>
          </a:p>
          <a:p>
            <a:r>
              <a:rPr lang="en-IE" dirty="0" smtClean="0"/>
              <a:t>Can cause pain and discomfort</a:t>
            </a:r>
          </a:p>
          <a:p>
            <a:r>
              <a:rPr lang="en-IE" dirty="0" smtClean="0"/>
              <a:t>Instinctive fear of loud sounds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6960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65997" y="697871"/>
            <a:ext cx="8610600" cy="1293028"/>
          </a:xfrm>
        </p:spPr>
        <p:txBody>
          <a:bodyPr/>
          <a:lstStyle/>
          <a:p>
            <a:r>
              <a:rPr lang="en-IE" dirty="0" smtClean="0"/>
              <a:t>Amplitude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Loud noises hurts the ears</a:t>
            </a:r>
          </a:p>
          <a:p>
            <a:r>
              <a:rPr lang="en-IE" dirty="0" smtClean="0"/>
              <a:t>Pain threshold – 150dB (aircraft take-off at close distance)</a:t>
            </a:r>
          </a:p>
          <a:p>
            <a:r>
              <a:rPr lang="en-IE" dirty="0" smtClean="0"/>
              <a:t>Prolonged exposure causes loss of hearing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1149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5251" y="664621"/>
            <a:ext cx="8610600" cy="1293028"/>
          </a:xfrm>
        </p:spPr>
        <p:txBody>
          <a:bodyPr/>
          <a:lstStyle/>
          <a:p>
            <a:r>
              <a:rPr lang="en-IE" dirty="0" smtClean="0"/>
              <a:t>Frequency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Causes the cells to heat up by vibration</a:t>
            </a:r>
          </a:p>
          <a:p>
            <a:r>
              <a:rPr lang="en-IE" dirty="0" smtClean="0"/>
              <a:t>Cavitation due to compression and rarefaction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48433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9267" y="408773"/>
            <a:ext cx="8610600" cy="1293028"/>
          </a:xfrm>
        </p:spPr>
        <p:txBody>
          <a:bodyPr/>
          <a:lstStyle/>
          <a:p>
            <a:r>
              <a:rPr lang="en-IE" dirty="0" smtClean="0"/>
              <a:t>Audio Weapons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Mega Speakers</a:t>
            </a:r>
          </a:p>
          <a:p>
            <a:pPr marL="0" indent="0">
              <a:buNone/>
            </a:pPr>
            <a:r>
              <a:rPr lang="en-IE" dirty="0" smtClean="0"/>
              <a:t>Used widely: </a:t>
            </a:r>
            <a:r>
              <a:rPr lang="en-IE" dirty="0" err="1" smtClean="0"/>
              <a:t>Seabourn</a:t>
            </a:r>
            <a:r>
              <a:rPr lang="en-IE" dirty="0" smtClean="0"/>
              <a:t> Spirit &amp; Ferguson Unrest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 smtClean="0"/>
              <a:t>Frequency-related weapons</a:t>
            </a:r>
          </a:p>
          <a:p>
            <a:pPr marL="0" indent="0">
              <a:buNone/>
            </a:pPr>
            <a:r>
              <a:rPr lang="en-IE" dirty="0" smtClean="0"/>
              <a:t>Sonic Nausea and “The Mosquito”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0926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3" y="639682"/>
            <a:ext cx="8610600" cy="1293028"/>
          </a:xfrm>
        </p:spPr>
        <p:txBody>
          <a:bodyPr/>
          <a:lstStyle/>
          <a:p>
            <a:r>
              <a:rPr lang="en-IE" dirty="0" smtClean="0"/>
              <a:t>Depression in music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94" y="2465913"/>
            <a:ext cx="4435224" cy="85351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94" y="4044487"/>
            <a:ext cx="438912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5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21" y="697871"/>
            <a:ext cx="8610600" cy="1293028"/>
          </a:xfrm>
        </p:spPr>
        <p:txBody>
          <a:bodyPr/>
          <a:lstStyle/>
          <a:p>
            <a:r>
              <a:rPr lang="en-IE" dirty="0"/>
              <a:t>Depression in </a:t>
            </a:r>
            <a:r>
              <a:rPr lang="en-IE" dirty="0" smtClean="0"/>
              <a:t>music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comprehensive study by </a:t>
            </a:r>
            <a:r>
              <a:rPr lang="en-US" u="sng" dirty="0">
                <a:hlinkClick r:id="rId2"/>
              </a:rPr>
              <a:t>Help Musicians UK</a:t>
            </a:r>
            <a:r>
              <a:rPr lang="en-US" dirty="0"/>
              <a:t> in November of 2016 found that members of the music community were three times more likely to experience depression than the general public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From this pilot survey that garnered 2,211 responses, it emerged that 71.1% of respondents identified as having suffered from panic attacks and/ or anxiety, and 68.5% from depression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7265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906" y="332111"/>
            <a:ext cx="8610600" cy="1293028"/>
          </a:xfrm>
        </p:spPr>
        <p:txBody>
          <a:bodyPr/>
          <a:lstStyle/>
          <a:p>
            <a:r>
              <a:rPr lang="en-IE" dirty="0"/>
              <a:t>Depression in music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5140"/>
            <a:ext cx="10820400" cy="459354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What is Music Therapy?</a:t>
            </a:r>
            <a:endParaRPr lang="en-IE" dirty="0"/>
          </a:p>
          <a:p>
            <a:r>
              <a:rPr lang="en-US" dirty="0"/>
              <a:t>Music Therapy is the clinical and evidence-based use of music interventions to accomplish individualized goals within a therapeutic relationship by a credentialed professional who has completed an approved music therapy program.</a:t>
            </a:r>
            <a:endParaRPr lang="en-IE" dirty="0"/>
          </a:p>
          <a:p>
            <a:r>
              <a:rPr lang="en-US" dirty="0"/>
              <a:t>Music therapy interventions can be designed to:</a:t>
            </a:r>
            <a:endParaRPr lang="en-IE" dirty="0"/>
          </a:p>
          <a:p>
            <a:pPr lvl="0"/>
            <a:r>
              <a:rPr lang="en-US" dirty="0"/>
              <a:t>Promote Wellness</a:t>
            </a:r>
            <a:endParaRPr lang="en-IE" dirty="0"/>
          </a:p>
          <a:p>
            <a:pPr lvl="0"/>
            <a:r>
              <a:rPr lang="en-US" dirty="0"/>
              <a:t>Manage Stress</a:t>
            </a:r>
            <a:endParaRPr lang="en-IE" dirty="0"/>
          </a:p>
          <a:p>
            <a:pPr lvl="0"/>
            <a:r>
              <a:rPr lang="en-US" dirty="0"/>
              <a:t>Alleviate Pain</a:t>
            </a:r>
            <a:endParaRPr lang="en-IE" dirty="0"/>
          </a:p>
          <a:p>
            <a:pPr lvl="0"/>
            <a:r>
              <a:rPr lang="en-US" dirty="0"/>
              <a:t>Express Feelings</a:t>
            </a:r>
            <a:endParaRPr lang="en-IE" dirty="0"/>
          </a:p>
          <a:p>
            <a:pPr lvl="0"/>
            <a:r>
              <a:rPr lang="en-US" dirty="0"/>
              <a:t>Enhance Memory</a:t>
            </a:r>
            <a:endParaRPr lang="en-IE" dirty="0"/>
          </a:p>
          <a:p>
            <a:pPr lvl="0"/>
            <a:r>
              <a:rPr lang="en-US" dirty="0"/>
              <a:t>Improve Communication</a:t>
            </a:r>
            <a:endParaRPr lang="en-IE" dirty="0"/>
          </a:p>
          <a:p>
            <a:r>
              <a:rPr lang="en-US" dirty="0"/>
              <a:t>Promote Physical Rehabilitation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2749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988"/>
            <a:ext cx="8610600" cy="1293028"/>
          </a:xfrm>
        </p:spPr>
        <p:txBody>
          <a:bodyPr/>
          <a:lstStyle/>
          <a:p>
            <a:r>
              <a:rPr lang="en-IE" dirty="0"/>
              <a:t>Depression in music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67" y="2193925"/>
            <a:ext cx="8551665" cy="40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8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785" y="506679"/>
            <a:ext cx="8610600" cy="1293028"/>
          </a:xfrm>
        </p:spPr>
        <p:txBody>
          <a:bodyPr/>
          <a:lstStyle/>
          <a:p>
            <a:r>
              <a:rPr lang="en-IE" dirty="0"/>
              <a:t>Depression in music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258" y="2901835"/>
            <a:ext cx="5760720" cy="28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9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716247"/>
            <a:ext cx="8610600" cy="1293028"/>
          </a:xfrm>
        </p:spPr>
        <p:txBody>
          <a:bodyPr/>
          <a:lstStyle/>
          <a:p>
            <a:r>
              <a:rPr lang="en-IE" dirty="0" smtClean="0"/>
              <a:t>Therapeutic benefits of music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BenefIts</a:t>
            </a:r>
            <a:r>
              <a:rPr lang="en-IE" dirty="0" smtClean="0"/>
              <a:t> include:</a:t>
            </a:r>
          </a:p>
          <a:p>
            <a:r>
              <a:rPr lang="en-IE" dirty="0" smtClean="0"/>
              <a:t>Help express Emotion(Autism)</a:t>
            </a:r>
          </a:p>
          <a:p>
            <a:r>
              <a:rPr lang="en-IE" dirty="0" smtClean="0"/>
              <a:t>Alleviates stress</a:t>
            </a:r>
          </a:p>
          <a:p>
            <a:r>
              <a:rPr lang="en-IE" dirty="0" smtClean="0"/>
              <a:t>Reduces Symptoms of Depression</a:t>
            </a:r>
          </a:p>
          <a:p>
            <a:r>
              <a:rPr lang="en-IE" dirty="0" smtClean="0"/>
              <a:t>Help Boost Mood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9874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7" y="644057"/>
            <a:ext cx="8610600" cy="1293028"/>
          </a:xfrm>
        </p:spPr>
        <p:txBody>
          <a:bodyPr/>
          <a:lstStyle/>
          <a:p>
            <a:r>
              <a:rPr lang="en-IE" dirty="0" smtClean="0"/>
              <a:t>Alleviating stress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Tempo plays a big part</a:t>
            </a:r>
          </a:p>
          <a:p>
            <a:r>
              <a:rPr lang="en-IE" dirty="0" smtClean="0"/>
              <a:t>Slower Tempo = reduced Heart Rate</a:t>
            </a:r>
          </a:p>
          <a:p>
            <a:r>
              <a:rPr lang="en-IE" dirty="0" smtClean="0"/>
              <a:t>60 beats per minute = causes brain to synchronize with beat</a:t>
            </a:r>
          </a:p>
          <a:p>
            <a:r>
              <a:rPr lang="en-IE" sz="2000" dirty="0" smtClean="0"/>
              <a:t>Faster Tempo = Increased Stress?</a:t>
            </a:r>
          </a:p>
          <a:p>
            <a:r>
              <a:rPr lang="en-IE" dirty="0" smtClean="0"/>
              <a:t>Faster tempo will increase heart rate but not increase stress</a:t>
            </a:r>
          </a:p>
          <a:p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80935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13347" y="684163"/>
            <a:ext cx="8610600" cy="1293028"/>
          </a:xfrm>
        </p:spPr>
        <p:txBody>
          <a:bodyPr/>
          <a:lstStyle/>
          <a:p>
            <a:r>
              <a:rPr lang="en-IE" dirty="0" smtClean="0"/>
              <a:t>Sound waves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4 Different types – each invoke a specific state in brain</a:t>
            </a:r>
          </a:p>
          <a:p>
            <a:r>
              <a:rPr lang="en-IE" dirty="0" smtClean="0"/>
              <a:t>Beta Waves – “normal”</a:t>
            </a:r>
          </a:p>
          <a:p>
            <a:r>
              <a:rPr lang="en-IE" dirty="0" smtClean="0"/>
              <a:t>Alpha Waves – relaxed</a:t>
            </a:r>
          </a:p>
          <a:p>
            <a:r>
              <a:rPr lang="en-IE" dirty="0" smtClean="0"/>
              <a:t>Theta Waves – Meditation</a:t>
            </a:r>
          </a:p>
          <a:p>
            <a:r>
              <a:rPr lang="en-IE" dirty="0" smtClean="0"/>
              <a:t>Delta Waves – Deep sleep (REM) </a:t>
            </a:r>
            <a:endParaRPr lang="en-I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358" y="3185390"/>
            <a:ext cx="5080000" cy="312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1118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44</TotalTime>
  <Words>356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Music as therapy or weapon</vt:lpstr>
      <vt:lpstr>Depression in music</vt:lpstr>
      <vt:lpstr>Depression in music</vt:lpstr>
      <vt:lpstr>Depression in music</vt:lpstr>
      <vt:lpstr>Depression in music</vt:lpstr>
      <vt:lpstr>Depression in music</vt:lpstr>
      <vt:lpstr>Therapeutic benefits of music</vt:lpstr>
      <vt:lpstr>Alleviating stress</vt:lpstr>
      <vt:lpstr>Sound waves</vt:lpstr>
      <vt:lpstr>Pain management</vt:lpstr>
      <vt:lpstr>Example : autism</vt:lpstr>
      <vt:lpstr>Sound and the physical body</vt:lpstr>
      <vt:lpstr>Amplitude</vt:lpstr>
      <vt:lpstr>Frequency</vt:lpstr>
      <vt:lpstr>Audio Weapons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as therapy or weapon</dc:title>
  <dc:creator>Darragh O Brien</dc:creator>
  <cp:lastModifiedBy>Aaron Jian Wen Tan</cp:lastModifiedBy>
  <cp:revision>9</cp:revision>
  <dcterms:created xsi:type="dcterms:W3CDTF">2018-11-26T11:44:03Z</dcterms:created>
  <dcterms:modified xsi:type="dcterms:W3CDTF">2018-11-26T13:41:33Z</dcterms:modified>
</cp:coreProperties>
</file>