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Fira Sans Black"/>
      <p:bold r:id="rId27"/>
      <p:boldItalic r:id="rId28"/>
    </p:embeddedFont>
    <p:embeddedFont>
      <p:font typeface="Fira Sans Medium"/>
      <p:regular r:id="rId29"/>
      <p:bold r:id="rId30"/>
      <p:italic r:id="rId31"/>
      <p:boldItalic r:id="rId32"/>
    </p:embeddedFont>
    <p:embeddedFont>
      <p:font typeface="Fira Sans ExtraBold"/>
      <p:bold r:id="rId33"/>
      <p:boldItalic r:id="rId34"/>
    </p:embeddedFont>
    <p:embeddedFont>
      <p:font typeface="Fira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SansBlack-boldItalic.fntdata"/><Relationship Id="rId27" Type="http://schemas.openxmlformats.org/officeDocument/2006/relationships/font" Target="fonts/FiraSan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Medium-italic.fntdata"/><Relationship Id="rId30" Type="http://schemas.openxmlformats.org/officeDocument/2006/relationships/font" Target="fonts/FiraSans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-italic.fntdata"/><Relationship Id="rId14" Type="http://schemas.openxmlformats.org/officeDocument/2006/relationships/slide" Target="slides/slide9.xml"/><Relationship Id="rId36" Type="http://schemas.openxmlformats.org/officeDocument/2006/relationships/font" Target="fonts/Fira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Fira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e9c976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e9c976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fe9c976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fe9c976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fe9c9761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fe9c9761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fe9c9761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fe9c9761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fe9c9761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fe9c9761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0578c8d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0578c8d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0578c8d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0578c8d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fe9c9761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fe9c9761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fe9c9761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fe9c9761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fe9c9761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fe9c9761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76ae046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76ae04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fe9c9761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fe9c9761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fe9c976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fe9c976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f76ae046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f76ae046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0578c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0578c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0578c8d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0578c8d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https://youtu.be/xduApvyybbk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f76ae046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f76ae046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f76ae046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f76ae046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fe9c97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fe9c97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fe9c976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fe9c976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3">
  <p:cSld name="TITLE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8" name="Google Shape;108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6" name="Google Shape;116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5" name="Google Shape;125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i2.appinventor.mit.edu/reference/components/sensors.html#GyroscopeSensor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ai2.appinventor.mit.edu/reference/components/sensors.html#AccelerometerSensor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filipecattoni@gmail.com" TargetMode="External"/><Relationship Id="rId4" Type="http://schemas.openxmlformats.org/officeDocument/2006/relationships/hyperlink" Target="mailto:georgia_betina@hotmail.com" TargetMode="External"/><Relationship Id="rId5" Type="http://schemas.openxmlformats.org/officeDocument/2006/relationships/hyperlink" Target="mailto:kalyl.henings@projetoresgate.org.br" TargetMode="External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i2.appinventor.mit.edu/reference/components/sensors.html#Clock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54" name="Google Shape;154;p1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5" name="Google Shape;155;p1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6" name="Google Shape;156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" name="Google Shape;164;p1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5" name="Google Shape;165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" name="Google Shape;173;p1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4" name="Google Shape;174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" name="Google Shape;182;p1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3" name="Google Shape;183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1" name="Google Shape;191;p1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92" name="Google Shape;192;p1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3" name="Google Shape;193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" name="Google Shape;201;p1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2" name="Google Shape;202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Google Shape;210;p1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11" name="Google Shape;211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" name="Google Shape;219;p1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20" name="Google Shape;220;p1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1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8" name="Google Shape;228;p12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11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Sensores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junho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98" name="Google Shape;298;p2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Temporizador</a:t>
            </a:r>
            <a:endParaRPr/>
          </a:p>
        </p:txBody>
      </p:sp>
      <p:sp>
        <p:nvSpPr>
          <p:cNvPr id="299" name="Google Shape;299;p2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Temporizador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Disparos contínuos;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Intervalo.</a:t>
            </a:r>
            <a:endParaRPr sz="1400"/>
          </a:p>
        </p:txBody>
      </p:sp>
      <p:pic>
        <p:nvPicPr>
          <p:cNvPr id="300" name="Google Shape;3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125" y="1444875"/>
            <a:ext cx="3036725" cy="315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Alguma dúvida?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Continuação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Apresentação do </a:t>
            </a:r>
            <a:r>
              <a:rPr i="1"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GyroscopeSensor</a:t>
            </a: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 e </a:t>
            </a:r>
            <a:r>
              <a:rPr i="1"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SensorAcelerômetro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GyroscopeSensor</a:t>
            </a:r>
            <a:endParaRPr/>
          </a:p>
        </p:txBody>
      </p:sp>
      <p:sp>
        <p:nvSpPr>
          <p:cNvPr id="316" name="Google Shape;316;p2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17" name="Google Shape;317;p24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</a:t>
            </a:r>
            <a:r>
              <a:rPr lang="pt-BR" sz="1400"/>
              <a:t>: componente não visível que pode medir a velocidade angular em três dimensões em unidades de graus por segundo.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Para funcionar, o componente deve ter sua propriedade Enabled configurada para True e o dispositivo deve possuir um sensor de giroscópio.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GyroscopeSensor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50" y="1200325"/>
            <a:ext cx="2723600" cy="11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9" name="Google Shape;3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513" y="2571750"/>
            <a:ext cx="2461075" cy="24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GyroscopeSensor</a:t>
            </a:r>
            <a:endParaRPr/>
          </a:p>
        </p:txBody>
      </p:sp>
      <p:sp>
        <p:nvSpPr>
          <p:cNvPr id="326" name="Google Shape;326;p2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 propriedade do </a:t>
            </a:r>
            <a:r>
              <a:rPr b="1" lang="pt-BR" sz="1400"/>
              <a:t>GyroscopeSensor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Suas configurações serão realizadas majoritariamente através dos blocos.</a:t>
            </a:r>
            <a:endParaRPr sz="1400"/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00" y="2110175"/>
            <a:ext cx="2950095" cy="162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SensorAcelerômetro</a:t>
            </a:r>
            <a:endParaRPr/>
          </a:p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34" name="Google Shape;334;p26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</a:t>
            </a:r>
            <a:r>
              <a:rPr lang="pt-BR" sz="1400"/>
              <a:t>: c</a:t>
            </a:r>
            <a:r>
              <a:rPr lang="pt-BR" sz="1400"/>
              <a:t>omponente invisível que mede a aceleração aproximada em três dimensões usando unidades do SI (m/s²), e detecta se o telefone está sendo sacudido.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AccelerometerSensor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35" name="Google Shape;3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138" y="2517900"/>
            <a:ext cx="3099827" cy="24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263" y="1188188"/>
            <a:ext cx="2933600" cy="11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42" name="Google Shape;342;p2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SensorAcelerômetro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SensorAcelerômetro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LegacyMode;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IntervaloMínimo;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Sensibilidade.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Suas configurações serão realizadas majoritariamente através dos blocos.</a:t>
            </a:r>
            <a:endParaRPr sz="1400"/>
          </a:p>
        </p:txBody>
      </p:sp>
      <p:pic>
        <p:nvPicPr>
          <p:cNvPr id="344" name="Google Shape;3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204" y="1288138"/>
            <a:ext cx="2646500" cy="334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Alguma dúvida?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Vamos exercitar!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Criando um aplicativo com os componentes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uma frase ao movimentar o celular</a:t>
            </a:r>
            <a:endParaRPr/>
          </a:p>
        </p:txBody>
      </p:sp>
      <p:sp>
        <p:nvSpPr>
          <p:cNvPr id="360" name="Google Shape;360;p3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Exercitando os componentes “GyroscopeSensor” e “SensorAcelerômetro”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61" name="Google Shape;361;p3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O objetivo do aplicativo será apresentar alguma frase quando o giroscópio detectar alguma movimentação.</a:t>
            </a:r>
            <a:endParaRPr sz="1400"/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925" y="999450"/>
            <a:ext cx="2608574" cy="40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a aula anterior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Relembrando os componentes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/>
        </p:nvSpPr>
        <p:spPr>
          <a:xfrm>
            <a:off x="360000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Email para contato com os professores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360000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Alguma dúvida?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0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Filipe Cattoni Elias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filipecattoni@gmail.com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Geórgia Betina Haritsch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georgia_betina@hotmail.com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Kalyl Henings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kalyl.henings@projetoresgate.org.br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0" name="Google Shape;3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78" name="Google Shape;378;p3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79" name="Google Shape;379;p3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80" name="Google Shape;380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8" name="Google Shape;388;p3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89" name="Google Shape;389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" name="Google Shape;397;p3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98" name="Google Shape;398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6" name="Google Shape;406;p3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07" name="Google Shape;407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5" name="Google Shape;415;p3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416" name="Google Shape;416;p3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17" name="Google Shape;417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5" name="Google Shape;425;p3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26" name="Google Shape;426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4" name="Google Shape;434;p3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5" name="Google Shape;435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" name="Google Shape;443;p3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44" name="Google Shape;444;p3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2" name="Google Shape;452;p3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2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11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Muito obrigado!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junho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Componentes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Componentes vistos e/ou exercitados na última aula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-12" y="899100"/>
            <a:ext cx="457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●"/>
            </a:pPr>
            <a:r>
              <a:rPr b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Desenho e Animação:</a:t>
            </a:r>
            <a:endParaRPr b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○"/>
            </a:pP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Bola;</a:t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○"/>
            </a:pP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Pintura.</a:t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○"/>
            </a:pP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SpriteImagem</a:t>
            </a: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200"/>
              <a:buFont typeface="Fira Sans"/>
              <a:buChar char="●"/>
            </a:pPr>
            <a:r>
              <a:rPr b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Sensores:</a:t>
            </a:r>
            <a:endParaRPr b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○"/>
            </a:pP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Temporizador.</a:t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Alguma dúvida</a:t>
            </a: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2286" t="0"/>
          <a:stretch/>
        </p:blipFill>
        <p:spPr>
          <a:xfrm>
            <a:off x="5359275" y="1578675"/>
            <a:ext cx="2710425" cy="182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279" y="3660500"/>
            <a:ext cx="2710425" cy="4703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1" name="Google Shape;25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880" y="4054600"/>
            <a:ext cx="2743200" cy="36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Continuação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sensores?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/>
          <p:nvPr/>
        </p:nvSpPr>
        <p:spPr>
          <a:xfrm>
            <a:off x="3795925" y="900000"/>
            <a:ext cx="1334400" cy="42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263" name="Google Shape;263;p1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Uma breve 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64" name="Google Shape;264;p16"/>
          <p:cNvSpPr txBox="1"/>
          <p:nvPr>
            <p:ph idx="2" type="body"/>
          </p:nvPr>
        </p:nvSpPr>
        <p:spPr>
          <a:xfrm>
            <a:off x="0" y="900000"/>
            <a:ext cx="43065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São dispositivos capazes de detectar determinados estímulos do ambiente, como: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Temperatura;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Pressão;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Umidade;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Movimento;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Luz;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Distância;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-1791" r="0" t="16805"/>
          <a:stretch/>
        </p:blipFill>
        <p:spPr>
          <a:xfrm>
            <a:off x="3795925" y="2334400"/>
            <a:ext cx="5348075" cy="20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 txBox="1"/>
          <p:nvPr/>
        </p:nvSpPr>
        <p:spPr>
          <a:xfrm>
            <a:off x="4959000" y="1611550"/>
            <a:ext cx="30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Exemplos de alguns sensores para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arduino</a:t>
            </a: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/>
        </p:nvSpPr>
        <p:spPr>
          <a:xfrm>
            <a:off x="0" y="0"/>
            <a:ext cx="9144000" cy="51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Continuação</a:t>
            </a:r>
            <a:endParaRPr sz="4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Apresentação dos sensores</a:t>
            </a:r>
            <a:endParaRPr sz="2000">
              <a:solidFill>
                <a:srgbClr val="AC82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Seção de Sensores</a:t>
            </a:r>
            <a:endParaRPr/>
          </a:p>
        </p:txBody>
      </p:sp>
      <p:sp>
        <p:nvSpPr>
          <p:cNvPr id="277" name="Google Shape;277;p1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Componentes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78" name="Google Shape;278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Nos sensores temos diversos componentes que podem ou não estar presentes de acordo com o modelo de celular, uma vez que dependem diretamente do </a:t>
            </a:r>
            <a:r>
              <a:rPr i="1" lang="pt-BR" sz="1400"/>
              <a:t>hardware</a:t>
            </a:r>
            <a:r>
              <a:rPr lang="pt-BR" sz="1400"/>
              <a:t> para funcionar.</a:t>
            </a:r>
            <a:endParaRPr sz="1400"/>
          </a:p>
        </p:txBody>
      </p:sp>
      <p:pic>
        <p:nvPicPr>
          <p:cNvPr id="279" name="Google Shape;2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500" y="948213"/>
            <a:ext cx="1748200" cy="414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Revisão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Compreendendo o temporizador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Temporizador</a:t>
            </a:r>
            <a:endParaRPr/>
          </a:p>
        </p:txBody>
      </p:sp>
      <p:sp>
        <p:nvSpPr>
          <p:cNvPr id="290" name="Google Shape;290;p2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91" name="Google Shape;291;p2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</a:t>
            </a:r>
            <a:r>
              <a:rPr lang="pt-BR" sz="1400"/>
              <a:t>: componente invisível que fornece a data/hora atual usando o relógio interno do telefone. O componente pode disparar um evento em intervalos regulares</a:t>
            </a:r>
            <a:r>
              <a:rPr lang="pt-BR" sz="1400"/>
              <a:t>,</a:t>
            </a:r>
            <a:r>
              <a:rPr lang="pt-BR" sz="1400"/>
              <a:t> e executar cálculos, manipulações e conversões de tempo.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Clock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92" name="Google Shape;2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50" y="2308075"/>
            <a:ext cx="3361900" cy="142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