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Fira Sans Black"/>
      <p:bold r:id="rId30"/>
      <p:boldItalic r:id="rId31"/>
    </p:embeddedFont>
    <p:embeddedFont>
      <p:font typeface="Fira Sans Medium"/>
      <p:regular r:id="rId32"/>
      <p:bold r:id="rId33"/>
      <p:italic r:id="rId34"/>
      <p:boldItalic r:id="rId35"/>
    </p:embeddedFont>
    <p:embeddedFont>
      <p:font typeface="Fira Sans ExtraBold"/>
      <p:bold r:id="rId36"/>
      <p:boldItalic r:id="rId37"/>
    </p:embeddedFont>
    <p:embeddedFont>
      <p:font typeface="Fira Sans SemiBold"/>
      <p:regular r:id="rId38"/>
      <p:bold r:id="rId39"/>
      <p:italic r:id="rId40"/>
      <p:boldItalic r:id="rId41"/>
    </p:embeddedFont>
    <p:embeddedFont>
      <p:font typeface="Fira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SemiBold-italic.fntdata"/><Relationship Id="rId20" Type="http://schemas.openxmlformats.org/officeDocument/2006/relationships/slide" Target="slides/slide15.xml"/><Relationship Id="rId42" Type="http://schemas.openxmlformats.org/officeDocument/2006/relationships/font" Target="fonts/FiraSans-regular.fntdata"/><Relationship Id="rId41" Type="http://schemas.openxmlformats.org/officeDocument/2006/relationships/font" Target="fonts/FiraSansSemiBold-boldItalic.fntdata"/><Relationship Id="rId22" Type="http://schemas.openxmlformats.org/officeDocument/2006/relationships/slide" Target="slides/slide17.xml"/><Relationship Id="rId44" Type="http://schemas.openxmlformats.org/officeDocument/2006/relationships/font" Target="fonts/FiraSans-italic.fntdata"/><Relationship Id="rId21" Type="http://schemas.openxmlformats.org/officeDocument/2006/relationships/slide" Target="slides/slide16.xml"/><Relationship Id="rId43" Type="http://schemas.openxmlformats.org/officeDocument/2006/relationships/font" Target="fonts/Fira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Fira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Black-boldItalic.fntdata"/><Relationship Id="rId30" Type="http://schemas.openxmlformats.org/officeDocument/2006/relationships/font" Target="fonts/FiraSansBlack-bold.fntdata"/><Relationship Id="rId11" Type="http://schemas.openxmlformats.org/officeDocument/2006/relationships/slide" Target="slides/slide6.xml"/><Relationship Id="rId33" Type="http://schemas.openxmlformats.org/officeDocument/2006/relationships/font" Target="fonts/FiraSansMedium-bold.fntdata"/><Relationship Id="rId10" Type="http://schemas.openxmlformats.org/officeDocument/2006/relationships/slide" Target="slides/slide5.xml"/><Relationship Id="rId32" Type="http://schemas.openxmlformats.org/officeDocument/2006/relationships/font" Target="fonts/FiraSansMedium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Medium-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Bold-bold.fntdata"/><Relationship Id="rId17" Type="http://schemas.openxmlformats.org/officeDocument/2006/relationships/slide" Target="slides/slide12.xml"/><Relationship Id="rId39" Type="http://schemas.openxmlformats.org/officeDocument/2006/relationships/font" Target="fonts/FiraSansSemiBold-bold.fntdata"/><Relationship Id="rId16" Type="http://schemas.openxmlformats.org/officeDocument/2006/relationships/slide" Target="slides/slide11.xml"/><Relationship Id="rId38" Type="http://schemas.openxmlformats.org/officeDocument/2006/relationships/font" Target="fonts/FiraSansSemiBo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389121df9_7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389121df9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89121df9_7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89121df9_7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389121df9_7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389121df9_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389121df9_7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389121df9_7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389121df9_1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389121df9_1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389121df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389121df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389121df9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389121df9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389121df9_1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389121df9_1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389121df9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389121df9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389121df9_1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389121df9_1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23259846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23259846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389121df9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389121df9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23259846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23259846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389121df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389121df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389121df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389121df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389121df9_7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389121df9_7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389121df9_7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389121df9_7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389121df9_7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389121df9_7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23259846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23259846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389121df9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389121df9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389121df9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389121df9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389121df9_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389121df9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389121df9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389121df9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3">
  <p:cSld name="TITLE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4">
  <p:cSld name="TITLE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8" name="Google Shape;108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6" name="Google Shape;116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5" name="Google Shape;125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8" name="Google Shape;128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2">
  <p:cSld name="TITLE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i2.appinventor.mit.edu/reference/components/sensors.html#MagneticFieldSensor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ai2.appinventor.mit.edu/reference/components/sensors.html#Thermometer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ai2.appinventor.mit.edu/reference/components/sensors.html#LightSensor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ai2.appinventor.mit.edu/reference/components/sensors.html#BarcodeScanner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N7QVUoej8S3GQTCOvj8WBM8VyWy4zAyrNmViI_UVwIs/edit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ai2.appinventor.mit.edu/reference/components/sensors.html#Pedometer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i2.appinventor.mit.edu/reference/components/sensors.html#Barometer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i2.appinventor.mit.edu/reference/components/sensors.html#Hygrometer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58" name="Google Shape;158;p13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9" name="Google Shape;159;p13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0" name="Google Shape;160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13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9" name="Google Shape;169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" name="Google Shape;177;p13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8" name="Google Shape;178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6" name="Google Shape;186;p13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7" name="Google Shape;187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5" name="Google Shape;195;p13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96" name="Google Shape;196;p13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7" name="Google Shape;197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5" name="Google Shape;205;p13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6" name="Google Shape;206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" name="Google Shape;214;p13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15" name="Google Shape;215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" name="Google Shape;223;p13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24" name="Google Shape;224;p13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3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3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3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3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3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32" name="Google Shape;232;p13"/>
          <p:cNvSpPr/>
          <p:nvPr/>
        </p:nvSpPr>
        <p:spPr>
          <a:xfrm>
            <a:off x="3845500" y="3881875"/>
            <a:ext cx="1504200" cy="267000"/>
          </a:xfrm>
          <a:prstGeom prst="rect">
            <a:avLst/>
          </a:prstGeom>
          <a:solidFill>
            <a:srgbClr val="FAC1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7F6000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Aula 12</a:t>
            </a:r>
            <a:endParaRPr sz="3000">
              <a:solidFill>
                <a:srgbClr val="7F6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Sensores</a:t>
            </a:r>
            <a:endParaRPr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junho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MagneticFieldSensor</a:t>
            </a:r>
            <a:endParaRPr/>
          </a:p>
        </p:txBody>
      </p:sp>
      <p:sp>
        <p:nvSpPr>
          <p:cNvPr id="303" name="Google Shape;303;p22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04" name="Google Shape;304;p22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Componente que mede a intensidade ambiente do campo geomagnético da Terra nos 3 eixos (x,y,z).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MagneticFieldSensor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305" name="Google Shape;3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925" y="2574525"/>
            <a:ext cx="3752850" cy="89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/>
              <a:t>MagneticFieldSensor</a:t>
            </a:r>
            <a:endParaRPr/>
          </a:p>
        </p:txBody>
      </p:sp>
      <p:sp>
        <p:nvSpPr>
          <p:cNvPr id="311" name="Google Shape;311;p2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12" name="Google Shape;312;p23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MagneticFieldSensor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Ativado.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13" name="Google Shape;3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800" y="2231625"/>
            <a:ext cx="2752725" cy="1581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Thermometer</a:t>
            </a:r>
            <a:endParaRPr/>
          </a:p>
        </p:txBody>
      </p:sp>
      <p:sp>
        <p:nvSpPr>
          <p:cNvPr id="319" name="Google Shape;319;p2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20" name="Google Shape;320;p24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Componente que mede temperatura ambiente do local.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Thermometer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321" name="Google Shape;3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000" y="2503088"/>
            <a:ext cx="2971800" cy="1038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/>
              <a:t>Thermometer</a:t>
            </a:r>
            <a:endParaRPr/>
          </a:p>
        </p:txBody>
      </p:sp>
      <p:sp>
        <p:nvSpPr>
          <p:cNvPr id="327" name="Google Shape;327;p2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28" name="Google Shape;328;p2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Thermometer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Ativado;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RefreshTime.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29" name="Google Shape;3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075" y="1883963"/>
            <a:ext cx="2809875" cy="2276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Verificar disponibilidade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Teste para verificar se determinados componentes estão disponíveis no </a:t>
            </a:r>
            <a:r>
              <a:rPr i="1"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hardware</a:t>
            </a: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 do aparelho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LightSensor</a:t>
            </a:r>
            <a:endParaRPr/>
          </a:p>
        </p:txBody>
      </p:sp>
      <p:sp>
        <p:nvSpPr>
          <p:cNvPr id="340" name="Google Shape;340;p27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41" name="Google Shape;341;p27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componente para medir o nível da luz.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LightSensor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342" name="Google Shape;3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425" y="2378963"/>
            <a:ext cx="2871275" cy="1286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/>
              <a:t>LightSensor</a:t>
            </a:r>
            <a:endParaRPr/>
          </a:p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49" name="Google Shape;349;p28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LightSensor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Ativado;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RefreshTime.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50" name="Google Shape;3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975" y="1881588"/>
            <a:ext cx="2777725" cy="2281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Vamos exercitar!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Criando um aplicativo para informar a luminosidade do ambiente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CódigoDeBarras</a:t>
            </a:r>
            <a:endParaRPr/>
          </a:p>
        </p:txBody>
      </p:sp>
      <p:sp>
        <p:nvSpPr>
          <p:cNvPr id="361" name="Google Shape;361;p30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62" name="Google Shape;362;p30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componente para reconhecer e ler um código de barras.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BarcodeScanner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363" name="Google Shape;3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075" y="2389175"/>
            <a:ext cx="2645625" cy="11038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CódigoDeBarras</a:t>
            </a:r>
            <a:endParaRPr/>
          </a:p>
        </p:txBody>
      </p:sp>
      <p:sp>
        <p:nvSpPr>
          <p:cNvPr id="369" name="Google Shape;369;p3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70" name="Google Shape;370;p31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CódigoDeBarras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UsarLeitorExterno.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71" name="Google Shape;3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75" y="2147863"/>
            <a:ext cx="3132425" cy="1748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Projeto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ATIVIDADES</a:t>
            </a:r>
            <a:endParaRPr sz="2000">
              <a:solidFill>
                <a:srgbClr val="AC8200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- Preencher o </a:t>
            </a:r>
            <a:r>
              <a:rPr lang="pt-BR" sz="1800" u="sng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documento</a:t>
            </a:r>
            <a:r>
              <a:rPr lang="pt-BR" sz="18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 até dia 13/06;</a:t>
            </a:r>
            <a:endParaRPr sz="1800">
              <a:solidFill>
                <a:srgbClr val="AC82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- Apresentação do tema do projeto na próxima aula.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Vamos exercitar!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Criando um aplicativo para ler códigos de barras!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Pedometer</a:t>
            </a:r>
            <a:endParaRPr/>
          </a:p>
        </p:txBody>
      </p:sp>
      <p:sp>
        <p:nvSpPr>
          <p:cNvPr id="382" name="Google Shape;382;p3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83" name="Google Shape;383;p33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componente invisível que pode contar passos.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Pedometer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384" name="Google Shape;3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075" y="2389175"/>
            <a:ext cx="2645625" cy="1140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Pedometer</a:t>
            </a:r>
            <a:endParaRPr/>
          </a:p>
        </p:txBody>
      </p:sp>
      <p:sp>
        <p:nvSpPr>
          <p:cNvPr id="390" name="Google Shape;390;p3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391" name="Google Shape;391;p34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Pedometer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PararDeDetectarTImeout;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ComprimentoDoPasso.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925" y="1693563"/>
            <a:ext cx="3005775" cy="265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Vamos exercitar!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Criando um aplicativo para incentivar a prática de exercício físico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6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405" name="Google Shape;405;p36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406" name="Google Shape;406;p36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07" name="Google Shape;407;p3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3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3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3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3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3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3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" name="Google Shape;415;p36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16" name="Google Shape;416;p3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3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3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3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3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4" name="Google Shape;424;p36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25" name="Google Shape;425;p3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3" name="Google Shape;433;p36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4" name="Google Shape;434;p3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3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3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3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2" name="Google Shape;442;p36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443" name="Google Shape;443;p36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44" name="Google Shape;444;p3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3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3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3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3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3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3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2" name="Google Shape;452;p36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53" name="Google Shape;453;p3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3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3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3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3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3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3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3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1" name="Google Shape;461;p36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62" name="Google Shape;462;p3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3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3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3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3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3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3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3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" name="Google Shape;470;p36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71" name="Google Shape;471;p3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3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3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3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3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3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8340000" dist="57150">
                    <a:srgbClr val="783F04">
                      <a:alpha val="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79" name="Google Shape;479;p36"/>
          <p:cNvSpPr/>
          <p:nvPr/>
        </p:nvSpPr>
        <p:spPr>
          <a:xfrm>
            <a:off x="3845500" y="3881875"/>
            <a:ext cx="1504200" cy="267000"/>
          </a:xfrm>
          <a:prstGeom prst="rect">
            <a:avLst/>
          </a:prstGeom>
          <a:solidFill>
            <a:srgbClr val="FAC1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6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6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7F6000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Aula 12</a:t>
            </a:r>
            <a:endParaRPr sz="3000">
              <a:solidFill>
                <a:srgbClr val="7F6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Muito Obrigado!</a:t>
            </a:r>
            <a:endParaRPr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10 de junho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 a aula anterior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Relembrando os componentes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/>
        </p:nvSpPr>
        <p:spPr>
          <a:xfrm>
            <a:off x="359988" y="1440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Componentes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359988" y="4320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AC82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Componentes vistos e/ou exercitados na última aula</a:t>
            </a:r>
            <a:endParaRPr sz="1200">
              <a:solidFill>
                <a:srgbClr val="AC82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-12" y="899100"/>
            <a:ext cx="457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C114"/>
              </a:buClr>
              <a:buSzPts val="1200"/>
              <a:buFont typeface="Fira Sans"/>
              <a:buChar char="●"/>
            </a:pPr>
            <a:r>
              <a:rPr b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Sensores:</a:t>
            </a:r>
            <a:endParaRPr b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C114"/>
              </a:buClr>
              <a:buSzPts val="1400"/>
              <a:buFont typeface="Fira Sans"/>
              <a:buChar char="○"/>
            </a:pPr>
            <a:r>
              <a:rPr i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GyroscopeSensor;</a:t>
            </a:r>
            <a:endParaRPr i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C114"/>
              </a:buClr>
              <a:buSzPts val="1400"/>
              <a:buFont typeface="Fira Sans"/>
              <a:buChar char="○"/>
            </a:pPr>
            <a:r>
              <a:rPr i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SensorAcelerômetro</a:t>
            </a:r>
            <a:r>
              <a:rPr i="1"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i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Alguma dúvida</a:t>
            </a: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?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58" name="Google Shape;2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279" y="2375175"/>
            <a:ext cx="2710425" cy="4703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9" name="Google Shape;259;p16"/>
          <p:cNvPicPr preferRelativeResize="0"/>
          <p:nvPr/>
        </p:nvPicPr>
        <p:blipFill rotWithShape="1">
          <a:blip r:embed="rId4">
            <a:alphaModFix/>
          </a:blip>
          <a:srcRect b="0" l="0" r="0" t="7097"/>
          <a:stretch/>
        </p:blipFill>
        <p:spPr>
          <a:xfrm>
            <a:off x="5359275" y="2837588"/>
            <a:ext cx="2710425" cy="392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5">
            <a:alphaModFix/>
          </a:blip>
          <a:srcRect b="0" l="2190" r="0" t="0"/>
          <a:stretch/>
        </p:blipFill>
        <p:spPr>
          <a:xfrm>
            <a:off x="5359275" y="3230325"/>
            <a:ext cx="2710425" cy="4370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 Black"/>
                <a:ea typeface="Fira Sans Black"/>
                <a:cs typeface="Fira Sans Black"/>
                <a:sym typeface="Fira Sans Black"/>
              </a:rPr>
              <a:t>Continuação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C8200"/>
                </a:solidFill>
                <a:latin typeface="Fira Sans"/>
                <a:ea typeface="Fira Sans"/>
                <a:cs typeface="Fira Sans"/>
                <a:sym typeface="Fira Sans"/>
              </a:rPr>
              <a:t>Conhecendo outros sensores do MIT App Inventor</a:t>
            </a:r>
            <a:endParaRPr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Barometer</a:t>
            </a:r>
            <a:endParaRPr/>
          </a:p>
        </p:txBody>
      </p:sp>
      <p:sp>
        <p:nvSpPr>
          <p:cNvPr id="271" name="Google Shape;271;p18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272" name="Google Shape;272;p18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Componente que mede a pressão atmosférica.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</a:t>
            </a:r>
            <a:r>
              <a:rPr lang="pt-BR" sz="1400"/>
              <a:t> </a:t>
            </a:r>
            <a:r>
              <a:rPr b="1" lang="pt-BR" sz="1400"/>
              <a:t>Barometer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73" name="Google Shape;273;p18"/>
          <p:cNvPicPr preferRelativeResize="0"/>
          <p:nvPr/>
        </p:nvPicPr>
        <p:blipFill rotWithShape="1">
          <a:blip r:embed="rId4">
            <a:alphaModFix/>
          </a:blip>
          <a:srcRect b="0" l="15943" r="18335" t="29671"/>
          <a:stretch/>
        </p:blipFill>
        <p:spPr>
          <a:xfrm>
            <a:off x="5428625" y="2553288"/>
            <a:ext cx="3098575" cy="937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/>
              <a:t>Barometer</a:t>
            </a:r>
            <a:endParaRPr/>
          </a:p>
        </p:txBody>
      </p:sp>
      <p:sp>
        <p:nvSpPr>
          <p:cNvPr id="279" name="Google Shape;279;p19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280" name="Google Shape;280;p19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</a:t>
            </a:r>
            <a:r>
              <a:rPr lang="pt-BR" sz="1400"/>
              <a:t> </a:t>
            </a:r>
            <a:r>
              <a:rPr b="1" lang="pt-BR" sz="1400"/>
              <a:t>Barometer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Ativado;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RefreshTime.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81" name="Google Shape;2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075" y="1912525"/>
            <a:ext cx="2714625" cy="2219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Hygrometer</a:t>
            </a:r>
            <a:endParaRPr/>
          </a:p>
        </p:txBody>
      </p:sp>
      <p:sp>
        <p:nvSpPr>
          <p:cNvPr id="287" name="Google Shape;287;p20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Definição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288" name="Google Shape;288;p20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Componente que mede a umidade relativa do ar. Geralmente não está disponível na maior parte dos dispositivos.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Hygrometer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89" name="Google Shape;2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200" y="2593575"/>
            <a:ext cx="2933700" cy="85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/>
              <a:t>Hygrometer</a:t>
            </a:r>
            <a:endParaRPr/>
          </a:p>
        </p:txBody>
      </p:sp>
      <p:sp>
        <p:nvSpPr>
          <p:cNvPr id="295" name="Google Shape;295;p2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AC8200"/>
                </a:solidFill>
              </a:rPr>
              <a:t>Propriedades</a:t>
            </a:r>
            <a:endParaRPr>
              <a:solidFill>
                <a:srgbClr val="AC8200"/>
              </a:solidFill>
            </a:endParaRPr>
          </a:p>
        </p:txBody>
      </p:sp>
      <p:sp>
        <p:nvSpPr>
          <p:cNvPr id="296" name="Google Shape;296;p21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Hygrometer</a:t>
            </a:r>
            <a:r>
              <a:rPr lang="pt-BR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Ativado;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RefreshTime.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97" name="Google Shape;2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325" y="1860150"/>
            <a:ext cx="2857500" cy="232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