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Fira Sans Medium"/>
      <p:regular r:id="rId29"/>
      <p:bold r:id="rId30"/>
      <p:italic r:id="rId31"/>
      <p:boldItalic r:id="rId32"/>
    </p:embeddedFont>
    <p:embeddedFont>
      <p:font typeface="Fira Sans ExtraBold"/>
      <p:bold r:id="rId33"/>
      <p:boldItalic r:id="rId34"/>
    </p:embeddedFont>
    <p:embeddedFont>
      <p:font typeface="Fira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Medium-italic.fntdata"/><Relationship Id="rId30" Type="http://schemas.openxmlformats.org/officeDocument/2006/relationships/font" Target="fonts/FiraSansMedium-bold.fntdata"/><Relationship Id="rId11" Type="http://schemas.openxmlformats.org/officeDocument/2006/relationships/slide" Target="slides/slide6.xml"/><Relationship Id="rId33" Type="http://schemas.openxmlformats.org/officeDocument/2006/relationships/font" Target="fonts/FiraSansExtraBold-bold.fntdata"/><Relationship Id="rId10" Type="http://schemas.openxmlformats.org/officeDocument/2006/relationships/slide" Target="slides/slide5.xml"/><Relationship Id="rId32" Type="http://schemas.openxmlformats.org/officeDocument/2006/relationships/font" Target="fonts/FiraSans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FiraSans-regular.fntdata"/><Relationship Id="rId12" Type="http://schemas.openxmlformats.org/officeDocument/2006/relationships/slide" Target="slides/slide7.xml"/><Relationship Id="rId34" Type="http://schemas.openxmlformats.org/officeDocument/2006/relationships/font" Target="fonts/FiraSansExtraBold-boldItalic.fntdata"/><Relationship Id="rId15" Type="http://schemas.openxmlformats.org/officeDocument/2006/relationships/slide" Target="slides/slide10.xml"/><Relationship Id="rId37" Type="http://schemas.openxmlformats.org/officeDocument/2006/relationships/font" Target="fonts/FiraSans-italic.fntdata"/><Relationship Id="rId14" Type="http://schemas.openxmlformats.org/officeDocument/2006/relationships/slide" Target="slides/slide9.xml"/><Relationship Id="rId36" Type="http://schemas.openxmlformats.org/officeDocument/2006/relationships/font" Target="fonts/Fira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Fira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94dc8033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94dc8033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43d11083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43d11083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4fd8812a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4fd8812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4fd8812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4fd8812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4fd8812a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4fd8812a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4fd8812a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4fd8812a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4fd8812a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4fd8812a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4fd8812a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4fd8812a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4fd8812a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4fd8812a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4fd8812a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24fd8812a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4fd8812a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4fd8812a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13cba24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13cba24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4fd8812a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4fd8812a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4fd8812a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24fd8812a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f3a1243b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1f3a1243b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213cba245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213cba245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41e4c7b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41e4c7b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41e4c7b0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41e4c7b0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41e4c7b0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41e4c7b0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41e4c7b0b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41e4c7b0b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41e4c7b0b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41e4c7b0b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41e4c7b0b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41e4c7b0b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43d11083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43d11083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14" name="Google Shape;14;p2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5" name="Google Shape;15;p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" name="Google Shape;24;p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" name="Google Shape;51;p2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52" name="Google Shape;52;p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53" name="Google Shape;53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" name="Google Shape;70;p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71" name="Google Shape;71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" name="Google Shape;79;p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80" name="Google Shape;80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8" name="Google Shape;88;p2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>
            <p:ph idx="2" type="ctrTitle"/>
          </p:nvPr>
        </p:nvSpPr>
        <p:spPr>
          <a:xfrm>
            <a:off x="2090550" y="1342350"/>
            <a:ext cx="4962900" cy="15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3000"/>
              <a:buFont typeface="Fira Sans ExtraBold"/>
              <a:buNone/>
              <a:defRPr sz="3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xx</a:t>
            </a: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 de xxxx de xxxx</a:t>
            </a:r>
            <a:endParaRPr b="1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padrão">
  <p:cSld name="CUSTOM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0" name="Google Shape;100;p3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>
            <p:ph idx="2" type="body"/>
          </p:nvPr>
        </p:nvSpPr>
        <p:spPr>
          <a:xfrm>
            <a:off x="0" y="900000"/>
            <a:ext cx="9144000" cy="4244400"/>
          </a:xfrm>
          <a:prstGeom prst="rect">
            <a:avLst/>
          </a:prstGeom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fotos pequenas">
  <p:cSld name="CUSTOM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7" name="Google Shape;107;p4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/>
          <p:nvPr/>
        </p:nvSpPr>
        <p:spPr>
          <a:xfrm>
            <a:off x="0" y="899100"/>
            <a:ext cx="4607400" cy="423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 txBox="1"/>
          <p:nvPr>
            <p:ph idx="2" type="body"/>
          </p:nvPr>
        </p:nvSpPr>
        <p:spPr>
          <a:xfrm>
            <a:off x="0" y="900000"/>
            <a:ext cx="45789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foto grande">
  <p:cSld name="CUSTOM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15" name="Google Shape;115;p5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0" y="899100"/>
            <a:ext cx="4607400" cy="4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código">
  <p:cSld name="CUSTOM_2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3" name="Google Shape;123;p6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>
            <p:ph idx="2" type="body"/>
          </p:nvPr>
        </p:nvSpPr>
        <p:spPr>
          <a:xfrm>
            <a:off x="0" y="900000"/>
            <a:ext cx="45366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6" name="Google Shape;126;p6"/>
          <p:cNvSpPr txBox="1"/>
          <p:nvPr>
            <p:ph idx="3" type="body"/>
          </p:nvPr>
        </p:nvSpPr>
        <p:spPr>
          <a:xfrm>
            <a:off x="4536600" y="900000"/>
            <a:ext cx="4607400" cy="42444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ra Sans"/>
              <a:buChar char="●"/>
              <a:def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big título">
  <p:cSld name="CUSTOM_1">
    <p:bg>
      <p:bgPr>
        <a:gradFill>
          <a:gsLst>
            <a:gs pos="0">
              <a:srgbClr val="FFC002"/>
            </a:gs>
            <a:gs pos="100000">
              <a:srgbClr val="F1C232"/>
            </a:gs>
          </a:gsLst>
          <a:lin ang="10801400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000"/>
              <a:buFont typeface="Fira Sans ExtraBold"/>
              <a:buNone/>
              <a:defRPr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big título 1">
  <p:cSld name="CUSTOM_1_1">
    <p:bg>
      <p:bgPr>
        <a:gradFill>
          <a:gsLst>
            <a:gs pos="0">
              <a:srgbClr val="FFC002"/>
            </a:gs>
            <a:gs pos="100000">
              <a:srgbClr val="F1C232"/>
            </a:gs>
          </a:gsLst>
          <a:lin ang="1080140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000"/>
              <a:buFont typeface="Fira Sans ExtraBold"/>
              <a:buNone/>
              <a:defRPr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filipecattoni@gmail.com" TargetMode="External"/><Relationship Id="rId4" Type="http://schemas.openxmlformats.org/officeDocument/2006/relationships/hyperlink" Target="mailto:kalyl.henings@projetoresgate.org.br" TargetMode="External"/><Relationship Id="rId5" Type="http://schemas.openxmlformats.org/officeDocument/2006/relationships/hyperlink" Target="mailto:luciano.abreu@projetoresgate.org.br" TargetMode="External"/><Relationship Id="rId6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idx="2" type="ctrTitle"/>
          </p:nvPr>
        </p:nvSpPr>
        <p:spPr>
          <a:xfrm>
            <a:off x="2090550" y="1342350"/>
            <a:ext cx="4962900" cy="15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138" name="Google Shape;138;p9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39" name="Google Shape;139;p9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40" name="Google Shape;140;p9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9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9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9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9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9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9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9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8" name="Google Shape;148;p9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49" name="Google Shape;149;p9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9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9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9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9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9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9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9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9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58" name="Google Shape;158;p9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9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9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9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9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9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9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9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6" name="Google Shape;166;p9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67" name="Google Shape;167;p9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9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9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9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9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9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9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9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5" name="Google Shape;175;p9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76" name="Google Shape;176;p9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77" name="Google Shape;177;p9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9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9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9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9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9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9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9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5" name="Google Shape;185;p9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86" name="Google Shape;186;p9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9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9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9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9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9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9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9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4" name="Google Shape;194;p9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95" name="Google Shape;195;p9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9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9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9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9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9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9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9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3" name="Google Shape;203;p9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04" name="Google Shape;204;p9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9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9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9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9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9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9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12" name="Google Shape;212;p9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9"/>
          <p:cNvSpPr txBox="1"/>
          <p:nvPr/>
        </p:nvSpPr>
        <p:spPr>
          <a:xfrm>
            <a:off x="1491000" y="1502288"/>
            <a:ext cx="61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Aula 05</a:t>
            </a:r>
            <a:endParaRPr b="1" sz="3000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2148450" y="2003213"/>
            <a:ext cx="48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Interfaces Gráficas</a:t>
            </a:r>
            <a:endParaRPr>
              <a:solidFill>
                <a:srgbClr val="7F6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20 de Abril  de 2022</a:t>
            </a:r>
            <a:endParaRPr b="1" sz="1200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Componentes</a:t>
            </a:r>
            <a:endParaRPr/>
          </a:p>
        </p:txBody>
      </p:sp>
      <p:sp>
        <p:nvSpPr>
          <p:cNvPr id="286" name="Google Shape;286;p18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</a:t>
            </a:r>
            <a:endParaRPr/>
          </a:p>
        </p:txBody>
      </p:sp>
      <p:sp>
        <p:nvSpPr>
          <p:cNvPr id="287" name="Google Shape;287;p18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Telas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Botões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Legendas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Caixas de texto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Visualizador de listas</a:t>
            </a:r>
            <a:endParaRPr sz="1400"/>
          </a:p>
        </p:txBody>
      </p:sp>
      <p:pic>
        <p:nvPicPr>
          <p:cNvPr id="288" name="Google Shape;2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400" y="900000"/>
            <a:ext cx="4780325" cy="42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Alinhamento vertical e horizontal da tela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Cor de fundo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Imagem de fundo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Tema da tela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…</a:t>
            </a:r>
            <a:endParaRPr sz="1400"/>
          </a:p>
        </p:txBody>
      </p:sp>
      <p:sp>
        <p:nvSpPr>
          <p:cNvPr id="294" name="Google Shape;294;p19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Propriedades</a:t>
            </a:r>
            <a:endParaRPr/>
          </a:p>
        </p:txBody>
      </p:sp>
      <p:sp>
        <p:nvSpPr>
          <p:cNvPr id="295" name="Google Shape;295;p19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</a:t>
            </a:r>
            <a:endParaRPr/>
          </a:p>
        </p:txBody>
      </p:sp>
      <p:pic>
        <p:nvPicPr>
          <p:cNvPr id="296" name="Google Shape;296;p19"/>
          <p:cNvPicPr preferRelativeResize="0"/>
          <p:nvPr/>
        </p:nvPicPr>
        <p:blipFill rotWithShape="1">
          <a:blip r:embed="rId3">
            <a:alphaModFix/>
          </a:blip>
          <a:srcRect b="43326" l="0" r="9362" t="0"/>
          <a:stretch/>
        </p:blipFill>
        <p:spPr>
          <a:xfrm>
            <a:off x="6413399" y="900000"/>
            <a:ext cx="2081916" cy="42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É possível ter mais de uma tela por aplicativo, porém cada tela possui um estado separado. Isso significa que cada tela possui seu próprio conjunto de componentes e variáveis, e sua própria programação, e funcionam independentes e isoladas umas das outras. 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Vale destacar que esse estado não é persistente, e, se não salvo, o estado some ao trocar de tela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Além disso, o próprio App Inventor desaconselha usar mais de 10 telas por projetos.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Veremos como fazer isso no futuro.</a:t>
            </a:r>
            <a:endParaRPr sz="1400"/>
          </a:p>
        </p:txBody>
      </p:sp>
      <p:sp>
        <p:nvSpPr>
          <p:cNvPr id="302" name="Google Shape;302;p20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Multitelas</a:t>
            </a:r>
            <a:endParaRPr/>
          </a:p>
        </p:txBody>
      </p:sp>
      <p:sp>
        <p:nvSpPr>
          <p:cNvPr id="303" name="Google Shape;303;p20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</a:t>
            </a:r>
            <a:endParaRPr/>
          </a:p>
        </p:txBody>
      </p:sp>
      <p:pic>
        <p:nvPicPr>
          <p:cNvPr id="304" name="Google Shape;3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575" y="1752200"/>
            <a:ext cx="4073150" cy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De maneiras simples, os botões servem para detectar clicks dos usuários</a:t>
            </a:r>
            <a:endParaRPr sz="1400"/>
          </a:p>
        </p:txBody>
      </p:sp>
      <p:sp>
        <p:nvSpPr>
          <p:cNvPr id="310" name="Google Shape;310;p21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que são</a:t>
            </a:r>
            <a:endParaRPr/>
          </a:p>
        </p:txBody>
      </p:sp>
      <p:sp>
        <p:nvSpPr>
          <p:cNvPr id="311" name="Google Shape;311;p21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Botões</a:t>
            </a:r>
            <a:endParaRPr/>
          </a:p>
        </p:txBody>
      </p:sp>
      <p:pic>
        <p:nvPicPr>
          <p:cNvPr id="312" name="Google Shape;3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888" y="900000"/>
            <a:ext cx="2498287" cy="42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Se ativado ou não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Fonte em itálico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Tamanho da fonte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Formar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Largura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Altura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…</a:t>
            </a:r>
            <a:endParaRPr sz="1400"/>
          </a:p>
        </p:txBody>
      </p:sp>
      <p:sp>
        <p:nvSpPr>
          <p:cNvPr id="318" name="Google Shape;318;p22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Propriedades</a:t>
            </a:r>
            <a:endParaRPr/>
          </a:p>
        </p:txBody>
      </p:sp>
      <p:sp>
        <p:nvSpPr>
          <p:cNvPr id="319" name="Google Shape;319;p22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Botões</a:t>
            </a:r>
            <a:endParaRPr/>
          </a:p>
        </p:txBody>
      </p:sp>
      <p:pic>
        <p:nvPicPr>
          <p:cNvPr id="320" name="Google Shape;3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452" y="900000"/>
            <a:ext cx="1973095" cy="42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	Legendas são componentes gráficos utilizados para mostrar textos nas telas</a:t>
            </a:r>
            <a:endParaRPr sz="1400"/>
          </a:p>
        </p:txBody>
      </p:sp>
      <p:sp>
        <p:nvSpPr>
          <p:cNvPr id="326" name="Google Shape;326;p23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que são</a:t>
            </a:r>
            <a:endParaRPr/>
          </a:p>
        </p:txBody>
      </p:sp>
      <p:sp>
        <p:nvSpPr>
          <p:cNvPr id="327" name="Google Shape;327;p23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Legendas</a:t>
            </a:r>
            <a:endParaRPr/>
          </a:p>
        </p:txBody>
      </p:sp>
      <p:pic>
        <p:nvPicPr>
          <p:cNvPr id="328" name="Google Shape;3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270" y="899103"/>
            <a:ext cx="2468480" cy="424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Cor de fundo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Se está em negrito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Tamanho da fonte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Alinhamento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…</a:t>
            </a:r>
            <a:endParaRPr sz="1400"/>
          </a:p>
        </p:txBody>
      </p:sp>
      <p:sp>
        <p:nvSpPr>
          <p:cNvPr id="334" name="Google Shape;334;p24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Propriedades</a:t>
            </a:r>
            <a:endParaRPr/>
          </a:p>
        </p:txBody>
      </p:sp>
      <p:sp>
        <p:nvSpPr>
          <p:cNvPr id="335" name="Google Shape;335;p24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Legendas</a:t>
            </a:r>
            <a:endParaRPr/>
          </a:p>
        </p:txBody>
      </p:sp>
      <p:pic>
        <p:nvPicPr>
          <p:cNvPr id="336" name="Google Shape;3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924" y="900000"/>
            <a:ext cx="2075052" cy="42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	Caixas de texto servem como uma forma de receber entradas de texto do usuário.</a:t>
            </a:r>
            <a:endParaRPr sz="1400"/>
          </a:p>
        </p:txBody>
      </p:sp>
      <p:sp>
        <p:nvSpPr>
          <p:cNvPr id="342" name="Google Shape;342;p25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que são</a:t>
            </a:r>
            <a:endParaRPr/>
          </a:p>
        </p:txBody>
      </p:sp>
      <p:sp>
        <p:nvSpPr>
          <p:cNvPr id="343" name="Google Shape;343;p25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Caixas de texto</a:t>
            </a:r>
            <a:endParaRPr/>
          </a:p>
        </p:txBody>
      </p:sp>
      <p:pic>
        <p:nvPicPr>
          <p:cNvPr id="344" name="Google Shape;3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782" y="900000"/>
            <a:ext cx="2498292" cy="42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Cor de fundo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Fonte em itálico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Tamanho da fonte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Largura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Altura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…</a:t>
            </a:r>
            <a:endParaRPr sz="1400"/>
          </a:p>
        </p:txBody>
      </p:sp>
      <p:sp>
        <p:nvSpPr>
          <p:cNvPr id="350" name="Google Shape;350;p26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Propriedades</a:t>
            </a:r>
            <a:endParaRPr/>
          </a:p>
        </p:txBody>
      </p:sp>
      <p:sp>
        <p:nvSpPr>
          <p:cNvPr id="351" name="Google Shape;351;p26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Legendas</a:t>
            </a:r>
            <a:endParaRPr/>
          </a:p>
        </p:txBody>
      </p:sp>
      <p:pic>
        <p:nvPicPr>
          <p:cNvPr id="352" name="Google Shape;3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450" y="900000"/>
            <a:ext cx="1966441" cy="42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	Visualizadores de lista servem para mostrar na tela listas de texto</a:t>
            </a:r>
            <a:endParaRPr sz="1400"/>
          </a:p>
        </p:txBody>
      </p:sp>
      <p:sp>
        <p:nvSpPr>
          <p:cNvPr id="358" name="Google Shape;358;p27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359" name="Google Shape;359;p27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Visualizador de listas</a:t>
            </a:r>
            <a:endParaRPr/>
          </a:p>
        </p:txBody>
      </p:sp>
      <p:pic>
        <p:nvPicPr>
          <p:cNvPr id="360" name="Google Shape;3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992" y="899100"/>
            <a:ext cx="2498283" cy="42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Recapitulando a aula anterior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Cor de fundo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Largura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Altura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Barra de filtragem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…</a:t>
            </a:r>
            <a:endParaRPr sz="1400"/>
          </a:p>
        </p:txBody>
      </p:sp>
      <p:sp>
        <p:nvSpPr>
          <p:cNvPr id="366" name="Google Shape;366;p28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Propriedades</a:t>
            </a:r>
            <a:endParaRPr/>
          </a:p>
        </p:txBody>
      </p:sp>
      <p:sp>
        <p:nvSpPr>
          <p:cNvPr id="367" name="Google Shape;367;p28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Visualizador de listas</a:t>
            </a:r>
            <a:endParaRPr/>
          </a:p>
        </p:txBody>
      </p:sp>
      <p:pic>
        <p:nvPicPr>
          <p:cNvPr id="368" name="Google Shape;3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450" y="900000"/>
            <a:ext cx="1966441" cy="42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fazer um exercício prático?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>
            <p:ph idx="1" type="subTitle"/>
          </p:nvPr>
        </p:nvSpPr>
        <p:spPr>
          <a:xfrm>
            <a:off x="360000" y="4311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Email para contato com os professores</a:t>
            </a:r>
            <a:endParaRPr/>
          </a:p>
        </p:txBody>
      </p:sp>
      <p:sp>
        <p:nvSpPr>
          <p:cNvPr id="379" name="Google Shape;379;p30"/>
          <p:cNvSpPr txBox="1"/>
          <p:nvPr>
            <p:ph type="title"/>
          </p:nvPr>
        </p:nvSpPr>
        <p:spPr>
          <a:xfrm>
            <a:off x="360000" y="1431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 dúvida?</a:t>
            </a:r>
            <a:endParaRPr/>
          </a:p>
        </p:txBody>
      </p:sp>
      <p:sp>
        <p:nvSpPr>
          <p:cNvPr id="380" name="Google Shape;380;p30"/>
          <p:cNvSpPr txBox="1"/>
          <p:nvPr>
            <p:ph idx="2" type="body"/>
          </p:nvPr>
        </p:nvSpPr>
        <p:spPr>
          <a:xfrm>
            <a:off x="0" y="8991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Filipe Cattoni Elias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hlinkClick r:id="rId3"/>
              </a:rPr>
              <a:t>filipecattoni@gmail.com</a:t>
            </a:r>
            <a:r>
              <a:rPr lang="pt-BR" sz="1400"/>
              <a:t> 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Kalyl Henings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hlinkClick r:id="rId4"/>
              </a:rPr>
              <a:t>kalyl.henings@projetoresgate.org.br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Luciano Waynd de Abreu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 u="sng">
                <a:solidFill>
                  <a:schemeClr val="hlink"/>
                </a:solidFill>
                <a:hlinkClick r:id="rId5"/>
              </a:rPr>
              <a:t>luciano.abreu@projetoresgate.org.br</a:t>
            </a:r>
            <a:endParaRPr sz="1400"/>
          </a:p>
        </p:txBody>
      </p:sp>
      <p:pic>
        <p:nvPicPr>
          <p:cNvPr id="381" name="Google Shape;38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8900" y="1348125"/>
            <a:ext cx="3185375" cy="33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"/>
          <p:cNvSpPr txBox="1"/>
          <p:nvPr>
            <p:ph idx="2" type="ctrTitle"/>
          </p:nvPr>
        </p:nvSpPr>
        <p:spPr>
          <a:xfrm>
            <a:off x="2090550" y="1342350"/>
            <a:ext cx="4962900" cy="15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1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31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389" name="Google Shape;389;p31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390" name="Google Shape;390;p31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91" name="Google Shape;391;p3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3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3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3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3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3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3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3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9" name="Google Shape;399;p31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00" name="Google Shape;400;p3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3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3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3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3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3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3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3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8" name="Google Shape;408;p31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09" name="Google Shape;409;p3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3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3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3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3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3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3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3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7" name="Google Shape;417;p31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18" name="Google Shape;418;p3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3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3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3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3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3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3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3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6" name="Google Shape;426;p31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427" name="Google Shape;427;p31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28" name="Google Shape;428;p3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3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3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3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3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3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3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36" name="Google Shape;436;p31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37" name="Google Shape;437;p3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3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3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3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3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3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3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3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5" name="Google Shape;445;p31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46" name="Google Shape;446;p3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3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3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3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3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3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3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3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4" name="Google Shape;454;p31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55" name="Google Shape;455;p3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3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3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3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3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3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3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3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63" name="Google Shape;463;p31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4" name="Google Shape;4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1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6" name="Google Shape;4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1"/>
          <p:cNvSpPr txBox="1"/>
          <p:nvPr/>
        </p:nvSpPr>
        <p:spPr>
          <a:xfrm>
            <a:off x="1491000" y="1502288"/>
            <a:ext cx="61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Aula 05</a:t>
            </a:r>
            <a:endParaRPr b="1" sz="3000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9" name="Google Shape;469;p31"/>
          <p:cNvSpPr txBox="1"/>
          <p:nvPr/>
        </p:nvSpPr>
        <p:spPr>
          <a:xfrm>
            <a:off x="2148450" y="2003213"/>
            <a:ext cx="48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Muito Obrigado!</a:t>
            </a:r>
            <a:endParaRPr>
              <a:solidFill>
                <a:srgbClr val="7F6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0" name="Google Shape;470;p31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20</a:t>
            </a: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 de Abril  de 2022</a:t>
            </a:r>
            <a:endParaRPr b="1" sz="1200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que é</a:t>
            </a:r>
            <a:endParaRPr/>
          </a:p>
        </p:txBody>
      </p:sp>
      <p:sp>
        <p:nvSpPr>
          <p:cNvPr id="230" name="Google Shape;230;p11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MIT App Inventor</a:t>
            </a:r>
            <a:endParaRPr/>
          </a:p>
        </p:txBody>
      </p:sp>
      <p:pic>
        <p:nvPicPr>
          <p:cNvPr id="231" name="Google Shape;23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78575"/>
            <a:ext cx="4367276" cy="16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1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O MIT App Inventor é uma IDE (</a:t>
            </a:r>
            <a:r>
              <a:rPr i="1" lang="pt-BR" sz="1400"/>
              <a:t>integrated development environment</a:t>
            </a:r>
            <a:r>
              <a:rPr lang="pt-BR" sz="1400"/>
              <a:t> ou ambiente de desenvolvimento integrado) baseado em navegador para o desenvolvimento de apps para iOS e Android.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Interface gráfica</a:t>
            </a:r>
            <a:endParaRPr/>
          </a:p>
        </p:txBody>
      </p:sp>
      <p:sp>
        <p:nvSpPr>
          <p:cNvPr id="238" name="Google Shape;238;p12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MIT App Inventor</a:t>
            </a:r>
            <a:endParaRPr/>
          </a:p>
        </p:txBody>
      </p:sp>
      <p:pic>
        <p:nvPicPr>
          <p:cNvPr id="239" name="Google Shape;23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692" y="900003"/>
            <a:ext cx="8499432" cy="42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2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	A ferramenta usa uma interface gráfica para a construção da telas e da programação dos aplicativos.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Interface gráfica</a:t>
            </a:r>
            <a:endParaRPr/>
          </a:p>
        </p:txBody>
      </p:sp>
      <p:sp>
        <p:nvSpPr>
          <p:cNvPr id="246" name="Google Shape;246;p13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MIT App Inventor</a:t>
            </a:r>
            <a:endParaRPr/>
          </a:p>
        </p:txBody>
      </p:sp>
      <p:sp>
        <p:nvSpPr>
          <p:cNvPr id="247" name="Google Shape;247;p13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	A partir desta interface gráfica, o usuário insere os componentes gráficos e não gráficos em seu app, como botões e sensor de movimento.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	E é também através dessa interface que o usuário pode selecionar os componentes utilizados no app e alterar as propriedades </a:t>
            </a:r>
            <a:r>
              <a:rPr lang="pt-BR" sz="1400"/>
              <a:t>deles</a:t>
            </a:r>
            <a:r>
              <a:rPr lang="pt-BR" sz="1400"/>
              <a:t>.</a:t>
            </a:r>
            <a:endParaRPr sz="1400"/>
          </a:p>
        </p:txBody>
      </p:sp>
      <p:pic>
        <p:nvPicPr>
          <p:cNvPr id="248" name="Google Shape;24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400" y="1229851"/>
            <a:ext cx="1924750" cy="15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148" y="978476"/>
            <a:ext cx="1924750" cy="2097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1425" y="3152249"/>
            <a:ext cx="3060150" cy="18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Programação</a:t>
            </a:r>
            <a:endParaRPr/>
          </a:p>
        </p:txBody>
      </p:sp>
      <p:sp>
        <p:nvSpPr>
          <p:cNvPr id="256" name="Google Shape;256;p14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MIT App Inventor</a:t>
            </a:r>
            <a:endParaRPr/>
          </a:p>
        </p:txBody>
      </p:sp>
      <p:sp>
        <p:nvSpPr>
          <p:cNvPr id="257" name="Google Shape;257;p14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	E para a programação, utiliza-se uma linguagem gráfica baseada em blocos, muito similar ao Scratch.</a:t>
            </a:r>
            <a:endParaRPr sz="1400"/>
          </a:p>
        </p:txBody>
      </p:sp>
      <p:pic>
        <p:nvPicPr>
          <p:cNvPr id="258" name="Google Shape;2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650" y="1660126"/>
            <a:ext cx="4481526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 aula de hoje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269" name="Google Shape;269;p16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Interfaces gráficas</a:t>
            </a:r>
            <a:endParaRPr/>
          </a:p>
        </p:txBody>
      </p:sp>
      <p:sp>
        <p:nvSpPr>
          <p:cNvPr id="270" name="Google Shape;270;p16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	Na aula de hoje, veremos alguns componentes da interface gráfica, seu funcionamento, suas propriedades, além de fazer uma demonstração prática e exercićios</a:t>
            </a:r>
            <a:endParaRPr sz="1400"/>
          </a:p>
        </p:txBody>
      </p:sp>
      <p:pic>
        <p:nvPicPr>
          <p:cNvPr id="271" name="Google Shape;271;p16"/>
          <p:cNvPicPr preferRelativeResize="0"/>
          <p:nvPr/>
        </p:nvPicPr>
        <p:blipFill rotWithShape="1">
          <a:blip r:embed="rId3">
            <a:alphaModFix/>
          </a:blip>
          <a:srcRect b="0" l="5132" r="6676" t="0"/>
          <a:stretch/>
        </p:blipFill>
        <p:spPr>
          <a:xfrm>
            <a:off x="4898575" y="1753250"/>
            <a:ext cx="1827900" cy="25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6"/>
          <p:cNvPicPr preferRelativeResize="0"/>
          <p:nvPr/>
        </p:nvPicPr>
        <p:blipFill rotWithShape="1">
          <a:blip r:embed="rId4">
            <a:alphaModFix/>
          </a:blip>
          <a:srcRect b="0" l="5016" r="8634" t="0"/>
          <a:stretch/>
        </p:blipFill>
        <p:spPr>
          <a:xfrm>
            <a:off x="6754925" y="1831563"/>
            <a:ext cx="20562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	As telas são os componentes utilizados para armazenar os demais componentes gráficos das aplicações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	Ou seja, todos os componentes gráficos ficam contidos nela. </a:t>
            </a:r>
            <a:endParaRPr sz="1400"/>
          </a:p>
        </p:txBody>
      </p:sp>
      <p:sp>
        <p:nvSpPr>
          <p:cNvPr id="278" name="Google Shape;278;p17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que são</a:t>
            </a:r>
            <a:endParaRPr/>
          </a:p>
        </p:txBody>
      </p:sp>
      <p:sp>
        <p:nvSpPr>
          <p:cNvPr id="279" name="Google Shape;279;p17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</a:t>
            </a:r>
            <a:endParaRPr/>
          </a:p>
        </p:txBody>
      </p:sp>
      <p:pic>
        <p:nvPicPr>
          <p:cNvPr id="280" name="Google Shape;2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325" y="900000"/>
            <a:ext cx="2498282" cy="42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