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ira Sans Medium"/>
      <p:regular r:id="rId24"/>
      <p:bold r:id="rId25"/>
      <p:italic r:id="rId26"/>
      <p:boldItalic r:id="rId27"/>
    </p:embeddedFont>
    <p:embeddedFont>
      <p:font typeface="Fira Sans ExtraBold"/>
      <p:bold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ira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Medium-italic.fntdata"/><Relationship Id="rId25" Type="http://schemas.openxmlformats.org/officeDocument/2006/relationships/font" Target="fonts/FiraSansMedium-bold.fntdata"/><Relationship Id="rId28" Type="http://schemas.openxmlformats.org/officeDocument/2006/relationships/font" Target="fonts/FiraSansExtraBold-bold.fntdata"/><Relationship Id="rId27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4dc803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4dc803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0eff04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0eff04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60eff04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60eff04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0eff04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0eff04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60eff047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60eff04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0eff04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0eff04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0eff047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60eff047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60eff04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60eff04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f3a1243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f3a1243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13cba24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13cba24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3cba2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3cba2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1e4c7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1e4c7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1e4c7b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1e4c7b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1e4c7b0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1e4c7b0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1e4c7b0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1e4c7b0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1e4c7b0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1e4c7b0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0eff04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60eff04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0eff04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60eff04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filipecattoni@gmail.com" TargetMode="External"/><Relationship Id="rId4" Type="http://schemas.openxmlformats.org/officeDocument/2006/relationships/hyperlink" Target="mailto:kalyl.henings@projetoresgate.org.br" TargetMode="External"/><Relationship Id="rId5" Type="http://schemas.openxmlformats.org/officeDocument/2006/relationships/hyperlink" Target="mailto:luciano.abreu@projetoresgate.org.br" TargetMode="External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38" name="Google Shape;138;p9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39" name="Google Shape;139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0" name="Google Shape;140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9" name="Google Shape;149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8" name="Google Shape;158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7" name="Google Shape;16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" name="Google Shape;175;p9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76" name="Google Shape;176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7" name="Google Shape;17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" name="Google Shape;185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6" name="Google Shape;186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Google Shape;194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5" name="Google Shape;195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" name="Google Shape;203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4" name="Google Shape;204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2" name="Google Shape;212;p9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06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Manipulação de mídia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29 de Abril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Organizador em tabelas</a:t>
            </a:r>
            <a:endParaRPr/>
          </a:p>
        </p:txBody>
      </p:sp>
      <p:sp>
        <p:nvSpPr>
          <p:cNvPr id="287" name="Google Shape;287;p18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288" name="Google Shape;288;p18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O organizador em tabelas serve para organizar os componentes gráficos da aplicação em tabelas.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tabela pode ter qualquer dimensão que você quiser, podendo seu número de linhas e colunas ser editado nas propriedades.</a:t>
            </a:r>
            <a:endParaRPr sz="1400"/>
          </a:p>
        </p:txBody>
      </p:sp>
      <p:pic>
        <p:nvPicPr>
          <p:cNvPr id="289" name="Google Shape;2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75" y="1298988"/>
            <a:ext cx="2029932" cy="34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Organizador em tabelas</a:t>
            </a:r>
            <a:endParaRPr/>
          </a:p>
        </p:txBody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296" name="Google Shape;296;p19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editar as propriedades do organizador em tabelas: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Linhas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Colunas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Largura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está visível ou não</a:t>
            </a:r>
            <a:endParaRPr sz="1400"/>
          </a:p>
        </p:txBody>
      </p:sp>
      <p:pic>
        <p:nvPicPr>
          <p:cNvPr id="297" name="Google Shape;2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25" y="1335963"/>
            <a:ext cx="2103250" cy="33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Switch</a:t>
            </a:r>
            <a:endParaRPr/>
          </a:p>
        </p:txBody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304" name="Google Shape;304;p2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Os componentes Switches servem como botões, mas, diferentemente deles, possuem dois estados, que são ligado e desligado.</a:t>
            </a:r>
            <a:endParaRPr sz="1400"/>
          </a:p>
        </p:txBody>
      </p:sp>
      <p:pic>
        <p:nvPicPr>
          <p:cNvPr id="305" name="Google Shape;3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46" y="1302088"/>
            <a:ext cx="2040703" cy="34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450" y="1748950"/>
            <a:ext cx="2030551" cy="254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Switch</a:t>
            </a:r>
            <a:endParaRPr/>
          </a:p>
        </p:txBody>
      </p:sp>
      <p:sp>
        <p:nvSpPr>
          <p:cNvPr id="312" name="Google Shape;312;p2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313" name="Google Shape;313;p2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switches podem ter as seguintes propriedades alteradas: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está ativo (ou seja, funcionando)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Fonte em itálico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Tamanho da fonte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Forma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Largura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Estado (ligado ou desligado)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etc...</a:t>
            </a:r>
            <a:endParaRPr sz="1400"/>
          </a:p>
        </p:txBody>
      </p:sp>
      <p:pic>
        <p:nvPicPr>
          <p:cNvPr id="314" name="Google Shape;3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521" y="1306559"/>
            <a:ext cx="1511325" cy="34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Tocador</a:t>
            </a:r>
            <a:endParaRPr/>
          </a:p>
        </p:txBody>
      </p:sp>
      <p:sp>
        <p:nvSpPr>
          <p:cNvPr id="320" name="Google Shape;320;p2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321" name="Google Shape;321;p22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O tocador é um componente não gráfico (invisível) utilizado para reproduzir sons.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É o primeiro componente deste tipo que iremos utilizar.</a:t>
            </a:r>
            <a:endParaRPr sz="1400"/>
          </a:p>
        </p:txBody>
      </p:sp>
      <p:pic>
        <p:nvPicPr>
          <p:cNvPr id="322" name="Google Shape;3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25" y="1214563"/>
            <a:ext cx="2000850" cy="36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Tocador</a:t>
            </a:r>
            <a:endParaRPr/>
          </a:p>
        </p:txBody>
      </p:sp>
      <p:sp>
        <p:nvSpPr>
          <p:cNvPr id="328" name="Google Shape;328;p2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329" name="Google Shape;329;p2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Podemos configurar as seguintes propriedades de um tocador: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o som irá repetir ou não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o som irá tocar apenas no primeiro plano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Fonte do som (arquivo)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Volume</a:t>
            </a:r>
            <a:endParaRPr sz="1400"/>
          </a:p>
        </p:txBody>
      </p:sp>
      <p:pic>
        <p:nvPicPr>
          <p:cNvPr id="330" name="Google Shape;3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25" y="1636316"/>
            <a:ext cx="22098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fazer um exercício prático?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360000" y="4311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Email para contato com os professores</a:t>
            </a:r>
            <a:endParaRPr/>
          </a:p>
        </p:txBody>
      </p:sp>
      <p:sp>
        <p:nvSpPr>
          <p:cNvPr id="341" name="Google Shape;341;p25"/>
          <p:cNvSpPr txBox="1"/>
          <p:nvPr>
            <p:ph type="title"/>
          </p:nvPr>
        </p:nvSpPr>
        <p:spPr>
          <a:xfrm>
            <a:off x="360000" y="1431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 dúvida?</a:t>
            </a:r>
            <a:endParaRPr/>
          </a:p>
        </p:txBody>
      </p:sp>
      <p:sp>
        <p:nvSpPr>
          <p:cNvPr id="342" name="Google Shape;342;p25"/>
          <p:cNvSpPr txBox="1"/>
          <p:nvPr>
            <p:ph idx="2" type="body"/>
          </p:nvPr>
        </p:nvSpPr>
        <p:spPr>
          <a:xfrm>
            <a:off x="0" y="8991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Filipe Cattoni Elias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filipecattoni@gmail.com</a:t>
            </a:r>
            <a:r>
              <a:rPr lang="pt-BR" sz="1400"/>
              <a:t>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Kalyl Henings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kalyl.henings@projetoresgate.org.br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Luciano Wayand de Abreu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5"/>
              </a:rPr>
              <a:t>luciano.abreu@projetoresgate.org.br</a:t>
            </a:r>
            <a:endParaRPr sz="1400"/>
          </a:p>
        </p:txBody>
      </p:sp>
      <p:pic>
        <p:nvPicPr>
          <p:cNvPr id="343" name="Google Shape;3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26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351" name="Google Shape;351;p26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52" name="Google Shape;352;p26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3" name="Google Shape;353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26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62" name="Google Shape;362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" name="Google Shape;370;p26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71" name="Google Shape;371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9" name="Google Shape;379;p26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8" name="Google Shape;388;p26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89" name="Google Shape;389;p26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90" name="Google Shape;390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6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99" name="Google Shape;399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" name="Google Shape;407;p26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08" name="Google Shape;408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" name="Google Shape;416;p26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17" name="Google Shape;417;p26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6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6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6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6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6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5" name="Google Shape;425;p26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6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06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Muito Obrigado!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29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Abril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a aula anterior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230" name="Google Shape;230;p1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sp>
        <p:nvSpPr>
          <p:cNvPr id="231" name="Google Shape;231;p11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Na aula passada, aprendemos sobre a interface gráfica do MIT App Inventor, estudando alguns de seus componentes, seus funcionamentos e suas propriedades.</a:t>
            </a:r>
            <a:endParaRPr sz="1400"/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5132" r="6676" t="0"/>
          <a:stretch/>
        </p:blipFill>
        <p:spPr>
          <a:xfrm>
            <a:off x="4789725" y="1691288"/>
            <a:ext cx="1827900" cy="25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4">
            <a:alphaModFix/>
          </a:blip>
          <a:srcRect b="0" l="5016" r="8634" t="0"/>
          <a:stretch/>
        </p:blipFill>
        <p:spPr>
          <a:xfrm>
            <a:off x="6646075" y="1769600"/>
            <a:ext cx="20562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Componentes da i</a:t>
            </a:r>
            <a:r>
              <a:rPr lang="pt-BR"/>
              <a:t>nterface gráfica</a:t>
            </a:r>
            <a:endParaRPr/>
          </a:p>
        </p:txBody>
      </p:sp>
      <p:sp>
        <p:nvSpPr>
          <p:cNvPr id="239" name="Google Shape;239;p12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sp>
        <p:nvSpPr>
          <p:cNvPr id="240" name="Google Shape;240;p12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Aprende</a:t>
            </a:r>
            <a:r>
              <a:rPr lang="pt-BR" sz="1400"/>
              <a:t>mos</a:t>
            </a:r>
            <a:r>
              <a:rPr lang="pt-BR" sz="1400"/>
              <a:t> a usar os seguintes componentes: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Telas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Botões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Legendas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Caixa de Textos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Visualizador de Listas</a:t>
            </a:r>
            <a:endParaRPr sz="1400"/>
          </a:p>
        </p:txBody>
      </p:sp>
      <p:pic>
        <p:nvPicPr>
          <p:cNvPr id="241" name="Google Shape;24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25" y="1602486"/>
            <a:ext cx="3197975" cy="2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Interface gráfica - exercício</a:t>
            </a:r>
            <a:endParaRPr/>
          </a:p>
        </p:txBody>
      </p:sp>
      <p:sp>
        <p:nvSpPr>
          <p:cNvPr id="247" name="Google Shape;247;p1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 App Inventor</a:t>
            </a:r>
            <a:endParaRPr/>
          </a:p>
        </p:txBody>
      </p:sp>
      <p:sp>
        <p:nvSpPr>
          <p:cNvPr id="248" name="Google Shape;248;p1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	Terminamos a aula com o desenvolvimento de um aplicativo de lista de convidados, onde usamos os componentes que vimos para fazer uma lista de convidados editável.</a:t>
            </a:r>
            <a:endParaRPr sz="1400"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701" y="1346387"/>
            <a:ext cx="3262450" cy="33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aula de hoje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261" name="Google Shape;261;p1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Na aula de hoje, nós veremos alguns componentes extra de interfaces gráficas e como usar multimídia nos nossos aplicativos.</a:t>
            </a:r>
            <a:endParaRPr sz="1400"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5132" r="6676" t="0"/>
          <a:stretch/>
        </p:blipFill>
        <p:spPr>
          <a:xfrm>
            <a:off x="5114425" y="1323709"/>
            <a:ext cx="1282075" cy="17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5"/>
          <p:cNvPicPr preferRelativeResize="0"/>
          <p:nvPr/>
        </p:nvPicPr>
        <p:blipFill rotWithShape="1">
          <a:blip r:embed="rId4">
            <a:alphaModFix/>
          </a:blip>
          <a:srcRect b="0" l="5016" r="8634" t="0"/>
          <a:stretch/>
        </p:blipFill>
        <p:spPr>
          <a:xfrm>
            <a:off x="6396500" y="1323713"/>
            <a:ext cx="1537076" cy="17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075" y="3103760"/>
            <a:ext cx="1537075" cy="161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1149" y="3512338"/>
            <a:ext cx="1394325" cy="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272" name="Google Shape;272;p16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Iremos aprender os seguintes componentes: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Organizador de tabelas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Switch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Tocador</a:t>
            </a:r>
            <a:endParaRPr sz="1400"/>
          </a:p>
        </p:txBody>
      </p:sp>
      <p:pic>
        <p:nvPicPr>
          <p:cNvPr id="273" name="Google Shape;2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975" y="1934823"/>
            <a:ext cx="3018900" cy="21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Organizadores</a:t>
            </a:r>
            <a:endParaRPr/>
          </a:p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e Multimídia</a:t>
            </a:r>
            <a:endParaRPr/>
          </a:p>
        </p:txBody>
      </p:sp>
      <p:sp>
        <p:nvSpPr>
          <p:cNvPr id="280" name="Google Shape;280;p17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Há diversos tipo de organizadores numa seção logo abaixo dos componentes de interface gráfica.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Estes componentes servem como espaçadores, margens, ou “caixinhas” para guardar outros componentes.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Utilizamos um deles na aula passada para fazer o espaçamento de alguns componentes.</a:t>
            </a:r>
            <a:endParaRPr sz="1400"/>
          </a:p>
        </p:txBody>
      </p:sp>
      <p:pic>
        <p:nvPicPr>
          <p:cNvPr id="281" name="Google Shape;2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025" y="1774416"/>
            <a:ext cx="23907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