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Fira Sans Medium"/>
      <p:regular r:id="rId22"/>
      <p:bold r:id="rId23"/>
      <p:italic r:id="rId24"/>
      <p:boldItalic r:id="rId25"/>
    </p:embeddedFont>
    <p:embeddedFont>
      <p:font typeface="Fira Sans ExtraBold"/>
      <p:bold r:id="rId26"/>
      <p:boldItalic r:id="rId27"/>
    </p:embeddedFont>
    <p:embeddedFont>
      <p:font typeface="Fira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iraSansMedium-regular.fntdata"/><Relationship Id="rId21" Type="http://schemas.openxmlformats.org/officeDocument/2006/relationships/slide" Target="slides/slide16.xml"/><Relationship Id="rId24" Type="http://schemas.openxmlformats.org/officeDocument/2006/relationships/font" Target="fonts/FiraSansMedium-italic.fntdata"/><Relationship Id="rId23" Type="http://schemas.openxmlformats.org/officeDocument/2006/relationships/font" Target="fonts/Fira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Bold-bold.fntdata"/><Relationship Id="rId25" Type="http://schemas.openxmlformats.org/officeDocument/2006/relationships/font" Target="fonts/FiraSansMedium-boldItalic.fntdata"/><Relationship Id="rId28" Type="http://schemas.openxmlformats.org/officeDocument/2006/relationships/font" Target="fonts/FiraSans-regular.fntdata"/><Relationship Id="rId27" Type="http://schemas.openxmlformats.org/officeDocument/2006/relationships/font" Target="fonts/Fira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888f02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888f02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c159dfa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c159dfa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c159dfa5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c159dfa5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c159dfa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c159dfa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c159df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c159df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c159dfa5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c159dfa5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c159dfa5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c159dfa5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c10f4d2a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c10f4d2a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c10f4d2a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c10f4d2a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Feedback para os alunos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c159df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c159df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c159dfa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c159dfa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c159dfa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c159dfa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c159dfa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c159dfa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c159dfa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c159df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Feedback para os alunos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c10f4d2a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c10f4d2a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c159dfa5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c159dfa5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" name="Google Shape;14;p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52" name="Google Shape;52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" name="Google Shape;88;p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000"/>
              <a:buFont typeface="Fira Sans ExtraBold"/>
              <a:buNone/>
              <a:defRPr sz="3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xx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xxxx de xxxx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0" name="Google Shape;100;p3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0" y="900000"/>
            <a:ext cx="91440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s pequena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7" name="Google Shape;107;p4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 grande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5" name="Google Shape;115;p5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código">
  <p:cSld name="CUSTOM_2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6" name="Google Shape;126;p6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●"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">
  <p:cSld name="CUSTOM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 1">
  <p:cSld name="CUSTOM_1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i2.appinventor.mit.edu/reference/components/userinterface.html#TimePicker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ai2.appinventor.mit.edu/reference/components/userinterface.html#Notifier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filipecattoni@gmail.com" TargetMode="External"/><Relationship Id="rId4" Type="http://schemas.openxmlformats.org/officeDocument/2006/relationships/hyperlink" Target="mailto:kalyl.henings@projetoresgate.org.br" TargetMode="External"/><Relationship Id="rId5" Type="http://schemas.openxmlformats.org/officeDocument/2006/relationships/hyperlink" Target="mailto:luciano.abreu@projetoresgate.org.br" TargetMode="External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i2.appinventor.mit.edu/reference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i2.appinventor.mit.edu/reference/components/userinterface.html#DatePicker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0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2" name="Google Shape;142;p10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43" name="Google Shape;143;p10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44" name="Google Shape;144;p10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0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0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0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0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0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0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0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10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53" name="Google Shape;153;p10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0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0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0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0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0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0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0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" name="Google Shape;161;p10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2" name="Google Shape;162;p10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0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0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0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0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0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0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0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" name="Google Shape;170;p10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71" name="Google Shape;171;p10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0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0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0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0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0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0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0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9" name="Google Shape;179;p10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80" name="Google Shape;180;p10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81" name="Google Shape;181;p10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0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0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0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0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0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0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0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" name="Google Shape;189;p10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0" name="Google Shape;190;p10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0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0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0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0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0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0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0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" name="Google Shape;198;p10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9" name="Google Shape;199;p10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0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0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10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10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0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0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0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7" name="Google Shape;207;p10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08" name="Google Shape;208;p10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0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0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10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0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0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10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0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6" name="Google Shape;216;p10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0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Aula 08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Outros componentes da interface gráfica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13 de Maio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EscolheHora</a:t>
            </a:r>
            <a:endParaRPr/>
          </a:p>
        </p:txBody>
      </p:sp>
      <p:sp>
        <p:nvSpPr>
          <p:cNvPr id="289" name="Google Shape;289;p19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290" name="Google Shape;290;p19"/>
          <p:cNvSpPr txBox="1"/>
          <p:nvPr>
            <p:ph idx="2" type="body"/>
          </p:nvPr>
        </p:nvSpPr>
        <p:spPr>
          <a:xfrm>
            <a:off x="0" y="900000"/>
            <a:ext cx="48063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u</a:t>
            </a:r>
            <a:r>
              <a:rPr lang="pt-BR" sz="1400"/>
              <a:t>m botão que, quando clicado, inicia um diálogo que permite ao usuário selecionar um horário.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Time</a:t>
            </a:r>
            <a:r>
              <a:rPr b="1" lang="pt-BR" sz="1400"/>
              <a:t>Picker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91" name="Google Shape;2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700" y="1644000"/>
            <a:ext cx="1799999" cy="275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EscolheHora</a:t>
            </a:r>
            <a:endParaRPr/>
          </a:p>
        </p:txBody>
      </p:sp>
      <p:sp>
        <p:nvSpPr>
          <p:cNvPr id="297" name="Google Shape;297;p20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298" name="Google Shape;298;p20"/>
          <p:cNvSpPr txBox="1"/>
          <p:nvPr>
            <p:ph idx="2" type="body"/>
          </p:nvPr>
        </p:nvSpPr>
        <p:spPr>
          <a:xfrm>
            <a:off x="0" y="900000"/>
            <a:ext cx="48063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EscolheHora</a:t>
            </a:r>
            <a:r>
              <a:rPr lang="pt-BR" sz="1400"/>
              <a:t>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Propriedades da forma (cor de fundo, altura, largura etc.);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Propriedades da fonte (cor do texto, tamanho da fonte, família etc.);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Visibilidade;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…</a:t>
            </a:r>
            <a:endParaRPr sz="1400"/>
          </a:p>
        </p:txBody>
      </p:sp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 b="-23299" l="167940" r="-167940" t="23300"/>
          <a:stretch/>
        </p:blipFill>
        <p:spPr>
          <a:xfrm>
            <a:off x="5583220" y="1086125"/>
            <a:ext cx="140495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0"/>
          <p:cNvPicPr preferRelativeResize="0"/>
          <p:nvPr/>
        </p:nvPicPr>
        <p:blipFill rotWithShape="1">
          <a:blip r:embed="rId4">
            <a:alphaModFix/>
          </a:blip>
          <a:srcRect b="55587" l="0" r="0" t="0"/>
          <a:stretch/>
        </p:blipFill>
        <p:spPr>
          <a:xfrm>
            <a:off x="5972050" y="1319712"/>
            <a:ext cx="2097650" cy="34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Notificador</a:t>
            </a:r>
            <a:endParaRPr/>
          </a:p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307" name="Google Shape;307;p21"/>
          <p:cNvSpPr txBox="1"/>
          <p:nvPr>
            <p:ph idx="2" type="body"/>
          </p:nvPr>
        </p:nvSpPr>
        <p:spPr>
          <a:xfrm>
            <a:off x="0" y="900000"/>
            <a:ext cx="48063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um componente que exibe mensagens de alerta e entradas de log por meio de uma variedade de métodos.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Notifier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308" name="Google Shape;3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700" y="1615250"/>
            <a:ext cx="1800000" cy="281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/>
              <a:t>Notificador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315" name="Google Shape;315;p22"/>
          <p:cNvSpPr txBox="1"/>
          <p:nvPr>
            <p:ph idx="2" type="body"/>
          </p:nvPr>
        </p:nvSpPr>
        <p:spPr>
          <a:xfrm>
            <a:off x="0" y="900000"/>
            <a:ext cx="48063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Notificador</a:t>
            </a:r>
            <a:r>
              <a:rPr lang="pt-BR" sz="1400"/>
              <a:t>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Cor de fundo;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Tamanho do notificador;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Cor de texto.</a:t>
            </a:r>
            <a:endParaRPr sz="1400"/>
          </a:p>
        </p:txBody>
      </p:sp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 b="-23299" l="167940" r="-167940" t="23300"/>
          <a:stretch/>
        </p:blipFill>
        <p:spPr>
          <a:xfrm>
            <a:off x="5583220" y="1086125"/>
            <a:ext cx="140495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680" y="2058650"/>
            <a:ext cx="1851020" cy="192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exercitar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Fira Sans"/>
                <a:ea typeface="Fira Sans"/>
                <a:cs typeface="Fira Sans"/>
                <a:sym typeface="Fira Sans"/>
              </a:rPr>
              <a:t>Modificar </a:t>
            </a:r>
            <a:r>
              <a:rPr lang="pt-BR" sz="2000">
                <a:latin typeface="Fira Sans"/>
                <a:ea typeface="Fira Sans"/>
                <a:cs typeface="Fira Sans"/>
                <a:sym typeface="Fira Sans"/>
              </a:rPr>
              <a:t>um aplicativo interativo que exibe compromissos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/>
        </p:nvSpPr>
        <p:spPr>
          <a:xfrm>
            <a:off x="360000" y="4311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Email para contato com os professores</a:t>
            </a:r>
            <a:endParaRPr sz="1200"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360000" y="1431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Alguma dúvida?</a:t>
            </a:r>
            <a:endParaRPr sz="21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0" y="899100"/>
            <a:ext cx="4607400" cy="42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Filipe Cattoni Elias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filipecattoni@gmail.com</a:t>
            </a: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Kalyl Henings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kalyl.henings@projetoresgate.org.br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Luciano Wayand de Abreu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luciano.abreu@projetoresgate.org.br</a:t>
            </a:r>
            <a:endParaRPr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900" y="1348125"/>
            <a:ext cx="3185375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25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338" name="Google Shape;338;p25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39" name="Google Shape;339;p25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0" name="Google Shape;340;p25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5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5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5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5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5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5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5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8" name="Google Shape;348;p25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9" name="Google Shape;349;p25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5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5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5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5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5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5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5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7" name="Google Shape;357;p25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58" name="Google Shape;358;p25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5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5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5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5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5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5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5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6" name="Google Shape;366;p25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67" name="Google Shape;367;p25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5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5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5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5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5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5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5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5" name="Google Shape;375;p25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76" name="Google Shape;376;p25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77" name="Google Shape;377;p25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5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5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5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5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5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5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5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5" name="Google Shape;385;p25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86" name="Google Shape;386;p25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5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5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5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5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5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5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5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" name="Google Shape;394;p25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95" name="Google Shape;395;p25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5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5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5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5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5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5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5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3" name="Google Shape;403;p25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04" name="Google Shape;404;p25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5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5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5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5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5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5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5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12" name="Google Shape;412;p25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5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5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Aula 08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Muito Obrigado!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13 de Maio de 2022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Fira Sans"/>
                <a:ea typeface="Fira Sans"/>
                <a:cs typeface="Fira Sans"/>
                <a:sym typeface="Fira Sans"/>
              </a:rPr>
              <a:t>Como foi a experiência?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Fira Sans"/>
                <a:ea typeface="Fira Sans"/>
                <a:cs typeface="Fira Sans"/>
                <a:sym typeface="Fira Sans"/>
              </a:rPr>
              <a:t>Como estava a dificuldade?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 App Inventor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</a:t>
            </a:r>
            <a:endParaRPr/>
          </a:p>
        </p:txBody>
      </p:sp>
      <p:sp>
        <p:nvSpPr>
          <p:cNvPr id="239" name="Google Shape;239;p1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7F6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http://ai2.appinventor.mit.edu/reference/</a:t>
            </a:r>
            <a:endParaRPr>
              <a:solidFill>
                <a:srgbClr val="7F6000"/>
              </a:solidFill>
            </a:endParaRPr>
          </a:p>
        </p:txBody>
      </p:sp>
      <p:sp>
        <p:nvSpPr>
          <p:cNvPr id="240" name="Google Shape;240;p13"/>
          <p:cNvSpPr txBox="1"/>
          <p:nvPr>
            <p:ph idx="2" type="body"/>
          </p:nvPr>
        </p:nvSpPr>
        <p:spPr>
          <a:xfrm>
            <a:off x="0" y="900000"/>
            <a:ext cx="46317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 que é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Como acessar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Como traduzir</a:t>
            </a:r>
            <a:endParaRPr sz="1400"/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 b="0" l="0" r="0" t="5231"/>
          <a:stretch/>
        </p:blipFill>
        <p:spPr>
          <a:xfrm>
            <a:off x="2918212" y="1105212"/>
            <a:ext cx="3307575" cy="38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1200" y="1414850"/>
            <a:ext cx="986250" cy="9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/>
          <p:nvPr>
            <p:ph idx="2" type="body"/>
          </p:nvPr>
        </p:nvSpPr>
        <p:spPr>
          <a:xfrm>
            <a:off x="6404400" y="2571750"/>
            <a:ext cx="2609100" cy="12810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Autofit/>
          </a:bodyPr>
          <a:lstStyle/>
          <a:p>
            <a:pPr indent="0" lvl="0" marL="0" rtl="0" algn="ctr"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Mágica</a:t>
            </a:r>
            <a:br>
              <a:rPr lang="pt-BR" sz="1800"/>
            </a:br>
            <a:r>
              <a:rPr lang="pt-BR" sz="1800"/>
              <a:t>chamada</a:t>
            </a:r>
            <a:br>
              <a:rPr lang="pt-BR" sz="1800"/>
            </a:br>
            <a:r>
              <a:rPr lang="pt-BR" sz="1800"/>
              <a:t>✨ </a:t>
            </a:r>
            <a:r>
              <a:rPr lang="pt-BR" sz="2400"/>
              <a:t>estudar </a:t>
            </a:r>
            <a:r>
              <a:rPr lang="pt-BR" sz="1800"/>
              <a:t>✨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/>
        </p:nvSpPr>
        <p:spPr>
          <a:xfrm>
            <a:off x="0" y="0"/>
            <a:ext cx="9144000" cy="5129100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Recapitulando a </a:t>
            </a:r>
            <a:r>
              <a:rPr lang="pt-BR"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penúltima aula</a:t>
            </a:r>
            <a:endParaRPr sz="4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Relembrando alguns componentes</a:t>
            </a:r>
            <a:endParaRPr sz="4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de Interface de Usuário, Organização e Mídia</a:t>
            </a:r>
            <a:endParaRPr/>
          </a:p>
        </p:txBody>
      </p:sp>
      <p:sp>
        <p:nvSpPr>
          <p:cNvPr id="254" name="Google Shape;254;p1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"/>
          <p:cNvSpPr txBox="1"/>
          <p:nvPr>
            <p:ph idx="2" type="body"/>
          </p:nvPr>
        </p:nvSpPr>
        <p:spPr>
          <a:xfrm>
            <a:off x="0" y="900000"/>
            <a:ext cx="45720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Organizadores</a:t>
            </a:r>
            <a:r>
              <a:rPr lang="pt-BR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Organização horizontal, vertical e afins;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Organizador em tabela.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Interface de Usuário</a:t>
            </a:r>
            <a:r>
              <a:rPr lang="pt-BR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Switch.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Mídia</a:t>
            </a:r>
            <a:r>
              <a:rPr lang="pt-BR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Tocador.</a:t>
            </a:r>
            <a:endParaRPr/>
          </a:p>
        </p:txBody>
      </p:sp>
      <p:pic>
        <p:nvPicPr>
          <p:cNvPr id="256" name="Google Shape;2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413" y="995025"/>
            <a:ext cx="21050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700" y="1435850"/>
            <a:ext cx="21050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275" y="3385825"/>
            <a:ext cx="2076450" cy="125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15"/>
          <p:cNvCxnSpPr/>
          <p:nvPr/>
        </p:nvCxnSpPr>
        <p:spPr>
          <a:xfrm>
            <a:off x="4788900" y="3029125"/>
            <a:ext cx="954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5"/>
          <p:cNvCxnSpPr/>
          <p:nvPr/>
        </p:nvCxnSpPr>
        <p:spPr>
          <a:xfrm>
            <a:off x="5848275" y="4643113"/>
            <a:ext cx="954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5"/>
          <p:cNvCxnSpPr/>
          <p:nvPr/>
        </p:nvCxnSpPr>
        <p:spPr>
          <a:xfrm>
            <a:off x="6970425" y="2947638"/>
            <a:ext cx="954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Fira Sans"/>
                <a:ea typeface="Fira Sans"/>
                <a:cs typeface="Fira Sans"/>
                <a:sym typeface="Fira Sans"/>
              </a:rPr>
              <a:t>Apresentação dos outros componentes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Fira Sans"/>
                <a:ea typeface="Fira Sans"/>
                <a:cs typeface="Fira Sans"/>
                <a:sym typeface="Fira Sans"/>
              </a:rPr>
              <a:t>de interface gráfica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EscolheData</a:t>
            </a:r>
            <a:endParaRPr/>
          </a:p>
        </p:txBody>
      </p:sp>
      <p:sp>
        <p:nvSpPr>
          <p:cNvPr id="272" name="Google Shape;272;p17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273" name="Google Shape;273;p17"/>
          <p:cNvSpPr txBox="1"/>
          <p:nvPr>
            <p:ph idx="2" type="body"/>
          </p:nvPr>
        </p:nvSpPr>
        <p:spPr>
          <a:xfrm>
            <a:off x="0" y="900000"/>
            <a:ext cx="48063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DEFINIÇÃO: </a:t>
            </a:r>
            <a:r>
              <a:rPr lang="pt-BR" sz="1400"/>
              <a:t>um botão que, quando clicado, inicia um diálogo que permite ao usuário selecionar uma data.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documentação pode ser acessada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no site</a:t>
            </a:r>
            <a:r>
              <a:rPr lang="pt-BR" sz="1400"/>
              <a:t>, através do </a:t>
            </a:r>
            <a:r>
              <a:rPr b="1" lang="pt-BR" sz="1400"/>
              <a:t>DatePicker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74" name="Google Shape;2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700" y="1647738"/>
            <a:ext cx="1800000" cy="274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EscolheData</a:t>
            </a:r>
            <a:endParaRPr/>
          </a:p>
        </p:txBody>
      </p:sp>
      <p:sp>
        <p:nvSpPr>
          <p:cNvPr id="280" name="Google Shape;280;p18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281" name="Google Shape;281;p18"/>
          <p:cNvSpPr txBox="1"/>
          <p:nvPr>
            <p:ph idx="2" type="body"/>
          </p:nvPr>
        </p:nvSpPr>
        <p:spPr>
          <a:xfrm>
            <a:off x="0" y="900000"/>
            <a:ext cx="48063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</a:t>
            </a:r>
            <a:r>
              <a:rPr b="1" lang="pt-BR" sz="1400"/>
              <a:t>EscolheData</a:t>
            </a:r>
            <a:r>
              <a:rPr lang="pt-BR" sz="1400"/>
              <a:t>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Propriedades da forma (cor de fundo, altura, largura etc.);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Propriedades da fonte (cor do texto, tamanho da fonte, família etc.);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Visibilidade;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…</a:t>
            </a:r>
            <a:endParaRPr sz="1400"/>
          </a:p>
        </p:txBody>
      </p:sp>
      <p:pic>
        <p:nvPicPr>
          <p:cNvPr id="282" name="Google Shape;282;p18"/>
          <p:cNvPicPr preferRelativeResize="0"/>
          <p:nvPr/>
        </p:nvPicPr>
        <p:blipFill rotWithShape="1">
          <a:blip r:embed="rId3">
            <a:alphaModFix/>
          </a:blip>
          <a:srcRect b="-23299" l="167940" r="-167940" t="23300"/>
          <a:stretch/>
        </p:blipFill>
        <p:spPr>
          <a:xfrm>
            <a:off x="5583220" y="1086125"/>
            <a:ext cx="140495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55875" l="0" r="0" t="0"/>
          <a:stretch/>
        </p:blipFill>
        <p:spPr>
          <a:xfrm>
            <a:off x="5961850" y="1319713"/>
            <a:ext cx="2107850" cy="340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