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Fira Sans Medium"/>
      <p:regular r:id="rId20"/>
      <p:bold r:id="rId21"/>
      <p:italic r:id="rId22"/>
      <p:boldItalic r:id="rId23"/>
    </p:embeddedFont>
    <p:embeddedFont>
      <p:font typeface="Fira Sans ExtraBold"/>
      <p:bold r:id="rId24"/>
      <p:boldItalic r:id="rId25"/>
    </p:embeddedFont>
    <p:embeddedFont>
      <p:font typeface="Fira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Miyuki Yuu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Medium-regular.fntdata"/><Relationship Id="rId22" Type="http://schemas.openxmlformats.org/officeDocument/2006/relationships/font" Target="fonts/FiraSansMedium-italic.fntdata"/><Relationship Id="rId21" Type="http://schemas.openxmlformats.org/officeDocument/2006/relationships/font" Target="fonts/FiraSansMedium-bold.fntdata"/><Relationship Id="rId24" Type="http://schemas.openxmlformats.org/officeDocument/2006/relationships/font" Target="fonts/FiraSansExtraBold-bold.fntdata"/><Relationship Id="rId23" Type="http://schemas.openxmlformats.org/officeDocument/2006/relationships/font" Target="fonts/FiraSansMedium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FiraSans-regular.fntdata"/><Relationship Id="rId25" Type="http://schemas.openxmlformats.org/officeDocument/2006/relationships/font" Target="fonts/FiraSansExtraBold-boldItalic.fntdata"/><Relationship Id="rId28" Type="http://schemas.openxmlformats.org/officeDocument/2006/relationships/font" Target="fonts/FiraSans-italic.fntdata"/><Relationship Id="rId27" Type="http://schemas.openxmlformats.org/officeDocument/2006/relationships/font" Target="fonts/FiraSans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Fira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05-20T00:54:54.827">
    <p:pos x="0" y="0"/>
    <p:text>Verificar se há necessidade de tocar no assunto durante a aula. Caso não, retirar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2aa7ba192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2aa7ba192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2aa7ba192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2aa7ba192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2aa7ba192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2aa7ba192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2d4dbcce9b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2d4dbcce9b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d4dbcce9b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2d4dbcce9b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2d4dbcce9b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2d4dbcce9b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2d4dbcce9b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2d4dbcce9b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2d4dbcce9b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2d4dbcce9b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2d4dbcce9b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2d4dbcce9b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2aa7ba192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2aa7ba192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… memória volátil, o que permite que seu aplicativo carregue informações salvas em execuções anteriores.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2aa7ba192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2aa7ba192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2aa7ba192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2aa7ba192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0"/>
            <a:ext cx="9144000" cy="4244400"/>
          </a:xfrm>
          <a:prstGeom prst="rect">
            <a:avLst/>
          </a:prstGeom>
          <a:gradFill>
            <a:gsLst>
              <a:gs pos="0">
                <a:srgbClr val="FFC002"/>
              </a:gs>
              <a:gs pos="100000">
                <a:srgbClr val="F1C23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-163937" y="-1297787"/>
            <a:ext cx="11352775" cy="9960650"/>
            <a:chOff x="-163937" y="-1297787"/>
            <a:chExt cx="11352775" cy="9960650"/>
          </a:xfrm>
        </p:grpSpPr>
        <p:grpSp>
          <p:nvGrpSpPr>
            <p:cNvPr id="14" name="Google Shape;14;p2"/>
            <p:cNvGrpSpPr/>
            <p:nvPr/>
          </p:nvGrpSpPr>
          <p:grpSpPr>
            <a:xfrm rot="5400000">
              <a:off x="-2140775" y="679050"/>
              <a:ext cx="9960650" cy="6006975"/>
              <a:chOff x="-279425" y="-171700"/>
              <a:chExt cx="9960650" cy="6006975"/>
            </a:xfrm>
          </p:grpSpPr>
          <p:grpSp>
            <p:nvGrpSpPr>
              <p:cNvPr id="15" name="Google Shape;15;p2"/>
              <p:cNvGrpSpPr/>
              <p:nvPr/>
            </p:nvGrpSpPr>
            <p:grpSpPr>
              <a:xfrm>
                <a:off x="-279425" y="-17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16" name="Google Shape;16;p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4" name="Google Shape;24;p2"/>
              <p:cNvGrpSpPr/>
              <p:nvPr/>
            </p:nvGrpSpPr>
            <p:grpSpPr>
              <a:xfrm>
                <a:off x="-279425" y="11623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25" name="Google Shape;25;p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3" name="Google Shape;33;p2"/>
              <p:cNvGrpSpPr/>
              <p:nvPr/>
            </p:nvGrpSpPr>
            <p:grpSpPr>
              <a:xfrm>
                <a:off x="-279425" y="250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34" name="Google Shape;34;p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" name="Google Shape;35;p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" name="Google Shape;36;p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" name="Google Shape;37;p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" name="Google Shape;38;p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" name="Google Shape;39;p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" name="Google Shape;40;p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" name="Google Shape;41;p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2" name="Google Shape;42;p2"/>
              <p:cNvGrpSpPr/>
              <p:nvPr/>
            </p:nvGrpSpPr>
            <p:grpSpPr>
              <a:xfrm>
                <a:off x="-279425" y="38357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43" name="Google Shape;43;p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" name="Google Shape;44;p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" name="Google Shape;45;p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" name="Google Shape;46;p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" name="Google Shape;47;p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" name="Google Shape;48;p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" name="Google Shape;49;p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" name="Google Shape;50;p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1" name="Google Shape;51;p2"/>
            <p:cNvGrpSpPr/>
            <p:nvPr/>
          </p:nvGrpSpPr>
          <p:grpSpPr>
            <a:xfrm rot="5400000">
              <a:off x="3205025" y="679050"/>
              <a:ext cx="9960650" cy="6006975"/>
              <a:chOff x="-279425" y="-171700"/>
              <a:chExt cx="9960650" cy="6006975"/>
            </a:xfrm>
          </p:grpSpPr>
          <p:grpSp>
            <p:nvGrpSpPr>
              <p:cNvPr id="52" name="Google Shape;52;p2"/>
              <p:cNvGrpSpPr/>
              <p:nvPr/>
            </p:nvGrpSpPr>
            <p:grpSpPr>
              <a:xfrm>
                <a:off x="-279425" y="-17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53" name="Google Shape;53;p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" name="Google Shape;54;p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" name="Google Shape;55;p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" name="Google Shape;56;p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" name="Google Shape;57;p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" name="Google Shape;58;p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" name="Google Shape;59;p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" name="Google Shape;60;p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1" name="Google Shape;61;p2"/>
              <p:cNvGrpSpPr/>
              <p:nvPr/>
            </p:nvGrpSpPr>
            <p:grpSpPr>
              <a:xfrm>
                <a:off x="-279425" y="11623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" name="Google Shape;63;p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" name="Google Shape;64;p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" name="Google Shape;65;p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" name="Google Shape;67;p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" name="Google Shape;68;p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" name="Google Shape;69;p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0" name="Google Shape;70;p2"/>
              <p:cNvGrpSpPr/>
              <p:nvPr/>
            </p:nvGrpSpPr>
            <p:grpSpPr>
              <a:xfrm>
                <a:off x="-279425" y="250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71" name="Google Shape;71;p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" name="Google Shape;78;p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9" name="Google Shape;79;p2"/>
              <p:cNvGrpSpPr/>
              <p:nvPr/>
            </p:nvGrpSpPr>
            <p:grpSpPr>
              <a:xfrm>
                <a:off x="-279425" y="38357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80" name="Google Shape;80;p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" name="Google Shape;81;p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" name="Google Shape;82;p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" name="Google Shape;83;p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" name="Google Shape;84;p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" name="Google Shape;85;p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" name="Google Shape;86;p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" name="Google Shape;87;p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88" name="Google Shape;88;p2"/>
          <p:cNvSpPr/>
          <p:nvPr/>
        </p:nvSpPr>
        <p:spPr>
          <a:xfrm>
            <a:off x="2090550" y="1342350"/>
            <a:ext cx="4962900" cy="15597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710004">
            <a:off x="-1875598" y="1521599"/>
            <a:ext cx="5143504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"/>
          <p:cNvSpPr/>
          <p:nvPr/>
        </p:nvSpPr>
        <p:spPr>
          <a:xfrm>
            <a:off x="0" y="4244400"/>
            <a:ext cx="9144000" cy="89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100" y="4341687"/>
            <a:ext cx="1739150" cy="7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 txBox="1"/>
          <p:nvPr>
            <p:ph idx="2" type="ctrTitle"/>
          </p:nvPr>
        </p:nvSpPr>
        <p:spPr>
          <a:xfrm>
            <a:off x="2090550" y="1342350"/>
            <a:ext cx="4962900" cy="155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3000"/>
              <a:buFont typeface="Fira Sans ExtraBold"/>
              <a:buNone/>
              <a:defRPr sz="3000">
                <a:solidFill>
                  <a:srgbClr val="7F6000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93" name="Google Shape;9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9475" y="4318513"/>
            <a:ext cx="750851" cy="75085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"/>
          <p:cNvSpPr txBox="1"/>
          <p:nvPr/>
        </p:nvSpPr>
        <p:spPr>
          <a:xfrm>
            <a:off x="3103350" y="3812013"/>
            <a:ext cx="293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7F6000"/>
                </a:solidFill>
                <a:latin typeface="Fira Sans"/>
                <a:ea typeface="Fira Sans"/>
                <a:cs typeface="Fira Sans"/>
                <a:sym typeface="Fira Sans"/>
              </a:rPr>
              <a:t>xx</a:t>
            </a:r>
            <a:r>
              <a:rPr b="1" lang="pt-BR" sz="1200">
                <a:solidFill>
                  <a:srgbClr val="7F6000"/>
                </a:solidFill>
                <a:latin typeface="Fira Sans"/>
                <a:ea typeface="Fira Sans"/>
                <a:cs typeface="Fira Sans"/>
                <a:sym typeface="Fira Sans"/>
              </a:rPr>
              <a:t> de xxxx de xxxx</a:t>
            </a:r>
            <a:endParaRPr b="1">
              <a:solidFill>
                <a:srgbClr val="7F6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5" name="Google Shape;9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padrão">
  <p:cSld name="CUSTOM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/>
          <p:nvPr/>
        </p:nvSpPr>
        <p:spPr>
          <a:xfrm>
            <a:off x="0" y="0"/>
            <a:ext cx="8069700" cy="899100"/>
          </a:xfrm>
          <a:prstGeom prst="rect">
            <a:avLst/>
          </a:prstGeom>
          <a:gradFill>
            <a:gsLst>
              <a:gs pos="0">
                <a:srgbClr val="FFC002"/>
              </a:gs>
              <a:gs pos="100000">
                <a:srgbClr val="F1C23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1200"/>
              <a:buFont typeface="Fira Sans Medium"/>
              <a:buNone/>
              <a:defRPr sz="1200">
                <a:solidFill>
                  <a:srgbClr val="7F6000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100"/>
              <a:buFont typeface="Fira Sans ExtraBold"/>
              <a:buNone/>
              <a:defRPr sz="2100">
                <a:solidFill>
                  <a:srgbClr val="7F6000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100" name="Google Shape;100;p3"/>
          <p:cNvSpPr/>
          <p:nvPr/>
        </p:nvSpPr>
        <p:spPr>
          <a:xfrm>
            <a:off x="8069700" y="0"/>
            <a:ext cx="1074600" cy="89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1575" y="74125"/>
            <a:ext cx="750851" cy="75085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"/>
          <p:cNvSpPr txBox="1"/>
          <p:nvPr>
            <p:ph idx="2" type="body"/>
          </p:nvPr>
        </p:nvSpPr>
        <p:spPr>
          <a:xfrm>
            <a:off x="0" y="900000"/>
            <a:ext cx="9144000" cy="4244400"/>
          </a:xfrm>
          <a:prstGeom prst="rect">
            <a:avLst/>
          </a:prstGeom>
        </p:spPr>
        <p:txBody>
          <a:bodyPr anchorCtr="0" anchor="t" bIns="360000" lIns="360000" spcFirstLastPara="1" rIns="360000" wrap="square" tIns="360000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Fira Sans"/>
              <a:buChar char="●"/>
              <a:defRPr sz="12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●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●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com fotos pequenas">
  <p:cSld name="CUSTOM_2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/>
          <p:nvPr/>
        </p:nvSpPr>
        <p:spPr>
          <a:xfrm>
            <a:off x="0" y="0"/>
            <a:ext cx="8069700" cy="899100"/>
          </a:xfrm>
          <a:prstGeom prst="rect">
            <a:avLst/>
          </a:prstGeom>
          <a:gradFill>
            <a:gsLst>
              <a:gs pos="0">
                <a:srgbClr val="FFC002"/>
              </a:gs>
              <a:gs pos="100000">
                <a:srgbClr val="F1C23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1200"/>
              <a:buFont typeface="Fira Sans Medium"/>
              <a:buNone/>
              <a:defRPr sz="1200">
                <a:solidFill>
                  <a:srgbClr val="7F6000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100"/>
              <a:buFont typeface="Fira Sans ExtraBold"/>
              <a:buNone/>
              <a:defRPr sz="2100">
                <a:solidFill>
                  <a:srgbClr val="7F6000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107" name="Google Shape;107;p4"/>
          <p:cNvSpPr/>
          <p:nvPr/>
        </p:nvSpPr>
        <p:spPr>
          <a:xfrm>
            <a:off x="8069700" y="0"/>
            <a:ext cx="1074600" cy="89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1575" y="74125"/>
            <a:ext cx="750851" cy="75085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4"/>
          <p:cNvSpPr/>
          <p:nvPr/>
        </p:nvSpPr>
        <p:spPr>
          <a:xfrm>
            <a:off x="0" y="899100"/>
            <a:ext cx="4607400" cy="423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"/>
          <p:cNvSpPr txBox="1"/>
          <p:nvPr>
            <p:ph idx="2" type="body"/>
          </p:nvPr>
        </p:nvSpPr>
        <p:spPr>
          <a:xfrm>
            <a:off x="0" y="900000"/>
            <a:ext cx="4578900" cy="4244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360000" lIns="360000" spcFirstLastPara="1" rIns="360000" wrap="square" tIns="360000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Fira Sans"/>
              <a:buChar char="●"/>
              <a:defRPr sz="12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●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●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com foto grande">
  <p:cSld name="CUSTOM_2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/>
          <p:nvPr/>
        </p:nvSpPr>
        <p:spPr>
          <a:xfrm>
            <a:off x="0" y="0"/>
            <a:ext cx="8069700" cy="899100"/>
          </a:xfrm>
          <a:prstGeom prst="rect">
            <a:avLst/>
          </a:prstGeom>
          <a:gradFill>
            <a:gsLst>
              <a:gs pos="0">
                <a:srgbClr val="FFC002"/>
              </a:gs>
              <a:gs pos="100000">
                <a:srgbClr val="F1C23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1200"/>
              <a:buFont typeface="Fira Sans Medium"/>
              <a:buNone/>
              <a:defRPr sz="1200">
                <a:solidFill>
                  <a:srgbClr val="7F6000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5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100"/>
              <a:buFont typeface="Fira Sans ExtraBold"/>
              <a:buNone/>
              <a:defRPr sz="2100">
                <a:solidFill>
                  <a:srgbClr val="7F6000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115" name="Google Shape;115;p5"/>
          <p:cNvSpPr/>
          <p:nvPr/>
        </p:nvSpPr>
        <p:spPr>
          <a:xfrm>
            <a:off x="8069700" y="0"/>
            <a:ext cx="1074600" cy="89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1575" y="74125"/>
            <a:ext cx="750851" cy="750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/>
          <p:nvPr/>
        </p:nvSpPr>
        <p:spPr>
          <a:xfrm>
            <a:off x="0" y="899100"/>
            <a:ext cx="4607400" cy="4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"/>
          <p:cNvSpPr txBox="1"/>
          <p:nvPr>
            <p:ph idx="2" type="body"/>
          </p:nvPr>
        </p:nvSpPr>
        <p:spPr>
          <a:xfrm>
            <a:off x="0" y="900000"/>
            <a:ext cx="4607400" cy="4244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360000" lIns="360000" spcFirstLastPara="1" rIns="360000" wrap="square" tIns="360000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Fira Sans"/>
              <a:buChar char="●"/>
              <a:defRPr sz="12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●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●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com código">
  <p:cSld name="CUSTOM_2_1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/>
          <p:nvPr/>
        </p:nvSpPr>
        <p:spPr>
          <a:xfrm>
            <a:off x="0" y="0"/>
            <a:ext cx="8069700" cy="899100"/>
          </a:xfrm>
          <a:prstGeom prst="rect">
            <a:avLst/>
          </a:prstGeom>
          <a:gradFill>
            <a:gsLst>
              <a:gs pos="0">
                <a:srgbClr val="FFC002"/>
              </a:gs>
              <a:gs pos="100000">
                <a:srgbClr val="F1C23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1200"/>
              <a:buFont typeface="Fira Sans Medium"/>
              <a:buNone/>
              <a:defRPr sz="1200">
                <a:solidFill>
                  <a:srgbClr val="7F6000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6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100"/>
              <a:buFont typeface="Fira Sans ExtraBold"/>
              <a:buNone/>
              <a:defRPr sz="2100">
                <a:solidFill>
                  <a:srgbClr val="7F6000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123" name="Google Shape;123;p6"/>
          <p:cNvSpPr/>
          <p:nvPr/>
        </p:nvSpPr>
        <p:spPr>
          <a:xfrm>
            <a:off x="8069700" y="0"/>
            <a:ext cx="1074600" cy="89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1575" y="74125"/>
            <a:ext cx="750851" cy="75085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6"/>
          <p:cNvSpPr txBox="1"/>
          <p:nvPr>
            <p:ph idx="2" type="body"/>
          </p:nvPr>
        </p:nvSpPr>
        <p:spPr>
          <a:xfrm>
            <a:off x="0" y="900000"/>
            <a:ext cx="4536600" cy="4244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360000" lIns="360000" spcFirstLastPara="1" rIns="360000" wrap="square" tIns="360000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Fira Sans"/>
              <a:buChar char="●"/>
              <a:defRPr sz="12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●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●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126" name="Google Shape;126;p6"/>
          <p:cNvSpPr txBox="1"/>
          <p:nvPr>
            <p:ph idx="3" type="body"/>
          </p:nvPr>
        </p:nvSpPr>
        <p:spPr>
          <a:xfrm>
            <a:off x="4536600" y="900000"/>
            <a:ext cx="4607400" cy="42444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txBody>
          <a:bodyPr anchorCtr="0" anchor="t" bIns="360000" lIns="360000" spcFirstLastPara="1" rIns="360000" wrap="square" tIns="360000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Fira Sans"/>
              <a:buChar char="●"/>
              <a:defRPr sz="12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○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■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●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○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■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●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○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■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com big título">
  <p:cSld name="CUSTOM_1">
    <p:bg>
      <p:bgPr>
        <a:gradFill>
          <a:gsLst>
            <a:gs pos="0">
              <a:srgbClr val="FFC002"/>
            </a:gs>
            <a:gs pos="100000">
              <a:srgbClr val="F1C232"/>
            </a:gs>
          </a:gsLst>
          <a:lin ang="10801400" scaled="0"/>
        </a:gra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>
            <p:ph type="title"/>
          </p:nvPr>
        </p:nvSpPr>
        <p:spPr>
          <a:xfrm>
            <a:off x="0" y="0"/>
            <a:ext cx="9144000" cy="5129100"/>
          </a:xfrm>
          <a:prstGeom prst="rect">
            <a:avLst/>
          </a:prstGeom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4000"/>
              <a:buFont typeface="Fira Sans ExtraBold"/>
              <a:buNone/>
              <a:defRPr sz="4000">
                <a:solidFill>
                  <a:srgbClr val="7F6000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com big título 1">
  <p:cSld name="CUSTOM_1_1">
    <p:bg>
      <p:bgPr>
        <a:gradFill>
          <a:gsLst>
            <a:gs pos="0">
              <a:srgbClr val="FFC002"/>
            </a:gs>
            <a:gs pos="100000">
              <a:srgbClr val="F1C232"/>
            </a:gs>
          </a:gsLst>
          <a:lin ang="10801400" scaled="0"/>
        </a:gra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/>
          <p:nvPr>
            <p:ph type="title"/>
          </p:nvPr>
        </p:nvSpPr>
        <p:spPr>
          <a:xfrm>
            <a:off x="0" y="0"/>
            <a:ext cx="9144000" cy="512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4000"/>
              <a:buFont typeface="Fira Sans ExtraBold"/>
              <a:buNone/>
              <a:defRPr sz="4000">
                <a:solidFill>
                  <a:srgbClr val="7F6000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1">
  <p:cSld name="TITLE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3" name="Google Shape;133;p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2">
  <p:cSld name="TITLE_2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7" name="Google Shape;137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8" name="Google Shape;13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mailto:filipecattoni@gmail.com" TargetMode="External"/><Relationship Id="rId4" Type="http://schemas.openxmlformats.org/officeDocument/2006/relationships/hyperlink" Target="mailto:kalyl.henings@projetoresgate.org.br" TargetMode="External"/><Relationship Id="rId5" Type="http://schemas.openxmlformats.org/officeDocument/2006/relationships/hyperlink" Target="mailto:luciano.abreu@projetoresgate.org.br" TargetMode="External"/><Relationship Id="rId6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ai2.appinventor.mit.edu/reference/components/storage.html#TinyDB" TargetMode="External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/>
          <p:nvPr/>
        </p:nvSpPr>
        <p:spPr>
          <a:xfrm>
            <a:off x="2090550" y="1342350"/>
            <a:ext cx="4962900" cy="15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7F6000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  <p:sp>
        <p:nvSpPr>
          <p:cNvPr id="144" name="Google Shape;144;p11"/>
          <p:cNvSpPr/>
          <p:nvPr/>
        </p:nvSpPr>
        <p:spPr>
          <a:xfrm>
            <a:off x="0" y="0"/>
            <a:ext cx="9144000" cy="4244400"/>
          </a:xfrm>
          <a:prstGeom prst="rect">
            <a:avLst/>
          </a:prstGeom>
          <a:gradFill>
            <a:gsLst>
              <a:gs pos="0">
                <a:srgbClr val="FFC002"/>
              </a:gs>
              <a:gs pos="100000">
                <a:srgbClr val="F1C23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" name="Google Shape;145;p11"/>
          <p:cNvGrpSpPr/>
          <p:nvPr/>
        </p:nvGrpSpPr>
        <p:grpSpPr>
          <a:xfrm>
            <a:off x="-163937" y="-1297787"/>
            <a:ext cx="11352775" cy="9960650"/>
            <a:chOff x="-163937" y="-1297787"/>
            <a:chExt cx="11352775" cy="9960650"/>
          </a:xfrm>
        </p:grpSpPr>
        <p:grpSp>
          <p:nvGrpSpPr>
            <p:cNvPr id="146" name="Google Shape;146;p11"/>
            <p:cNvGrpSpPr/>
            <p:nvPr/>
          </p:nvGrpSpPr>
          <p:grpSpPr>
            <a:xfrm rot="5400000">
              <a:off x="-2140775" y="679050"/>
              <a:ext cx="9960650" cy="6006975"/>
              <a:chOff x="-279425" y="-171700"/>
              <a:chExt cx="9960650" cy="6006975"/>
            </a:xfrm>
          </p:grpSpPr>
          <p:grpSp>
            <p:nvGrpSpPr>
              <p:cNvPr id="147" name="Google Shape;147;p11"/>
              <p:cNvGrpSpPr/>
              <p:nvPr/>
            </p:nvGrpSpPr>
            <p:grpSpPr>
              <a:xfrm>
                <a:off x="-279425" y="-17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148" name="Google Shape;148;p11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" name="Google Shape;149;p11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" name="Google Shape;150;p11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" name="Google Shape;151;p11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" name="Google Shape;152;p11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" name="Google Shape;153;p11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" name="Google Shape;154;p11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" name="Google Shape;155;p11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6" name="Google Shape;156;p11"/>
              <p:cNvGrpSpPr/>
              <p:nvPr/>
            </p:nvGrpSpPr>
            <p:grpSpPr>
              <a:xfrm>
                <a:off x="-279425" y="11623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157" name="Google Shape;157;p11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" name="Google Shape;158;p11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" name="Google Shape;159;p11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" name="Google Shape;160;p11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" name="Google Shape;161;p11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" name="Google Shape;162;p11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" name="Google Shape;163;p11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" name="Google Shape;164;p11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5" name="Google Shape;165;p11"/>
              <p:cNvGrpSpPr/>
              <p:nvPr/>
            </p:nvGrpSpPr>
            <p:grpSpPr>
              <a:xfrm>
                <a:off x="-279425" y="250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166" name="Google Shape;166;p11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" name="Google Shape;167;p11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" name="Google Shape;168;p11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" name="Google Shape;169;p11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" name="Google Shape;170;p11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" name="Google Shape;171;p11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" name="Google Shape;172;p11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" name="Google Shape;173;p11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4" name="Google Shape;174;p11"/>
              <p:cNvGrpSpPr/>
              <p:nvPr/>
            </p:nvGrpSpPr>
            <p:grpSpPr>
              <a:xfrm>
                <a:off x="-279425" y="38357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175" name="Google Shape;175;p11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" name="Google Shape;176;p11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" name="Google Shape;177;p11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" name="Google Shape;178;p11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" name="Google Shape;179;p11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" name="Google Shape;180;p11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" name="Google Shape;181;p11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" name="Google Shape;182;p11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83" name="Google Shape;183;p11"/>
            <p:cNvGrpSpPr/>
            <p:nvPr/>
          </p:nvGrpSpPr>
          <p:grpSpPr>
            <a:xfrm rot="5400000">
              <a:off x="3205025" y="679050"/>
              <a:ext cx="9960650" cy="6006975"/>
              <a:chOff x="-279425" y="-171700"/>
              <a:chExt cx="9960650" cy="6006975"/>
            </a:xfrm>
          </p:grpSpPr>
          <p:grpSp>
            <p:nvGrpSpPr>
              <p:cNvPr id="184" name="Google Shape;184;p11"/>
              <p:cNvGrpSpPr/>
              <p:nvPr/>
            </p:nvGrpSpPr>
            <p:grpSpPr>
              <a:xfrm>
                <a:off x="-279425" y="-17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185" name="Google Shape;185;p11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" name="Google Shape;186;p11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" name="Google Shape;187;p11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" name="Google Shape;188;p11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" name="Google Shape;189;p11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" name="Google Shape;190;p11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" name="Google Shape;191;p11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" name="Google Shape;192;p11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3" name="Google Shape;193;p11"/>
              <p:cNvGrpSpPr/>
              <p:nvPr/>
            </p:nvGrpSpPr>
            <p:grpSpPr>
              <a:xfrm>
                <a:off x="-279425" y="11623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194" name="Google Shape;194;p11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" name="Google Shape;195;p11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" name="Google Shape;196;p11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" name="Google Shape;197;p11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" name="Google Shape;198;p11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" name="Google Shape;199;p11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" name="Google Shape;200;p11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" name="Google Shape;201;p11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2" name="Google Shape;202;p11"/>
              <p:cNvGrpSpPr/>
              <p:nvPr/>
            </p:nvGrpSpPr>
            <p:grpSpPr>
              <a:xfrm>
                <a:off x="-279425" y="250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203" name="Google Shape;203;p11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" name="Google Shape;204;p11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" name="Google Shape;205;p11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" name="Google Shape;206;p11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" name="Google Shape;207;p11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" name="Google Shape;208;p11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" name="Google Shape;209;p11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" name="Google Shape;210;p11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11" name="Google Shape;211;p11"/>
              <p:cNvGrpSpPr/>
              <p:nvPr/>
            </p:nvGrpSpPr>
            <p:grpSpPr>
              <a:xfrm>
                <a:off x="-279425" y="38357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212" name="Google Shape;212;p11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" name="Google Shape;213;p11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" name="Google Shape;214;p11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" name="Google Shape;215;p11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" name="Google Shape;216;p11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" name="Google Shape;217;p11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" name="Google Shape;218;p11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" name="Google Shape;219;p11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220" name="Google Shape;220;p11"/>
          <p:cNvSpPr/>
          <p:nvPr/>
        </p:nvSpPr>
        <p:spPr>
          <a:xfrm>
            <a:off x="2090550" y="1342350"/>
            <a:ext cx="4962900" cy="1559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10004">
            <a:off x="-1875598" y="1521599"/>
            <a:ext cx="5143504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1"/>
          <p:cNvSpPr/>
          <p:nvPr/>
        </p:nvSpPr>
        <p:spPr>
          <a:xfrm>
            <a:off x="0" y="4244400"/>
            <a:ext cx="9144000" cy="89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100" y="4341687"/>
            <a:ext cx="1739150" cy="70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09475" y="4318513"/>
            <a:ext cx="750851" cy="750851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1"/>
          <p:cNvSpPr txBox="1"/>
          <p:nvPr/>
        </p:nvSpPr>
        <p:spPr>
          <a:xfrm>
            <a:off x="1491000" y="1502288"/>
            <a:ext cx="616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7F6000"/>
                </a:solidFill>
                <a:latin typeface="Fira Sans"/>
                <a:ea typeface="Fira Sans"/>
                <a:cs typeface="Fira Sans"/>
                <a:sym typeface="Fira Sans"/>
              </a:rPr>
              <a:t>Aula 09</a:t>
            </a:r>
            <a:endParaRPr b="1" sz="3000">
              <a:solidFill>
                <a:srgbClr val="7F6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6" name="Google Shape;226;p11"/>
          <p:cNvSpPr txBox="1"/>
          <p:nvPr/>
        </p:nvSpPr>
        <p:spPr>
          <a:xfrm>
            <a:off x="2148450" y="2003213"/>
            <a:ext cx="484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7F6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Armazenamento</a:t>
            </a:r>
            <a:endParaRPr>
              <a:solidFill>
                <a:srgbClr val="7F6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7" name="Google Shape;227;p11"/>
          <p:cNvSpPr txBox="1"/>
          <p:nvPr/>
        </p:nvSpPr>
        <p:spPr>
          <a:xfrm>
            <a:off x="3103350" y="3812013"/>
            <a:ext cx="293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7F6000"/>
                </a:solidFill>
                <a:latin typeface="Fira Sans"/>
                <a:ea typeface="Fira Sans"/>
                <a:cs typeface="Fira Sans"/>
                <a:sym typeface="Fira Sans"/>
              </a:rPr>
              <a:t>20 de Maio de 2022</a:t>
            </a:r>
            <a:endParaRPr b="1">
              <a:solidFill>
                <a:srgbClr val="7F6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0"/>
          <p:cNvSpPr txBox="1"/>
          <p:nvPr>
            <p:ph type="title"/>
          </p:nvPr>
        </p:nvSpPr>
        <p:spPr>
          <a:xfrm>
            <a:off x="0" y="0"/>
            <a:ext cx="9144000" cy="51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Agora, vamos exercitar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1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Exercitando o banco de dados (</a:t>
            </a:r>
            <a:r>
              <a:rPr b="1" lang="pt-BR">
                <a:latin typeface="Fira Sans"/>
                <a:ea typeface="Fira Sans"/>
                <a:cs typeface="Fira Sans"/>
                <a:sym typeface="Fira Sans"/>
              </a:rPr>
              <a:t>TinyDB</a:t>
            </a:r>
            <a:r>
              <a:rPr lang="pt-BR"/>
              <a:t>)</a:t>
            </a:r>
            <a:endParaRPr/>
          </a:p>
        </p:txBody>
      </p:sp>
      <p:sp>
        <p:nvSpPr>
          <p:cNvPr id="292" name="Google Shape;292;p21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</a:t>
            </a:r>
            <a:endParaRPr/>
          </a:p>
        </p:txBody>
      </p:sp>
      <p:sp>
        <p:nvSpPr>
          <p:cNvPr id="293" name="Google Shape;293;p21"/>
          <p:cNvSpPr txBox="1"/>
          <p:nvPr>
            <p:ph idx="2" type="body"/>
          </p:nvPr>
        </p:nvSpPr>
        <p:spPr>
          <a:xfrm>
            <a:off x="0" y="900000"/>
            <a:ext cx="4607400" cy="4244400"/>
          </a:xfrm>
          <a:prstGeom prst="rect">
            <a:avLst/>
          </a:prstGeom>
        </p:spPr>
        <p:txBody>
          <a:bodyPr anchorCtr="0" anchor="ctr" bIns="360000" lIns="360000" spcFirstLastPara="1" rIns="360000" wrap="square" tIns="360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Para esse primeiro exercício, iremos demonstrar a funcionalidade básica do TinyDB.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Criaremos um app com mais de uma tela, onde é possível mudar entre modo normal e dark mode em uma. Após selecionado, quando voltar para a tela anterior, a configuração deve persistir.</a:t>
            </a:r>
            <a:endParaRPr sz="1400"/>
          </a:p>
        </p:txBody>
      </p:sp>
      <p:pic>
        <p:nvPicPr>
          <p:cNvPr id="294" name="Google Shape;2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3750" y="2042191"/>
            <a:ext cx="3672176" cy="1836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2"/>
          <p:cNvSpPr txBox="1"/>
          <p:nvPr/>
        </p:nvSpPr>
        <p:spPr>
          <a:xfrm>
            <a:off x="360000" y="431100"/>
            <a:ext cx="77097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200">
                <a:solidFill>
                  <a:srgbClr val="7F6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Email para contato com os professores</a:t>
            </a:r>
            <a:endParaRPr sz="1200">
              <a:solidFill>
                <a:srgbClr val="7F6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00" name="Google Shape;300;p22"/>
          <p:cNvSpPr txBox="1"/>
          <p:nvPr/>
        </p:nvSpPr>
        <p:spPr>
          <a:xfrm>
            <a:off x="360000" y="143100"/>
            <a:ext cx="77097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00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7F6000"/>
                </a:solidFill>
                <a:latin typeface="Fira Sans ExtraBold"/>
                <a:ea typeface="Fira Sans ExtraBold"/>
                <a:cs typeface="Fira Sans ExtraBold"/>
                <a:sym typeface="Fira Sans ExtraBold"/>
              </a:rPr>
              <a:t>Alguma dúvida?</a:t>
            </a:r>
            <a:endParaRPr sz="2100">
              <a:solidFill>
                <a:srgbClr val="7F6000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  <p:sp>
        <p:nvSpPr>
          <p:cNvPr id="301" name="Google Shape;301;p22"/>
          <p:cNvSpPr txBox="1"/>
          <p:nvPr/>
        </p:nvSpPr>
        <p:spPr>
          <a:xfrm>
            <a:off x="0" y="899100"/>
            <a:ext cx="4607400" cy="424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60000" lIns="360000" spcFirstLastPara="1" rIns="360000" wrap="square" tIns="3600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Filipe Cattoni Elias</a:t>
            </a:r>
            <a:endParaRPr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u="sng">
                <a:solidFill>
                  <a:srgbClr val="0097A7"/>
                </a:solidFill>
                <a:latin typeface="Fira Sans"/>
                <a:ea typeface="Fira Sans"/>
                <a:cs typeface="Fira Sans"/>
                <a:sym typeface="Fira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filipecattoni@gmail.com</a:t>
            </a:r>
            <a:r>
              <a:rPr lang="pt-BR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endParaRPr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Kalyl Henings</a:t>
            </a:r>
            <a:endParaRPr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u="sng">
                <a:solidFill>
                  <a:srgbClr val="0097A7"/>
                </a:solidFill>
                <a:latin typeface="Fira Sans"/>
                <a:ea typeface="Fira Sans"/>
                <a:cs typeface="Fira Sans"/>
                <a:sym typeface="Fira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kalyl.henings@projetoresgate.org.br</a:t>
            </a:r>
            <a:endParaRPr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Luciano Wayand de Abreu</a:t>
            </a:r>
            <a:endParaRPr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u="sng">
                <a:solidFill>
                  <a:srgbClr val="0097A7"/>
                </a:solidFill>
                <a:latin typeface="Fira Sans"/>
                <a:ea typeface="Fira Sans"/>
                <a:cs typeface="Fira Sans"/>
                <a:sym typeface="Fira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luciano.abreu@projetoresgate.org.br</a:t>
            </a:r>
            <a:endParaRPr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302" name="Google Shape;30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98900" y="1348125"/>
            <a:ext cx="3185375" cy="3381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3"/>
          <p:cNvSpPr txBox="1"/>
          <p:nvPr/>
        </p:nvSpPr>
        <p:spPr>
          <a:xfrm>
            <a:off x="2090550" y="1342350"/>
            <a:ext cx="4962900" cy="15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7F6000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  <p:sp>
        <p:nvSpPr>
          <p:cNvPr id="308" name="Google Shape;308;p23"/>
          <p:cNvSpPr/>
          <p:nvPr/>
        </p:nvSpPr>
        <p:spPr>
          <a:xfrm>
            <a:off x="0" y="0"/>
            <a:ext cx="9144000" cy="4244400"/>
          </a:xfrm>
          <a:prstGeom prst="rect">
            <a:avLst/>
          </a:prstGeom>
          <a:gradFill>
            <a:gsLst>
              <a:gs pos="0">
                <a:srgbClr val="FFC002"/>
              </a:gs>
              <a:gs pos="100000">
                <a:srgbClr val="F1C23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9" name="Google Shape;309;p23"/>
          <p:cNvGrpSpPr/>
          <p:nvPr/>
        </p:nvGrpSpPr>
        <p:grpSpPr>
          <a:xfrm>
            <a:off x="-163937" y="-1297787"/>
            <a:ext cx="11352775" cy="9960650"/>
            <a:chOff x="-163937" y="-1297787"/>
            <a:chExt cx="11352775" cy="9960650"/>
          </a:xfrm>
        </p:grpSpPr>
        <p:grpSp>
          <p:nvGrpSpPr>
            <p:cNvPr id="310" name="Google Shape;310;p23"/>
            <p:cNvGrpSpPr/>
            <p:nvPr/>
          </p:nvGrpSpPr>
          <p:grpSpPr>
            <a:xfrm rot="5400000">
              <a:off x="-2140775" y="679050"/>
              <a:ext cx="9960650" cy="6006975"/>
              <a:chOff x="-279425" y="-171700"/>
              <a:chExt cx="9960650" cy="6006975"/>
            </a:xfrm>
          </p:grpSpPr>
          <p:grpSp>
            <p:nvGrpSpPr>
              <p:cNvPr id="311" name="Google Shape;311;p23"/>
              <p:cNvGrpSpPr/>
              <p:nvPr/>
            </p:nvGrpSpPr>
            <p:grpSpPr>
              <a:xfrm>
                <a:off x="-279425" y="-17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312" name="Google Shape;312;p23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3" name="Google Shape;313;p23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4" name="Google Shape;314;p23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5" name="Google Shape;315;p23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6" name="Google Shape;316;p23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7" name="Google Shape;317;p23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8" name="Google Shape;318;p23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9" name="Google Shape;319;p23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0" name="Google Shape;320;p23"/>
              <p:cNvGrpSpPr/>
              <p:nvPr/>
            </p:nvGrpSpPr>
            <p:grpSpPr>
              <a:xfrm>
                <a:off x="-279425" y="11623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321" name="Google Shape;321;p23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2" name="Google Shape;322;p23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3" name="Google Shape;323;p23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4" name="Google Shape;324;p23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5" name="Google Shape;325;p23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6" name="Google Shape;326;p23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7" name="Google Shape;327;p23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8" name="Google Shape;328;p23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9" name="Google Shape;329;p23"/>
              <p:cNvGrpSpPr/>
              <p:nvPr/>
            </p:nvGrpSpPr>
            <p:grpSpPr>
              <a:xfrm>
                <a:off x="-279425" y="250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330" name="Google Shape;330;p23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1" name="Google Shape;331;p23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2" name="Google Shape;332;p23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3" name="Google Shape;333;p23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4" name="Google Shape;334;p23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5" name="Google Shape;335;p23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6" name="Google Shape;336;p23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7" name="Google Shape;337;p23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38" name="Google Shape;338;p23"/>
              <p:cNvGrpSpPr/>
              <p:nvPr/>
            </p:nvGrpSpPr>
            <p:grpSpPr>
              <a:xfrm>
                <a:off x="-279425" y="38357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339" name="Google Shape;339;p23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0" name="Google Shape;340;p23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" name="Google Shape;341;p23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2" name="Google Shape;342;p23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" name="Google Shape;343;p23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" name="Google Shape;344;p23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" name="Google Shape;345;p23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6" name="Google Shape;346;p23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47" name="Google Shape;347;p23"/>
            <p:cNvGrpSpPr/>
            <p:nvPr/>
          </p:nvGrpSpPr>
          <p:grpSpPr>
            <a:xfrm rot="5400000">
              <a:off x="3205025" y="679050"/>
              <a:ext cx="9960650" cy="6006975"/>
              <a:chOff x="-279425" y="-171700"/>
              <a:chExt cx="9960650" cy="6006975"/>
            </a:xfrm>
          </p:grpSpPr>
          <p:grpSp>
            <p:nvGrpSpPr>
              <p:cNvPr id="348" name="Google Shape;348;p23"/>
              <p:cNvGrpSpPr/>
              <p:nvPr/>
            </p:nvGrpSpPr>
            <p:grpSpPr>
              <a:xfrm>
                <a:off x="-279425" y="-17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349" name="Google Shape;349;p23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0" name="Google Shape;350;p23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1" name="Google Shape;351;p23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2" name="Google Shape;352;p23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3" name="Google Shape;353;p23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4" name="Google Shape;354;p23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5" name="Google Shape;355;p23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6" name="Google Shape;356;p23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57" name="Google Shape;357;p23"/>
              <p:cNvGrpSpPr/>
              <p:nvPr/>
            </p:nvGrpSpPr>
            <p:grpSpPr>
              <a:xfrm>
                <a:off x="-279425" y="11623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358" name="Google Shape;358;p23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9" name="Google Shape;359;p23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0" name="Google Shape;360;p23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1" name="Google Shape;361;p23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2" name="Google Shape;362;p23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3" name="Google Shape;363;p23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4" name="Google Shape;364;p23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5" name="Google Shape;365;p23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6" name="Google Shape;366;p23"/>
              <p:cNvGrpSpPr/>
              <p:nvPr/>
            </p:nvGrpSpPr>
            <p:grpSpPr>
              <a:xfrm>
                <a:off x="-279425" y="250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367" name="Google Shape;367;p23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8" name="Google Shape;368;p23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9" name="Google Shape;369;p23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0" name="Google Shape;370;p23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" name="Google Shape;371;p23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2" name="Google Shape;372;p23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3" name="Google Shape;373;p23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" name="Google Shape;374;p23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5" name="Google Shape;375;p23"/>
              <p:cNvGrpSpPr/>
              <p:nvPr/>
            </p:nvGrpSpPr>
            <p:grpSpPr>
              <a:xfrm>
                <a:off x="-279425" y="38357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376" name="Google Shape;376;p23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" name="Google Shape;377;p23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8" name="Google Shape;378;p23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9" name="Google Shape;379;p23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0" name="Google Shape;380;p23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1" name="Google Shape;381;p23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2" name="Google Shape;382;p23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3" name="Google Shape;383;p23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384" name="Google Shape;384;p23"/>
          <p:cNvSpPr/>
          <p:nvPr/>
        </p:nvSpPr>
        <p:spPr>
          <a:xfrm>
            <a:off x="2090550" y="1342350"/>
            <a:ext cx="4962900" cy="1559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5" name="Google Shape;38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10004">
            <a:off x="-1875598" y="1521599"/>
            <a:ext cx="5143504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23"/>
          <p:cNvSpPr/>
          <p:nvPr/>
        </p:nvSpPr>
        <p:spPr>
          <a:xfrm>
            <a:off x="0" y="4244400"/>
            <a:ext cx="9144000" cy="89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7" name="Google Shape;38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100" y="4341687"/>
            <a:ext cx="1739150" cy="70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09475" y="4318513"/>
            <a:ext cx="750851" cy="750851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23"/>
          <p:cNvSpPr txBox="1"/>
          <p:nvPr/>
        </p:nvSpPr>
        <p:spPr>
          <a:xfrm>
            <a:off x="1491000" y="1502288"/>
            <a:ext cx="616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7F6000"/>
                </a:solidFill>
                <a:latin typeface="Fira Sans"/>
                <a:ea typeface="Fira Sans"/>
                <a:cs typeface="Fira Sans"/>
                <a:sym typeface="Fira Sans"/>
              </a:rPr>
              <a:t>Aula 09</a:t>
            </a:r>
            <a:endParaRPr b="1" sz="3000">
              <a:solidFill>
                <a:srgbClr val="7F6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0" name="Google Shape;390;p23"/>
          <p:cNvSpPr txBox="1"/>
          <p:nvPr/>
        </p:nvSpPr>
        <p:spPr>
          <a:xfrm>
            <a:off x="2148450" y="2003213"/>
            <a:ext cx="484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7F6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Muito Obrigado!</a:t>
            </a:r>
            <a:endParaRPr>
              <a:solidFill>
                <a:srgbClr val="7F6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91" name="Google Shape;391;p23"/>
          <p:cNvSpPr txBox="1"/>
          <p:nvPr/>
        </p:nvSpPr>
        <p:spPr>
          <a:xfrm>
            <a:off x="3103350" y="3812013"/>
            <a:ext cx="293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7F6000"/>
                </a:solidFill>
                <a:latin typeface="Fira Sans"/>
                <a:ea typeface="Fira Sans"/>
                <a:cs typeface="Fira Sans"/>
                <a:sym typeface="Fira Sans"/>
              </a:rPr>
              <a:t>20 de Maio de 2022</a:t>
            </a:r>
            <a:endParaRPr b="1">
              <a:solidFill>
                <a:srgbClr val="7F6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2"/>
          <p:cNvSpPr txBox="1"/>
          <p:nvPr/>
        </p:nvSpPr>
        <p:spPr>
          <a:xfrm>
            <a:off x="0" y="0"/>
            <a:ext cx="9144000" cy="5129100"/>
          </a:xfrm>
          <a:prstGeom prst="rect">
            <a:avLst/>
          </a:prstGeom>
          <a:noFill/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7F6000"/>
                </a:solidFill>
                <a:latin typeface="Fira Sans ExtraBold"/>
                <a:ea typeface="Fira Sans ExtraBold"/>
                <a:cs typeface="Fira Sans ExtraBold"/>
                <a:sym typeface="Fira Sans ExtraBold"/>
              </a:rPr>
              <a:t>Projeto</a:t>
            </a:r>
            <a:r>
              <a:rPr lang="pt-BR" sz="4000">
                <a:solidFill>
                  <a:srgbClr val="7F6000"/>
                </a:solidFill>
                <a:latin typeface="Fira Sans ExtraBold"/>
                <a:ea typeface="Fira Sans ExtraBold"/>
                <a:cs typeface="Fira Sans ExtraBold"/>
                <a:sym typeface="Fira Sans ExtraBold"/>
              </a:rPr>
              <a:t> 01</a:t>
            </a:r>
            <a:endParaRPr sz="4000">
              <a:solidFill>
                <a:srgbClr val="7F6000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7F6000"/>
                </a:solidFill>
                <a:latin typeface="Fira Sans"/>
                <a:ea typeface="Fira Sans"/>
                <a:cs typeface="Fira Sans"/>
                <a:sym typeface="Fira Sans"/>
              </a:rPr>
              <a:t>Sobre o desenvolvimento</a:t>
            </a:r>
            <a:endParaRPr sz="4000">
              <a:solidFill>
                <a:srgbClr val="7F6000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"/>
          <p:cNvSpPr txBox="1"/>
          <p:nvPr/>
        </p:nvSpPr>
        <p:spPr>
          <a:xfrm>
            <a:off x="0" y="0"/>
            <a:ext cx="9144000" cy="5129100"/>
          </a:xfrm>
          <a:prstGeom prst="rect">
            <a:avLst/>
          </a:prstGeom>
          <a:noFill/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7F6000"/>
                </a:solidFill>
                <a:latin typeface="Fira Sans ExtraBold"/>
                <a:ea typeface="Fira Sans ExtraBold"/>
                <a:cs typeface="Fira Sans ExtraBold"/>
                <a:sym typeface="Fira Sans ExtraBold"/>
              </a:rPr>
              <a:t>Recapitulando a última aula</a:t>
            </a:r>
            <a:endParaRPr sz="4000">
              <a:solidFill>
                <a:srgbClr val="7F6000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7F6000"/>
                </a:solidFill>
                <a:latin typeface="Fira Sans"/>
                <a:ea typeface="Fira Sans"/>
                <a:cs typeface="Fira Sans"/>
                <a:sym typeface="Fira Sans"/>
              </a:rPr>
              <a:t>Relembrando alguns componentes</a:t>
            </a:r>
            <a:endParaRPr sz="4000">
              <a:solidFill>
                <a:srgbClr val="7F6000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4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Componentes</a:t>
            </a:r>
            <a:endParaRPr/>
          </a:p>
        </p:txBody>
      </p:sp>
      <p:sp>
        <p:nvSpPr>
          <p:cNvPr id="243" name="Google Shape;243;p14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Lista de componentes vistos e exercitados na última aula</a:t>
            </a:r>
            <a:endParaRPr/>
          </a:p>
        </p:txBody>
      </p:sp>
      <p:sp>
        <p:nvSpPr>
          <p:cNvPr id="244" name="Google Shape;244;p14"/>
          <p:cNvSpPr txBox="1"/>
          <p:nvPr>
            <p:ph idx="2" type="body"/>
          </p:nvPr>
        </p:nvSpPr>
        <p:spPr>
          <a:xfrm>
            <a:off x="0" y="899100"/>
            <a:ext cx="4572000" cy="4244400"/>
          </a:xfrm>
          <a:prstGeom prst="rect">
            <a:avLst/>
          </a:prstGeom>
        </p:spPr>
        <p:txBody>
          <a:bodyPr anchorCtr="0" anchor="ctr" bIns="360000" lIns="360000" spcFirstLastPara="1" rIns="360000" wrap="square" tIns="360000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 sz="1400"/>
              <a:t>Interface de Usuário: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EscolheData</a:t>
            </a:r>
            <a:r>
              <a:rPr lang="pt-BR" sz="1400"/>
              <a:t> ou </a:t>
            </a:r>
            <a:r>
              <a:rPr i="1" lang="pt-BR" sz="1400"/>
              <a:t>DatePicker;</a:t>
            </a:r>
            <a:endParaRPr i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EscolheHora</a:t>
            </a:r>
            <a:r>
              <a:rPr lang="pt-BR" sz="1400"/>
              <a:t> ou </a:t>
            </a:r>
            <a:r>
              <a:rPr i="1" lang="pt-BR" sz="1400"/>
              <a:t>TimePicker;</a:t>
            </a:r>
            <a:endParaRPr i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Notificador</a:t>
            </a:r>
            <a:r>
              <a:rPr lang="pt-BR" sz="1400"/>
              <a:t> ou </a:t>
            </a:r>
            <a:r>
              <a:rPr i="1" lang="pt-BR" sz="1400"/>
              <a:t>Notifier.</a:t>
            </a:r>
            <a:endParaRPr i="1" sz="14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 u="sng"/>
              <a:t>Alguma dúvida</a:t>
            </a:r>
            <a:r>
              <a:rPr lang="pt-BR" sz="1400"/>
              <a:t>?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400"/>
          </a:p>
        </p:txBody>
      </p:sp>
      <p:pic>
        <p:nvPicPr>
          <p:cNvPr id="245" name="Google Shape;245;p14"/>
          <p:cNvPicPr preferRelativeResize="0"/>
          <p:nvPr/>
        </p:nvPicPr>
        <p:blipFill rotWithShape="1">
          <a:blip r:embed="rId3">
            <a:alphaModFix/>
          </a:blip>
          <a:srcRect b="47511" l="25897" r="28332" t="45131"/>
          <a:stretch/>
        </p:blipFill>
        <p:spPr>
          <a:xfrm>
            <a:off x="5568075" y="2029588"/>
            <a:ext cx="1977350" cy="486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14"/>
          <p:cNvPicPr preferRelativeResize="0"/>
          <p:nvPr/>
        </p:nvPicPr>
        <p:blipFill rotWithShape="1">
          <a:blip r:embed="rId4">
            <a:alphaModFix/>
          </a:blip>
          <a:srcRect b="47777" l="26753" r="27476" t="44874"/>
          <a:stretch/>
        </p:blipFill>
        <p:spPr>
          <a:xfrm>
            <a:off x="5568075" y="2605613"/>
            <a:ext cx="1977351" cy="486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4"/>
          <p:cNvPicPr preferRelativeResize="0"/>
          <p:nvPr/>
        </p:nvPicPr>
        <p:blipFill rotWithShape="1">
          <a:blip r:embed="rId5">
            <a:alphaModFix/>
          </a:blip>
          <a:srcRect b="0" l="27281" r="28630" t="88903"/>
          <a:stretch/>
        </p:blipFill>
        <p:spPr>
          <a:xfrm>
            <a:off x="5640875" y="3266962"/>
            <a:ext cx="1904550" cy="747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5"/>
          <p:cNvSpPr txBox="1"/>
          <p:nvPr/>
        </p:nvSpPr>
        <p:spPr>
          <a:xfrm>
            <a:off x="0" y="0"/>
            <a:ext cx="9144000" cy="5129100"/>
          </a:xfrm>
          <a:prstGeom prst="rect">
            <a:avLst/>
          </a:prstGeom>
          <a:noFill/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7F6000"/>
                </a:solidFill>
                <a:latin typeface="Fira Sans ExtraBold"/>
                <a:ea typeface="Fira Sans ExtraBold"/>
                <a:cs typeface="Fira Sans ExtraBold"/>
                <a:sym typeface="Fira Sans ExtraBold"/>
              </a:rPr>
              <a:t>Continuação</a:t>
            </a:r>
            <a:endParaRPr sz="4000">
              <a:solidFill>
                <a:srgbClr val="7F6000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7F6000"/>
                </a:solidFill>
                <a:latin typeface="Fira Sans"/>
                <a:ea typeface="Fira Sans"/>
                <a:cs typeface="Fira Sans"/>
                <a:sym typeface="Fira Sans"/>
              </a:rPr>
              <a:t>Apresentação dos componentes de armazenamento</a:t>
            </a:r>
            <a:endParaRPr sz="2000">
              <a:solidFill>
                <a:srgbClr val="7F6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6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Sessão de Armazenamento</a:t>
            </a:r>
            <a:endParaRPr/>
          </a:p>
        </p:txBody>
      </p:sp>
      <p:sp>
        <p:nvSpPr>
          <p:cNvPr id="258" name="Google Shape;258;p16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Componentes</a:t>
            </a:r>
            <a:endParaRPr/>
          </a:p>
        </p:txBody>
      </p:sp>
      <p:sp>
        <p:nvSpPr>
          <p:cNvPr id="259" name="Google Shape;259;p16"/>
          <p:cNvSpPr txBox="1"/>
          <p:nvPr>
            <p:ph idx="2" type="body"/>
          </p:nvPr>
        </p:nvSpPr>
        <p:spPr>
          <a:xfrm>
            <a:off x="0" y="900000"/>
            <a:ext cx="4607400" cy="4244400"/>
          </a:xfrm>
          <a:prstGeom prst="rect">
            <a:avLst/>
          </a:prstGeom>
        </p:spPr>
        <p:txBody>
          <a:bodyPr anchorCtr="0" anchor="ctr" bIns="360000" lIns="360000" spcFirstLastPara="1" rIns="360000" wrap="square" tIns="360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Nessa seção da paleta estão os componentes ligados ao armazenamento de informações.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A partir deles é possível criar arquivos, salvar informações do aplicativo no celular e até mesmo comunicar-se com servidores e serviços web!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Hoje, veremos o TinyDB.</a:t>
            </a:r>
            <a:endParaRPr sz="1400"/>
          </a:p>
        </p:txBody>
      </p:sp>
      <p:pic>
        <p:nvPicPr>
          <p:cNvPr id="260" name="Google Shape;26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4575" y="1826816"/>
            <a:ext cx="2905125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Definição</a:t>
            </a:r>
            <a:endParaRPr/>
          </a:p>
        </p:txBody>
      </p:sp>
      <p:sp>
        <p:nvSpPr>
          <p:cNvPr id="266" name="Google Shape;266;p17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TinyDB</a:t>
            </a:r>
            <a:endParaRPr/>
          </a:p>
        </p:txBody>
      </p:sp>
      <p:sp>
        <p:nvSpPr>
          <p:cNvPr id="267" name="Google Shape;267;p17"/>
          <p:cNvSpPr txBox="1"/>
          <p:nvPr>
            <p:ph idx="2" type="body"/>
          </p:nvPr>
        </p:nvSpPr>
        <p:spPr>
          <a:xfrm>
            <a:off x="0" y="900000"/>
            <a:ext cx="4607400" cy="4244400"/>
          </a:xfrm>
          <a:prstGeom prst="rect">
            <a:avLst/>
          </a:prstGeom>
        </p:spPr>
        <p:txBody>
          <a:bodyPr anchorCtr="0" anchor="ctr" bIns="360000" lIns="360000" spcFirstLastPara="1" rIns="360000" wrap="square" tIns="360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/>
              <a:t>DEFINIÇÃO: </a:t>
            </a:r>
            <a:r>
              <a:rPr lang="pt-BR" sz="1400"/>
              <a:t>O TinyDB é um componente não gráfico (invisível) utilizado para armazenar dados para um aplicativo.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Ele armazena valores de variáveis do aplicativo na memória não volátil (</a:t>
            </a:r>
            <a:r>
              <a:rPr lang="pt-BR" sz="1400"/>
              <a:t>cartão</a:t>
            </a:r>
            <a:r>
              <a:rPr lang="pt-BR" sz="1400"/>
              <a:t> sd, por exemplo), compartilhar informações entre telas do seu app e afins.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A documentação pode ser acessada </a:t>
            </a:r>
            <a:r>
              <a:rPr lang="pt-BR" sz="1400" u="sng">
                <a:solidFill>
                  <a:schemeClr val="hlink"/>
                </a:solidFill>
                <a:hlinkClick r:id="rId3"/>
              </a:rPr>
              <a:t>no site</a:t>
            </a:r>
            <a:r>
              <a:rPr lang="pt-BR" sz="1400"/>
              <a:t>, através do </a:t>
            </a:r>
            <a:r>
              <a:rPr b="1" lang="pt-BR" sz="1400"/>
              <a:t>TinyDB</a:t>
            </a:r>
            <a:r>
              <a:rPr lang="pt-BR" sz="1400"/>
              <a:t>.</a:t>
            </a:r>
            <a:endParaRPr sz="1400"/>
          </a:p>
        </p:txBody>
      </p:sp>
      <p:pic>
        <p:nvPicPr>
          <p:cNvPr id="268" name="Google Shape;26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0100" y="1125291"/>
            <a:ext cx="2209588" cy="3793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8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Propriedade</a:t>
            </a:r>
            <a:endParaRPr/>
          </a:p>
        </p:txBody>
      </p:sp>
      <p:sp>
        <p:nvSpPr>
          <p:cNvPr id="274" name="Google Shape;274;p18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TinyDB</a:t>
            </a:r>
            <a:endParaRPr/>
          </a:p>
        </p:txBody>
      </p:sp>
      <p:sp>
        <p:nvSpPr>
          <p:cNvPr id="275" name="Google Shape;275;p18"/>
          <p:cNvSpPr txBox="1"/>
          <p:nvPr>
            <p:ph idx="2" type="body"/>
          </p:nvPr>
        </p:nvSpPr>
        <p:spPr>
          <a:xfrm>
            <a:off x="0" y="900000"/>
            <a:ext cx="4607400" cy="4244400"/>
          </a:xfrm>
          <a:prstGeom prst="rect">
            <a:avLst/>
          </a:prstGeom>
        </p:spPr>
        <p:txBody>
          <a:bodyPr anchorCtr="0" anchor="ctr" bIns="360000" lIns="360000" spcFirstLastPara="1" rIns="360000" wrap="square" tIns="360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Podemos editar a propriedade do </a:t>
            </a:r>
            <a:r>
              <a:rPr b="1" lang="pt-BR" sz="1400"/>
              <a:t>TinyDB</a:t>
            </a:r>
            <a:r>
              <a:rPr lang="pt-BR" sz="1400"/>
              <a:t>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Nome do banco de dados.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76" name="Google Shape;27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1350" y="1998073"/>
            <a:ext cx="3359675" cy="187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9"/>
          <p:cNvSpPr txBox="1"/>
          <p:nvPr>
            <p:ph type="title"/>
          </p:nvPr>
        </p:nvSpPr>
        <p:spPr>
          <a:xfrm>
            <a:off x="0" y="0"/>
            <a:ext cx="9144000" cy="51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Alguma dúvida?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