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a52546fbe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a52546fb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4f3a29b5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4f3a29b5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a52546fbe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a52546fbe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4f3a29b5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4f3a29b5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a52546fbe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a52546fbe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a52546fbe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a52546fbe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a52546fb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a52546fb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a52546fb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a52546fb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a52546fbe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a52546fbe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a52546fbe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a52546fbe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f3a29b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f3a29b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a52546fbe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a52546fbe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a52546fbe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a52546fbe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4f3a29b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4f3a29b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4f3a29b5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4f3a29b5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a52546fb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a52546fb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a52546fb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a52546fb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f3a29b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4f3a29b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4f3a29b5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4f3a29b5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a52546fbe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a52546fbe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f3a29b5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4f3a29b5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a52546fb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a52546fb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6575" y="542475"/>
            <a:ext cx="58845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200">
                <a:latin typeface="Comic Sans MS"/>
                <a:ea typeface="Comic Sans MS"/>
                <a:cs typeface="Comic Sans MS"/>
                <a:sym typeface="Comic Sans MS"/>
              </a:rPr>
              <a:t>Discount Diaries</a:t>
            </a:r>
            <a:endParaRPr b="1" sz="5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omic Sans MS"/>
                <a:ea typeface="Comic Sans MS"/>
                <a:cs typeface="Comic Sans MS"/>
                <a:sym typeface="Comic Sans MS"/>
              </a:rPr>
              <a:t>Boosting Sales in Style for ENIAC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01075" y="3616525"/>
            <a:ext cx="19086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DEE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Presentation by:</a:t>
            </a:r>
            <a:endParaRPr sz="1200">
              <a:solidFill>
                <a:srgbClr val="DBDE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DEE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Gustavo Colmenares</a:t>
            </a:r>
            <a:endParaRPr sz="1200">
              <a:solidFill>
                <a:srgbClr val="DBDE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DEE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Asif Siddiqui</a:t>
            </a:r>
            <a:endParaRPr sz="1200">
              <a:solidFill>
                <a:srgbClr val="DBDE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DEE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Grace Ejimkonye</a:t>
            </a:r>
            <a:endParaRPr sz="1200">
              <a:solidFill>
                <a:srgbClr val="DBDEE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317575" y="1545675"/>
            <a:ext cx="48708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Appendix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" y="924225"/>
            <a:ext cx="9068098" cy="35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>
            <p:ph type="title"/>
          </p:nvPr>
        </p:nvSpPr>
        <p:spPr>
          <a:xfrm>
            <a:off x="33475" y="241350"/>
            <a:ext cx="90681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by Product Category &amp; Discount Types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Orders Distribution by Product Category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4500"/>
            <a:ext cx="8839199" cy="3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165150"/>
            <a:ext cx="7038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Discount Type  vs Monthly Revenue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0" y="884050"/>
            <a:ext cx="9069724" cy="36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951000" y="393750"/>
            <a:ext cx="7385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Orders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224"/>
            <a:ext cx="8839200" cy="39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21550" y="739525"/>
            <a:ext cx="6195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Discount Type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Revenue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Segmented by Product Categories</a:t>
            </a:r>
            <a:endParaRPr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75" y="73675"/>
            <a:ext cx="8987724" cy="49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575"/>
            <a:ext cx="8761652" cy="50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00" y="40200"/>
            <a:ext cx="4433602" cy="500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75" y="53575"/>
            <a:ext cx="4505023" cy="50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21550" y="739525"/>
            <a:ext cx="63222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Discount Type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Quarterly Revenue &amp; Orders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Segmented by Product Categories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17075" y="393750"/>
            <a:ext cx="77286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Introduction</a:t>
            </a:r>
            <a:endParaRPr sz="34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17075" y="1415650"/>
            <a:ext cx="77286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Key objectives :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51948" lvl="1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Analyze the impact of various discounts on ENIAC’s sales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5194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Identify the discount types that yield the most sales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51948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Implication of discount on future sales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0" y="100450"/>
            <a:ext cx="8887274" cy="49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0" y="100450"/>
            <a:ext cx="8873876" cy="48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5" y="346625"/>
            <a:ext cx="8110950" cy="45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00" y="309688"/>
            <a:ext cx="6087669" cy="4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Data background</a:t>
            </a:r>
            <a:endParaRPr sz="29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64875" y="1307850"/>
            <a:ext cx="72714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1194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Analysis based on completed orders at ENIAC between</a:t>
            </a: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 January 2017 - March 2018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Drop Duplicated orders on orderline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We also eliminated all orders which were not available in product data to make sure all orders and products sold sync across the database.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Fixed unit price in order to calculate discount on each product has been sold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Total Revenue: &gt; 7 Million 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7056975" y="478425"/>
            <a:ext cx="6354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7350" y="616125"/>
            <a:ext cx="2745900" cy="31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Discount Types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2">
                <a:latin typeface="Montserrat Medium"/>
                <a:ea typeface="Montserrat Medium"/>
                <a:cs typeface="Montserrat Medium"/>
                <a:sym typeface="Montserrat Medium"/>
              </a:rPr>
              <a:t>None —--------   0%</a:t>
            </a:r>
            <a:endParaRPr sz="1622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2">
                <a:latin typeface="Montserrat Medium"/>
                <a:ea typeface="Montserrat Medium"/>
                <a:cs typeface="Montserrat Medium"/>
                <a:sym typeface="Montserrat Medium"/>
              </a:rPr>
              <a:t>Small —--------  &gt;0%  - 10%</a:t>
            </a:r>
            <a:endParaRPr sz="1622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2">
                <a:latin typeface="Montserrat Medium"/>
                <a:ea typeface="Montserrat Medium"/>
                <a:cs typeface="Montserrat Medium"/>
                <a:sym typeface="Montserrat Medium"/>
              </a:rPr>
              <a:t>Moderate —---  &gt;10% - 25%</a:t>
            </a:r>
            <a:endParaRPr sz="1622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2">
                <a:latin typeface="Montserrat Medium"/>
                <a:ea typeface="Montserrat Medium"/>
                <a:cs typeface="Montserrat Medium"/>
                <a:sym typeface="Montserrat Medium"/>
              </a:rPr>
              <a:t>Significant—--  &gt;25% - 50%</a:t>
            </a:r>
            <a:endParaRPr sz="1622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2">
                <a:latin typeface="Montserrat Medium"/>
                <a:ea typeface="Montserrat Medium"/>
                <a:cs typeface="Montserrat Medium"/>
                <a:sym typeface="Montserrat Medium"/>
              </a:rPr>
              <a:t>Heavy –---------  &gt;50% - 75%</a:t>
            </a:r>
            <a:endParaRPr sz="1622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2">
                <a:latin typeface="Montserrat Medium"/>
                <a:ea typeface="Montserrat Medium"/>
                <a:cs typeface="Montserrat Medium"/>
                <a:sym typeface="Montserrat Medium"/>
              </a:rPr>
              <a:t>Aggressive —-- &gt;75%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975" y="194225"/>
            <a:ext cx="6074426" cy="47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" y="639400"/>
            <a:ext cx="4406799" cy="383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7056975" y="478425"/>
            <a:ext cx="6354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641625" y="1020950"/>
            <a:ext cx="1537200" cy="88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Small —------- 1-10%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Moderate —- </a:t>
            </a:r>
            <a:r>
              <a:rPr b="1" lang="en-GB" sz="900">
                <a:latin typeface="Lato"/>
                <a:ea typeface="Lato"/>
                <a:cs typeface="Lato"/>
                <a:sym typeface="Lato"/>
              </a:rPr>
              <a:t>10-25%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Significant—--25-50%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Heavy—------- 50-75%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Lato"/>
                <a:ea typeface="Lato"/>
                <a:cs typeface="Lato"/>
                <a:sym typeface="Lato"/>
              </a:rPr>
              <a:t>Aggressive—--75-99%</a:t>
            </a:r>
            <a:endParaRPr b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39400"/>
            <a:ext cx="4522875" cy="38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5601" cy="48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2571750"/>
            <a:ext cx="8943101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75" y="98825"/>
            <a:ext cx="8943101" cy="241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Conclusion</a:t>
            </a:r>
            <a:endParaRPr sz="34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Aggressive Discounts did not affect a positive effect on Revenue or Orders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Recommended range for discounts should not be more than 25% during the early quarters in the year.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Significant discounts can be complemented </a:t>
            </a: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during</a:t>
            </a: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 the last quarter of the year (btw November and December)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084950" y="1172025"/>
            <a:ext cx="44001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Thank You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for </a:t>
            </a:r>
            <a:endParaRPr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Listening</a:t>
            </a:r>
            <a:endParaRPr sz="5500"/>
          </a:p>
        </p:txBody>
      </p:sp>
      <p:sp>
        <p:nvSpPr>
          <p:cNvPr id="185" name="Google Shape;185;p21"/>
          <p:cNvSpPr/>
          <p:nvPr/>
        </p:nvSpPr>
        <p:spPr>
          <a:xfrm>
            <a:off x="5793125" y="1359550"/>
            <a:ext cx="2544900" cy="2504700"/>
          </a:xfrm>
          <a:prstGeom prst="smileyFace">
            <a:avLst>
              <a:gd fmla="val 4653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