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61eea7e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61eea7e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61eea7e9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61eea7e9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d7c044a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5d7c044a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d7c044a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5d7c044a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d7c044a6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5d7c044a6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5d7c044a6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5d7c044a6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5d7c044a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5d7c044a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602660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602660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6026604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6026604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5d7c044a6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5d7c044a6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37415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Should we consider Magist for our expansion in Brazil?</a:t>
            </a:r>
            <a:endParaRPr sz="6600">
              <a:highlight>
                <a:schemeClr val="dk1"/>
              </a:highlight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362" y="465775"/>
            <a:ext cx="3127275" cy="421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600200"/>
            <a:ext cx="63246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27350" y="293650"/>
            <a:ext cx="85206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fr" sz="1820">
                <a:solidFill>
                  <a:srgbClr val="000000"/>
                </a:solidFill>
              </a:rPr>
              <a:t>Magist Tech products percentage share</a:t>
            </a:r>
            <a:endParaRPr sz="1820">
              <a:solidFill>
                <a:srgbClr val="000000"/>
              </a:solidFill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75" y="4651400"/>
            <a:ext cx="944750" cy="2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402" y="729850"/>
            <a:ext cx="4381349" cy="420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930175" y="762425"/>
            <a:ext cx="60975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>
                <a:solidFill>
                  <a:srgbClr val="38761D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€</a:t>
            </a:r>
            <a:r>
              <a:rPr lang="fr" sz="6100">
                <a:solidFill>
                  <a:srgbClr val="38761D"/>
                </a:solidFill>
              </a:rPr>
              <a:t>120.65</a:t>
            </a:r>
            <a:endParaRPr sz="2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33">
                <a:solidFill>
                  <a:srgbClr val="000000"/>
                </a:solidFill>
              </a:rPr>
              <a:t>is the average price </a:t>
            </a:r>
            <a:endParaRPr sz="243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33">
                <a:solidFill>
                  <a:srgbClr val="000000"/>
                </a:solidFill>
              </a:rPr>
              <a:t>of the products being sold on</a:t>
            </a:r>
            <a:r>
              <a:rPr lang="fr" sz="2000"/>
              <a:t> </a:t>
            </a:r>
            <a:r>
              <a:rPr b="1" lang="fr" sz="2555">
                <a:solidFill>
                  <a:srgbClr val="38761D"/>
                </a:solidFill>
              </a:rPr>
              <a:t>Magist</a:t>
            </a:r>
            <a:endParaRPr b="1" sz="2555">
              <a:solidFill>
                <a:srgbClr val="38761D"/>
              </a:solidFill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2613600" y="3054875"/>
            <a:ext cx="585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Average item price of </a:t>
            </a:r>
            <a:r>
              <a:rPr b="1" lang="fr" sz="2300">
                <a:solidFill>
                  <a:srgbClr val="E6913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Eniac</a:t>
            </a:r>
            <a:r>
              <a:rPr b="1" lang="fr" sz="23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2300">
                <a:solidFill>
                  <a:srgbClr val="E6913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fr" sz="2300">
                <a:solidFill>
                  <a:srgbClr val="E69138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€</a:t>
            </a:r>
            <a:r>
              <a:rPr b="1" lang="fr" sz="3800">
                <a:solidFill>
                  <a:srgbClr val="E6913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540</a:t>
            </a:r>
            <a:endParaRPr b="1" sz="2300">
              <a:solidFill>
                <a:srgbClr val="E69138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1362688" y="4145300"/>
            <a:ext cx="26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AVG PER MONTH = </a:t>
            </a:r>
            <a:r>
              <a:rPr lang="fr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€</a:t>
            </a:r>
            <a:r>
              <a:rPr lang="fr"/>
              <a:t>701.0</a:t>
            </a:r>
            <a:r>
              <a:rPr lang="fr">
                <a:solidFill>
                  <a:schemeClr val="dk2"/>
                </a:solidFill>
              </a:rPr>
              <a:t>21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62" y="998450"/>
            <a:ext cx="4151776" cy="29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5665425" y="4145300"/>
            <a:ext cx="28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AVG PER MONTH = </a:t>
            </a:r>
            <a:r>
              <a:rPr lang="fr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€</a:t>
            </a:r>
            <a:r>
              <a:rPr lang="fr"/>
              <a:t>99.339</a:t>
            </a:r>
            <a:endParaRPr sz="11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425" y="1075474"/>
            <a:ext cx="4033162" cy="2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1630725" y="1769975"/>
            <a:ext cx="57918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407">
                <a:latin typeface="Nunito"/>
                <a:ea typeface="Nunito"/>
                <a:cs typeface="Nunito"/>
                <a:sym typeface="Nunito"/>
              </a:rPr>
              <a:t>The average monthly revenue for </a:t>
            </a:r>
            <a:r>
              <a:rPr lang="fr" sz="4407">
                <a:latin typeface="Nunito"/>
                <a:ea typeface="Nunito"/>
                <a:cs typeface="Nunito"/>
                <a:sym typeface="Nunito"/>
              </a:rPr>
              <a:t>Tech Sellers is only the</a:t>
            </a:r>
            <a:r>
              <a:rPr lang="fr" sz="4407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5182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8.5%</a:t>
            </a:r>
            <a:r>
              <a:rPr lang="fr" sz="4407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of Eniac’s</a:t>
            </a:r>
            <a:r>
              <a:rPr lang="fr" sz="5317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5317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36111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fr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fr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delivery time of Magist exceeds the market delivery days.</a:t>
            </a:r>
            <a:endParaRPr sz="2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125" y="252913"/>
            <a:ext cx="3696074" cy="46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973675" y="3056200"/>
            <a:ext cx="369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Calibri"/>
                <a:ea typeface="Calibri"/>
                <a:cs typeface="Calibri"/>
                <a:sym typeface="Calibri"/>
              </a:rPr>
              <a:t>Late deliveries represent 11% of all deliveries.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433350" y="856125"/>
            <a:ext cx="7891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Conclusion</a:t>
            </a:r>
            <a:r>
              <a:rPr b="1" lang="fr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518850"/>
            <a:ext cx="7505700" cy="29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Based</a:t>
            </a:r>
            <a:r>
              <a:rPr lang="fr" sz="1900"/>
              <a:t> on the following reasons, w</a:t>
            </a:r>
            <a:r>
              <a:rPr lang="fr" sz="1900"/>
              <a:t>e </a:t>
            </a:r>
            <a:r>
              <a:rPr lang="fr" sz="1900"/>
              <a:t>recommend</a:t>
            </a:r>
            <a:r>
              <a:rPr lang="fr" sz="1900"/>
              <a:t> against using Magist as our platform: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Magist has a </a:t>
            </a:r>
            <a:r>
              <a:rPr lang="fr" sz="1900"/>
              <a:t>minimal market</a:t>
            </a:r>
            <a:r>
              <a:rPr lang="fr" sz="1900"/>
              <a:t> share in tech products sector.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Despite the company’s growth, there are still areas of concern.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Unreliable delivery services can result in reputational damage and </a:t>
            </a:r>
            <a:r>
              <a:rPr lang="fr" sz="1900"/>
              <a:t>potential</a:t>
            </a:r>
            <a:r>
              <a:rPr lang="fr" sz="1900"/>
              <a:t> revenue loss.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0"/>
              <a:t> </a:t>
            </a:r>
            <a:r>
              <a:rPr lang="fr" sz="19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Please feel free to ask if you require any additional information.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D5C6D"/>
                </a:solidFill>
              </a:rPr>
              <a:t>APPENDIX</a:t>
            </a:r>
            <a:endParaRPr b="1">
              <a:solidFill>
                <a:srgbClr val="4D5C6D"/>
              </a:solidFill>
            </a:endParaRPr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25" y="832050"/>
            <a:ext cx="3535225" cy="353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4213125" y="2178425"/>
            <a:ext cx="357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Nunito"/>
                <a:ea typeface="Nunito"/>
                <a:cs typeface="Nunito"/>
                <a:sym typeface="Nunito"/>
              </a:rPr>
              <a:t>Total Sellers</a:t>
            </a:r>
            <a:r>
              <a:rPr lang="fr" sz="2700">
                <a:latin typeface="Nunito"/>
                <a:ea typeface="Nunito"/>
                <a:cs typeface="Nunito"/>
                <a:sym typeface="Nunito"/>
              </a:rPr>
              <a:t> = 3095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Nunito"/>
                <a:ea typeface="Nunito"/>
                <a:cs typeface="Nunito"/>
                <a:sym typeface="Nunito"/>
              </a:rPr>
              <a:t>Tech sellers</a:t>
            </a:r>
            <a:r>
              <a:rPr lang="fr" sz="2700">
                <a:latin typeface="Nunito"/>
                <a:ea typeface="Nunito"/>
                <a:cs typeface="Nunito"/>
                <a:sym typeface="Nunito"/>
              </a:rPr>
              <a:t> = 484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6452075" y="1739725"/>
            <a:ext cx="27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