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a1408261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a1408261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/>
            </a:br>
            <a:r>
              <a:rPr lang="en-GB"/>
              <a:t> First of all, the good news: both are right...in their own way...isn't that great?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a1408261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a1408261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a1408261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a1408261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5c600c3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5c600c3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a679d3f1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a679d3f1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/>
            </a:br>
            <a:r>
              <a:rPr lang="en-GB"/>
              <a:t> First of all, the good news: both are right...in their own way...isn't that great?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a1408261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a1408261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480506dc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480506d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480506dc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480506d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a607413d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a607413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480506dc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480506d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5c600c3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5c600c3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5c600c32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5c600c32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480506dc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480506dc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5c600c32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5c600c32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480506dc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480506dc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480506dc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480506dc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586500" y="783350"/>
            <a:ext cx="5853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Unsupervised Machine Learning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720150" y="2189700"/>
            <a:ext cx="77037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400">
                <a:latin typeface="Nunito"/>
                <a:ea typeface="Nunito"/>
                <a:cs typeface="Nunito"/>
                <a:sym typeface="Nunito"/>
              </a:rPr>
              <a:t>Creating playlists on Moosic: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400">
                <a:latin typeface="Nunito"/>
                <a:ea typeface="Nunito"/>
                <a:cs typeface="Nunito"/>
                <a:sym typeface="Nunito"/>
              </a:rPr>
              <a:t>an analysis involving music, data and machine learning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505050"/>
            <a:ext cx="75057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050750"/>
            <a:ext cx="7505700" cy="3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K-means is a good way to categorize unlabeled data as shown in our findings but it could be implemented better</a:t>
            </a: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Optimize Cluster Size for Precision: </a:t>
            </a: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Using a smaller number of clusters can enhance the precision of cluster definitions. 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Incorporate Rich Listener Preferences: </a:t>
            </a: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Enhance clustering accuracy by including features related to listener preferences, such as genres, subgenres, time periods, analysis of lyrics and country of origin.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Leverage Hybrid Clustering Approaches:</a:t>
            </a: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Combining K-means with techniques like Hierarchical Clustering or DBSCAN can yield finer results. 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3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471150" y="520575"/>
            <a:ext cx="22017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 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790050" y="1779675"/>
            <a:ext cx="75639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GB" sz="1602">
                <a:latin typeface="Nunito"/>
                <a:ea typeface="Nunito"/>
                <a:cs typeface="Nunito"/>
                <a:sym typeface="Nunito"/>
              </a:rPr>
              <a:t>Thank you for your attention. We are now ready to answer any questions you may have.</a:t>
            </a:r>
            <a:endParaRPr sz="1602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819150" y="2902275"/>
            <a:ext cx="5160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Nunito"/>
                <a:ea typeface="Nunito"/>
                <a:cs typeface="Nunito"/>
                <a:sym typeface="Nunito"/>
              </a:rPr>
              <a:t>The Moosic Machine Learning Team: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Nunito"/>
                <a:ea typeface="Nunito"/>
                <a:cs typeface="Nunito"/>
                <a:sym typeface="Nunito"/>
              </a:rPr>
              <a:t>Gustavo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Nunito"/>
                <a:ea typeface="Nunito"/>
                <a:cs typeface="Nunito"/>
                <a:sym typeface="Nunito"/>
              </a:rPr>
              <a:t>Saddam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Nunito"/>
                <a:ea typeface="Nunito"/>
                <a:cs typeface="Nunito"/>
                <a:sym typeface="Nunito"/>
              </a:rPr>
              <a:t>Mirella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97" name="Google Shape;197;p23"/>
          <p:cNvSpPr txBox="1"/>
          <p:nvPr/>
        </p:nvSpPr>
        <p:spPr>
          <a:xfrm>
            <a:off x="5898525" y="4056700"/>
            <a:ext cx="28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598975"/>
            <a:ext cx="75057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deus ex machina?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a guide on (m</a:t>
            </a:r>
            <a:r>
              <a:rPr lang="en-GB"/>
              <a:t>agical) machine learning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819150" y="1708225"/>
            <a:ext cx="6804900" cy="30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Steps: </a:t>
            </a:r>
            <a:endParaRPr b="1" sz="11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-GB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 preparation</a:t>
            </a:r>
            <a:r>
              <a:rPr lang="en-GB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(2 slides max)</a:t>
            </a:r>
            <a:endParaRPr sz="11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○"/>
            </a:pPr>
            <a:r>
              <a:rPr lang="en-GB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Reading the data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○"/>
            </a:pPr>
            <a:r>
              <a:rPr lang="en-GB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Initial quick exploration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○"/>
            </a:pPr>
            <a:r>
              <a:rPr lang="en-GB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Dropping unwanted features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●"/>
            </a:pPr>
            <a:r>
              <a:rPr b="1" lang="en-GB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Modelling: </a:t>
            </a:r>
            <a:r>
              <a:rPr lang="en-GB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(2 slides max)</a:t>
            </a:r>
            <a:endParaRPr b="1" sz="11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○"/>
            </a:pPr>
            <a:r>
              <a:rPr lang="en-GB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 scaling (potentially, other transformations)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○"/>
            </a:pPr>
            <a:r>
              <a:rPr lang="en-GB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K-Means exploration of clusters (elbow method, silhouette coefficient…)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○"/>
            </a:pPr>
            <a:r>
              <a:rPr lang="en-GB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K-Means final model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●"/>
            </a:pPr>
            <a:r>
              <a:rPr b="1" lang="en-GB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Cluster exploration: </a:t>
            </a:r>
            <a:r>
              <a:rPr lang="en-GB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(2 slides max)</a:t>
            </a:r>
            <a:endParaRPr b="1" sz="11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○"/>
            </a:pPr>
            <a:r>
              <a:rPr lang="en-GB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Univariate and bivariate exploration of the clusters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○"/>
            </a:pPr>
            <a:r>
              <a:rPr lang="en-GB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Manual labelling of the clusters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507700" y="437825"/>
            <a:ext cx="8102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preparation - drop unwanted features?</a:t>
            </a:r>
            <a:endParaRPr b="1"/>
          </a:p>
        </p:txBody>
      </p:sp>
      <p:sp>
        <p:nvSpPr>
          <p:cNvPr id="215" name="Google Shape;215;p26"/>
          <p:cNvSpPr txBox="1"/>
          <p:nvPr/>
        </p:nvSpPr>
        <p:spPr>
          <a:xfrm>
            <a:off x="141350" y="3338375"/>
            <a:ext cx="27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40450" y="1266500"/>
            <a:ext cx="7923300" cy="3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latin typeface="Nunito"/>
                <a:ea typeface="Nunito"/>
                <a:cs typeface="Nunito"/>
                <a:sym typeface="Nunito"/>
              </a:rPr>
              <a:t>The sound </a:t>
            </a:r>
            <a:r>
              <a:rPr b="1" lang="en-GB" sz="1250">
                <a:latin typeface="Nunito"/>
                <a:ea typeface="Nunito"/>
                <a:cs typeface="Nunito"/>
                <a:sym typeface="Nunito"/>
              </a:rPr>
              <a:t>engineer's</a:t>
            </a:r>
            <a:r>
              <a:rPr b="1" lang="en-GB" sz="1250">
                <a:latin typeface="Nunito"/>
                <a:ea typeface="Nunito"/>
                <a:cs typeface="Nunito"/>
                <a:sym typeface="Nunito"/>
              </a:rPr>
              <a:t> point </a:t>
            </a:r>
            <a:r>
              <a:rPr b="1" lang="en-GB" sz="1250">
                <a:latin typeface="Nunito"/>
                <a:ea typeface="Nunito"/>
                <a:cs typeface="Nunito"/>
                <a:sym typeface="Nunito"/>
              </a:rPr>
              <a:t>of</a:t>
            </a:r>
            <a:r>
              <a:rPr b="1" lang="en-GB" sz="1250">
                <a:latin typeface="Nunito"/>
                <a:ea typeface="Nunito"/>
                <a:cs typeface="Nunito"/>
                <a:sym typeface="Nunito"/>
              </a:rPr>
              <a:t> view: </a:t>
            </a:r>
            <a:endParaRPr b="1" sz="12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200">
                <a:latin typeface="Nunito"/>
                <a:ea typeface="Nunito"/>
                <a:cs typeface="Nunito"/>
                <a:sym typeface="Nunito"/>
              </a:rPr>
              <a:t>key </a:t>
            </a: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doesn't</a:t>
            </a: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 matter because people don't have that much interest on listening a song with a specific </a:t>
            </a:r>
            <a:r>
              <a:rPr i="1" lang="en-GB" sz="1200">
                <a:latin typeface="Nunito"/>
                <a:ea typeface="Nunito"/>
                <a:cs typeface="Nunito"/>
                <a:sym typeface="Nunito"/>
              </a:rPr>
              <a:t>key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200">
                <a:latin typeface="Nunito"/>
                <a:ea typeface="Nunito"/>
                <a:cs typeface="Nunito"/>
                <a:sym typeface="Nunito"/>
              </a:rPr>
              <a:t>l</a:t>
            </a:r>
            <a:r>
              <a:rPr b="1" i="1" lang="en-GB" sz="1200">
                <a:latin typeface="Nunito"/>
                <a:ea typeface="Nunito"/>
                <a:cs typeface="Nunito"/>
                <a:sym typeface="Nunito"/>
              </a:rPr>
              <a:t>oudness </a:t>
            </a: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people can turn up the volume themselves , goes also along with </a:t>
            </a:r>
            <a:r>
              <a:rPr i="1" lang="en-GB" sz="1200">
                <a:latin typeface="Nunito"/>
                <a:ea typeface="Nunito"/>
                <a:cs typeface="Nunito"/>
                <a:sym typeface="Nunito"/>
              </a:rPr>
              <a:t>energy and the correlation between the energy and loudness is high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200">
                <a:latin typeface="Nunito"/>
                <a:ea typeface="Nunito"/>
                <a:cs typeface="Nunito"/>
                <a:sym typeface="Nunito"/>
              </a:rPr>
              <a:t>mode </a:t>
            </a:r>
            <a:r>
              <a:rPr i="1" lang="en-GB" sz="120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here are only 2 values (0 and 1) and almost 70% of the data got the value of 1 so this will lead to a biased prediction and this feature is also represented in</a:t>
            </a:r>
            <a:r>
              <a:rPr i="1" lang="en-GB" sz="1200">
                <a:latin typeface="Nunito"/>
                <a:ea typeface="Nunito"/>
                <a:cs typeface="Nunito"/>
                <a:sym typeface="Nunito"/>
              </a:rPr>
              <a:t> variance </a:t>
            </a: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with a better range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200">
                <a:latin typeface="Nunito"/>
                <a:ea typeface="Nunito"/>
                <a:cs typeface="Nunito"/>
                <a:sym typeface="Nunito"/>
              </a:rPr>
              <a:t>speechiness </a:t>
            </a: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the variance is too small compared to the others features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200">
                <a:latin typeface="Nunito"/>
                <a:ea typeface="Nunito"/>
                <a:cs typeface="Nunito"/>
                <a:sym typeface="Nunito"/>
              </a:rPr>
              <a:t>tempo</a:t>
            </a:r>
            <a:r>
              <a:rPr b="1" lang="en-GB" sz="1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is found more detailed in </a:t>
            </a:r>
            <a:r>
              <a:rPr i="1" lang="en-GB" sz="1200">
                <a:latin typeface="Nunito"/>
                <a:ea typeface="Nunito"/>
                <a:cs typeface="Nunito"/>
                <a:sym typeface="Nunito"/>
              </a:rPr>
              <a:t>energy </a:t>
            </a: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i="1" lang="en-GB" sz="1200">
                <a:latin typeface="Nunito"/>
                <a:ea typeface="Nunito"/>
                <a:cs typeface="Nunito"/>
                <a:sym typeface="Nunito"/>
              </a:rPr>
              <a:t>valence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200">
                <a:latin typeface="Nunito"/>
                <a:ea typeface="Nunito"/>
                <a:cs typeface="Nunito"/>
                <a:sym typeface="Nunito"/>
              </a:rPr>
              <a:t>type</a:t>
            </a:r>
            <a:r>
              <a:rPr b="1" lang="en-GB" sz="1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dataset contains no values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200">
                <a:latin typeface="Nunito"/>
                <a:ea typeface="Nunito"/>
                <a:cs typeface="Nunito"/>
                <a:sym typeface="Nunito"/>
              </a:rPr>
              <a:t>time_signature</a:t>
            </a: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 more than 80% of the songs have 4/4 and it is not that important to listeners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GB" sz="1200">
                <a:latin typeface="Nunito"/>
                <a:ea typeface="Nunito"/>
                <a:cs typeface="Nunito"/>
                <a:sym typeface="Nunito"/>
              </a:rPr>
              <a:t>duration </a:t>
            </a: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is as well not on the focus of listeners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3889725" y="1697750"/>
            <a:ext cx="31353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E9178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E9178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2910300" y="437825"/>
            <a:ext cx="33234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preparation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16 given features </a:t>
            </a:r>
            <a:endParaRPr b="1"/>
          </a:p>
        </p:txBody>
      </p:sp>
      <p:sp>
        <p:nvSpPr>
          <p:cNvPr id="223" name="Google Shape;223;p27"/>
          <p:cNvSpPr txBox="1"/>
          <p:nvPr/>
        </p:nvSpPr>
        <p:spPr>
          <a:xfrm>
            <a:off x="141350" y="3338375"/>
            <a:ext cx="27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542925" y="1168075"/>
            <a:ext cx="78915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Danceability</a:t>
            </a:r>
            <a:endParaRPr b="1" sz="1100"/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Energy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D966"/>
                </a:solidFill>
              </a:rPr>
              <a:t>Key</a:t>
            </a:r>
            <a:endParaRPr b="1" sz="1100">
              <a:solidFill>
                <a:srgbClr val="FFD966"/>
              </a:solidFill>
            </a:endParaRPr>
          </a:p>
          <a:p>
            <a:pPr indent="457200" lvl="0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C27BA0"/>
                </a:solidFill>
              </a:rPr>
              <a:t>Loudness</a:t>
            </a:r>
            <a:endParaRPr b="1" sz="1100">
              <a:solidFill>
                <a:srgbClr val="C27BA0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D966"/>
                </a:solidFill>
              </a:rPr>
              <a:t>Mode</a:t>
            </a:r>
            <a:endParaRPr b="1" sz="1100">
              <a:solidFill>
                <a:srgbClr val="FFD966"/>
              </a:solidFill>
            </a:endParaRPr>
          </a:p>
          <a:p>
            <a:pPr indent="45720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C27BA0"/>
                </a:solidFill>
              </a:rPr>
              <a:t>Speechiness</a:t>
            </a:r>
            <a:endParaRPr b="1" sz="1100">
              <a:solidFill>
                <a:srgbClr val="C27BA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Acousticness</a:t>
            </a:r>
            <a:endParaRPr b="1" sz="1100"/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Instrumentalness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Liveness</a:t>
            </a:r>
            <a:endParaRPr b="1" sz="1100"/>
          </a:p>
          <a:p>
            <a:pPr indent="45720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Valence</a:t>
            </a:r>
            <a:endParaRPr b="1" sz="1100"/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1C232"/>
                </a:solidFill>
              </a:rPr>
              <a:t>Tempo</a:t>
            </a:r>
            <a:endParaRPr b="1" sz="1100">
              <a:solidFill>
                <a:srgbClr val="F1C232"/>
              </a:solidFill>
            </a:endParaRPr>
          </a:p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0000"/>
                </a:solidFill>
              </a:rPr>
              <a:t>Type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1C232"/>
                </a:solidFill>
              </a:rPr>
              <a:t>Duration_ms</a:t>
            </a:r>
            <a:endParaRPr b="1" sz="1100">
              <a:solidFill>
                <a:srgbClr val="F1C232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1C232"/>
                </a:solidFill>
              </a:rPr>
              <a:t>Time_signature</a:t>
            </a:r>
            <a:endParaRPr b="1" sz="1100">
              <a:solidFill>
                <a:srgbClr val="F1C232"/>
              </a:solidFill>
            </a:endParaRPr>
          </a:p>
          <a:p>
            <a:pPr indent="45720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0000"/>
                </a:solidFill>
              </a:rPr>
              <a:t>Id</a:t>
            </a:r>
            <a:endParaRPr b="1" sz="1100">
              <a:solidFill>
                <a:srgbClr val="FF0000"/>
              </a:solidFill>
            </a:endParaRPr>
          </a:p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0000"/>
                </a:solidFill>
              </a:rPr>
              <a:t>html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819150" y="505050"/>
            <a:ext cx="75057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660900" y="1050750"/>
            <a:ext cx="7822200" cy="3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en-GB" sz="21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Is K-Means a good method to create playlists? </a:t>
            </a:r>
            <a:endParaRPr b="1" sz="21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3210" lvl="0" marL="457200" rtl="0" algn="l"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GB" sz="21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K- means can be u</a:t>
            </a:r>
            <a:r>
              <a:rPr lang="en-GB" sz="21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sed when you have</a:t>
            </a:r>
            <a:r>
              <a:rPr b="1" lang="en-GB" sz="21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unlabeled data</a:t>
            </a:r>
            <a:r>
              <a:rPr lang="en-GB" sz="21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(data without defined categories or groups) </a:t>
            </a:r>
            <a:endParaRPr sz="21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32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GB" sz="21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finds groups in the data, with the number of groups represented by the variable K. </a:t>
            </a:r>
            <a:endParaRPr b="1" sz="21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32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GB" sz="21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There are</a:t>
            </a:r>
            <a:r>
              <a:rPr b="1" lang="en-GB" sz="21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two challenges that need to handled wisely in order to get the most out of the k-means clustering algorithm:</a:t>
            </a:r>
            <a:endParaRPr b="1" sz="21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321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○"/>
            </a:pPr>
            <a:r>
              <a:rPr lang="en-GB" sz="21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Clusters in the data set must be approximately equal in size (the algorithm always partitions the data set at the midpoint between the cluster centers)</a:t>
            </a:r>
            <a:endParaRPr sz="21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321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○"/>
            </a:pPr>
            <a:r>
              <a:rPr lang="en-GB" sz="21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 set must not contain much noise or many outliers</a:t>
            </a:r>
            <a:endParaRPr sz="21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321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○"/>
            </a:pPr>
            <a:r>
              <a:rPr lang="en-GB" sz="21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Defining the number of clusters </a:t>
            </a:r>
            <a:endParaRPr sz="21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321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○"/>
            </a:pPr>
            <a:r>
              <a:rPr lang="en-GB" sz="21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Determining the initial centroids.</a:t>
            </a:r>
            <a:endParaRPr sz="21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simplest approach is to run the algorithm several times in a row with different starting values and take the best solution - which costs time and resources. Another disadvantage is that the number of cluster centers chosen in advance. Using an unsuitable may result in completely different, possibly unintuitive solutions. With a "wrong" k, no good clustering can take place. The solution is to try different values for k and then choose a suitable one, for example using the elbow method and the silhouette coefficient at the same time. </a:t>
            </a:r>
            <a:endParaRPr sz="21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Somehow classify the music not involving genres, features like energy and valence and instrumental are defining the playlists. </a:t>
            </a:r>
            <a:endParaRPr sz="21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period of time in which the music has been released could have a great impact as well but it wasn’t given as a feature.</a:t>
            </a:r>
            <a:endParaRPr sz="21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Another methods would be hierarchical DBSCAN</a:t>
            </a:r>
            <a:endParaRPr sz="21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78525" y="437825"/>
            <a:ext cx="8443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Critical questions of the project </a:t>
            </a:r>
            <a:endParaRPr sz="2400"/>
          </a:p>
        </p:txBody>
      </p:sp>
      <p:sp>
        <p:nvSpPr>
          <p:cNvPr id="135" name="Google Shape;135;p14"/>
          <p:cNvSpPr txBox="1"/>
          <p:nvPr/>
        </p:nvSpPr>
        <p:spPr>
          <a:xfrm>
            <a:off x="725025" y="1920850"/>
            <a:ext cx="77505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Are the given audio features able to identify “similar songs”, as defined by humanly detectable criteria?</a:t>
            </a:r>
            <a:r>
              <a:rPr lang="en-GB" sz="1300"/>
              <a:t>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Is K-Means a good method to create playlists? </a:t>
            </a:r>
            <a:r>
              <a:rPr b="1" lang="en-GB" sz="1300"/>
              <a:t>Would you stick with this algorithm moving forward, or explore other methods to create playlists?</a:t>
            </a:r>
            <a:endParaRPr b="1"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16775"/>
            <a:ext cx="7167900" cy="1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72175" y="1587975"/>
            <a:ext cx="3638700" cy="28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8">
                <a:latin typeface="Nunito"/>
                <a:ea typeface="Nunito"/>
                <a:cs typeface="Nunito"/>
                <a:sym typeface="Nunito"/>
              </a:rPr>
              <a:t>Features dropped: </a:t>
            </a:r>
            <a:endParaRPr b="1" sz="1808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8">
                <a:latin typeface="Nunito"/>
                <a:ea typeface="Nunito"/>
                <a:cs typeface="Nunito"/>
                <a:sym typeface="Nunito"/>
              </a:rPr>
              <a:t>Nan</a:t>
            </a:r>
            <a:endParaRPr b="1" sz="1808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8">
                <a:latin typeface="Nunito"/>
                <a:ea typeface="Nunito"/>
                <a:cs typeface="Nunito"/>
                <a:sym typeface="Nunito"/>
              </a:rPr>
              <a:t>Type</a:t>
            </a:r>
            <a:endParaRPr sz="1608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8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8">
                <a:latin typeface="Nunito"/>
                <a:ea typeface="Nunito"/>
                <a:cs typeface="Nunito"/>
                <a:sym typeface="Nunito"/>
              </a:rPr>
              <a:t>Audio perspective</a:t>
            </a:r>
            <a:endParaRPr b="1" sz="1608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8">
                <a:latin typeface="Nunito"/>
                <a:ea typeface="Nunito"/>
                <a:cs typeface="Nunito"/>
                <a:sym typeface="Nunito"/>
              </a:rPr>
              <a:t>Key - Mode - Tempo - Duration_ms -Time_signature</a:t>
            </a:r>
            <a:endParaRPr sz="1608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8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8">
                <a:latin typeface="Nunito"/>
                <a:ea typeface="Nunito"/>
                <a:cs typeface="Nunito"/>
                <a:sym typeface="Nunito"/>
              </a:rPr>
              <a:t>Variance and Correlation</a:t>
            </a:r>
            <a:endParaRPr b="1" sz="1608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8">
                <a:latin typeface="Nunito"/>
                <a:ea typeface="Nunito"/>
                <a:cs typeface="Nunito"/>
                <a:sym typeface="Nunito"/>
              </a:rPr>
              <a:t>Speechiness - Loudness </a:t>
            </a:r>
            <a:endParaRPr sz="1608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9CB9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348350" y="1587975"/>
            <a:ext cx="3638700" cy="27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Nunito"/>
                <a:ea typeface="Nunito"/>
                <a:cs typeface="Nunito"/>
                <a:sym typeface="Nunito"/>
              </a:rPr>
              <a:t>Features used: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Danceability</a:t>
            </a:r>
            <a:endParaRPr sz="1500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Energy</a:t>
            </a:r>
            <a:endParaRPr sz="1500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Acousticness</a:t>
            </a:r>
            <a:endParaRPr sz="1500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Instrumentalness</a:t>
            </a:r>
            <a:endParaRPr sz="1500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Liveness</a:t>
            </a:r>
            <a:endParaRPr sz="1500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Valence</a:t>
            </a:r>
            <a:endParaRPr sz="1500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9CB9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633375"/>
            <a:ext cx="75057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 using the K-Means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587975"/>
            <a:ext cx="7505700" cy="28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lang="en-GB" sz="2100">
                <a:latin typeface="Nunito"/>
                <a:ea typeface="Nunito"/>
                <a:cs typeface="Nunito"/>
                <a:sym typeface="Nunito"/>
              </a:rPr>
              <a:t>We decided in regards to the features which are left that there is no need </a:t>
            </a:r>
            <a:r>
              <a:rPr lang="en-GB" sz="2100">
                <a:latin typeface="Nunito"/>
                <a:ea typeface="Nunito"/>
                <a:cs typeface="Nunito"/>
                <a:sym typeface="Nunito"/>
              </a:rPr>
              <a:t>to scale because all values have been already in the range of 0 and 1. 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lang="en-GB" sz="2100">
                <a:latin typeface="Nunito"/>
                <a:ea typeface="Nunito"/>
                <a:cs typeface="Nunito"/>
                <a:sym typeface="Nunito"/>
              </a:rPr>
              <a:t>2 methods to </a:t>
            </a:r>
            <a:r>
              <a:rPr lang="en-GB" sz="2100">
                <a:latin typeface="Nunito"/>
                <a:ea typeface="Nunito"/>
                <a:cs typeface="Nunito"/>
                <a:sym typeface="Nunito"/>
              </a:rPr>
              <a:t>calculate</a:t>
            </a:r>
            <a:r>
              <a:rPr lang="en-GB" sz="2100">
                <a:latin typeface="Nunito"/>
                <a:ea typeface="Nunito"/>
                <a:cs typeface="Nunito"/>
                <a:sym typeface="Nunito"/>
              </a:rPr>
              <a:t> the number of clusters: 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○"/>
            </a:pPr>
            <a:r>
              <a:rPr lang="en-GB" sz="1900">
                <a:latin typeface="Nunito"/>
                <a:ea typeface="Nunito"/>
                <a:cs typeface="Nunito"/>
                <a:sym typeface="Nunito"/>
              </a:rPr>
              <a:t>Elbow method 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○"/>
            </a:pPr>
            <a:r>
              <a:rPr lang="en-GB" sz="1900">
                <a:latin typeface="Nunito"/>
                <a:ea typeface="Nunito"/>
                <a:cs typeface="Nunito"/>
                <a:sym typeface="Nunito"/>
              </a:rPr>
              <a:t>Silhouette coefficient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516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 - The Elbow method 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455125" y="1401725"/>
            <a:ext cx="23478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This the elbow from cluster 1 to 100. It seems that clustering with 6 clusters seems quite good.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But the condition which was set by moosic has been creating a playlist out of a dataset of 5000 songs with a minimum of 50 songs to 250 songs maximum.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831" y="1401725"/>
            <a:ext cx="5522020" cy="298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41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Modelling - The Elbow method</a:t>
            </a:r>
            <a:endParaRPr sz="33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412700"/>
            <a:ext cx="1943100" cy="29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49">
                <a:latin typeface="Nunito"/>
                <a:ea typeface="Nunito"/>
                <a:cs typeface="Nunito"/>
                <a:sym typeface="Nunito"/>
              </a:rPr>
              <a:t>So we took 20 to 100 clusters in consideration. </a:t>
            </a:r>
            <a:endParaRPr sz="2849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49">
                <a:latin typeface="Nunito"/>
                <a:ea typeface="Nunito"/>
                <a:cs typeface="Nunito"/>
                <a:sym typeface="Nunito"/>
              </a:rPr>
              <a:t>This the elbow from cluster 20 to 40. </a:t>
            </a:r>
            <a:endParaRPr sz="2849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49">
                <a:latin typeface="Nunito"/>
                <a:ea typeface="Nunito"/>
                <a:cs typeface="Nunito"/>
                <a:sym typeface="Nunito"/>
              </a:rPr>
              <a:t>It seems that clustering with 22 or 34 clusters seems quite good. </a:t>
            </a:r>
            <a:endParaRPr sz="2849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2130" y="1365700"/>
            <a:ext cx="5492719" cy="299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36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 - The Silhouette Coefficient 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318725"/>
            <a:ext cx="25146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Comparing the clusters we got from the elbow method (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20 to 40 clusters) with the same amount of clusters but using the silhouette coefficient shows that 22 or 34 clusters seem to work as well.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0775" y="999450"/>
            <a:ext cx="4506379" cy="35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402000" y="493300"/>
            <a:ext cx="8314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The final model after implementing into the Spotify playlist (</a:t>
            </a:r>
            <a:r>
              <a:rPr lang="en-GB" sz="3300"/>
              <a:t>5 samples using 22 clusters)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666500" y="1666600"/>
            <a:ext cx="3211500" cy="28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Nunito"/>
                <a:ea typeface="Nunito"/>
                <a:cs typeface="Nunito"/>
                <a:sym typeface="Nunito"/>
              </a:rPr>
              <a:t>WORLD MUSIC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Nunito"/>
                <a:ea typeface="Nunito"/>
                <a:cs typeface="Nunito"/>
                <a:sym typeface="Nunito"/>
              </a:rPr>
              <a:t>Everything fine?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Nunito"/>
                <a:ea typeface="Nunito"/>
                <a:cs typeface="Nunito"/>
                <a:sym typeface="Nunito"/>
              </a:rPr>
              <a:t>Well… 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072" y="1666599"/>
            <a:ext cx="2943125" cy="31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578150" y="493300"/>
            <a:ext cx="8102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The final model after implementing into the Spotify playlist (5 samples using 22 clusters)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654775" y="1743375"/>
            <a:ext cx="3141000" cy="27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Nunito"/>
                <a:ea typeface="Nunito"/>
                <a:cs typeface="Nunito"/>
                <a:sym typeface="Nunito"/>
              </a:rPr>
              <a:t>METAL</a:t>
            </a:r>
            <a:r>
              <a:rPr lang="en-GB" sz="4800">
                <a:latin typeface="Nunito"/>
                <a:ea typeface="Nunito"/>
                <a:cs typeface="Nunito"/>
                <a:sym typeface="Nunito"/>
              </a:rPr>
              <a:t>: Looking at the playlist and the subgenres in detail: </a:t>
            </a:r>
            <a:endParaRPr sz="4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800">
                <a:latin typeface="Nunito"/>
                <a:ea typeface="Nunito"/>
                <a:cs typeface="Nunito"/>
                <a:sym typeface="Nunito"/>
              </a:rPr>
              <a:t>Therion </a:t>
            </a:r>
            <a:r>
              <a:rPr lang="en-GB" sz="4800">
                <a:latin typeface="Nunito"/>
                <a:ea typeface="Nunito"/>
                <a:cs typeface="Nunito"/>
                <a:sym typeface="Nunito"/>
              </a:rPr>
              <a:t>has been playing Death Metal but is nowadays Symphonic Metal (Sweden)</a:t>
            </a:r>
            <a:endParaRPr sz="4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800">
                <a:latin typeface="Nunito"/>
                <a:ea typeface="Nunito"/>
                <a:cs typeface="Nunito"/>
                <a:sym typeface="Nunito"/>
              </a:rPr>
              <a:t>Amorphis </a:t>
            </a:r>
            <a:r>
              <a:rPr lang="en-GB" sz="4800">
                <a:latin typeface="Nunito"/>
                <a:ea typeface="Nunito"/>
                <a:cs typeface="Nunito"/>
                <a:sym typeface="Nunito"/>
              </a:rPr>
              <a:t>is Death Metal (Finnland)</a:t>
            </a:r>
            <a:endParaRPr sz="4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800">
                <a:latin typeface="Nunito"/>
                <a:ea typeface="Nunito"/>
                <a:cs typeface="Nunito"/>
                <a:sym typeface="Nunito"/>
              </a:rPr>
              <a:t>Disincarnate </a:t>
            </a:r>
            <a:r>
              <a:rPr lang="en-GB" sz="4800">
                <a:latin typeface="Nunito"/>
                <a:ea typeface="Nunito"/>
                <a:cs typeface="Nunito"/>
                <a:sym typeface="Nunito"/>
              </a:rPr>
              <a:t>is Death Metal (USA)</a:t>
            </a:r>
            <a:endParaRPr sz="4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800">
                <a:latin typeface="Nunito"/>
                <a:ea typeface="Nunito"/>
                <a:cs typeface="Nunito"/>
                <a:sym typeface="Nunito"/>
              </a:rPr>
              <a:t>Cryptopsy </a:t>
            </a:r>
            <a:r>
              <a:rPr lang="en-GB" sz="4800">
                <a:latin typeface="Nunito"/>
                <a:ea typeface="Nunito"/>
                <a:cs typeface="Nunito"/>
                <a:sym typeface="Nunito"/>
              </a:rPr>
              <a:t>is Technical Death Metal/Metalcore  (Canada)</a:t>
            </a:r>
            <a:endParaRPr sz="4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800">
                <a:latin typeface="Nunito"/>
                <a:ea typeface="Nunito"/>
                <a:cs typeface="Nunito"/>
                <a:sym typeface="Nunito"/>
              </a:rPr>
              <a:t>Deceased </a:t>
            </a:r>
            <a:r>
              <a:rPr lang="en-GB" sz="4800">
                <a:latin typeface="Nunito"/>
                <a:ea typeface="Nunito"/>
                <a:cs typeface="Nunito"/>
                <a:sym typeface="Nunito"/>
              </a:rPr>
              <a:t>has been Death metal but is now Thrash Metal/Heavy Metal (USA)</a:t>
            </a:r>
            <a:endParaRPr sz="4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0861"/>
            <a:ext cx="3109075" cy="3139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