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78" r:id="rId7"/>
    <p:sldId id="260" r:id="rId8"/>
    <p:sldId id="266" r:id="rId9"/>
    <p:sldId id="267" r:id="rId10"/>
    <p:sldId id="261" r:id="rId11"/>
    <p:sldId id="262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262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06EC3-F4C9-A8BA-C706-CF8C91190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394D4E-974D-6B23-52F7-8400B5E4D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D29818-2CFA-F5E6-3FC8-50BF886D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BD8-1FB7-488C-8DEC-35A5FA116E8B}" type="datetimeFigureOut">
              <a:rPr lang="es-AR" smtClean="0"/>
              <a:t>9/7/2023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74A33-893D-784E-53AC-0FAB98E8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25B1BE-BCA7-9A1E-4E8D-DB7DB1E3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A1E-5A71-4582-B39D-4903EB33CB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975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E5ADB-F83A-B38E-7EF5-579BDACA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B6E5E1-976B-70B4-57BD-EB7A0E3E7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2CAA29-DCF1-6819-7030-4C712E2C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BD8-1FB7-488C-8DEC-35A5FA116E8B}" type="datetimeFigureOut">
              <a:rPr lang="es-AR" smtClean="0"/>
              <a:t>9/7/2023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B1AA99-7A7F-78FA-5786-2DB84E7A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83843C-BD9A-74D9-2F41-B61AD691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A1E-5A71-4582-B39D-4903EB33CB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397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3C728B-0C8D-4C78-663F-A3CDDB5AB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AA5B4D-1868-4ACC-2080-8217E62D0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E51477-A77E-A0DE-590A-F9D11379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BD8-1FB7-488C-8DEC-35A5FA116E8B}" type="datetimeFigureOut">
              <a:rPr lang="es-AR" smtClean="0"/>
              <a:t>9/7/2023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ED460F-E00C-5794-3453-C8CBC642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B2BE76-FCE0-80D0-7A1F-C209DE67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A1E-5A71-4582-B39D-4903EB33CB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700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DE4A5-24C9-FE3C-6A1A-A29AD3D4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F3E8C9-5D30-3AB5-589E-3879B31F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73D012-2403-3445-173B-687B0BCF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BD8-1FB7-488C-8DEC-35A5FA116E8B}" type="datetimeFigureOut">
              <a:rPr lang="es-AR" smtClean="0"/>
              <a:t>9/7/2023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B48E70-59B8-43C8-60DC-3A8C73CD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B6495-11DC-D2F6-D666-20813123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A1E-5A71-4582-B39D-4903EB33CB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094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10346-C03D-8409-3066-6A2FBAC1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7DF662-83FD-62E6-F83E-E7F3A2C4A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47232-4210-A226-D6CB-C7C1441A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BD8-1FB7-488C-8DEC-35A5FA116E8B}" type="datetimeFigureOut">
              <a:rPr lang="es-AR" smtClean="0"/>
              <a:t>9/7/2023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17286B-F85B-5B69-D618-CCA282F5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164861-ACED-F682-BA6D-F93BA29B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A1E-5A71-4582-B39D-4903EB33CB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524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69923-2741-540A-4607-02A0E539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420FCA-F174-6CDB-5AFC-C14F05598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DBCD3E-5F7A-2E00-2BE9-8B4678BC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B0DDB1-1A5E-01FB-217B-5EBB73B2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BD8-1FB7-488C-8DEC-35A5FA116E8B}" type="datetimeFigureOut">
              <a:rPr lang="es-AR" smtClean="0"/>
              <a:t>9/7/2023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F64495-E0D1-20A9-E342-C6B974F2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5793FF-F7A5-CD1D-EA10-0EEBD52D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A1E-5A71-4582-B39D-4903EB33CB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12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4EEFE-02AB-1F7B-C689-B468DA54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6BB6FF-9CFA-594A-4253-2AB4B97E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09A824-76AD-D047-A088-C1DD0266D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54DF4C-50CB-3773-BED3-D050F4995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C7D9AF-3674-FDCB-124F-14BF3BCD9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54AD59-EF9A-FD46-A767-43AB1645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BD8-1FB7-488C-8DEC-35A5FA116E8B}" type="datetimeFigureOut">
              <a:rPr lang="es-AR" smtClean="0"/>
              <a:t>9/7/2023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08AFC4-4230-5067-6801-93C4AA47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3AFF93-6CDB-F6A6-58D5-4F9CFEBF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A1E-5A71-4582-B39D-4903EB33CB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492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62E2C-B75D-2E40-EF88-F9FB3D5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3E1FE1-B85B-6E54-E2A1-F3232231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BD8-1FB7-488C-8DEC-35A5FA116E8B}" type="datetimeFigureOut">
              <a:rPr lang="es-AR" smtClean="0"/>
              <a:t>9/7/2023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5C45A4-FE07-1950-20EE-E9EB576C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83BF34-551C-0FA6-E3F2-B6F3405D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A1E-5A71-4582-B39D-4903EB33CB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723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235B65-74CA-5914-EFD6-6E43BD11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BD8-1FB7-488C-8DEC-35A5FA116E8B}" type="datetimeFigureOut">
              <a:rPr lang="es-AR" smtClean="0"/>
              <a:t>9/7/2023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D52B40-9708-DB87-868D-22564361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7CD0AE-046A-8DBC-686D-7D89961D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A1E-5A71-4582-B39D-4903EB33CB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907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27F32-BD5C-D75A-1C2E-89C260B7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084F59-74CA-91CE-BE4E-45778C38E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2DC474-6617-001A-3E98-4C8939BC0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24D62E-DE80-991F-0F71-E8BF7AB9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BD8-1FB7-488C-8DEC-35A5FA116E8B}" type="datetimeFigureOut">
              <a:rPr lang="es-AR" smtClean="0"/>
              <a:t>9/7/2023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23EC26-235A-9527-1974-B88BFB73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5C2A0C-E4B0-6401-0838-31F4E4D3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A1E-5A71-4582-B39D-4903EB33CB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489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3C913-5FA0-56AB-0021-BD696A18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52BFD3-0F96-DF11-F9F1-92170D65D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1114F8-17F6-99B5-6A37-AB7542031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70497D-E05D-C60B-98CA-1788DA42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BD8-1FB7-488C-8DEC-35A5FA116E8B}" type="datetimeFigureOut">
              <a:rPr lang="es-AR" smtClean="0"/>
              <a:t>9/7/2023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251A4B-9B64-00B8-98CC-6C1AB14D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5380A9-BEDC-6CB1-484C-84B0DEC5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A1E-5A71-4582-B39D-4903EB33CB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960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04B1E9-1D1B-709F-3C4B-DC6CE563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3C87C6-9D91-B892-8D23-4324283CB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943530-1176-7537-FB0F-5ADC6A036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F5BD8-1FB7-488C-8DEC-35A5FA116E8B}" type="datetimeFigureOut">
              <a:rPr lang="es-AR" smtClean="0"/>
              <a:t>9/7/2023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B677E9-A025-7C85-9B7A-EFD10F3E5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88CF2C-BD84-4928-5134-AF19B9EE9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FA1E-5A71-4582-B39D-4903EB33CB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953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AFCD813-052F-BC84-D68B-B9D7096BF258}"/>
              </a:ext>
            </a:extLst>
          </p:cNvPr>
          <p:cNvSpPr txBox="1"/>
          <p:nvPr/>
        </p:nvSpPr>
        <p:spPr>
          <a:xfrm>
            <a:off x="647992" y="1969666"/>
            <a:ext cx="10896015" cy="3736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Trabajo práctico – Matemáticas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36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Tecnicatura Universitaria en Programación – Comisión 5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AR" sz="3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AR" sz="36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Teoría de grafos aplicada al fútbol</a:t>
            </a:r>
            <a:endParaRPr lang="es-AR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D1DFE83-D293-D5A4-AE32-46A0FA411C5B}"/>
              </a:ext>
            </a:extLst>
          </p:cNvPr>
          <p:cNvSpPr/>
          <p:nvPr/>
        </p:nvSpPr>
        <p:spPr>
          <a:xfrm>
            <a:off x="425302" y="297712"/>
            <a:ext cx="11398103" cy="8931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E54DC36-6262-90B9-F234-F144D4EBE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93" b="10857"/>
          <a:stretch/>
        </p:blipFill>
        <p:spPr>
          <a:xfrm>
            <a:off x="10908421" y="409575"/>
            <a:ext cx="635586" cy="707886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3F3A6D4D-4A5D-3F58-A1A9-C37760906836}"/>
              </a:ext>
            </a:extLst>
          </p:cNvPr>
          <p:cNvSpPr/>
          <p:nvPr/>
        </p:nvSpPr>
        <p:spPr>
          <a:xfrm>
            <a:off x="7231769" y="390336"/>
            <a:ext cx="36766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FACULTAD REGIONAL ROSARIO</a:t>
            </a:r>
          </a:p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Universidad Tecnológica Nacional</a:t>
            </a:r>
          </a:p>
        </p:txBody>
      </p:sp>
    </p:spTree>
    <p:extLst>
      <p:ext uri="{BB962C8B-B14F-4D97-AF65-F5344CB8AC3E}">
        <p14:creationId xmlns:p14="http://schemas.microsoft.com/office/powerpoint/2010/main" val="384959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6">
            <a:extLst>
              <a:ext uri="{FF2B5EF4-FFF2-40B4-BE49-F238E27FC236}">
                <a16:creationId xmlns:a16="http://schemas.microsoft.com/office/drawing/2014/main" id="{BECDE419-6E25-7CE8-B6CF-A100CA2AE53D}"/>
              </a:ext>
            </a:extLst>
          </p:cNvPr>
          <p:cNvSpPr txBox="1">
            <a:spLocks/>
          </p:cNvSpPr>
          <p:nvPr/>
        </p:nvSpPr>
        <p:spPr>
          <a:xfrm>
            <a:off x="103163" y="1220121"/>
            <a:ext cx="11985674" cy="441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54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Determinación de la localía</a:t>
            </a:r>
          </a:p>
          <a:p>
            <a:endParaRPr lang="es-AR" sz="5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Comparamos las distancias recorridas</a:t>
            </a:r>
          </a:p>
          <a:p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hasta ese encuentro</a:t>
            </a:r>
          </a:p>
          <a:p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El equipo que haya recorrido la mayor cantidad de km</a:t>
            </a:r>
          </a:p>
          <a:p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será designado como local</a:t>
            </a:r>
            <a:endParaRPr lang="es-AR" sz="39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86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6">
            <a:extLst>
              <a:ext uri="{FF2B5EF4-FFF2-40B4-BE49-F238E27FC236}">
                <a16:creationId xmlns:a16="http://schemas.microsoft.com/office/drawing/2014/main" id="{2B71E6F2-1E12-2CC8-1A79-11BE6A720CDF}"/>
              </a:ext>
            </a:extLst>
          </p:cNvPr>
          <p:cNvSpPr txBox="1">
            <a:spLocks/>
          </p:cNvSpPr>
          <p:nvPr/>
        </p:nvSpPr>
        <p:spPr>
          <a:xfrm>
            <a:off x="103163" y="1220121"/>
            <a:ext cx="11985674" cy="441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54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Clásico de Rosario</a:t>
            </a:r>
          </a:p>
          <a:p>
            <a:endParaRPr lang="es-AR" sz="5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1BC907-0B5C-67C6-1993-DA2FF969E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775" y="2526989"/>
            <a:ext cx="2333056" cy="27259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985571B-CFC1-6791-FA33-26E1C3B10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171" y="2637502"/>
            <a:ext cx="2087472" cy="2504968"/>
          </a:xfrm>
          <a:prstGeom prst="rect">
            <a:avLst/>
          </a:prstGeom>
        </p:spPr>
      </p:pic>
      <p:sp>
        <p:nvSpPr>
          <p:cNvPr id="14" name="Subtítulo 6">
            <a:extLst>
              <a:ext uri="{FF2B5EF4-FFF2-40B4-BE49-F238E27FC236}">
                <a16:creationId xmlns:a16="http://schemas.microsoft.com/office/drawing/2014/main" id="{ED186483-7F9C-B235-64E4-85C26EB07F5D}"/>
              </a:ext>
            </a:extLst>
          </p:cNvPr>
          <p:cNvSpPr txBox="1">
            <a:spLocks/>
          </p:cNvSpPr>
          <p:nvPr/>
        </p:nvSpPr>
        <p:spPr>
          <a:xfrm>
            <a:off x="103163" y="5523897"/>
            <a:ext cx="11985674" cy="441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Fecha 7</a:t>
            </a:r>
          </a:p>
          <a:p>
            <a:endParaRPr lang="es-AR" sz="5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1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6">
            <a:extLst>
              <a:ext uri="{FF2B5EF4-FFF2-40B4-BE49-F238E27FC236}">
                <a16:creationId xmlns:a16="http://schemas.microsoft.com/office/drawing/2014/main" id="{2B71E6F2-1E12-2CC8-1A79-11BE6A720CDF}"/>
              </a:ext>
            </a:extLst>
          </p:cNvPr>
          <p:cNvSpPr txBox="1">
            <a:spLocks/>
          </p:cNvSpPr>
          <p:nvPr/>
        </p:nvSpPr>
        <p:spPr>
          <a:xfrm>
            <a:off x="103163" y="1220121"/>
            <a:ext cx="11985674" cy="441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54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Clásico de Rosario</a:t>
            </a:r>
          </a:p>
          <a:p>
            <a:endParaRPr lang="es-AR" sz="5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B9A57D99-52F5-CD2A-1779-E83968BECEF2}"/>
              </a:ext>
            </a:extLst>
          </p:cNvPr>
          <p:cNvGrpSpPr/>
          <p:nvPr/>
        </p:nvGrpSpPr>
        <p:grpSpPr>
          <a:xfrm>
            <a:off x="6435485" y="2314192"/>
            <a:ext cx="4662726" cy="3955450"/>
            <a:chOff x="6435485" y="2314192"/>
            <a:chExt cx="4662726" cy="39554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0502C4AC-EA0E-ED24-ACCC-2C13BF98AB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45" t="1832" r="8879" b="49308"/>
            <a:stretch/>
          </p:blipFill>
          <p:spPr>
            <a:xfrm>
              <a:off x="6435485" y="2314192"/>
              <a:ext cx="2266950" cy="3955450"/>
            </a:xfrm>
            <a:prstGeom prst="rect">
              <a:avLst/>
            </a:prstGeom>
          </p:spPr>
        </p:pic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28E9EFDD-0881-1544-39E0-C812C67AADF6}"/>
                </a:ext>
              </a:extLst>
            </p:cNvPr>
            <p:cNvGrpSpPr/>
            <p:nvPr/>
          </p:nvGrpSpPr>
          <p:grpSpPr>
            <a:xfrm>
              <a:off x="8850305" y="2314192"/>
              <a:ext cx="2247906" cy="3839908"/>
              <a:chOff x="8850305" y="2314192"/>
              <a:chExt cx="2247906" cy="3839908"/>
            </a:xfrm>
          </p:grpSpPr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2B68B4FD-5D78-D571-680B-AA24785341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347" r="2446"/>
              <a:stretch/>
            </p:blipFill>
            <p:spPr>
              <a:xfrm>
                <a:off x="8855070" y="2314192"/>
                <a:ext cx="2238376" cy="3839908"/>
              </a:xfrm>
              <a:prstGeom prst="rect">
                <a:avLst/>
              </a:prstGeom>
            </p:spPr>
          </p:pic>
          <p:cxnSp>
            <p:nvCxnSpPr>
              <p:cNvPr id="3" name="Conector recto 2">
                <a:extLst>
                  <a:ext uri="{FF2B5EF4-FFF2-40B4-BE49-F238E27FC236}">
                    <a16:creationId xmlns:a16="http://schemas.microsoft.com/office/drawing/2014/main" id="{B61C39ED-BE15-9FCF-5FE5-61102186B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0305" y="2333672"/>
                <a:ext cx="4772" cy="378376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DB5D7B11-7DDD-7E72-3113-3761222BD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9165" y="2333672"/>
                <a:ext cx="19046" cy="378376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D5EB84CE-BDF8-B037-BE93-DA0A5D49E169}"/>
              </a:ext>
            </a:extLst>
          </p:cNvPr>
          <p:cNvGrpSpPr/>
          <p:nvPr/>
        </p:nvGrpSpPr>
        <p:grpSpPr>
          <a:xfrm>
            <a:off x="872454" y="2295753"/>
            <a:ext cx="4893584" cy="3807899"/>
            <a:chOff x="872454" y="2295753"/>
            <a:chExt cx="4893584" cy="380789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6DE344A9-3B19-C486-3306-F235B6A9F4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62" t="2336" r="49771" b="50477"/>
            <a:stretch/>
          </p:blipFill>
          <p:spPr>
            <a:xfrm>
              <a:off x="872454" y="2314192"/>
              <a:ext cx="2233163" cy="3789459"/>
            </a:xfrm>
            <a:prstGeom prst="rect">
              <a:avLst/>
            </a:prstGeom>
          </p:spPr>
        </p:pic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B0A328B2-00D5-7463-C82C-78C7B4B99FD9}"/>
                </a:ext>
              </a:extLst>
            </p:cNvPr>
            <p:cNvGrpSpPr/>
            <p:nvPr/>
          </p:nvGrpSpPr>
          <p:grpSpPr>
            <a:xfrm>
              <a:off x="3201932" y="2295753"/>
              <a:ext cx="2564106" cy="3807899"/>
              <a:chOff x="3201932" y="2295753"/>
              <a:chExt cx="2564106" cy="3807899"/>
            </a:xfrm>
          </p:grpSpPr>
          <p:pic>
            <p:nvPicPr>
              <p:cNvPr id="12" name="Imagen 11" descr="Tabla&#10;&#10;Descripción generada automáticamente">
                <a:extLst>
                  <a:ext uri="{FF2B5EF4-FFF2-40B4-BE49-F238E27FC236}">
                    <a16:creationId xmlns:a16="http://schemas.microsoft.com/office/drawing/2014/main" id="{3B0A095D-4848-C124-4670-D5B941993A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59156"/>
              <a:stretch/>
            </p:blipFill>
            <p:spPr>
              <a:xfrm>
                <a:off x="3201932" y="2295753"/>
                <a:ext cx="2554584" cy="3807899"/>
              </a:xfrm>
              <a:prstGeom prst="rect">
                <a:avLst/>
              </a:prstGeom>
            </p:spPr>
          </p:pic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E6EB02C3-6FB1-5132-99E7-F69C32FD1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273" y="2314193"/>
                <a:ext cx="15765" cy="376513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098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6">
            <a:extLst>
              <a:ext uri="{FF2B5EF4-FFF2-40B4-BE49-F238E27FC236}">
                <a16:creationId xmlns:a16="http://schemas.microsoft.com/office/drawing/2014/main" id="{2B71E6F2-1E12-2CC8-1A79-11BE6A720CDF}"/>
              </a:ext>
            </a:extLst>
          </p:cNvPr>
          <p:cNvSpPr txBox="1">
            <a:spLocks/>
          </p:cNvSpPr>
          <p:nvPr/>
        </p:nvSpPr>
        <p:spPr>
          <a:xfrm>
            <a:off x="103163" y="1220121"/>
            <a:ext cx="11985674" cy="441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54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Clásico de Rosario</a:t>
            </a:r>
          </a:p>
          <a:p>
            <a:endParaRPr lang="es-AR" sz="5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A53DAFFB-EE2B-FF8A-27AD-F50D1D0988DF}"/>
              </a:ext>
            </a:extLst>
          </p:cNvPr>
          <p:cNvGrpSpPr/>
          <p:nvPr/>
        </p:nvGrpSpPr>
        <p:grpSpPr>
          <a:xfrm>
            <a:off x="831734" y="2292390"/>
            <a:ext cx="4683241" cy="3923808"/>
            <a:chOff x="831734" y="2292390"/>
            <a:chExt cx="4683241" cy="3923808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EB8F8294-8C29-CC2E-2286-E68C6614A6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79" t="50496" r="49521" b="643"/>
            <a:stretch/>
          </p:blipFill>
          <p:spPr>
            <a:xfrm>
              <a:off x="831734" y="2292390"/>
              <a:ext cx="2273884" cy="3923808"/>
            </a:xfrm>
            <a:prstGeom prst="rect">
              <a:avLst/>
            </a:prstGeom>
          </p:spPr>
        </p:pic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010D7EFD-6CD9-7F8E-5B56-A4BCF8301262}"/>
                </a:ext>
              </a:extLst>
            </p:cNvPr>
            <p:cNvGrpSpPr/>
            <p:nvPr/>
          </p:nvGrpSpPr>
          <p:grpSpPr>
            <a:xfrm>
              <a:off x="3241091" y="2292390"/>
              <a:ext cx="2273884" cy="3858163"/>
              <a:chOff x="3241091" y="2292390"/>
              <a:chExt cx="2273884" cy="3858163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EADEECDE-2B8B-F457-A667-8BEAE6D189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186" r="988"/>
              <a:stretch/>
            </p:blipFill>
            <p:spPr>
              <a:xfrm>
                <a:off x="3241091" y="2292390"/>
                <a:ext cx="2273884" cy="3858163"/>
              </a:xfrm>
              <a:prstGeom prst="rect">
                <a:avLst/>
              </a:prstGeom>
            </p:spPr>
          </p:pic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06129224-54AB-335A-555C-4C0E8567AF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091" y="2313782"/>
                <a:ext cx="0" cy="380603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D05207C4-F061-EACD-8809-B11A61026DD2}"/>
              </a:ext>
            </a:extLst>
          </p:cNvPr>
          <p:cNvGrpSpPr/>
          <p:nvPr/>
        </p:nvGrpSpPr>
        <p:grpSpPr>
          <a:xfrm>
            <a:off x="6464054" y="2292390"/>
            <a:ext cx="4644477" cy="3923808"/>
            <a:chOff x="6464054" y="2292390"/>
            <a:chExt cx="4644477" cy="3923808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A3BA2925-DCD7-CF6D-3201-2E078D3511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14" t="50522" r="8769" b="618"/>
            <a:stretch/>
          </p:blipFill>
          <p:spPr>
            <a:xfrm>
              <a:off x="6464054" y="2292390"/>
              <a:ext cx="2263688" cy="3923808"/>
            </a:xfrm>
            <a:prstGeom prst="rect">
              <a:avLst/>
            </a:prstGeom>
          </p:spPr>
        </p:pic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BD2AC153-6230-C5FD-A172-063C17645DAC}"/>
                </a:ext>
              </a:extLst>
            </p:cNvPr>
            <p:cNvGrpSpPr/>
            <p:nvPr/>
          </p:nvGrpSpPr>
          <p:grpSpPr>
            <a:xfrm>
              <a:off x="8841791" y="2297310"/>
              <a:ext cx="2266740" cy="3848637"/>
              <a:chOff x="8841791" y="2297310"/>
              <a:chExt cx="2266740" cy="3848637"/>
            </a:xfrm>
          </p:grpSpPr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7E989784-0B65-60E4-059B-2849C440E2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33" r="979"/>
              <a:stretch/>
            </p:blipFill>
            <p:spPr>
              <a:xfrm>
                <a:off x="8844843" y="2297310"/>
                <a:ext cx="2263688" cy="3848637"/>
              </a:xfrm>
              <a:prstGeom prst="rect">
                <a:avLst/>
              </a:prstGeom>
            </p:spPr>
          </p:pic>
          <p:cxnSp>
            <p:nvCxnSpPr>
              <p:cNvPr id="9" name="Conector recto 8">
                <a:extLst>
                  <a:ext uri="{FF2B5EF4-FFF2-40B4-BE49-F238E27FC236}">
                    <a16:creationId xmlns:a16="http://schemas.microsoft.com/office/drawing/2014/main" id="{2C3A8A85-B742-B7BD-87BA-A58C51BB4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1791" y="2320925"/>
                <a:ext cx="3052" cy="380603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7204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6">
            <a:extLst>
              <a:ext uri="{FF2B5EF4-FFF2-40B4-BE49-F238E27FC236}">
                <a16:creationId xmlns:a16="http://schemas.microsoft.com/office/drawing/2014/main" id="{2B71E6F2-1E12-2CC8-1A79-11BE6A720CDF}"/>
              </a:ext>
            </a:extLst>
          </p:cNvPr>
          <p:cNvSpPr txBox="1">
            <a:spLocks/>
          </p:cNvSpPr>
          <p:nvPr/>
        </p:nvSpPr>
        <p:spPr>
          <a:xfrm>
            <a:off x="103163" y="1220121"/>
            <a:ext cx="11985674" cy="441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54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Clásico de Rosario</a:t>
            </a:r>
          </a:p>
          <a:p>
            <a:endParaRPr lang="es-AR" sz="5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CD47898-AA6B-3F8A-A4D2-B511D80A8003}"/>
              </a:ext>
            </a:extLst>
          </p:cNvPr>
          <p:cNvGrpSpPr/>
          <p:nvPr/>
        </p:nvGrpSpPr>
        <p:grpSpPr>
          <a:xfrm>
            <a:off x="851027" y="2243060"/>
            <a:ext cx="4635522" cy="3917020"/>
            <a:chOff x="851027" y="2243060"/>
            <a:chExt cx="4635522" cy="391702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73A3B6F5-B05C-83B9-F500-A1D0438DD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22" t="2418" r="49617" b="49815"/>
            <a:stretch/>
          </p:blipFill>
          <p:spPr>
            <a:xfrm>
              <a:off x="851027" y="2243060"/>
              <a:ext cx="2254592" cy="3835225"/>
            </a:xfrm>
            <a:prstGeom prst="rect">
              <a:avLst/>
            </a:prstGeom>
          </p:spPr>
        </p:pic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07F3EDE2-B545-23DF-52FE-48C62DA48142}"/>
                </a:ext>
              </a:extLst>
            </p:cNvPr>
            <p:cNvGrpSpPr/>
            <p:nvPr/>
          </p:nvGrpSpPr>
          <p:grpSpPr>
            <a:xfrm>
              <a:off x="3231957" y="2292390"/>
              <a:ext cx="2254592" cy="3867690"/>
              <a:chOff x="3231957" y="2292390"/>
              <a:chExt cx="2254592" cy="3867690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1EC0A582-71CC-A462-C51F-FBDDCE9786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61" r="2340"/>
              <a:stretch/>
            </p:blipFill>
            <p:spPr>
              <a:xfrm>
                <a:off x="3231957" y="2292390"/>
                <a:ext cx="2254592" cy="3867690"/>
              </a:xfrm>
              <a:prstGeom prst="rect">
                <a:avLst/>
              </a:prstGeom>
            </p:spPr>
          </p:pic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CD209113-11AF-4D09-CBF8-7E4ED09B6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549" y="2308622"/>
                <a:ext cx="0" cy="38135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28AF0C82-D828-3780-387C-DA75A7F39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8649" y="2320969"/>
                <a:ext cx="0" cy="38012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36DBF74B-3D5D-9BB1-1564-A3370E0562DA}"/>
              </a:ext>
            </a:extLst>
          </p:cNvPr>
          <p:cNvGrpSpPr/>
          <p:nvPr/>
        </p:nvGrpSpPr>
        <p:grpSpPr>
          <a:xfrm>
            <a:off x="6435486" y="2308622"/>
            <a:ext cx="4670663" cy="3851458"/>
            <a:chOff x="6435486" y="2308622"/>
            <a:chExt cx="4670663" cy="3851458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42EF47B-F56B-8E57-D1BF-FD5ADDE69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24" t="3049" r="8515" b="49184"/>
            <a:stretch/>
          </p:blipFill>
          <p:spPr>
            <a:xfrm>
              <a:off x="6435486" y="2308622"/>
              <a:ext cx="2254592" cy="3835225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C1B87F6-F8A7-FEAF-9F7A-19D5BEEA01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56" r="1087"/>
            <a:stretch/>
          </p:blipFill>
          <p:spPr>
            <a:xfrm>
              <a:off x="8836220" y="2320969"/>
              <a:ext cx="2269929" cy="3839111"/>
            </a:xfrm>
            <a:prstGeom prst="rect">
              <a:avLst/>
            </a:prstGeom>
          </p:spPr>
        </p:pic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C69BED4-2B17-DF19-096B-55EF9BAE6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9824" y="2320969"/>
              <a:ext cx="6396" cy="38228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797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6">
            <a:extLst>
              <a:ext uri="{FF2B5EF4-FFF2-40B4-BE49-F238E27FC236}">
                <a16:creationId xmlns:a16="http://schemas.microsoft.com/office/drawing/2014/main" id="{2B71E6F2-1E12-2CC8-1A79-11BE6A720CDF}"/>
              </a:ext>
            </a:extLst>
          </p:cNvPr>
          <p:cNvSpPr txBox="1">
            <a:spLocks/>
          </p:cNvSpPr>
          <p:nvPr/>
        </p:nvSpPr>
        <p:spPr>
          <a:xfrm>
            <a:off x="103163" y="1220121"/>
            <a:ext cx="11985674" cy="441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54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Clásico de Rosario</a:t>
            </a:r>
          </a:p>
          <a:p>
            <a:endParaRPr lang="es-AR" sz="5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C8F1095-41A1-87ED-8BCF-2E478F6B0A61}"/>
              </a:ext>
            </a:extLst>
          </p:cNvPr>
          <p:cNvGrpSpPr/>
          <p:nvPr/>
        </p:nvGrpSpPr>
        <p:grpSpPr>
          <a:xfrm>
            <a:off x="2028217" y="2315436"/>
            <a:ext cx="8128995" cy="3846542"/>
            <a:chOff x="2028217" y="2315436"/>
            <a:chExt cx="8128995" cy="3846542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64D0C49-FD53-DAC2-92FD-B2E7CC1831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63" t="51762" r="49588" b="471"/>
            <a:stretch/>
          </p:blipFill>
          <p:spPr>
            <a:xfrm>
              <a:off x="2028217" y="2326753"/>
              <a:ext cx="2237220" cy="3835225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EC164E6-9C57-45BB-3925-FC2E67548E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1" r="698" b="839"/>
            <a:stretch/>
          </p:blipFill>
          <p:spPr>
            <a:xfrm>
              <a:off x="4645025" y="2315436"/>
              <a:ext cx="5480050" cy="3835225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5D08FAB9-12BF-13F8-8AF1-AA39C8E9A5D1}"/>
                </a:ext>
              </a:extLst>
            </p:cNvPr>
            <p:cNvSpPr/>
            <p:nvPr/>
          </p:nvSpPr>
          <p:spPr>
            <a:xfrm>
              <a:off x="4612888" y="3589417"/>
              <a:ext cx="5544324" cy="4354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FC774FA-7E03-45B7-4A1D-0E59E8A8B6CA}"/>
                </a:ext>
              </a:extLst>
            </p:cNvPr>
            <p:cNvCxnSpPr>
              <a:cxnSpLocks/>
            </p:cNvCxnSpPr>
            <p:nvPr/>
          </p:nvCxnSpPr>
          <p:spPr>
            <a:xfrm>
              <a:off x="4645025" y="2326753"/>
              <a:ext cx="0" cy="3809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4656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>
            <a:extLst>
              <a:ext uri="{FF2B5EF4-FFF2-40B4-BE49-F238E27FC236}">
                <a16:creationId xmlns:a16="http://schemas.microsoft.com/office/drawing/2014/main" id="{5C54FA5F-97D3-95D3-CB0E-2C470FA43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41" y="1979651"/>
            <a:ext cx="11662117" cy="2898698"/>
          </a:xfrm>
        </p:spPr>
        <p:txBody>
          <a:bodyPr>
            <a:normAutofit fontScale="92500"/>
          </a:bodyPr>
          <a:lstStyle/>
          <a:p>
            <a:r>
              <a:rPr lang="es-MX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Aplicación del modelo a otros partidos</a:t>
            </a:r>
          </a:p>
          <a:p>
            <a:endParaRPr lang="es-MX" sz="5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Puede ser aplicado a otros partidos de manera similar.</a:t>
            </a:r>
          </a:p>
          <a:p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Como por ejemplo partidos claves o etapas finales del torneo</a:t>
            </a:r>
            <a:endParaRPr lang="es-AR" sz="39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339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>
            <a:extLst>
              <a:ext uri="{FF2B5EF4-FFF2-40B4-BE49-F238E27FC236}">
                <a16:creationId xmlns:a16="http://schemas.microsoft.com/office/drawing/2014/main" id="{5C54FA5F-97D3-95D3-CB0E-2C470FA43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63" y="1220121"/>
            <a:ext cx="11985674" cy="4417758"/>
          </a:xfrm>
        </p:spPr>
        <p:txBody>
          <a:bodyPr>
            <a:normAutofit fontScale="92500" lnSpcReduction="10000"/>
          </a:bodyPr>
          <a:lstStyle/>
          <a:p>
            <a:r>
              <a:rPr lang="es-AR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resumen, el modelo se basa en los siguientes pasos:</a:t>
            </a:r>
          </a:p>
          <a:p>
            <a:endParaRPr lang="es-AR" sz="5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Recopilación de datos</a:t>
            </a:r>
          </a:p>
          <a:p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Actualización de la matriz de distancias</a:t>
            </a:r>
          </a:p>
          <a:p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Comparación de distancias recorridas</a:t>
            </a:r>
          </a:p>
          <a:p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Selección del equipo local</a:t>
            </a:r>
            <a:endParaRPr lang="es-AR" sz="39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69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>
            <a:extLst>
              <a:ext uri="{FF2B5EF4-FFF2-40B4-BE49-F238E27FC236}">
                <a16:creationId xmlns:a16="http://schemas.microsoft.com/office/drawing/2014/main" id="{5C54FA5F-97D3-95D3-CB0E-2C470FA43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63" y="1220121"/>
            <a:ext cx="11985674" cy="4417758"/>
          </a:xfrm>
        </p:spPr>
        <p:txBody>
          <a:bodyPr>
            <a:normAutofit lnSpcReduction="10000"/>
          </a:bodyPr>
          <a:lstStyle/>
          <a:p>
            <a:r>
              <a:rPr lang="es-AR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Conclusiones</a:t>
            </a:r>
          </a:p>
          <a:p>
            <a:endParaRPr lang="es-AR" sz="5400" b="1" kern="1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MX" sz="3600" kern="100" dirty="0">
                <a:latin typeface="Calibri" panose="020F0502020204030204" pitchFamily="34" charset="0"/>
                <a:cs typeface="Arial" panose="020B0604020202020204" pitchFamily="34" charset="0"/>
              </a:rPr>
              <a:t>El modelo propuesto ofrece una metodología clara y precisa para determinar la localía en los clásicos de la fecha, tomando en cuenta la distancia recorrida por cada equipo.</a:t>
            </a:r>
          </a:p>
          <a:p>
            <a:r>
              <a:rPr lang="es-MX" sz="3600" kern="100" dirty="0">
                <a:latin typeface="Calibri" panose="020F0502020204030204" pitchFamily="34" charset="0"/>
                <a:cs typeface="Arial" panose="020B0604020202020204" pitchFamily="34" charset="0"/>
              </a:rPr>
              <a:t>Además, existe el potencial de expandir y mejorar el modelo en investigaciones futuras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704403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6">
            <a:extLst>
              <a:ext uri="{FF2B5EF4-FFF2-40B4-BE49-F238E27FC236}">
                <a16:creationId xmlns:a16="http://schemas.microsoft.com/office/drawing/2014/main" id="{2B71E6F2-1E12-2CC8-1A79-11BE6A720CDF}"/>
              </a:ext>
            </a:extLst>
          </p:cNvPr>
          <p:cNvSpPr txBox="1">
            <a:spLocks/>
          </p:cNvSpPr>
          <p:nvPr/>
        </p:nvSpPr>
        <p:spPr>
          <a:xfrm>
            <a:off x="103163" y="2987500"/>
            <a:ext cx="11985674" cy="88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54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Dudas? Preguntas?</a:t>
            </a:r>
          </a:p>
          <a:p>
            <a:endParaRPr lang="es-AR" sz="5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D1CC5095-4516-9CE8-42E9-5F23242CA556}"/>
              </a:ext>
            </a:extLst>
          </p:cNvPr>
          <p:cNvGrpSpPr/>
          <p:nvPr/>
        </p:nvGrpSpPr>
        <p:grpSpPr>
          <a:xfrm>
            <a:off x="2690266" y="711063"/>
            <a:ext cx="6811469" cy="5435874"/>
            <a:chOff x="999381" y="3610803"/>
            <a:chExt cx="4859239" cy="5435874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53AD18F7-815D-E818-6748-5E16DFAFDB38}"/>
                </a:ext>
              </a:extLst>
            </p:cNvPr>
            <p:cNvSpPr/>
            <p:nvPr/>
          </p:nvSpPr>
          <p:spPr>
            <a:xfrm>
              <a:off x="2781350" y="5422229"/>
              <a:ext cx="1296218" cy="1296218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AR" sz="1400" b="1" dirty="0">
                  <a:solidFill>
                    <a:schemeClr val="tx1"/>
                  </a:solidFill>
                </a:rPr>
                <a:t>Integrantes</a:t>
              </a: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899A1929-0834-ED1B-CF14-0D5F1C91DDB1}"/>
                </a:ext>
              </a:extLst>
            </p:cNvPr>
            <p:cNvCxnSpPr>
              <a:cxnSpLocks/>
              <a:stCxn id="5" idx="7"/>
              <a:endCxn id="10" idx="3"/>
            </p:cNvCxnSpPr>
            <p:nvPr/>
          </p:nvCxnSpPr>
          <p:spPr>
            <a:xfrm flipV="1">
              <a:off x="3887741" y="4559049"/>
              <a:ext cx="1020909" cy="10530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EDC3C3BC-A888-AE4F-8B7F-BFD79F1862D7}"/>
                </a:ext>
              </a:extLst>
            </p:cNvPr>
            <p:cNvCxnSpPr>
              <a:cxnSpLocks/>
              <a:stCxn id="5" idx="1"/>
              <a:endCxn id="12" idx="5"/>
            </p:cNvCxnSpPr>
            <p:nvPr/>
          </p:nvCxnSpPr>
          <p:spPr>
            <a:xfrm flipH="1" flipV="1">
              <a:off x="1947628" y="4565168"/>
              <a:ext cx="1023549" cy="10468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9DE4CD-88FD-FFF4-06A9-D377BA416010}"/>
                </a:ext>
              </a:extLst>
            </p:cNvPr>
            <p:cNvCxnSpPr>
              <a:cxnSpLocks/>
              <a:stCxn id="5" idx="3"/>
              <a:endCxn id="11" idx="6"/>
            </p:cNvCxnSpPr>
            <p:nvPr/>
          </p:nvCxnSpPr>
          <p:spPr>
            <a:xfrm flipH="1">
              <a:off x="2110320" y="6528620"/>
              <a:ext cx="860857" cy="7078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EA180A2A-7AB9-8957-582B-977388453A4B}"/>
                </a:ext>
              </a:extLst>
            </p:cNvPr>
            <p:cNvCxnSpPr>
              <a:cxnSpLocks/>
              <a:stCxn id="5" idx="5"/>
              <a:endCxn id="13" idx="2"/>
            </p:cNvCxnSpPr>
            <p:nvPr/>
          </p:nvCxnSpPr>
          <p:spPr>
            <a:xfrm>
              <a:off x="3887741" y="6528620"/>
              <a:ext cx="859940" cy="7078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DB43FE4-C5C7-1530-8555-95B80664129A}"/>
                </a:ext>
              </a:extLst>
            </p:cNvPr>
            <p:cNvSpPr/>
            <p:nvPr/>
          </p:nvSpPr>
          <p:spPr>
            <a:xfrm>
              <a:off x="4745957" y="3610803"/>
              <a:ext cx="1110939" cy="1110939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AR" sz="1600" dirty="0" err="1">
                  <a:solidFill>
                    <a:schemeClr val="tx1"/>
                  </a:solidFill>
                </a:rPr>
                <a:t>Rabbia</a:t>
              </a:r>
              <a:br>
                <a:rPr lang="es-AR" sz="1600" dirty="0">
                  <a:solidFill>
                    <a:schemeClr val="tx1"/>
                  </a:solidFill>
                </a:rPr>
              </a:br>
              <a:r>
                <a:rPr lang="es-AR" sz="1600" dirty="0">
                  <a:solidFill>
                    <a:schemeClr val="tx1"/>
                  </a:solidFill>
                </a:rPr>
                <a:t>Alexis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8187ABF-B36B-18EC-5C1F-79046F9FE64D}"/>
                </a:ext>
              </a:extLst>
            </p:cNvPr>
            <p:cNvSpPr/>
            <p:nvPr/>
          </p:nvSpPr>
          <p:spPr>
            <a:xfrm>
              <a:off x="999381" y="6680967"/>
              <a:ext cx="1110939" cy="1110939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AR" sz="1600" dirty="0">
                  <a:solidFill>
                    <a:schemeClr val="tx1"/>
                  </a:solidFill>
                </a:rPr>
                <a:t>Cepeda</a:t>
              </a:r>
              <a:br>
                <a:rPr lang="es-AR" sz="1600" dirty="0">
                  <a:solidFill>
                    <a:schemeClr val="tx1"/>
                  </a:solidFill>
                </a:rPr>
              </a:br>
              <a:r>
                <a:rPr lang="es-AR" sz="1600" dirty="0">
                  <a:solidFill>
                    <a:schemeClr val="tx1"/>
                  </a:solidFill>
                </a:rPr>
                <a:t>Marcelo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9D03464-0412-CAD7-4369-E2D4BD35451B}"/>
                </a:ext>
              </a:extLst>
            </p:cNvPr>
            <p:cNvSpPr/>
            <p:nvPr/>
          </p:nvSpPr>
          <p:spPr>
            <a:xfrm>
              <a:off x="999382" y="3616922"/>
              <a:ext cx="1110939" cy="1110939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AR" sz="1600" dirty="0">
                  <a:solidFill>
                    <a:schemeClr val="tx1"/>
                  </a:solidFill>
                </a:rPr>
                <a:t>Dell Olio</a:t>
              </a:r>
              <a:br>
                <a:rPr lang="es-AR" sz="1600" dirty="0">
                  <a:solidFill>
                    <a:schemeClr val="tx1"/>
                  </a:solidFill>
                </a:rPr>
              </a:br>
              <a:r>
                <a:rPr lang="es-AR" sz="1600" dirty="0">
                  <a:solidFill>
                    <a:schemeClr val="tx1"/>
                  </a:solidFill>
                </a:rPr>
                <a:t> Lucia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B8FD180E-D46E-6726-A9FE-52A6040717E2}"/>
                </a:ext>
              </a:extLst>
            </p:cNvPr>
            <p:cNvSpPr/>
            <p:nvPr/>
          </p:nvSpPr>
          <p:spPr>
            <a:xfrm>
              <a:off x="4747681" y="6680966"/>
              <a:ext cx="1110939" cy="1110939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AR" sz="1600" dirty="0">
                  <a:solidFill>
                    <a:schemeClr val="tx1"/>
                  </a:solidFill>
                </a:rPr>
                <a:t>Molina</a:t>
              </a:r>
              <a:br>
                <a:rPr lang="es-AR" sz="1600" dirty="0">
                  <a:solidFill>
                    <a:schemeClr val="tx1"/>
                  </a:solidFill>
                </a:rPr>
              </a:br>
              <a:r>
                <a:rPr lang="es-AR" sz="1600" dirty="0">
                  <a:solidFill>
                    <a:schemeClr val="tx1"/>
                  </a:solidFill>
                </a:rPr>
                <a:t>Paula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AAE8557-4A78-5848-C000-AA92ED63CE9D}"/>
                </a:ext>
              </a:extLst>
            </p:cNvPr>
            <p:cNvSpPr/>
            <p:nvPr/>
          </p:nvSpPr>
          <p:spPr>
            <a:xfrm>
              <a:off x="1096568" y="8130113"/>
              <a:ext cx="916564" cy="9165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>
                  <a:solidFill>
                    <a:schemeClr val="tx1"/>
                  </a:solidFill>
                </a:rPr>
                <a:t>Legajo</a:t>
              </a:r>
              <a:br>
                <a:rPr lang="es-AR" sz="1100" dirty="0">
                  <a:solidFill>
                    <a:schemeClr val="tx1"/>
                  </a:solidFill>
                </a:rPr>
              </a:br>
              <a:r>
                <a:rPr lang="es-AR" sz="1100" dirty="0">
                  <a:solidFill>
                    <a:schemeClr val="tx1"/>
                  </a:solidFill>
                </a:rPr>
                <a:t>53022  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00D65C69-9486-6BBF-A4B7-6425E415C70B}"/>
                </a:ext>
              </a:extLst>
            </p:cNvPr>
            <p:cNvSpPr/>
            <p:nvPr/>
          </p:nvSpPr>
          <p:spPr>
            <a:xfrm>
              <a:off x="4843144" y="8130113"/>
              <a:ext cx="916564" cy="9165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>
                  <a:solidFill>
                    <a:schemeClr val="tx1"/>
                  </a:solidFill>
                </a:rPr>
                <a:t>Legajo</a:t>
              </a:r>
              <a:br>
                <a:rPr lang="es-AR" sz="1100" dirty="0">
                  <a:solidFill>
                    <a:schemeClr val="tx1"/>
                  </a:solidFill>
                </a:rPr>
              </a:br>
              <a:r>
                <a:rPr lang="es-AR" sz="1100" dirty="0">
                  <a:solidFill>
                    <a:schemeClr val="tx1"/>
                  </a:solidFill>
                </a:rPr>
                <a:t>53234  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037DD321-FF4B-502F-5823-C927FAA35568}"/>
                </a:ext>
              </a:extLst>
            </p:cNvPr>
            <p:cNvSpPr/>
            <p:nvPr/>
          </p:nvSpPr>
          <p:spPr>
            <a:xfrm>
              <a:off x="1096569" y="5028486"/>
              <a:ext cx="916564" cy="9165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>
                  <a:solidFill>
                    <a:schemeClr val="tx1"/>
                  </a:solidFill>
                </a:rPr>
                <a:t>Legajo</a:t>
              </a:r>
              <a:br>
                <a:rPr lang="es-AR" sz="1100" dirty="0">
                  <a:solidFill>
                    <a:schemeClr val="tx1"/>
                  </a:solidFill>
                </a:rPr>
              </a:br>
              <a:r>
                <a:rPr lang="es-AR" sz="1100" dirty="0">
                  <a:solidFill>
                    <a:schemeClr val="tx1"/>
                  </a:solidFill>
                </a:rPr>
                <a:t>933024  </a:t>
              </a: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178F90A-9CBB-9FC0-ECD5-BF839C389259}"/>
                </a:ext>
              </a:extLst>
            </p:cNvPr>
            <p:cNvSpPr/>
            <p:nvPr/>
          </p:nvSpPr>
          <p:spPr>
            <a:xfrm>
              <a:off x="4843144" y="5028486"/>
              <a:ext cx="916564" cy="9165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>
                  <a:solidFill>
                    <a:schemeClr val="tx1"/>
                  </a:solidFill>
                </a:rPr>
                <a:t>Legajo</a:t>
              </a:r>
              <a:br>
                <a:rPr lang="es-AR" sz="1100" dirty="0">
                  <a:solidFill>
                    <a:schemeClr val="tx1"/>
                  </a:solidFill>
                </a:rPr>
              </a:br>
              <a:r>
                <a:rPr lang="es-AR" sz="1100" dirty="0">
                  <a:solidFill>
                    <a:schemeClr val="tx1"/>
                  </a:solidFill>
                </a:rPr>
                <a:t>57053  </a:t>
              </a:r>
            </a:p>
          </p:txBody>
        </p: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4CD23153-D8F3-E660-0D23-743E9707C79A}"/>
                </a:ext>
              </a:extLst>
            </p:cNvPr>
            <p:cNvCxnSpPr>
              <a:cxnSpLocks/>
              <a:stCxn id="12" idx="4"/>
              <a:endCxn id="16" idx="0"/>
            </p:cNvCxnSpPr>
            <p:nvPr/>
          </p:nvCxnSpPr>
          <p:spPr>
            <a:xfrm flipH="1">
              <a:off x="1554851" y="4727861"/>
              <a:ext cx="1" cy="300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1A49213F-809F-B00D-C729-781727EF0609}"/>
                </a:ext>
              </a:extLst>
            </p:cNvPr>
            <p:cNvCxnSpPr>
              <a:cxnSpLocks/>
              <a:stCxn id="10" idx="4"/>
              <a:endCxn id="17" idx="0"/>
            </p:cNvCxnSpPr>
            <p:nvPr/>
          </p:nvCxnSpPr>
          <p:spPr>
            <a:xfrm flipH="1">
              <a:off x="5301426" y="4721742"/>
              <a:ext cx="1" cy="306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513FCC53-0740-F40B-ADD6-1EE4FAA376D9}"/>
                </a:ext>
              </a:extLst>
            </p:cNvPr>
            <p:cNvCxnSpPr>
              <a:cxnSpLocks/>
              <a:stCxn id="13" idx="4"/>
              <a:endCxn id="15" idx="0"/>
            </p:cNvCxnSpPr>
            <p:nvPr/>
          </p:nvCxnSpPr>
          <p:spPr>
            <a:xfrm flipH="1">
              <a:off x="5301426" y="7791905"/>
              <a:ext cx="1725" cy="338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B9BFCCAC-2325-96C5-BEB7-9A152221E1E6}"/>
                </a:ext>
              </a:extLst>
            </p:cNvPr>
            <p:cNvCxnSpPr>
              <a:cxnSpLocks/>
              <a:stCxn id="11" idx="4"/>
              <a:endCxn id="14" idx="0"/>
            </p:cNvCxnSpPr>
            <p:nvPr/>
          </p:nvCxnSpPr>
          <p:spPr>
            <a:xfrm flipH="1">
              <a:off x="1554850" y="7791906"/>
              <a:ext cx="1" cy="338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73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6">
            <a:extLst>
              <a:ext uri="{FF2B5EF4-FFF2-40B4-BE49-F238E27FC236}">
                <a16:creationId xmlns:a16="http://schemas.microsoft.com/office/drawing/2014/main" id="{2B71E6F2-1E12-2CC8-1A79-11BE6A720CDF}"/>
              </a:ext>
            </a:extLst>
          </p:cNvPr>
          <p:cNvSpPr txBox="1">
            <a:spLocks/>
          </p:cNvSpPr>
          <p:nvPr/>
        </p:nvSpPr>
        <p:spPr>
          <a:xfrm>
            <a:off x="103163" y="2987500"/>
            <a:ext cx="11985674" cy="88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54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Muchas Gracias!</a:t>
            </a:r>
            <a:endParaRPr lang="es-AR" sz="5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2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6">
            <a:extLst>
              <a:ext uri="{FF2B5EF4-FFF2-40B4-BE49-F238E27FC236}">
                <a16:creationId xmlns:a16="http://schemas.microsoft.com/office/drawing/2014/main" id="{DD8F9269-B45B-FF57-D02F-94A848BA9AA7}"/>
              </a:ext>
            </a:extLst>
          </p:cNvPr>
          <p:cNvSpPr txBox="1">
            <a:spLocks/>
          </p:cNvSpPr>
          <p:nvPr/>
        </p:nvSpPr>
        <p:spPr>
          <a:xfrm>
            <a:off x="264941" y="1979651"/>
            <a:ext cx="11662117" cy="2898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58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Tema</a:t>
            </a:r>
          </a:p>
          <a:p>
            <a:endParaRPr lang="es-MX" sz="5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MX" sz="36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Determinar la localía del clásico de la fecha del Torneo Argentino de Primera División a partir de la distancia recorrida de los equipos</a:t>
            </a:r>
            <a:endParaRPr lang="es-AR" sz="39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08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>
            <a:extLst>
              <a:ext uri="{FF2B5EF4-FFF2-40B4-BE49-F238E27FC236}">
                <a16:creationId xmlns:a16="http://schemas.microsoft.com/office/drawing/2014/main" id="{5C54FA5F-97D3-95D3-CB0E-2C470FA43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63" y="1220121"/>
            <a:ext cx="11985674" cy="4417758"/>
          </a:xfrm>
        </p:spPr>
        <p:txBody>
          <a:bodyPr>
            <a:normAutofit/>
          </a:bodyPr>
          <a:lstStyle/>
          <a:p>
            <a:r>
              <a:rPr lang="es-AR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Importancia de la localía en los clásicos</a:t>
            </a:r>
          </a:p>
          <a:p>
            <a:endParaRPr lang="es-AR" sz="5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Ventaja deportiva</a:t>
            </a:r>
          </a:p>
          <a:p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Equidad competitiva</a:t>
            </a:r>
          </a:p>
          <a:p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Impacto económico</a:t>
            </a:r>
          </a:p>
          <a:p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Seguridad y logística</a:t>
            </a:r>
            <a:endParaRPr lang="es-AR" sz="39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4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>
            <a:extLst>
              <a:ext uri="{FF2B5EF4-FFF2-40B4-BE49-F238E27FC236}">
                <a16:creationId xmlns:a16="http://schemas.microsoft.com/office/drawing/2014/main" id="{5C54FA5F-97D3-95D3-CB0E-2C470FA43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41" y="1979651"/>
            <a:ext cx="11662117" cy="2898698"/>
          </a:xfrm>
        </p:spPr>
        <p:txBody>
          <a:bodyPr>
            <a:normAutofit/>
          </a:bodyPr>
          <a:lstStyle/>
          <a:p>
            <a:r>
              <a:rPr lang="es-MX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Uso de la teoría de grafos en el modelo</a:t>
            </a:r>
          </a:p>
          <a:p>
            <a:endParaRPr lang="es-MX" sz="5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MX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Nos proporciona un marco conceptual y herramientas matemáticas para analizar el problema planteado</a:t>
            </a:r>
            <a:endParaRPr lang="es-AR" sz="39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37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D6373E-9845-FFC4-74FB-56AB3128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560"/>
            <a:ext cx="10515600" cy="5841403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dirty="0">
                <a:solidFill>
                  <a:schemeClr val="dk1"/>
                </a:solidFill>
              </a:rPr>
              <a:t>Utilizamos dos tipos de grafos  para representar el torneo de primera división del fútbol argentino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3200" dirty="0">
              <a:solidFill>
                <a:schemeClr val="dk1"/>
              </a:solidFill>
            </a:endParaRPr>
          </a:p>
          <a:p>
            <a:pPr marL="457200" lvl="0" indent="-3695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s-AR" sz="3200" dirty="0">
                <a:solidFill>
                  <a:schemeClr val="dk1"/>
                </a:solidFill>
              </a:rPr>
              <a:t> </a:t>
            </a:r>
            <a:r>
              <a:rPr lang="es-AR" sz="3200" b="1" dirty="0">
                <a:solidFill>
                  <a:schemeClr val="dk1"/>
                </a:solidFill>
              </a:rPr>
              <a:t>Grafo completo ponderado </a:t>
            </a:r>
            <a:r>
              <a:rPr lang="es-AR" sz="3200" dirty="0">
                <a:solidFill>
                  <a:schemeClr val="dk1"/>
                </a:solidFill>
              </a:rPr>
              <a:t>(c</a:t>
            </a:r>
            <a:r>
              <a:rPr lang="es-AR" sz="2800" dirty="0">
                <a:solidFill>
                  <a:schemeClr val="dk1"/>
                </a:solidFill>
              </a:rPr>
              <a:t>ada vértice representa a un club de primera división y las aristas las conexiones entre ellos. Los pesos de las aristas son las distancias en kilómetros entre los estadios de los clubes)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2800" dirty="0">
              <a:solidFill>
                <a:schemeClr val="dk1"/>
              </a:solidFill>
            </a:endParaRPr>
          </a:p>
          <a:p>
            <a:pPr marL="457200" lvl="0" indent="-35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●"/>
            </a:pPr>
            <a:r>
              <a:rPr lang="es-AR" sz="3200" b="1" dirty="0">
                <a:solidFill>
                  <a:schemeClr val="dk1"/>
                </a:solidFill>
              </a:rPr>
              <a:t>Grafo bipartito dirigido </a:t>
            </a:r>
            <a:r>
              <a:rPr lang="es-AR" sz="2800" dirty="0">
                <a:solidFill>
                  <a:schemeClr val="dk1"/>
                </a:solidFill>
              </a:rPr>
              <a:t>(Representa  la relación entre los clubes por cada fecha del torneo y las aristas están dirigidas desde el club visitante al local)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7349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>
            <a:extLst>
              <a:ext uri="{FF2B5EF4-FFF2-40B4-BE49-F238E27FC236}">
                <a16:creationId xmlns:a16="http://schemas.microsoft.com/office/drawing/2014/main" id="{5C54FA5F-97D3-95D3-CB0E-2C470FA43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41" y="195943"/>
            <a:ext cx="11662117" cy="4262510"/>
          </a:xfrm>
        </p:spPr>
        <p:txBody>
          <a:bodyPr>
            <a:normAutofit/>
          </a:bodyPr>
          <a:lstStyle/>
          <a:p>
            <a:r>
              <a:rPr lang="es-AR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Grafo completo</a:t>
            </a:r>
            <a:endParaRPr lang="es-AR" sz="5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AR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6A8BAC-C597-B218-7BE6-0686CC8F7F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9" b="2857"/>
          <a:stretch/>
        </p:blipFill>
        <p:spPr>
          <a:xfrm>
            <a:off x="3722077" y="947056"/>
            <a:ext cx="4747846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>
            <a:extLst>
              <a:ext uri="{FF2B5EF4-FFF2-40B4-BE49-F238E27FC236}">
                <a16:creationId xmlns:a16="http://schemas.microsoft.com/office/drawing/2014/main" id="{5C54FA5F-97D3-95D3-CB0E-2C470FA43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41" y="195943"/>
            <a:ext cx="11662117" cy="4262510"/>
          </a:xfrm>
        </p:spPr>
        <p:txBody>
          <a:bodyPr>
            <a:normAutofit/>
          </a:bodyPr>
          <a:lstStyle/>
          <a:p>
            <a:r>
              <a:rPr lang="es-A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Matriz de valores de distancias</a:t>
            </a:r>
            <a:endParaRPr lang="es-AR" sz="5400" dirty="0"/>
          </a:p>
        </p:txBody>
      </p:sp>
      <p:pic>
        <p:nvPicPr>
          <p:cNvPr id="4" name="Imagen 3" descr="Imagen que contiene Tabla&#10;&#10;Descripción generada automáticamente">
            <a:extLst>
              <a:ext uri="{FF2B5EF4-FFF2-40B4-BE49-F238E27FC236}">
                <a16:creationId xmlns:a16="http://schemas.microsoft.com/office/drawing/2014/main" id="{FFEAD69C-BF02-3EC6-B3F6-6BCA0FD1B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35"/>
          <a:stretch/>
        </p:blipFill>
        <p:spPr>
          <a:xfrm>
            <a:off x="264650" y="1652630"/>
            <a:ext cx="11662700" cy="440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3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>
            <a:extLst>
              <a:ext uri="{FF2B5EF4-FFF2-40B4-BE49-F238E27FC236}">
                <a16:creationId xmlns:a16="http://schemas.microsoft.com/office/drawing/2014/main" id="{5C54FA5F-97D3-95D3-CB0E-2C470FA43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41" y="195943"/>
            <a:ext cx="11662117" cy="4262510"/>
          </a:xfrm>
        </p:spPr>
        <p:txBody>
          <a:bodyPr>
            <a:normAutofit/>
          </a:bodyPr>
          <a:lstStyle/>
          <a:p>
            <a:r>
              <a:rPr lang="es-A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Matriz de recorridos</a:t>
            </a:r>
            <a:endParaRPr lang="es-AR" sz="5400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F135B0C-5194-1CBF-274D-A4806AEBF72B}"/>
              </a:ext>
            </a:extLst>
          </p:cNvPr>
          <p:cNvGrpSpPr/>
          <p:nvPr/>
        </p:nvGrpSpPr>
        <p:grpSpPr>
          <a:xfrm>
            <a:off x="2106634" y="1110342"/>
            <a:ext cx="7978729" cy="5427358"/>
            <a:chOff x="2106634" y="1110342"/>
            <a:chExt cx="7978729" cy="5427358"/>
          </a:xfrm>
        </p:grpSpPr>
        <p:pic>
          <p:nvPicPr>
            <p:cNvPr id="5" name="Imagen 4" descr="Tabla&#10;&#10;Descripción generada automáticamente">
              <a:extLst>
                <a:ext uri="{FF2B5EF4-FFF2-40B4-BE49-F238E27FC236}">
                  <a16:creationId xmlns:a16="http://schemas.microsoft.com/office/drawing/2014/main" id="{12814E47-3911-E4D1-58BA-353CA6899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497"/>
            <a:stretch/>
          </p:blipFill>
          <p:spPr>
            <a:xfrm>
              <a:off x="2106634" y="1110342"/>
              <a:ext cx="7978729" cy="5427358"/>
            </a:xfrm>
            <a:prstGeom prst="rect">
              <a:avLst/>
            </a:prstGeom>
          </p:spPr>
        </p:pic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FB05389B-E956-1FE8-FCFF-E4379418FF57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363" y="1138238"/>
              <a:ext cx="0" cy="535543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466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354</Words>
  <Application>Microsoft Office PowerPoint</Application>
  <PresentationFormat>Panorámica</PresentationFormat>
  <Paragraphs>64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 Bersano</dc:creator>
  <cp:lastModifiedBy>Cecilia Paula Fernandez</cp:lastModifiedBy>
  <cp:revision>9</cp:revision>
  <dcterms:created xsi:type="dcterms:W3CDTF">2023-07-07T23:35:31Z</dcterms:created>
  <dcterms:modified xsi:type="dcterms:W3CDTF">2023-07-10T00:04:31Z</dcterms:modified>
</cp:coreProperties>
</file>