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etropix" charset="1" panose="00000000000000000000"/>
      <p:regular r:id="rId10"/>
    </p:embeddedFont>
    <p:embeddedFont>
      <p:font typeface="Public Sans" charset="1" panose="00000000000000000000"/>
      <p:regular r:id="rId11"/>
    </p:embeddedFont>
    <p:embeddedFont>
      <p:font typeface="Public Sans Bold" charset="1" panose="00000000000000000000"/>
      <p:regular r:id="rId12"/>
    </p:embeddedFont>
    <p:embeddedFont>
      <p:font typeface="Public Sans Italics" charset="1" panose="00000000000000000000"/>
      <p:regular r:id="rId13"/>
    </p:embeddedFont>
    <p:embeddedFont>
      <p:font typeface="Public Sans Bold Italics" charset="1" panose="00000000000000000000"/>
      <p:regular r:id="rId14"/>
    </p:embeddedFont>
    <p:embeddedFont>
      <p:font typeface="Public Sans Thin" charset="1" panose="00000000000000000000"/>
      <p:regular r:id="rId15"/>
    </p:embeddedFont>
    <p:embeddedFont>
      <p:font typeface="Public Sans Thin Italics" charset="1" panose="00000000000000000000"/>
      <p:regular r:id="rId16"/>
    </p:embeddedFont>
    <p:embeddedFont>
      <p:font typeface="Public Sans Medium" charset="1" panose="00000000000000000000"/>
      <p:regular r:id="rId17"/>
    </p:embeddedFont>
    <p:embeddedFont>
      <p:font typeface="Public Sans Medium Italics" charset="1" panose="00000000000000000000"/>
      <p:regular r:id="rId18"/>
    </p:embeddedFont>
    <p:embeddedFont>
      <p:font typeface="Public Sans Heavy" charset="1" panose="00000000000000000000"/>
      <p:regular r:id="rId19"/>
    </p:embeddedFont>
    <p:embeddedFont>
      <p:font typeface="Public Sans Heavy Italics" charset="1" panose="00000000000000000000"/>
      <p:regular r:id="rId20"/>
    </p:embeddedFont>
    <p:embeddedFont>
      <p:font typeface="Open Sauce" charset="1" panose="00000500000000000000"/>
      <p:regular r:id="rId21"/>
    </p:embeddedFont>
    <p:embeddedFont>
      <p:font typeface="Open Sauce Bold" charset="1" panose="00000800000000000000"/>
      <p:regular r:id="rId22"/>
    </p:embeddedFont>
    <p:embeddedFont>
      <p:font typeface="Open Sauce Italics" charset="1" panose="00000500000000000000"/>
      <p:regular r:id="rId23"/>
    </p:embeddedFont>
    <p:embeddedFont>
      <p:font typeface="Open Sauce Bold Italics" charset="1" panose="00000800000000000000"/>
      <p:regular r:id="rId24"/>
    </p:embeddedFont>
    <p:embeddedFont>
      <p:font typeface="Open Sauce Light" charset="1" panose="00000400000000000000"/>
      <p:regular r:id="rId25"/>
    </p:embeddedFont>
    <p:embeddedFont>
      <p:font typeface="Open Sauce Light Italics" charset="1" panose="00000400000000000000"/>
      <p:regular r:id="rId26"/>
    </p:embeddedFont>
    <p:embeddedFont>
      <p:font typeface="Open Sauce Medium" charset="1" panose="00000600000000000000"/>
      <p:regular r:id="rId27"/>
    </p:embeddedFont>
    <p:embeddedFont>
      <p:font typeface="Open Sauce Medium Italics" charset="1" panose="00000600000000000000"/>
      <p:regular r:id="rId28"/>
    </p:embeddedFont>
    <p:embeddedFont>
      <p:font typeface="Open Sauce Semi-Bold" charset="1" panose="00000700000000000000"/>
      <p:regular r:id="rId29"/>
    </p:embeddedFont>
    <p:embeddedFont>
      <p:font typeface="Open Sauce Semi-Bold Italics" charset="1" panose="00000700000000000000"/>
      <p:regular r:id="rId30"/>
    </p:embeddedFont>
    <p:embeddedFont>
      <p:font typeface="Open Sauce Heavy" charset="1" panose="00000A00000000000000"/>
      <p:regular r:id="rId31"/>
    </p:embeddedFont>
    <p:embeddedFont>
      <p:font typeface="Open Sauce Heavy Italics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42" Target="slides/slide10.xml" Type="http://schemas.openxmlformats.org/officeDocument/2006/relationships/slide"/><Relationship Id="rId43" Target="slides/slide11.xml" Type="http://schemas.openxmlformats.org/officeDocument/2006/relationships/slide"/><Relationship Id="rId44" Target="slides/slide12.xml" Type="http://schemas.openxmlformats.org/officeDocument/2006/relationships/slide"/><Relationship Id="rId45" Target="slides/slide13.xml" Type="http://schemas.openxmlformats.org/officeDocument/2006/relationships/slide"/><Relationship Id="rId46" Target="slides/slide14.xml" Type="http://schemas.openxmlformats.org/officeDocument/2006/relationships/slide"/><Relationship Id="rId47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png" Type="http://schemas.openxmlformats.org/officeDocument/2006/relationships/image"/><Relationship Id="rId36" Target="../media/image35.svg" Type="http://schemas.openxmlformats.org/officeDocument/2006/relationships/image"/><Relationship Id="rId37" Target="../media/image36.png" Type="http://schemas.openxmlformats.org/officeDocument/2006/relationships/image"/><Relationship Id="rId38" Target="../media/image3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svg" Type="http://schemas.openxmlformats.org/officeDocument/2006/relationships/image"/><Relationship Id="rId4" Target="../media/image33.png" Type="http://schemas.openxmlformats.org/officeDocument/2006/relationships/image"/><Relationship Id="rId5" Target="../media/image98.png" Type="http://schemas.openxmlformats.org/officeDocument/2006/relationships/image"/><Relationship Id="rId6" Target="../media/image9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svg" Type="http://schemas.openxmlformats.org/officeDocument/2006/relationships/image"/><Relationship Id="rId4" Target="../media/image33.png" Type="http://schemas.openxmlformats.org/officeDocument/2006/relationships/image"/><Relationship Id="rId5" Target="../media/image100.png" Type="http://schemas.openxmlformats.org/officeDocument/2006/relationships/image"/><Relationship Id="rId6" Target="../media/image101.png" Type="http://schemas.openxmlformats.org/officeDocument/2006/relationships/image"/><Relationship Id="rId7" Target="../media/image10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2.png" Type="http://schemas.openxmlformats.org/officeDocument/2006/relationships/image"/><Relationship Id="rId3" Target="../media/image93.svg" Type="http://schemas.openxmlformats.org/officeDocument/2006/relationships/image"/><Relationship Id="rId4" Target="../media/image103.jpe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4.png" Type="http://schemas.openxmlformats.org/officeDocument/2006/relationships/image"/><Relationship Id="rId3" Target="../media/image105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0.png" Type="http://schemas.openxmlformats.org/officeDocument/2006/relationships/image"/><Relationship Id="rId11" Target="../media/image111.svg" Type="http://schemas.openxmlformats.org/officeDocument/2006/relationships/image"/><Relationship Id="rId12" Target="../media/image90.png" Type="http://schemas.openxmlformats.org/officeDocument/2006/relationships/image"/><Relationship Id="rId13" Target="../media/image91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92.png" Type="http://schemas.openxmlformats.org/officeDocument/2006/relationships/image"/><Relationship Id="rId19" Target="../media/image93.svg" Type="http://schemas.openxmlformats.org/officeDocument/2006/relationships/image"/><Relationship Id="rId2" Target="../media/image60.png" Type="http://schemas.openxmlformats.org/officeDocument/2006/relationships/image"/><Relationship Id="rId20" Target="../media/image62.png" Type="http://schemas.openxmlformats.org/officeDocument/2006/relationships/image"/><Relationship Id="rId21" Target="../media/image63.svg" Type="http://schemas.openxmlformats.org/officeDocument/2006/relationships/image"/><Relationship Id="rId22" Target="../media/image64.png" Type="http://schemas.openxmlformats.org/officeDocument/2006/relationships/image"/><Relationship Id="rId23" Target="../media/image65.svg" Type="http://schemas.openxmlformats.org/officeDocument/2006/relationships/image"/><Relationship Id="rId24" Target="../media/image66.png" Type="http://schemas.openxmlformats.org/officeDocument/2006/relationships/image"/><Relationship Id="rId25" Target="../media/image67.svg" Type="http://schemas.openxmlformats.org/officeDocument/2006/relationships/image"/><Relationship Id="rId26" Target="../media/image68.png" Type="http://schemas.openxmlformats.org/officeDocument/2006/relationships/image"/><Relationship Id="rId27" Target="../media/image69.svg" Type="http://schemas.openxmlformats.org/officeDocument/2006/relationships/image"/><Relationship Id="rId28" Target="../media/image70.png" Type="http://schemas.openxmlformats.org/officeDocument/2006/relationships/image"/><Relationship Id="rId29" Target="../media/image71.svg" Type="http://schemas.openxmlformats.org/officeDocument/2006/relationships/image"/><Relationship Id="rId3" Target="../media/image61.svg" Type="http://schemas.openxmlformats.org/officeDocument/2006/relationships/image"/><Relationship Id="rId30" Target="../media/image72.png" Type="http://schemas.openxmlformats.org/officeDocument/2006/relationships/image"/><Relationship Id="rId31" Target="../media/image73.svg" Type="http://schemas.openxmlformats.org/officeDocument/2006/relationships/image"/><Relationship Id="rId32" Target="../media/image74.png" Type="http://schemas.openxmlformats.org/officeDocument/2006/relationships/image"/><Relationship Id="rId33" Target="../media/image75.svg" Type="http://schemas.openxmlformats.org/officeDocument/2006/relationships/image"/><Relationship Id="rId34" Target="../media/image76.png" Type="http://schemas.openxmlformats.org/officeDocument/2006/relationships/image"/><Relationship Id="rId35" Target="../media/image77.svg" Type="http://schemas.openxmlformats.org/officeDocument/2006/relationships/image"/><Relationship Id="rId36" Target="../media/image78.png" Type="http://schemas.openxmlformats.org/officeDocument/2006/relationships/image"/><Relationship Id="rId37" Target="../media/image79.svg" Type="http://schemas.openxmlformats.org/officeDocument/2006/relationships/image"/><Relationship Id="rId38" Target="../media/image80.png" Type="http://schemas.openxmlformats.org/officeDocument/2006/relationships/image"/><Relationship Id="rId39" Target="../media/image81.svg" Type="http://schemas.openxmlformats.org/officeDocument/2006/relationships/image"/><Relationship Id="rId4" Target="../media/image106.png" Type="http://schemas.openxmlformats.org/officeDocument/2006/relationships/image"/><Relationship Id="rId40" Target="../media/image15.png" Type="http://schemas.openxmlformats.org/officeDocument/2006/relationships/image"/><Relationship Id="rId41" Target="../media/image16.svg" Type="http://schemas.openxmlformats.org/officeDocument/2006/relationships/image"/><Relationship Id="rId5" Target="../media/image107.svg" Type="http://schemas.openxmlformats.org/officeDocument/2006/relationships/image"/><Relationship Id="rId6" Target="../media/image108.png" Type="http://schemas.openxmlformats.org/officeDocument/2006/relationships/image"/><Relationship Id="rId7" Target="../media/image109.svg" Type="http://schemas.openxmlformats.org/officeDocument/2006/relationships/image"/><Relationship Id="rId8" Target="../media/image96.png" Type="http://schemas.openxmlformats.org/officeDocument/2006/relationships/image"/><Relationship Id="rId9" Target="../media/image9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38.png" Type="http://schemas.openxmlformats.org/officeDocument/2006/relationships/image"/><Relationship Id="rId20" Target="slide4.xml" Type="http://schemas.openxmlformats.org/officeDocument/2006/relationships/slide"/><Relationship Id="rId21" Target="../media/image13.png" Type="http://schemas.openxmlformats.org/officeDocument/2006/relationships/image"/><Relationship Id="rId22" Target="../media/image14.svg" Type="http://schemas.openxmlformats.org/officeDocument/2006/relationships/image"/><Relationship Id="rId23" Target="../media/image15.png" Type="http://schemas.openxmlformats.org/officeDocument/2006/relationships/image"/><Relationship Id="rId24" Target="../media/image16.svg" Type="http://schemas.openxmlformats.org/officeDocument/2006/relationships/image"/><Relationship Id="rId3" Target="../media/image39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16" Target="../media/image48.png" Type="http://schemas.openxmlformats.org/officeDocument/2006/relationships/image"/><Relationship Id="rId17" Target="../media/image49.png" Type="http://schemas.openxmlformats.org/officeDocument/2006/relationships/image"/><Relationship Id="rId18" Target="../media/image50.png" Type="http://schemas.openxmlformats.org/officeDocument/2006/relationships/image"/><Relationship Id="rId19" Target="../media/image51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16" Target="../media/image24.svg" Type="http://schemas.openxmlformats.org/officeDocument/2006/relationships/image"/><Relationship Id="rId17" Target="../media/image25.png" Type="http://schemas.openxmlformats.org/officeDocument/2006/relationships/image"/><Relationship Id="rId18" Target="../media/image26.svg" Type="http://schemas.openxmlformats.org/officeDocument/2006/relationships/image"/><Relationship Id="rId19" Target="../media/image27.png" Type="http://schemas.openxmlformats.org/officeDocument/2006/relationships/image"/><Relationship Id="rId2" Target="../media/image52.png" Type="http://schemas.openxmlformats.org/officeDocument/2006/relationships/image"/><Relationship Id="rId20" Target="../media/image28.svg" Type="http://schemas.openxmlformats.org/officeDocument/2006/relationships/image"/><Relationship Id="rId21" Target="../media/image29.png" Type="http://schemas.openxmlformats.org/officeDocument/2006/relationships/image"/><Relationship Id="rId22" Target="../media/image30.svg" Type="http://schemas.openxmlformats.org/officeDocument/2006/relationships/image"/><Relationship Id="rId23" Target="slide4.xml" Type="http://schemas.openxmlformats.org/officeDocument/2006/relationships/slide"/><Relationship Id="rId3" Target="../media/image53.svg" Type="http://schemas.openxmlformats.org/officeDocument/2006/relationships/image"/><Relationship Id="rId4" Target="../media/image54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slide4.xml" Type="http://schemas.openxmlformats.org/officeDocument/2006/relationships/slide"/><Relationship Id="rId19" Target="../media/image59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svg" Type="http://schemas.openxmlformats.org/officeDocument/2006/relationships/image"/><Relationship Id="rId11" Target="../media/image68.png" Type="http://schemas.openxmlformats.org/officeDocument/2006/relationships/image"/><Relationship Id="rId12" Target="../media/image69.svg" Type="http://schemas.openxmlformats.org/officeDocument/2006/relationships/image"/><Relationship Id="rId13" Target="../media/image70.png" Type="http://schemas.openxmlformats.org/officeDocument/2006/relationships/image"/><Relationship Id="rId14" Target="../media/image71.svg" Type="http://schemas.openxmlformats.org/officeDocument/2006/relationships/image"/><Relationship Id="rId15" Target="../media/image72.png" Type="http://schemas.openxmlformats.org/officeDocument/2006/relationships/image"/><Relationship Id="rId16" Target="../media/image73.svg" Type="http://schemas.openxmlformats.org/officeDocument/2006/relationships/image"/><Relationship Id="rId17" Target="../media/image74.png" Type="http://schemas.openxmlformats.org/officeDocument/2006/relationships/image"/><Relationship Id="rId18" Target="../media/image75.svg" Type="http://schemas.openxmlformats.org/officeDocument/2006/relationships/image"/><Relationship Id="rId19" Target="../media/image76.png" Type="http://schemas.openxmlformats.org/officeDocument/2006/relationships/image"/><Relationship Id="rId2" Target="../media/image60.png" Type="http://schemas.openxmlformats.org/officeDocument/2006/relationships/image"/><Relationship Id="rId20" Target="../media/image77.svg" Type="http://schemas.openxmlformats.org/officeDocument/2006/relationships/image"/><Relationship Id="rId21" Target="../media/image78.png" Type="http://schemas.openxmlformats.org/officeDocument/2006/relationships/image"/><Relationship Id="rId22" Target="../media/image79.svg" Type="http://schemas.openxmlformats.org/officeDocument/2006/relationships/image"/><Relationship Id="rId23" Target="../media/image80.png" Type="http://schemas.openxmlformats.org/officeDocument/2006/relationships/image"/><Relationship Id="rId24" Target="../media/image81.svg" Type="http://schemas.openxmlformats.org/officeDocument/2006/relationships/image"/><Relationship Id="rId25" Target="../media/image15.png" Type="http://schemas.openxmlformats.org/officeDocument/2006/relationships/image"/><Relationship Id="rId26" Target="../media/image16.svg" Type="http://schemas.openxmlformats.org/officeDocument/2006/relationships/image"/><Relationship Id="rId27" Target="../media/image82.png" Type="http://schemas.openxmlformats.org/officeDocument/2006/relationships/image"/><Relationship Id="rId28" Target="../media/image83.svg" Type="http://schemas.openxmlformats.org/officeDocument/2006/relationships/image"/><Relationship Id="rId29" Target="../media/image84.png" Type="http://schemas.openxmlformats.org/officeDocument/2006/relationships/image"/><Relationship Id="rId3" Target="../media/image61.svg" Type="http://schemas.openxmlformats.org/officeDocument/2006/relationships/image"/><Relationship Id="rId30" Target="../media/image85.svg" Type="http://schemas.openxmlformats.org/officeDocument/2006/relationships/image"/><Relationship Id="rId31" Target="../media/image86.png" Type="http://schemas.openxmlformats.org/officeDocument/2006/relationships/image"/><Relationship Id="rId32" Target="../media/image87.svg" Type="http://schemas.openxmlformats.org/officeDocument/2006/relationships/image"/><Relationship Id="rId33" Target="../media/image88.png" Type="http://schemas.openxmlformats.org/officeDocument/2006/relationships/image"/><Relationship Id="rId34" Target="../media/image89.svg" Type="http://schemas.openxmlformats.org/officeDocument/2006/relationships/image"/><Relationship Id="rId4" Target="slide4.xml" Type="http://schemas.openxmlformats.org/officeDocument/2006/relationships/slide"/><Relationship Id="rId5" Target="../media/image62.png" Type="http://schemas.openxmlformats.org/officeDocument/2006/relationships/image"/><Relationship Id="rId6" Target="../media/image63.sv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0.png" Type="http://schemas.openxmlformats.org/officeDocument/2006/relationships/image"/><Relationship Id="rId3" Target="../media/image91.svg" Type="http://schemas.openxmlformats.org/officeDocument/2006/relationships/image"/><Relationship Id="rId4" Target="../media/image92.png" Type="http://schemas.openxmlformats.org/officeDocument/2006/relationships/image"/><Relationship Id="rId5" Target="../media/image9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4.png" Type="http://schemas.openxmlformats.org/officeDocument/2006/relationships/image"/><Relationship Id="rId3" Target="../media/image9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368" y="3626446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1249" y="2300667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3623" y="538933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442" y="5223676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27812" y="339214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721477" y="7051829"/>
            <a:ext cx="4882245" cy="941005"/>
            <a:chOff x="0" y="0"/>
            <a:chExt cx="2180608" cy="4202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0608" cy="420291"/>
            </a:xfrm>
            <a:custGeom>
              <a:avLst/>
              <a:gdLst/>
              <a:ahLst/>
              <a:cxnLst/>
              <a:rect r="r" b="b" t="t" l="l"/>
              <a:pathLst>
                <a:path h="420291" w="2180608">
                  <a:moveTo>
                    <a:pt x="1977408" y="0"/>
                  </a:moveTo>
                  <a:cubicBezTo>
                    <a:pt x="2089632" y="0"/>
                    <a:pt x="2180608" y="94085"/>
                    <a:pt x="2180608" y="210146"/>
                  </a:cubicBezTo>
                  <a:cubicBezTo>
                    <a:pt x="2180608" y="326206"/>
                    <a:pt x="2089632" y="420291"/>
                    <a:pt x="1977408" y="420291"/>
                  </a:cubicBezTo>
                  <a:lnTo>
                    <a:pt x="203200" y="420291"/>
                  </a:lnTo>
                  <a:cubicBezTo>
                    <a:pt x="90976" y="420291"/>
                    <a:pt x="0" y="326206"/>
                    <a:pt x="0" y="210146"/>
                  </a:cubicBezTo>
                  <a:cubicBezTo>
                    <a:pt x="0" y="9408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80608" cy="458391"/>
            </a:xfrm>
            <a:prstGeom prst="rect">
              <a:avLst/>
            </a:prstGeom>
          </p:spPr>
          <p:txBody>
            <a:bodyPr anchor="ctr" rtlCol="false" tIns="38842" lIns="38842" bIns="38842" rIns="38842"/>
            <a:lstStyle/>
            <a:p>
              <a:pPr algn="ctr">
                <a:lnSpc>
                  <a:spcPts val="160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175375" y="7271182"/>
            <a:ext cx="517349" cy="502299"/>
          </a:xfrm>
          <a:custGeom>
            <a:avLst/>
            <a:gdLst/>
            <a:ahLst/>
            <a:cxnLst/>
            <a:rect r="r" b="b" t="t" l="l"/>
            <a:pathLst>
              <a:path h="502299" w="517349">
                <a:moveTo>
                  <a:pt x="0" y="0"/>
                </a:moveTo>
                <a:lnTo>
                  <a:pt x="517349" y="0"/>
                </a:lnTo>
                <a:lnTo>
                  <a:pt x="517349" y="502299"/>
                </a:lnTo>
                <a:lnTo>
                  <a:pt x="0" y="5022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</a:rPr>
                <a:t>11:11PM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9755" y="4221175"/>
            <a:ext cx="1236343" cy="1046202"/>
          </a:xfrm>
          <a:custGeom>
            <a:avLst/>
            <a:gdLst/>
            <a:ahLst/>
            <a:cxnLst/>
            <a:rect r="r" b="b" t="t" l="l"/>
            <a:pathLst>
              <a:path h="1046202" w="1236343">
                <a:moveTo>
                  <a:pt x="0" y="0"/>
                </a:moveTo>
                <a:lnTo>
                  <a:pt x="1236343" y="0"/>
                </a:lnTo>
                <a:lnTo>
                  <a:pt x="1236343" y="1046202"/>
                </a:lnTo>
                <a:lnTo>
                  <a:pt x="0" y="1046202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35885" t="-46445" r="-38448" b="-59571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551952" y="1312636"/>
            <a:ext cx="5222130" cy="123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Retropix"/>
              </a:rPr>
              <a:t>FATTURIFY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749874" y="7408032"/>
            <a:ext cx="353550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Public Sans"/>
              </a:rPr>
              <a:t>Progetto ingegneria del software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512651" y="5223676"/>
            <a:ext cx="7299896" cy="140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3508">
                <a:solidFill>
                  <a:srgbClr val="FFFFFF"/>
                </a:solidFill>
                <a:latin typeface="Retropix"/>
              </a:rPr>
              <a:t>Gabriele Merli (1081373)</a:t>
            </a:r>
          </a:p>
          <a:p>
            <a:pPr algn="ctr">
              <a:lnSpc>
                <a:spcPts val="3508"/>
              </a:lnSpc>
            </a:pPr>
            <a:r>
              <a:rPr lang="en-US" sz="3508">
                <a:solidFill>
                  <a:srgbClr val="FFFFFF"/>
                </a:solidFill>
                <a:latin typeface="Retropix"/>
              </a:rPr>
              <a:t>Lorenzo </a:t>
            </a:r>
            <a:r>
              <a:rPr lang="en-US" sz="3508">
                <a:solidFill>
                  <a:srgbClr val="FFFFFF"/>
                </a:solidFill>
                <a:latin typeface="Retropix"/>
              </a:rPr>
              <a:t>Colombo (1081134)</a:t>
            </a:r>
          </a:p>
          <a:p>
            <a:pPr algn="ctr">
              <a:lnSpc>
                <a:spcPts val="3508"/>
              </a:lnSpc>
            </a:pPr>
            <a:r>
              <a:rPr lang="en-US" sz="3508">
                <a:solidFill>
                  <a:srgbClr val="FFFFFF"/>
                </a:solidFill>
                <a:latin typeface="Retropix"/>
              </a:rPr>
              <a:t>Carlo Alberto Poggiu (1079843)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551952" y="2547649"/>
            <a:ext cx="5191702" cy="2595851"/>
          </a:xfrm>
          <a:custGeom>
            <a:avLst/>
            <a:gdLst/>
            <a:ahLst/>
            <a:cxnLst/>
            <a:rect r="r" b="b" t="t" l="l"/>
            <a:pathLst>
              <a:path h="2595851" w="5191702">
                <a:moveTo>
                  <a:pt x="0" y="0"/>
                </a:moveTo>
                <a:lnTo>
                  <a:pt x="5191702" y="0"/>
                </a:lnTo>
                <a:lnTo>
                  <a:pt x="5191702" y="2595851"/>
                </a:lnTo>
                <a:lnTo>
                  <a:pt x="0" y="2595851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8153321" y="3118412"/>
            <a:ext cx="1981358" cy="1676639"/>
          </a:xfrm>
          <a:custGeom>
            <a:avLst/>
            <a:gdLst/>
            <a:ahLst/>
            <a:cxnLst/>
            <a:rect r="r" b="b" t="t" l="l"/>
            <a:pathLst>
              <a:path h="1676639" w="1981358">
                <a:moveTo>
                  <a:pt x="0" y="0"/>
                </a:moveTo>
                <a:lnTo>
                  <a:pt x="1981358" y="0"/>
                </a:lnTo>
                <a:lnTo>
                  <a:pt x="1981358" y="1676639"/>
                </a:lnTo>
                <a:lnTo>
                  <a:pt x="0" y="1676639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35885" t="-46445" r="-38448" b="-59571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303609" y="2628949"/>
            <a:ext cx="260881" cy="352542"/>
          </a:xfrm>
          <a:custGeom>
            <a:avLst/>
            <a:gdLst/>
            <a:ahLst/>
            <a:cxnLst/>
            <a:rect r="r" b="b" t="t" l="l"/>
            <a:pathLst>
              <a:path h="352542" w="260881">
                <a:moveTo>
                  <a:pt x="0" y="0"/>
                </a:moveTo>
                <a:lnTo>
                  <a:pt x="260881" y="0"/>
                </a:lnTo>
                <a:lnTo>
                  <a:pt x="260881" y="352542"/>
                </a:lnTo>
                <a:lnTo>
                  <a:pt x="0" y="352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760090" y="2645326"/>
            <a:ext cx="319789" cy="319789"/>
          </a:xfrm>
          <a:custGeom>
            <a:avLst/>
            <a:gdLst/>
            <a:ahLst/>
            <a:cxnLst/>
            <a:rect r="r" b="b" t="t" l="l"/>
            <a:pathLst>
              <a:path h="319789" w="319789">
                <a:moveTo>
                  <a:pt x="0" y="0"/>
                </a:moveTo>
                <a:lnTo>
                  <a:pt x="319789" y="0"/>
                </a:lnTo>
                <a:lnTo>
                  <a:pt x="319789" y="319789"/>
                </a:lnTo>
                <a:lnTo>
                  <a:pt x="0" y="3197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801321" y="2645326"/>
            <a:ext cx="411906" cy="319789"/>
          </a:xfrm>
          <a:custGeom>
            <a:avLst/>
            <a:gdLst/>
            <a:ahLst/>
            <a:cxnLst/>
            <a:rect r="r" b="b" t="t" l="l"/>
            <a:pathLst>
              <a:path h="319789" w="411906">
                <a:moveTo>
                  <a:pt x="0" y="0"/>
                </a:moveTo>
                <a:lnTo>
                  <a:pt x="411906" y="0"/>
                </a:lnTo>
                <a:lnTo>
                  <a:pt x="411906" y="319789"/>
                </a:lnTo>
                <a:lnTo>
                  <a:pt x="0" y="319789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85412" cy="10467682"/>
            <a:chOff x="0" y="0"/>
            <a:chExt cx="1787105" cy="2756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7104" cy="2756920"/>
            </a:xfrm>
            <a:custGeom>
              <a:avLst/>
              <a:gdLst/>
              <a:ahLst/>
              <a:cxnLst/>
              <a:rect r="r" b="b" t="t" l="l"/>
              <a:pathLst>
                <a:path h="2756920" w="1787104">
                  <a:moveTo>
                    <a:pt x="0" y="0"/>
                  </a:moveTo>
                  <a:lnTo>
                    <a:pt x="1787104" y="0"/>
                  </a:lnTo>
                  <a:lnTo>
                    <a:pt x="1787104" y="2756920"/>
                  </a:lnTo>
                  <a:lnTo>
                    <a:pt x="0" y="2756920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87105" cy="2795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9745" y="1340035"/>
            <a:ext cx="5298110" cy="75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37"/>
              </a:lnSpc>
            </a:pPr>
            <a:r>
              <a:rPr lang="en-US" sz="4937">
                <a:solidFill>
                  <a:srgbClr val="FFFFFF"/>
                </a:solidFill>
                <a:latin typeface="Retropix"/>
              </a:rPr>
              <a:t>Implementazione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6785412" y="0"/>
          <a:ext cx="11502588" cy="10287000"/>
        </p:xfrm>
        <a:graphic>
          <a:graphicData uri="http://schemas.openxmlformats.org/drawingml/2006/table">
            <a:tbl>
              <a:tblPr/>
              <a:tblGrid>
                <a:gridCol w="11502588"/>
              </a:tblGrid>
              <a:tr h="15993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Login Utente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  <a:tr h="14861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Autenticazione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7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Pagina Home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  <a:tr h="1481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Cantieri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6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Fatture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  <a:tr h="1336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Inventario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6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Dipendenti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207127" cy="10583835"/>
            <a:chOff x="0" y="0"/>
            <a:chExt cx="1371424" cy="2787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424" cy="2787512"/>
            </a:xfrm>
            <a:custGeom>
              <a:avLst/>
              <a:gdLst/>
              <a:ahLst/>
              <a:cxnLst/>
              <a:rect r="r" b="b" t="t" l="l"/>
              <a:pathLst>
                <a:path h="2787512" w="1371424">
                  <a:moveTo>
                    <a:pt x="0" y="0"/>
                  </a:moveTo>
                  <a:lnTo>
                    <a:pt x="1371424" y="0"/>
                  </a:lnTo>
                  <a:lnTo>
                    <a:pt x="1371424" y="2787512"/>
                  </a:lnTo>
                  <a:lnTo>
                    <a:pt x="0" y="2787512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71424" cy="282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40477" y="217620"/>
            <a:ext cx="12761545" cy="9906454"/>
            <a:chOff x="0" y="0"/>
            <a:chExt cx="3361065" cy="26091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61065" cy="2609107"/>
            </a:xfrm>
            <a:custGeom>
              <a:avLst/>
              <a:gdLst/>
              <a:ahLst/>
              <a:cxnLst/>
              <a:rect r="r" b="b" t="t" l="l"/>
              <a:pathLst>
                <a:path h="2609107" w="3361065">
                  <a:moveTo>
                    <a:pt x="0" y="0"/>
                  </a:moveTo>
                  <a:lnTo>
                    <a:pt x="3361065" y="0"/>
                  </a:lnTo>
                  <a:lnTo>
                    <a:pt x="3361065" y="2609107"/>
                  </a:lnTo>
                  <a:lnTo>
                    <a:pt x="0" y="2609107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361065" cy="2656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161791" y="6073880"/>
            <a:ext cx="5964419" cy="3549907"/>
          </a:xfrm>
          <a:custGeom>
            <a:avLst/>
            <a:gdLst/>
            <a:ahLst/>
            <a:cxnLst/>
            <a:rect r="r" b="b" t="t" l="l"/>
            <a:pathLst>
              <a:path h="3549907" w="5964419">
                <a:moveTo>
                  <a:pt x="0" y="0"/>
                </a:moveTo>
                <a:lnTo>
                  <a:pt x="5964418" y="0"/>
                </a:lnTo>
                <a:lnTo>
                  <a:pt x="5964418" y="3549907"/>
                </a:lnTo>
                <a:lnTo>
                  <a:pt x="0" y="3549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Demo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94342" y="2924150"/>
            <a:ext cx="3664958" cy="82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5"/>
              </a:lnSpc>
            </a:pPr>
            <a:r>
              <a:rPr lang="en-US" sz="5345">
                <a:solidFill>
                  <a:srgbClr val="000000"/>
                </a:solidFill>
                <a:latin typeface="Retropix"/>
              </a:rPr>
              <a:t>Login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161791" y="1536105"/>
            <a:ext cx="5964419" cy="3607395"/>
          </a:xfrm>
          <a:custGeom>
            <a:avLst/>
            <a:gdLst/>
            <a:ahLst/>
            <a:cxnLst/>
            <a:rect r="r" b="b" t="t" l="l"/>
            <a:pathLst>
              <a:path h="3607395" w="5964419">
                <a:moveTo>
                  <a:pt x="0" y="0"/>
                </a:moveTo>
                <a:lnTo>
                  <a:pt x="5964418" y="0"/>
                </a:lnTo>
                <a:lnTo>
                  <a:pt x="5964418" y="3607395"/>
                </a:lnTo>
                <a:lnTo>
                  <a:pt x="0" y="36073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94342" y="7131109"/>
            <a:ext cx="3367263" cy="755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1"/>
              </a:lnSpc>
            </a:pPr>
            <a:r>
              <a:rPr lang="en-US" sz="4911">
                <a:solidFill>
                  <a:srgbClr val="000000"/>
                </a:solidFill>
                <a:latin typeface="Retropix"/>
              </a:rPr>
              <a:t>Home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207127" cy="10583835"/>
            <a:chOff x="0" y="0"/>
            <a:chExt cx="1371424" cy="2787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424" cy="2787512"/>
            </a:xfrm>
            <a:custGeom>
              <a:avLst/>
              <a:gdLst/>
              <a:ahLst/>
              <a:cxnLst/>
              <a:rect r="r" b="b" t="t" l="l"/>
              <a:pathLst>
                <a:path h="2787512" w="1371424">
                  <a:moveTo>
                    <a:pt x="0" y="0"/>
                  </a:moveTo>
                  <a:lnTo>
                    <a:pt x="1371424" y="0"/>
                  </a:lnTo>
                  <a:lnTo>
                    <a:pt x="1371424" y="2787512"/>
                  </a:lnTo>
                  <a:lnTo>
                    <a:pt x="0" y="2787512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71424" cy="282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40477" y="217620"/>
            <a:ext cx="12761545" cy="9906454"/>
            <a:chOff x="0" y="0"/>
            <a:chExt cx="3361065" cy="26091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61065" cy="2609107"/>
            </a:xfrm>
            <a:custGeom>
              <a:avLst/>
              <a:gdLst/>
              <a:ahLst/>
              <a:cxnLst/>
              <a:rect r="r" b="b" t="t" l="l"/>
              <a:pathLst>
                <a:path h="2609107" w="3361065">
                  <a:moveTo>
                    <a:pt x="0" y="0"/>
                  </a:moveTo>
                  <a:lnTo>
                    <a:pt x="3361065" y="0"/>
                  </a:lnTo>
                  <a:lnTo>
                    <a:pt x="3361065" y="2609107"/>
                  </a:lnTo>
                  <a:lnTo>
                    <a:pt x="0" y="2609107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361065" cy="2656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803454" y="633365"/>
            <a:ext cx="4839855" cy="2917919"/>
          </a:xfrm>
          <a:custGeom>
            <a:avLst/>
            <a:gdLst/>
            <a:ahLst/>
            <a:cxnLst/>
            <a:rect r="r" b="b" t="t" l="l"/>
            <a:pathLst>
              <a:path h="2917919" w="4839855">
                <a:moveTo>
                  <a:pt x="0" y="0"/>
                </a:moveTo>
                <a:lnTo>
                  <a:pt x="4839855" y="0"/>
                </a:lnTo>
                <a:lnTo>
                  <a:pt x="4839855" y="2917920"/>
                </a:lnTo>
                <a:lnTo>
                  <a:pt x="0" y="2917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27855" y="3786824"/>
            <a:ext cx="4791053" cy="2866935"/>
          </a:xfrm>
          <a:custGeom>
            <a:avLst/>
            <a:gdLst/>
            <a:ahLst/>
            <a:cxnLst/>
            <a:rect r="r" b="b" t="t" l="l"/>
            <a:pathLst>
              <a:path h="2866935" w="4791053">
                <a:moveTo>
                  <a:pt x="0" y="0"/>
                </a:moveTo>
                <a:lnTo>
                  <a:pt x="4791053" y="0"/>
                </a:lnTo>
                <a:lnTo>
                  <a:pt x="4791053" y="2866936"/>
                </a:lnTo>
                <a:lnTo>
                  <a:pt x="0" y="286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27855" y="6889300"/>
            <a:ext cx="4839855" cy="2882904"/>
          </a:xfrm>
          <a:custGeom>
            <a:avLst/>
            <a:gdLst/>
            <a:ahLst/>
            <a:cxnLst/>
            <a:rect r="r" b="b" t="t" l="l"/>
            <a:pathLst>
              <a:path h="2882904" w="4839855">
                <a:moveTo>
                  <a:pt x="0" y="0"/>
                </a:moveTo>
                <a:lnTo>
                  <a:pt x="4839855" y="0"/>
                </a:lnTo>
                <a:lnTo>
                  <a:pt x="4839855" y="2882904"/>
                </a:lnTo>
                <a:lnTo>
                  <a:pt x="0" y="28829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Demo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12063" y="1813373"/>
            <a:ext cx="4542918" cy="55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Personale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12063" y="5012966"/>
            <a:ext cx="4542918" cy="55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Inventario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12063" y="7819479"/>
            <a:ext cx="4542918" cy="55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Fatture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067A7B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00077" y="846663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22816" y="3777447"/>
            <a:ext cx="8684084" cy="5480853"/>
          </a:xfrm>
          <a:custGeom>
            <a:avLst/>
            <a:gdLst/>
            <a:ahLst/>
            <a:cxnLst/>
            <a:rect r="r" b="b" t="t" l="l"/>
            <a:pathLst>
              <a:path h="5480853" w="8684084">
                <a:moveTo>
                  <a:pt x="0" y="0"/>
                </a:moveTo>
                <a:lnTo>
                  <a:pt x="8684084" y="0"/>
                </a:lnTo>
                <a:lnTo>
                  <a:pt x="8684084" y="5480853"/>
                </a:lnTo>
                <a:lnTo>
                  <a:pt x="0" y="54808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3026" y="918972"/>
            <a:ext cx="7502872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Modellazione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64667"/>
            <a:ext cx="16078200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Retropix"/>
              </a:rPr>
              <a:t>Per la modellazione abbiamo usato Star UML generando i seguenti diagrammi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05674" y="4438468"/>
            <a:ext cx="4965468" cy="4158812"/>
            <a:chOff x="0" y="0"/>
            <a:chExt cx="3746020" cy="313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46020" cy="3137467"/>
            </a:xfrm>
            <a:custGeom>
              <a:avLst/>
              <a:gdLst/>
              <a:ahLst/>
              <a:cxnLst/>
              <a:rect r="r" b="b" t="t" l="l"/>
              <a:pathLst>
                <a:path h="3137467" w="3746020">
                  <a:moveTo>
                    <a:pt x="46775" y="0"/>
                  </a:moveTo>
                  <a:lnTo>
                    <a:pt x="3699246" y="0"/>
                  </a:lnTo>
                  <a:cubicBezTo>
                    <a:pt x="3711651" y="0"/>
                    <a:pt x="3723548" y="4928"/>
                    <a:pt x="3732320" y="13700"/>
                  </a:cubicBezTo>
                  <a:cubicBezTo>
                    <a:pt x="3741092" y="22472"/>
                    <a:pt x="3746020" y="34369"/>
                    <a:pt x="3746020" y="46775"/>
                  </a:cubicBezTo>
                  <a:lnTo>
                    <a:pt x="3746020" y="3090693"/>
                  </a:lnTo>
                  <a:cubicBezTo>
                    <a:pt x="3746020" y="3116526"/>
                    <a:pt x="3725078" y="3137467"/>
                    <a:pt x="3699246" y="3137467"/>
                  </a:cubicBezTo>
                  <a:lnTo>
                    <a:pt x="46775" y="3137467"/>
                  </a:lnTo>
                  <a:cubicBezTo>
                    <a:pt x="34369" y="3137467"/>
                    <a:pt x="22472" y="3132539"/>
                    <a:pt x="13700" y="3123767"/>
                  </a:cubicBezTo>
                  <a:cubicBezTo>
                    <a:pt x="4928" y="3114996"/>
                    <a:pt x="0" y="3103098"/>
                    <a:pt x="0" y="3090693"/>
                  </a:cubicBezTo>
                  <a:lnTo>
                    <a:pt x="0" y="46775"/>
                  </a:lnTo>
                  <a:cubicBezTo>
                    <a:pt x="0" y="34369"/>
                    <a:pt x="4928" y="22472"/>
                    <a:pt x="13700" y="13700"/>
                  </a:cubicBezTo>
                  <a:cubicBezTo>
                    <a:pt x="22472" y="4928"/>
                    <a:pt x="34369" y="0"/>
                    <a:pt x="46775" y="0"/>
                  </a:cubicBezTo>
                  <a:close/>
                </a:path>
              </a:pathLst>
            </a:custGeom>
            <a:solidFill>
              <a:srgbClr val="FEFF99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746020" cy="317556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>
                <a:lnSpc>
                  <a:spcPts val="251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05674" y="4521527"/>
            <a:ext cx="4498049" cy="413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Casi d’uso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Attività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Classe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Sequenza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Macchina a stati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Componenti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Diagramma ER</a:t>
            </a:r>
          </a:p>
          <a:p>
            <a:pPr marL="768593" indent="-384296" lvl="1">
              <a:lnSpc>
                <a:spcPts val="3559"/>
              </a:lnSpc>
              <a:buFont typeface="Arial"/>
              <a:buChar char="•"/>
            </a:pPr>
            <a:r>
              <a:rPr lang="en-US" sz="3559">
                <a:solidFill>
                  <a:srgbClr val="000000"/>
                </a:solidFill>
                <a:latin typeface="Retropix"/>
              </a:rPr>
              <a:t>Package</a:t>
            </a:r>
          </a:p>
          <a:p>
            <a:pPr>
              <a:lnSpc>
                <a:spcPts val="355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4252611"/>
            <a:ext cx="553947" cy="537833"/>
          </a:xfrm>
          <a:custGeom>
            <a:avLst/>
            <a:gdLst/>
            <a:ahLst/>
            <a:cxnLst/>
            <a:rect r="r" b="b" t="t" l="l"/>
            <a:pathLst>
              <a:path h="537833" w="553947">
                <a:moveTo>
                  <a:pt x="0" y="0"/>
                </a:moveTo>
                <a:lnTo>
                  <a:pt x="553947" y="0"/>
                </a:lnTo>
                <a:lnTo>
                  <a:pt x="553947" y="537832"/>
                </a:lnTo>
                <a:lnTo>
                  <a:pt x="0" y="5378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85412" cy="10609646"/>
            <a:chOff x="0" y="0"/>
            <a:chExt cx="1787105" cy="2794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7104" cy="2794310"/>
            </a:xfrm>
            <a:custGeom>
              <a:avLst/>
              <a:gdLst/>
              <a:ahLst/>
              <a:cxnLst/>
              <a:rect r="r" b="b" t="t" l="l"/>
              <a:pathLst>
                <a:path h="2794310" w="1787104">
                  <a:moveTo>
                    <a:pt x="0" y="0"/>
                  </a:moveTo>
                  <a:lnTo>
                    <a:pt x="1787104" y="0"/>
                  </a:lnTo>
                  <a:lnTo>
                    <a:pt x="1787104" y="2794310"/>
                  </a:lnTo>
                  <a:lnTo>
                    <a:pt x="0" y="2794310"/>
                  </a:lnTo>
                  <a:close/>
                </a:path>
              </a:pathLst>
            </a:custGeom>
            <a:solidFill>
              <a:srgbClr val="1818B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87105" cy="2832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27526" y="485775"/>
            <a:ext cx="10646124" cy="9286429"/>
            <a:chOff x="0" y="0"/>
            <a:chExt cx="2803917" cy="2445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03917" cy="2445808"/>
            </a:xfrm>
            <a:custGeom>
              <a:avLst/>
              <a:gdLst/>
              <a:ahLst/>
              <a:cxnLst/>
              <a:rect r="r" b="b" t="t" l="l"/>
              <a:pathLst>
                <a:path h="2445808" w="2803917">
                  <a:moveTo>
                    <a:pt x="36360" y="0"/>
                  </a:moveTo>
                  <a:lnTo>
                    <a:pt x="2767557" y="0"/>
                  </a:lnTo>
                  <a:cubicBezTo>
                    <a:pt x="2777200" y="0"/>
                    <a:pt x="2786449" y="3831"/>
                    <a:pt x="2793268" y="10650"/>
                  </a:cubicBezTo>
                  <a:cubicBezTo>
                    <a:pt x="2800087" y="17469"/>
                    <a:pt x="2803917" y="26717"/>
                    <a:pt x="2803917" y="36360"/>
                  </a:cubicBezTo>
                  <a:lnTo>
                    <a:pt x="2803917" y="2409448"/>
                  </a:lnTo>
                  <a:cubicBezTo>
                    <a:pt x="2803917" y="2419091"/>
                    <a:pt x="2800087" y="2428340"/>
                    <a:pt x="2793268" y="2435159"/>
                  </a:cubicBezTo>
                  <a:cubicBezTo>
                    <a:pt x="2786449" y="2441978"/>
                    <a:pt x="2777200" y="2445808"/>
                    <a:pt x="2767557" y="2445808"/>
                  </a:cubicBezTo>
                  <a:lnTo>
                    <a:pt x="36360" y="2445808"/>
                  </a:lnTo>
                  <a:cubicBezTo>
                    <a:pt x="26717" y="2445808"/>
                    <a:pt x="17469" y="2441978"/>
                    <a:pt x="10650" y="2435159"/>
                  </a:cubicBezTo>
                  <a:cubicBezTo>
                    <a:pt x="3831" y="2428340"/>
                    <a:pt x="0" y="2419091"/>
                    <a:pt x="0" y="2409448"/>
                  </a:cubicBezTo>
                  <a:lnTo>
                    <a:pt x="0" y="36360"/>
                  </a:lnTo>
                  <a:cubicBezTo>
                    <a:pt x="0" y="26717"/>
                    <a:pt x="3831" y="17469"/>
                    <a:pt x="10650" y="10650"/>
                  </a:cubicBezTo>
                  <a:cubicBezTo>
                    <a:pt x="17469" y="3831"/>
                    <a:pt x="26717" y="0"/>
                    <a:pt x="36360" y="0"/>
                  </a:cubicBezTo>
                  <a:close/>
                </a:path>
              </a:pathLst>
            </a:custGeom>
            <a:solidFill>
              <a:srgbClr val="067A7B"/>
            </a:solidFill>
            <a:ln w="95250" cap="rnd">
              <a:solidFill>
                <a:srgbClr val="067A7B"/>
              </a:solidFill>
              <a:prstDash val="sysDot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803917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Testing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89870" y="2573562"/>
            <a:ext cx="9121435" cy="546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Durante lo sviluppo del software, abbiamo adottato un approccio incrementale nei test di funzionalità. </a:t>
            </a:r>
          </a:p>
          <a:p>
            <a:pPr algn="ctr">
              <a:lnSpc>
                <a:spcPts val="3559"/>
              </a:lnSpc>
              <a:spcBef>
                <a:spcPct val="0"/>
              </a:spcBef>
            </a:pPr>
          </a:p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Ogni volta che una nuova funzionalità viene implementata, si procede immediatamente con i relativi test di funzionamento. </a:t>
            </a:r>
          </a:p>
          <a:p>
            <a:pPr algn="ctr">
              <a:lnSpc>
                <a:spcPts val="3559"/>
              </a:lnSpc>
              <a:spcBef>
                <a:spcPct val="0"/>
              </a:spcBef>
            </a:pPr>
          </a:p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Questo processo ci ha permesso di identificare e correggere tempestivamente eventuali errori.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6001620"/>
            <a:ext cx="3770584" cy="3770584"/>
            <a:chOff x="0" y="0"/>
            <a:chExt cx="5027445" cy="50274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27445" cy="5027445"/>
            </a:xfrm>
            <a:custGeom>
              <a:avLst/>
              <a:gdLst/>
              <a:ahLst/>
              <a:cxnLst/>
              <a:rect r="r" b="b" t="t" l="l"/>
              <a:pathLst>
                <a:path h="5027445" w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874101" y="1630821"/>
              <a:ext cx="3279244" cy="2774919"/>
            </a:xfrm>
            <a:custGeom>
              <a:avLst/>
              <a:gdLst/>
              <a:ahLst/>
              <a:cxnLst/>
              <a:rect r="r" b="b" t="t" l="l"/>
              <a:pathLst>
                <a:path h="2774919" w="3279244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51798" y="6727729"/>
            <a:ext cx="7151220" cy="2327397"/>
          </a:xfrm>
          <a:custGeom>
            <a:avLst/>
            <a:gdLst/>
            <a:ahLst/>
            <a:cxnLst/>
            <a:rect r="r" b="b" t="t" l="l"/>
            <a:pathLst>
              <a:path h="2327397" w="7151220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77168" y="1724416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33126" y="0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812" y="-5528151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43210" y="2152891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05944" y="2391347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58123" y="2643525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27848" y="2909472"/>
            <a:ext cx="581810" cy="581810"/>
          </a:xfrm>
          <a:custGeom>
            <a:avLst/>
            <a:gdLst/>
            <a:ahLst/>
            <a:cxnLst/>
            <a:rect r="r" b="b" t="t" l="l"/>
            <a:pathLst>
              <a:path h="581810" w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48391" y="7478728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69053" y="2909472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72626" y="1323946"/>
            <a:ext cx="1658982" cy="4147456"/>
            <a:chOff x="0" y="0"/>
            <a:chExt cx="2211976" cy="5529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045617" y="8444541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676293" y="4768755"/>
            <a:ext cx="8935414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Grazie Per L’attenzione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26348" y="636047"/>
            <a:ext cx="7336138" cy="7336138"/>
            <a:chOff x="0" y="0"/>
            <a:chExt cx="9781517" cy="97815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289275" y="798974"/>
            <a:ext cx="7336138" cy="7336138"/>
            <a:chOff x="0" y="0"/>
            <a:chExt cx="9781517" cy="97815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452202" y="961901"/>
            <a:ext cx="7336138" cy="7336138"/>
            <a:chOff x="0" y="0"/>
            <a:chExt cx="9781517" cy="97815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615129" y="1124828"/>
            <a:ext cx="7336138" cy="7336138"/>
            <a:chOff x="0" y="0"/>
            <a:chExt cx="9781517" cy="97815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81517" cy="9781517"/>
            </a:xfrm>
            <a:custGeom>
              <a:avLst/>
              <a:gdLst/>
              <a:ahLst/>
              <a:cxnLst/>
              <a:rect r="r" b="b" t="t" l="l"/>
              <a:pathLst>
                <a:path h="9781517" w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917324" y="307098"/>
              <a:ext cx="475357" cy="459800"/>
            </a:xfrm>
            <a:custGeom>
              <a:avLst/>
              <a:gdLst/>
              <a:ahLst/>
              <a:cxnLst/>
              <a:rect r="r" b="b" t="t" l="l"/>
              <a:pathLst>
                <a:path h="459800" w="475357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34895" y="1476375"/>
            <a:ext cx="632663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Obiettivo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0" action="ppaction://hlinksldjump"/>
                </a:rPr>
                <a:t>Back to Agenda Page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297664" y="230797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107256" y="3066696"/>
            <a:ext cx="6351885" cy="4621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>
                <a:solidFill>
                  <a:srgbClr val="000000"/>
                </a:solidFill>
                <a:latin typeface="Public Sans Bold"/>
              </a:rPr>
              <a:t>Fatturify </a:t>
            </a:r>
            <a:r>
              <a:rPr lang="en-US" sz="2916">
                <a:solidFill>
                  <a:srgbClr val="000000"/>
                </a:solidFill>
                <a:latin typeface="Public Sans"/>
              </a:rPr>
              <a:t>nasce dall’esigenza di poter gestire l'organizzazione e la gestione dei cantieri. Questo strumento versatile consente una gestione efficiente del personale, del materiale e delle attrezzature, garantendo il massimo controllo e la massima efficienza in ogni fase del progetto.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9037674" y="2549525"/>
            <a:ext cx="797561" cy="774359"/>
          </a:xfrm>
          <a:custGeom>
            <a:avLst/>
            <a:gdLst/>
            <a:ahLst/>
            <a:cxnLst/>
            <a:rect r="r" b="b" t="t" l="l"/>
            <a:pathLst>
              <a:path h="774359" w="797561">
                <a:moveTo>
                  <a:pt x="0" y="0"/>
                </a:moveTo>
                <a:lnTo>
                  <a:pt x="797561" y="0"/>
                </a:lnTo>
                <a:lnTo>
                  <a:pt x="797561" y="774359"/>
                </a:lnTo>
                <a:lnTo>
                  <a:pt x="0" y="77435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4808" y="6040992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61295" y="6561696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18183" y="6040992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4" y="0"/>
                </a:lnTo>
                <a:lnTo>
                  <a:pt x="3952324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17299" y="6564279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4" y="0"/>
                </a:lnTo>
                <a:lnTo>
                  <a:pt x="3952324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74186" y="6040992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73302" y="6561696"/>
            <a:ext cx="3952325" cy="1976162"/>
          </a:xfrm>
          <a:custGeom>
            <a:avLst/>
            <a:gdLst/>
            <a:ahLst/>
            <a:cxnLst/>
            <a:rect r="r" b="b" t="t" l="l"/>
            <a:pathLst>
              <a:path h="1976162" w="3952325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456685" y="0"/>
            <a:ext cx="23466005" cy="1484959"/>
            <a:chOff x="0" y="0"/>
            <a:chExt cx="6180347" cy="391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80347" cy="391100"/>
            </a:xfrm>
            <a:custGeom>
              <a:avLst/>
              <a:gdLst/>
              <a:ahLst/>
              <a:cxnLst/>
              <a:rect r="r" b="b" t="t" l="l"/>
              <a:pathLst>
                <a:path h="391100" w="6180347">
                  <a:moveTo>
                    <a:pt x="0" y="0"/>
                  </a:moveTo>
                  <a:lnTo>
                    <a:pt x="6180347" y="0"/>
                  </a:lnTo>
                  <a:lnTo>
                    <a:pt x="6180347" y="391100"/>
                  </a:lnTo>
                  <a:lnTo>
                    <a:pt x="0" y="391100"/>
                  </a:lnTo>
                  <a:close/>
                </a:path>
              </a:pathLst>
            </a:custGeom>
            <a:solidFill>
              <a:srgbClr val="067A7B"/>
            </a:solidFill>
            <a:ln w="95250" cap="sq">
              <a:solidFill>
                <a:srgbClr val="067A7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180347" cy="4387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44370" y="400085"/>
            <a:ext cx="5863893" cy="68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sz="4531">
                <a:solidFill>
                  <a:srgbClr val="FFFFFF"/>
                </a:solidFill>
                <a:latin typeface="Retropix"/>
              </a:rPr>
              <a:t>Difficoltà Incontrate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14049" y="7171501"/>
            <a:ext cx="3446818" cy="1103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700">
                <a:solidFill>
                  <a:srgbClr val="000000"/>
                </a:solidFill>
                <a:latin typeface="Retropix"/>
              </a:rPr>
              <a:t>Tabelle vuote alla creazione del nuovo utente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60411" y="8994829"/>
            <a:ext cx="3554093" cy="4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Risolto in fase di testing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17202" y="7196289"/>
            <a:ext cx="3553402" cy="105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3749">
                <a:solidFill>
                  <a:srgbClr val="000000"/>
                </a:solidFill>
                <a:latin typeface="Retropix"/>
              </a:rPr>
              <a:t>Creazione e gestione DB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16415" y="8997412"/>
            <a:ext cx="3554093" cy="4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Analisi con DB Browser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83998" y="7265961"/>
            <a:ext cx="3354286" cy="57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9"/>
              </a:lnSpc>
            </a:pPr>
            <a:r>
              <a:rPr lang="en-US" sz="3769">
                <a:solidFill>
                  <a:srgbClr val="000000"/>
                </a:solidFill>
                <a:latin typeface="Retropix"/>
              </a:rPr>
              <a:t>Utilizzo GitHub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72418" y="8994829"/>
            <a:ext cx="3554093" cy="4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Abitudine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092473" y="8215839"/>
            <a:ext cx="378227" cy="644040"/>
          </a:xfrm>
          <a:custGeom>
            <a:avLst/>
            <a:gdLst/>
            <a:ahLst/>
            <a:cxnLst/>
            <a:rect r="r" b="b" t="t" l="l"/>
            <a:pathLst>
              <a:path h="644040" w="378227">
                <a:moveTo>
                  <a:pt x="0" y="0"/>
                </a:moveTo>
                <a:lnTo>
                  <a:pt x="378227" y="0"/>
                </a:lnTo>
                <a:lnTo>
                  <a:pt x="378227" y="644039"/>
                </a:lnTo>
                <a:lnTo>
                  <a:pt x="0" y="644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35101" y="2005117"/>
            <a:ext cx="14017799" cy="170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4202">
                <a:solidFill>
                  <a:srgbClr val="000000"/>
                </a:solidFill>
                <a:latin typeface="Retropix"/>
              </a:rPr>
              <a:t>Team: Il team si dimostra ben coordinato fin dall’inizio riuscendo a suddividere le mansioni sulla base degli accordi stabiliti precedentemente allo sviluppo dell’app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16079" y="4363136"/>
            <a:ext cx="11255842" cy="1173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4202">
                <a:solidFill>
                  <a:srgbClr val="000000"/>
                </a:solidFill>
                <a:latin typeface="Retropix"/>
              </a:rPr>
              <a:t>Sviluppo: Durante lo sviluppo dell’app sono state incontrate varie difficolta: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0906" y="7126249"/>
            <a:ext cx="5764560" cy="1651316"/>
            <a:chOff x="0" y="0"/>
            <a:chExt cx="4348867" cy="124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8867" cy="1245776"/>
            </a:xfrm>
            <a:custGeom>
              <a:avLst/>
              <a:gdLst/>
              <a:ahLst/>
              <a:cxnLst/>
              <a:rect r="r" b="b" t="t" l="l"/>
              <a:pathLst>
                <a:path h="1245776" w="4348867">
                  <a:moveTo>
                    <a:pt x="40291" y="0"/>
                  </a:moveTo>
                  <a:lnTo>
                    <a:pt x="4308576" y="0"/>
                  </a:lnTo>
                  <a:cubicBezTo>
                    <a:pt x="4330828" y="0"/>
                    <a:pt x="4348867" y="18039"/>
                    <a:pt x="4348867" y="40291"/>
                  </a:cubicBezTo>
                  <a:lnTo>
                    <a:pt x="4348867" y="1205486"/>
                  </a:lnTo>
                  <a:cubicBezTo>
                    <a:pt x="4348867" y="1227738"/>
                    <a:pt x="4330828" y="1245776"/>
                    <a:pt x="4308576" y="1245776"/>
                  </a:cubicBezTo>
                  <a:lnTo>
                    <a:pt x="40291" y="1245776"/>
                  </a:lnTo>
                  <a:cubicBezTo>
                    <a:pt x="18039" y="1245776"/>
                    <a:pt x="0" y="1227738"/>
                    <a:pt x="0" y="1205486"/>
                  </a:cubicBezTo>
                  <a:lnTo>
                    <a:pt x="0" y="40291"/>
                  </a:lnTo>
                  <a:cubicBezTo>
                    <a:pt x="0" y="18039"/>
                    <a:pt x="18039" y="0"/>
                    <a:pt x="40291" y="0"/>
                  </a:cubicBezTo>
                  <a:close/>
                </a:path>
              </a:pathLst>
            </a:custGeom>
            <a:solidFill>
              <a:srgbClr val="FEFF99"/>
            </a:solidFill>
            <a:ln cap="rnd">
              <a:noFill/>
              <a:prstDash val="sysDot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48867" cy="128387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Public Sans Bold"/>
                </a:rPr>
                <a:t>Per la creazione del programma è stato usato come linguaggio di programmazione Java e JUnit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36598" y="0"/>
            <a:ext cx="19961197" cy="795781"/>
            <a:chOff x="0" y="0"/>
            <a:chExt cx="5257270" cy="2095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57270" cy="209588"/>
            </a:xfrm>
            <a:custGeom>
              <a:avLst/>
              <a:gdLst/>
              <a:ahLst/>
              <a:cxnLst/>
              <a:rect r="r" b="b" t="t" l="l"/>
              <a:pathLst>
                <a:path h="209588" w="5257270">
                  <a:moveTo>
                    <a:pt x="0" y="0"/>
                  </a:moveTo>
                  <a:lnTo>
                    <a:pt x="5257270" y="0"/>
                  </a:lnTo>
                  <a:lnTo>
                    <a:pt x="5257270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067A7B"/>
            </a:solidFill>
            <a:ln w="95250" cap="sq">
              <a:solidFill>
                <a:srgbClr val="067A7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57270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88466" y="1715936"/>
            <a:ext cx="7674504" cy="7674504"/>
            <a:chOff x="0" y="0"/>
            <a:chExt cx="10232672" cy="10232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232672" cy="10232672"/>
            </a:xfrm>
            <a:custGeom>
              <a:avLst/>
              <a:gdLst/>
              <a:ahLst/>
              <a:cxnLst/>
              <a:rect r="r" b="b" t="t" l="l"/>
              <a:pathLst>
                <a:path h="10232672" w="10232672">
                  <a:moveTo>
                    <a:pt x="0" y="0"/>
                  </a:moveTo>
                  <a:lnTo>
                    <a:pt x="10232672" y="0"/>
                  </a:lnTo>
                  <a:lnTo>
                    <a:pt x="10232672" y="10232672"/>
                  </a:lnTo>
                  <a:lnTo>
                    <a:pt x="0" y="1023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28619" y="321262"/>
              <a:ext cx="497282" cy="481008"/>
            </a:xfrm>
            <a:custGeom>
              <a:avLst/>
              <a:gdLst/>
              <a:ahLst/>
              <a:cxnLst/>
              <a:rect r="r" b="b" t="t" l="l"/>
              <a:pathLst>
                <a:path h="481008" w="497282">
                  <a:moveTo>
                    <a:pt x="0" y="0"/>
                  </a:moveTo>
                  <a:lnTo>
                    <a:pt x="497283" y="0"/>
                  </a:lnTo>
                  <a:lnTo>
                    <a:pt x="497283" y="481008"/>
                  </a:lnTo>
                  <a:lnTo>
                    <a:pt x="0" y="481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000286" y="3267492"/>
            <a:ext cx="2922508" cy="807675"/>
          </a:xfrm>
          <a:custGeom>
            <a:avLst/>
            <a:gdLst/>
            <a:ahLst/>
            <a:cxnLst/>
            <a:rect r="r" b="b" t="t" l="l"/>
            <a:pathLst>
              <a:path h="807675" w="2922508">
                <a:moveTo>
                  <a:pt x="0" y="0"/>
                </a:moveTo>
                <a:lnTo>
                  <a:pt x="2922508" y="0"/>
                </a:lnTo>
                <a:lnTo>
                  <a:pt x="2922508" y="807675"/>
                </a:lnTo>
                <a:lnTo>
                  <a:pt x="0" y="8076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75081" y="3898982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6637163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72076" y="6637163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43455" y="1584126"/>
            <a:ext cx="7552358" cy="3969062"/>
            <a:chOff x="0" y="0"/>
            <a:chExt cx="10069811" cy="52920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370765" cy="4685382"/>
            </a:xfrm>
            <a:custGeom>
              <a:avLst/>
              <a:gdLst/>
              <a:ahLst/>
              <a:cxnLst/>
              <a:rect r="r" b="b" t="t" l="l"/>
              <a:pathLst>
                <a:path h="4685382" w="9370765">
                  <a:moveTo>
                    <a:pt x="0" y="0"/>
                  </a:moveTo>
                  <a:lnTo>
                    <a:pt x="9370765" y="0"/>
                  </a:lnTo>
                  <a:lnTo>
                    <a:pt x="9370765" y="4685382"/>
                  </a:lnTo>
                  <a:lnTo>
                    <a:pt x="0" y="46853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99046" y="606700"/>
              <a:ext cx="9370765" cy="4685382"/>
            </a:xfrm>
            <a:custGeom>
              <a:avLst/>
              <a:gdLst/>
              <a:ahLst/>
              <a:cxnLst/>
              <a:rect r="r" b="b" t="t" l="l"/>
              <a:pathLst>
                <a:path h="4685382" w="9370765">
                  <a:moveTo>
                    <a:pt x="0" y="0"/>
                  </a:moveTo>
                  <a:lnTo>
                    <a:pt x="9370765" y="0"/>
                  </a:lnTo>
                  <a:lnTo>
                    <a:pt x="9370765" y="4685382"/>
                  </a:lnTo>
                  <a:lnTo>
                    <a:pt x="0" y="46853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388288" y="2352340"/>
              <a:ext cx="7992281" cy="2133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24"/>
                </a:lnSpc>
              </a:pPr>
              <a:r>
                <a:rPr lang="en-US" sz="5724">
                  <a:solidFill>
                    <a:srgbClr val="000000"/>
                  </a:solidFill>
                  <a:latin typeface="Retropix"/>
                </a:rPr>
                <a:t>Programmazione e Modellazione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075008" y="3689550"/>
            <a:ext cx="1232307" cy="1155288"/>
          </a:xfrm>
          <a:custGeom>
            <a:avLst/>
            <a:gdLst/>
            <a:ahLst/>
            <a:cxnLst/>
            <a:rect r="r" b="b" t="t" l="l"/>
            <a:pathLst>
              <a:path h="1155288" w="1232307">
                <a:moveTo>
                  <a:pt x="0" y="0"/>
                </a:moveTo>
                <a:lnTo>
                  <a:pt x="1232307" y="0"/>
                </a:lnTo>
                <a:lnTo>
                  <a:pt x="1232307" y="1155287"/>
                </a:lnTo>
                <a:lnTo>
                  <a:pt x="0" y="115528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863190" y="3734039"/>
            <a:ext cx="1155288" cy="1155288"/>
          </a:xfrm>
          <a:custGeom>
            <a:avLst/>
            <a:gdLst/>
            <a:ahLst/>
            <a:cxnLst/>
            <a:rect r="r" b="b" t="t" l="l"/>
            <a:pathLst>
              <a:path h="1155288" w="1155288">
                <a:moveTo>
                  <a:pt x="0" y="0"/>
                </a:moveTo>
                <a:lnTo>
                  <a:pt x="1155288" y="0"/>
                </a:lnTo>
                <a:lnTo>
                  <a:pt x="1155288" y="1155287"/>
                </a:lnTo>
                <a:lnTo>
                  <a:pt x="0" y="115528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863190" y="6263965"/>
            <a:ext cx="1155288" cy="1097523"/>
          </a:xfrm>
          <a:custGeom>
            <a:avLst/>
            <a:gdLst/>
            <a:ahLst/>
            <a:cxnLst/>
            <a:rect r="r" b="b" t="t" l="l"/>
            <a:pathLst>
              <a:path h="1097523" w="1155288">
                <a:moveTo>
                  <a:pt x="0" y="0"/>
                </a:moveTo>
                <a:lnTo>
                  <a:pt x="1155288" y="0"/>
                </a:lnTo>
                <a:lnTo>
                  <a:pt x="1155288" y="1097524"/>
                </a:lnTo>
                <a:lnTo>
                  <a:pt x="0" y="109752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133948" y="6263965"/>
            <a:ext cx="1232307" cy="1232307"/>
          </a:xfrm>
          <a:custGeom>
            <a:avLst/>
            <a:gdLst/>
            <a:ahLst/>
            <a:cxnLst/>
            <a:rect r="r" b="b" t="t" l="l"/>
            <a:pathLst>
              <a:path h="1232307" w="1232307">
                <a:moveTo>
                  <a:pt x="0" y="0"/>
                </a:moveTo>
                <a:lnTo>
                  <a:pt x="1232307" y="0"/>
                </a:lnTo>
                <a:lnTo>
                  <a:pt x="1232307" y="1232307"/>
                </a:lnTo>
                <a:lnTo>
                  <a:pt x="0" y="123230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-521802" y="199453"/>
            <a:ext cx="19331603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Fatturify-Fatturify-Fatturify-Fatturify-Fatturify-Fatturify-Fatturify-Fatturify-Fatturify-Fatturify-Fatturify-Fatturify-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55960" y="7431878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Canva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46692" y="4991641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GitHub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446692" y="7431878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Star UML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755960" y="4979837"/>
            <a:ext cx="1988284" cy="55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Eclipse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635302" y="1780522"/>
            <a:ext cx="5956252" cy="587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9"/>
              </a:lnSpc>
            </a:pPr>
            <a:r>
              <a:rPr lang="en-US" sz="3366">
                <a:solidFill>
                  <a:srgbClr val="FFFFFF"/>
                </a:solidFill>
                <a:latin typeface="Retropix"/>
              </a:rPr>
              <a:t>Software Utilizzati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81384" y="4779717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31795" y="5143096"/>
            <a:ext cx="2958980" cy="2644230"/>
            <a:chOff x="0" y="0"/>
            <a:chExt cx="3945307" cy="352564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0" r="29831" b="0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7670607" y="4779717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733617" y="5143096"/>
            <a:ext cx="2958980" cy="2644230"/>
            <a:chOff x="0" y="0"/>
            <a:chExt cx="3945307" cy="352564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/>
            <a:srcRect l="860" t="0" r="30128" b="0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12459830" y="4779717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522840" y="5143096"/>
            <a:ext cx="2958980" cy="2644230"/>
            <a:chOff x="0" y="0"/>
            <a:chExt cx="3945307" cy="352564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/>
            <a:srcRect l="0" t="0" r="36728" b="0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11" id="11"/>
          <p:cNvSpPr/>
          <p:nvPr/>
        </p:nvSpPr>
        <p:spPr>
          <a:xfrm flipH="false" flipV="false" rot="0">
            <a:off x="16285215" y="1187704"/>
            <a:ext cx="974085" cy="745618"/>
          </a:xfrm>
          <a:custGeom>
            <a:avLst/>
            <a:gdLst/>
            <a:ahLst/>
            <a:cxnLst/>
            <a:rect r="r" b="b" t="t" l="l"/>
            <a:pathLst>
              <a:path h="745618" w="974085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3" action="ppaction://hlinksldjump"/>
                </a:rPr>
                <a:t>Back to Agenda Page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862688" y="621460"/>
            <a:ext cx="11116496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Software Configuration Managment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495383" y="8165089"/>
            <a:ext cx="371878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Branch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84605" y="8165089"/>
            <a:ext cx="371878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Pull</a:t>
            </a:r>
            <a:r>
              <a:rPr lang="en-US" sz="3200">
                <a:solidFill>
                  <a:srgbClr val="FFFFFF"/>
                </a:solidFill>
                <a:latin typeface="Retropix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712703" y="8165089"/>
            <a:ext cx="554659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Issue per i vari errori/bug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881384" y="2813775"/>
            <a:ext cx="11821158" cy="1723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0"/>
              </a:lnSpc>
            </a:pPr>
            <a:r>
              <a:rPr lang="en-US" sz="4230">
                <a:solidFill>
                  <a:srgbClr val="FFFFFF"/>
                </a:solidFill>
                <a:latin typeface="Retropix"/>
              </a:rPr>
              <a:t>Abbiamo utilizzato github per coordinare il lavoro e mantenerlo monitorato utilizzando anche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637" y="1629463"/>
            <a:ext cx="9195823" cy="6467167"/>
          </a:xfrm>
          <a:custGeom>
            <a:avLst/>
            <a:gdLst/>
            <a:ahLst/>
            <a:cxnLst/>
            <a:rect r="r" b="b" t="t" l="l"/>
            <a:pathLst>
              <a:path h="6467167" w="9195823">
                <a:moveTo>
                  <a:pt x="0" y="0"/>
                </a:moveTo>
                <a:lnTo>
                  <a:pt x="9195824" y="0"/>
                </a:lnTo>
                <a:lnTo>
                  <a:pt x="9195824" y="6467167"/>
                </a:lnTo>
                <a:lnTo>
                  <a:pt x="0" y="6467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4065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08183" y="1028700"/>
            <a:ext cx="6736553" cy="210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8"/>
              </a:lnSpc>
            </a:pPr>
            <a:r>
              <a:rPr lang="en-US" sz="7518">
                <a:solidFill>
                  <a:srgbClr val="FFFFFF"/>
                </a:solidFill>
                <a:latin typeface="Retropix"/>
              </a:rPr>
              <a:t>Ciclo di vita del software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18" action="ppaction://hlinksldjump"/>
                </a:rPr>
                <a:t>Back to Agenda Page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82637" y="2512216"/>
            <a:ext cx="9195823" cy="5293840"/>
          </a:xfrm>
          <a:custGeom>
            <a:avLst/>
            <a:gdLst/>
            <a:ahLst/>
            <a:cxnLst/>
            <a:rect r="r" b="b" t="t" l="l"/>
            <a:pathLst>
              <a:path h="5293840" w="9195823">
                <a:moveTo>
                  <a:pt x="0" y="0"/>
                </a:moveTo>
                <a:lnTo>
                  <a:pt x="9195824" y="0"/>
                </a:lnTo>
                <a:lnTo>
                  <a:pt x="9195824" y="5293840"/>
                </a:lnTo>
                <a:lnTo>
                  <a:pt x="0" y="529384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-4103" r="0" b="-121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774220" y="4227938"/>
            <a:ext cx="6736553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etropix"/>
              </a:rPr>
              <a:t>Abbiamo programmato vari sprint nel corso del progetto accordati via chat </a:t>
            </a:r>
          </a:p>
          <a:p>
            <a:pPr algn="ctr">
              <a:lnSpc>
                <a:spcPts val="3000"/>
              </a:lnSpc>
            </a:pP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etropix"/>
              </a:rPr>
              <a:t>Ogni fine sprint si testa la funzionalità delle modifiche apportate al progetto</a:t>
            </a:r>
          </a:p>
          <a:p>
            <a:pPr algn="ctr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36596" y="1839339"/>
            <a:ext cx="14235927" cy="6629441"/>
            <a:chOff x="0" y="0"/>
            <a:chExt cx="3749380" cy="17460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49380" cy="1746026"/>
            </a:xfrm>
            <a:custGeom>
              <a:avLst/>
              <a:gdLst/>
              <a:ahLst/>
              <a:cxnLst/>
              <a:rect r="r" b="b" t="t" l="l"/>
              <a:pathLst>
                <a:path h="1746026" w="3749380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301375" y="0"/>
            <a:ext cx="20890750" cy="795781"/>
            <a:chOff x="0" y="0"/>
            <a:chExt cx="5502091" cy="2095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02091" cy="209588"/>
            </a:xfrm>
            <a:custGeom>
              <a:avLst/>
              <a:gdLst/>
              <a:ahLst/>
              <a:cxnLst/>
              <a:rect r="r" b="b" t="t" l="l"/>
              <a:pathLst>
                <a:path h="209588" w="5502091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 cap="sq">
              <a:solidFill>
                <a:srgbClr val="1818B7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502091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301375" y="9491219"/>
            <a:ext cx="20890750" cy="795781"/>
            <a:chOff x="0" y="0"/>
            <a:chExt cx="5502091" cy="2095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02091" cy="209588"/>
            </a:xfrm>
            <a:custGeom>
              <a:avLst/>
              <a:gdLst/>
              <a:ahLst/>
              <a:cxnLst/>
              <a:rect r="r" b="b" t="t" l="l"/>
              <a:pathLst>
                <a:path h="209588" w="5502091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 cap="sq">
              <a:solidFill>
                <a:srgbClr val="1818B7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5502091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34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971919" y="9690672"/>
            <a:ext cx="2023183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</a:t>
            </a:r>
            <a:r>
              <a:rPr lang="en-US" sz="2499">
                <a:solidFill>
                  <a:srgbClr val="FFFFFF"/>
                </a:solidFill>
                <a:latin typeface="Retropix"/>
              </a:rPr>
              <a:t>•Fatturify•Fatturify•Fatturify•Fatturify•Fatturify•Fatturify•Fatturify•Fatturify•Fatturify•Fatturify•Fatturify•Fatturify•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07747" y="716579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871279" y="5038695"/>
            <a:ext cx="1658982" cy="4147456"/>
            <a:chOff x="0" y="0"/>
            <a:chExt cx="2211976" cy="55299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3207690">
            <a:off x="6778520" y="805608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235587" y="3736883"/>
            <a:ext cx="635693" cy="654740"/>
          </a:xfrm>
          <a:custGeom>
            <a:avLst/>
            <a:gdLst/>
            <a:ahLst/>
            <a:cxnLst/>
            <a:rect r="r" b="b" t="t" l="l"/>
            <a:pathLst>
              <a:path h="654740" w="635693">
                <a:moveTo>
                  <a:pt x="0" y="0"/>
                </a:moveTo>
                <a:lnTo>
                  <a:pt x="635692" y="0"/>
                </a:lnTo>
                <a:lnTo>
                  <a:pt x="635692" y="654739"/>
                </a:lnTo>
                <a:lnTo>
                  <a:pt x="0" y="654739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474728" y="2252104"/>
            <a:ext cx="798979" cy="798979"/>
          </a:xfrm>
          <a:custGeom>
            <a:avLst/>
            <a:gdLst/>
            <a:ahLst/>
            <a:cxnLst/>
            <a:rect r="r" b="b" t="t" l="l"/>
            <a:pathLst>
              <a:path h="798979" w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023547" y="2355758"/>
            <a:ext cx="824090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>
                <a:solidFill>
                  <a:srgbClr val="000000"/>
                </a:solidFill>
                <a:latin typeface="Retropix"/>
              </a:rPr>
              <a:t>Requisiti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3344126" y="2353235"/>
            <a:ext cx="2527153" cy="473267"/>
          </a:xfrm>
          <a:custGeom>
            <a:avLst/>
            <a:gdLst/>
            <a:ahLst/>
            <a:cxnLst/>
            <a:rect r="r" b="b" t="t" l="l"/>
            <a:pathLst>
              <a:path h="473267" w="2527153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234716" y="4091920"/>
            <a:ext cx="12000871" cy="357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 Per accedere all'applicazione è necessario il log-in del personale</a:t>
            </a:r>
          </a:p>
          <a:p>
            <a:pPr algn="ctr">
              <a:lnSpc>
                <a:spcPts val="2749"/>
              </a:lnSpc>
            </a:p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-Creazione di Cantieri con inserimento Materiali/Personale e possibilità di aggiungere note testuali</a:t>
            </a:r>
          </a:p>
          <a:p>
            <a:pPr algn="ctr">
              <a:lnSpc>
                <a:spcPts val="2749"/>
              </a:lnSpc>
            </a:p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-Gestione dell’Inventario con suddivisione ordinata di prodotti all’interno delle rispettive categorie</a:t>
            </a:r>
          </a:p>
          <a:p>
            <a:pPr algn="ctr">
              <a:lnSpc>
                <a:spcPts val="2749"/>
              </a:lnSpc>
            </a:p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-Gestione del Personale con possibilità di aggiungere/modificare/eliminare un dipendente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971919" y="223264"/>
            <a:ext cx="20231838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</a:t>
            </a:r>
            <a:r>
              <a:rPr lang="en-US" sz="2499">
                <a:solidFill>
                  <a:srgbClr val="FFFFFF"/>
                </a:solidFill>
                <a:latin typeface="Retropix"/>
              </a:rPr>
              <a:t>•Fatturify•Fatturify•Fatturify•Fatturify•Fatturify•Fatturify•Fatturify•Fatturify•Fatturify•Fatturify•Fatturify•Fatturify•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9972" y="846663"/>
            <a:ext cx="17153678" cy="8576839"/>
          </a:xfrm>
          <a:custGeom>
            <a:avLst/>
            <a:gdLst/>
            <a:ahLst/>
            <a:cxnLst/>
            <a:rect r="r" b="b" t="t" l="l"/>
            <a:pathLst>
              <a:path h="8576839" w="17153678">
                <a:moveTo>
                  <a:pt x="0" y="0"/>
                </a:moveTo>
                <a:lnTo>
                  <a:pt x="17153678" y="0"/>
                </a:lnTo>
                <a:lnTo>
                  <a:pt x="17153678" y="8576839"/>
                </a:lnTo>
                <a:lnTo>
                  <a:pt x="0" y="8576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0077" y="846663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43961"/>
            <a:ext cx="7502872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Architettura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30745"/>
            <a:ext cx="15366998" cy="393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Per la realizzazione della nostra idea abbiamo deciso un architettura a micro-servizi per i seguenti motivi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Flessibilità: Facile aggiungere o modificare funzionalità.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Scalabilità: I servizi possono essere scalati indipendentemente a seconda delle necessità.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Manutenzione: Aggiornamenti più semplici e minori rischi di interruzioni.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067A7B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39409" y="2569130"/>
            <a:ext cx="3523234" cy="1500320"/>
            <a:chOff x="0" y="0"/>
            <a:chExt cx="812800" cy="3461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46119"/>
            </a:xfrm>
            <a:custGeom>
              <a:avLst/>
              <a:gdLst/>
              <a:ahLst/>
              <a:cxnLst/>
              <a:rect r="r" b="b" t="t" l="l"/>
              <a:pathLst>
                <a:path h="346119" w="812800">
                  <a:moveTo>
                    <a:pt x="131843" y="0"/>
                  </a:moveTo>
                  <a:lnTo>
                    <a:pt x="680957" y="0"/>
                  </a:lnTo>
                  <a:cubicBezTo>
                    <a:pt x="753772" y="0"/>
                    <a:pt x="812800" y="59028"/>
                    <a:pt x="812800" y="131843"/>
                  </a:cubicBezTo>
                  <a:lnTo>
                    <a:pt x="812800" y="214276"/>
                  </a:lnTo>
                  <a:cubicBezTo>
                    <a:pt x="812800" y="287091"/>
                    <a:pt x="753772" y="346119"/>
                    <a:pt x="680957" y="346119"/>
                  </a:cubicBezTo>
                  <a:lnTo>
                    <a:pt x="131843" y="346119"/>
                  </a:lnTo>
                  <a:cubicBezTo>
                    <a:pt x="59028" y="346119"/>
                    <a:pt x="0" y="287091"/>
                    <a:pt x="0" y="214276"/>
                  </a:cubicBezTo>
                  <a:lnTo>
                    <a:pt x="0" y="131843"/>
                  </a:lnTo>
                  <a:cubicBezTo>
                    <a:pt x="0" y="59028"/>
                    <a:pt x="59028" y="0"/>
                    <a:pt x="131843" y="0"/>
                  </a:cubicBez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40326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597138" y="2318249"/>
            <a:ext cx="6145260" cy="6984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MVC (Model-View-Controller) Pattern:</a:t>
            </a:r>
          </a:p>
          <a:p>
            <a:pPr algn="ctr">
              <a:lnSpc>
                <a:spcPts val="3906"/>
              </a:lnSpc>
            </a:p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Separa l'applicazione in tre componenti principali: </a:t>
            </a:r>
          </a:p>
          <a:p>
            <a:pPr algn="ctr">
              <a:lnSpc>
                <a:spcPts val="3906"/>
              </a:lnSpc>
            </a:p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il modello (dati), </a:t>
            </a:r>
          </a:p>
          <a:p>
            <a:pPr algn="ctr">
              <a:lnSpc>
                <a:spcPts val="3906"/>
              </a:lnSpc>
            </a:p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la vista (interfaccia utente) </a:t>
            </a:r>
          </a:p>
          <a:p>
            <a:pPr algn="ctr">
              <a:lnSpc>
                <a:spcPts val="3906"/>
              </a:lnSpc>
            </a:pPr>
          </a:p>
          <a:p>
            <a:pPr algn="ctr" marL="0" indent="0" lvl="1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e il controller (logica di business), facilitando così la gestione separata del codice in un'architettura a microservizi.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262010" y="1028700"/>
            <a:ext cx="808600" cy="1259858"/>
          </a:xfrm>
          <a:custGeom>
            <a:avLst/>
            <a:gdLst/>
            <a:ahLst/>
            <a:cxnLst/>
            <a:rect r="r" b="b" t="t" l="l"/>
            <a:pathLst>
              <a:path h="1259858" w="808600">
                <a:moveTo>
                  <a:pt x="0" y="0"/>
                </a:moveTo>
                <a:lnTo>
                  <a:pt x="808600" y="0"/>
                </a:lnTo>
                <a:lnTo>
                  <a:pt x="808600" y="1259858"/>
                </a:lnTo>
                <a:lnTo>
                  <a:pt x="0" y="1259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80026" y="996540"/>
            <a:ext cx="6545964" cy="119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304"/>
              </a:lnSpc>
            </a:pPr>
            <a:r>
              <a:rPr lang="en-US" sz="6920">
                <a:solidFill>
                  <a:srgbClr val="000000"/>
                </a:solidFill>
                <a:latin typeface="Retropix"/>
              </a:rPr>
              <a:t>Design Pattern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6480026" y="3319290"/>
            <a:ext cx="862588" cy="149392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3400855" y="2838278"/>
            <a:ext cx="20003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939"/>
              </a:lnSpc>
            </a:pPr>
            <a:r>
              <a:rPr lang="en-US" sz="4949">
                <a:solidFill>
                  <a:srgbClr val="FFFFFF"/>
                </a:solidFill>
                <a:latin typeface="Retropix"/>
              </a:rPr>
              <a:t>MODEL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4890351"/>
            <a:ext cx="2272258" cy="953452"/>
            <a:chOff x="0" y="0"/>
            <a:chExt cx="3029678" cy="127127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029678" cy="1271270"/>
              <a:chOff x="0" y="0"/>
              <a:chExt cx="1109790" cy="46567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09790" cy="465674"/>
              </a:xfrm>
              <a:custGeom>
                <a:avLst/>
                <a:gdLst/>
                <a:ahLst/>
                <a:cxnLst/>
                <a:rect r="r" b="b" t="t" l="l"/>
                <a:pathLst>
                  <a:path h="465674" w="1109790">
                    <a:moveTo>
                      <a:pt x="0" y="0"/>
                    </a:moveTo>
                    <a:lnTo>
                      <a:pt x="1109790" y="0"/>
                    </a:lnTo>
                    <a:lnTo>
                      <a:pt x="1109790" y="465674"/>
                    </a:lnTo>
                    <a:lnTo>
                      <a:pt x="0" y="465674"/>
                    </a:lnTo>
                    <a:close/>
                  </a:path>
                </a:pathLst>
              </a:custGeom>
              <a:solidFill>
                <a:srgbClr val="FEFF99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109790" cy="50377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81277" y="29210"/>
              <a:ext cx="2667124" cy="1108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939"/>
                </a:lnSpc>
              </a:pPr>
              <a:r>
                <a:rPr lang="en-US" sz="4949">
                  <a:solidFill>
                    <a:srgbClr val="000000"/>
                  </a:solidFill>
                  <a:latin typeface="Retropix"/>
                </a:rPr>
                <a:t>VIEW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666310" y="4821925"/>
            <a:ext cx="3875117" cy="1236619"/>
            <a:chOff x="0" y="0"/>
            <a:chExt cx="5166822" cy="164882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166822" cy="1648826"/>
              <a:chOff x="0" y="0"/>
              <a:chExt cx="1892639" cy="6039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892639" cy="603975"/>
              </a:xfrm>
              <a:custGeom>
                <a:avLst/>
                <a:gdLst/>
                <a:ahLst/>
                <a:cxnLst/>
                <a:rect r="r" b="b" t="t" l="l"/>
                <a:pathLst>
                  <a:path h="603975" w="1892639">
                    <a:moveTo>
                      <a:pt x="0" y="0"/>
                    </a:moveTo>
                    <a:lnTo>
                      <a:pt x="1892639" y="0"/>
                    </a:lnTo>
                    <a:lnTo>
                      <a:pt x="1892639" y="603975"/>
                    </a:lnTo>
                    <a:lnTo>
                      <a:pt x="0" y="603975"/>
                    </a:lnTo>
                    <a:close/>
                  </a:path>
                </a:pathLst>
              </a:custGeom>
              <a:solidFill>
                <a:srgbClr val="FEFF9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892639" cy="64207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53483" y="311869"/>
              <a:ext cx="4592439" cy="91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918"/>
                </a:lnSpc>
              </a:pPr>
              <a:r>
                <a:rPr lang="en-US" sz="4099">
                  <a:solidFill>
                    <a:srgbClr val="000000"/>
                  </a:solidFill>
                  <a:latin typeface="Retropix"/>
                </a:rPr>
                <a:t>CONTROLLER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400855" y="7182494"/>
            <a:ext cx="2273363" cy="898291"/>
            <a:chOff x="0" y="0"/>
            <a:chExt cx="3031151" cy="1197722"/>
          </a:xfrm>
        </p:grpSpPr>
        <p:grpSp>
          <p:nvGrpSpPr>
            <p:cNvPr name="Group 24" id="24"/>
            <p:cNvGrpSpPr/>
            <p:nvPr/>
          </p:nvGrpSpPr>
          <p:grpSpPr>
            <a:xfrm rot="-4247">
              <a:off x="736" y="1871"/>
              <a:ext cx="3029678" cy="1193980"/>
              <a:chOff x="0" y="0"/>
              <a:chExt cx="1109790" cy="43736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109790" cy="437362"/>
              </a:xfrm>
              <a:custGeom>
                <a:avLst/>
                <a:gdLst/>
                <a:ahLst/>
                <a:cxnLst/>
                <a:rect r="r" b="b" t="t" l="l"/>
                <a:pathLst>
                  <a:path h="437362" w="1109790">
                    <a:moveTo>
                      <a:pt x="0" y="0"/>
                    </a:moveTo>
                    <a:lnTo>
                      <a:pt x="1109790" y="0"/>
                    </a:lnTo>
                    <a:lnTo>
                      <a:pt x="1109790" y="437362"/>
                    </a:lnTo>
                    <a:lnTo>
                      <a:pt x="0" y="437362"/>
                    </a:lnTo>
                    <a:close/>
                  </a:path>
                </a:pathLst>
              </a:custGeom>
              <a:solidFill>
                <a:srgbClr val="1818B7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1109790" cy="475462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378566" y="100386"/>
              <a:ext cx="2274018" cy="911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918"/>
                </a:lnSpc>
              </a:pPr>
              <a:r>
                <a:rPr lang="en-US" sz="4099">
                  <a:solidFill>
                    <a:srgbClr val="FFFFFF"/>
                  </a:solidFill>
                  <a:latin typeface="Retropix"/>
                </a:rPr>
                <a:t>USERS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2164829" y="3319290"/>
            <a:ext cx="474580" cy="1571061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>
            <a:off x="2164829" y="5843803"/>
            <a:ext cx="1236025" cy="1787837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V="true">
            <a:off x="5674218" y="6058544"/>
            <a:ext cx="1664538" cy="157309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DAF7kSRirus</dc:identifier>
  <dcterms:modified xsi:type="dcterms:W3CDTF">2011-08-01T06:04:30Z</dcterms:modified>
  <cp:revision>1</cp:revision>
  <dc:title>Progetto ingegneria del software</dc:title>
</cp:coreProperties>
</file>