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Public Sans" panose="020B0604020202020204" charset="0"/>
      <p:regular r:id="rId17"/>
    </p:embeddedFont>
    <p:embeddedFont>
      <p:font typeface="Public Sans Bold" panose="020B0604020202020204" charset="0"/>
      <p:regular r:id="rId18"/>
    </p:embeddedFont>
    <p:embeddedFont>
      <p:font typeface="Retropix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7" Type="http://schemas.openxmlformats.org/officeDocument/2006/relationships/image" Target="../media/image10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0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svg"/><Relationship Id="rId18" Type="http://schemas.openxmlformats.org/officeDocument/2006/relationships/image" Target="../media/image92.png"/><Relationship Id="rId26" Type="http://schemas.openxmlformats.org/officeDocument/2006/relationships/image" Target="../media/image68.png"/><Relationship Id="rId39" Type="http://schemas.openxmlformats.org/officeDocument/2006/relationships/image" Target="../media/image81.svg"/><Relationship Id="rId21" Type="http://schemas.openxmlformats.org/officeDocument/2006/relationships/image" Target="../media/image63.svg"/><Relationship Id="rId34" Type="http://schemas.openxmlformats.org/officeDocument/2006/relationships/image" Target="../media/image76.png"/><Relationship Id="rId7" Type="http://schemas.openxmlformats.org/officeDocument/2006/relationships/image" Target="../media/image109.svg"/><Relationship Id="rId2" Type="http://schemas.openxmlformats.org/officeDocument/2006/relationships/image" Target="../media/image60.png"/><Relationship Id="rId16" Type="http://schemas.openxmlformats.org/officeDocument/2006/relationships/image" Target="../media/image13.png"/><Relationship Id="rId20" Type="http://schemas.openxmlformats.org/officeDocument/2006/relationships/image" Target="../media/image62.png"/><Relationship Id="rId29" Type="http://schemas.openxmlformats.org/officeDocument/2006/relationships/image" Target="../media/image71.svg"/><Relationship Id="rId41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1.sv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svg"/><Relationship Id="rId40" Type="http://schemas.openxmlformats.org/officeDocument/2006/relationships/image" Target="../media/image15.png"/><Relationship Id="rId5" Type="http://schemas.openxmlformats.org/officeDocument/2006/relationships/image" Target="../media/image107.svg"/><Relationship Id="rId15" Type="http://schemas.openxmlformats.org/officeDocument/2006/relationships/image" Target="../media/image12.svg"/><Relationship Id="rId23" Type="http://schemas.openxmlformats.org/officeDocument/2006/relationships/image" Target="../media/image65.sv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110.png"/><Relationship Id="rId19" Type="http://schemas.openxmlformats.org/officeDocument/2006/relationships/image" Target="../media/image93.svg"/><Relationship Id="rId31" Type="http://schemas.openxmlformats.org/officeDocument/2006/relationships/image" Target="../media/image73.svg"/><Relationship Id="rId4" Type="http://schemas.openxmlformats.org/officeDocument/2006/relationships/image" Target="../media/image106.png"/><Relationship Id="rId9" Type="http://schemas.openxmlformats.org/officeDocument/2006/relationships/image" Target="../media/image97.svg"/><Relationship Id="rId14" Type="http://schemas.openxmlformats.org/officeDocument/2006/relationships/image" Target="../media/image11.png"/><Relationship Id="rId22" Type="http://schemas.openxmlformats.org/officeDocument/2006/relationships/image" Target="../media/image64.png"/><Relationship Id="rId27" Type="http://schemas.openxmlformats.org/officeDocument/2006/relationships/image" Target="../media/image69.svg"/><Relationship Id="rId30" Type="http://schemas.openxmlformats.org/officeDocument/2006/relationships/image" Target="../media/image72.png"/><Relationship Id="rId35" Type="http://schemas.openxmlformats.org/officeDocument/2006/relationships/image" Target="../media/image77.svg"/><Relationship Id="rId8" Type="http://schemas.openxmlformats.org/officeDocument/2006/relationships/image" Target="../media/image96.png"/><Relationship Id="rId3" Type="http://schemas.openxmlformats.org/officeDocument/2006/relationships/image" Target="../media/image61.svg"/><Relationship Id="rId12" Type="http://schemas.openxmlformats.org/officeDocument/2006/relationships/image" Target="../media/image90.png"/><Relationship Id="rId17" Type="http://schemas.openxmlformats.org/officeDocument/2006/relationships/image" Target="../media/image14.svg"/><Relationship Id="rId25" Type="http://schemas.openxmlformats.org/officeDocument/2006/relationships/image" Target="../media/image67.svg"/><Relationship Id="rId33" Type="http://schemas.openxmlformats.org/officeDocument/2006/relationships/image" Target="../media/image75.svg"/><Relationship Id="rId38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39.svg"/><Relationship Id="rId21" Type="http://schemas.openxmlformats.org/officeDocument/2006/relationships/image" Target="../media/image13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38.png"/><Relationship Id="rId16" Type="http://schemas.openxmlformats.org/officeDocument/2006/relationships/image" Target="../media/image27.png"/><Relationship Id="rId20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16.svg"/><Relationship Id="rId5" Type="http://schemas.openxmlformats.org/officeDocument/2006/relationships/image" Target="../media/image32.svg"/><Relationship Id="rId15" Type="http://schemas.openxmlformats.org/officeDocument/2006/relationships/image" Target="../media/image26.svg"/><Relationship Id="rId23" Type="http://schemas.openxmlformats.org/officeDocument/2006/relationships/image" Target="../media/image15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3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1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18" Type="http://schemas.openxmlformats.org/officeDocument/2006/relationships/image" Target="../media/image50.png"/><Relationship Id="rId3" Type="http://schemas.openxmlformats.org/officeDocument/2006/relationships/image" Target="../media/image39.svg"/><Relationship Id="rId7" Type="http://schemas.openxmlformats.org/officeDocument/2006/relationships/image" Target="../media/image45.svg"/><Relationship Id="rId12" Type="http://schemas.openxmlformats.org/officeDocument/2006/relationships/image" Target="../media/image15.png"/><Relationship Id="rId17" Type="http://schemas.openxmlformats.org/officeDocument/2006/relationships/image" Target="../media/image49.png"/><Relationship Id="rId2" Type="http://schemas.openxmlformats.org/officeDocument/2006/relationships/image" Target="../media/image3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12.svg"/><Relationship Id="rId5" Type="http://schemas.openxmlformats.org/officeDocument/2006/relationships/image" Target="../media/image32.svg"/><Relationship Id="rId15" Type="http://schemas.openxmlformats.org/officeDocument/2006/relationships/image" Target="../media/image47.svg"/><Relationship Id="rId10" Type="http://schemas.openxmlformats.org/officeDocument/2006/relationships/image" Target="../media/image11.png"/><Relationship Id="rId19" Type="http://schemas.openxmlformats.org/officeDocument/2006/relationships/image" Target="../media/image51.png"/><Relationship Id="rId4" Type="http://schemas.openxmlformats.org/officeDocument/2006/relationships/image" Target="../media/image31.png"/><Relationship Id="rId9" Type="http://schemas.openxmlformats.org/officeDocument/2006/relationships/image" Target="../media/image14.sv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53.svg"/><Relationship Id="rId21" Type="http://schemas.openxmlformats.org/officeDocument/2006/relationships/image" Target="../media/image29.png"/><Relationship Id="rId7" Type="http://schemas.openxmlformats.org/officeDocument/2006/relationships/image" Target="../media/image57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52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19.png"/><Relationship Id="rId5" Type="http://schemas.openxmlformats.org/officeDocument/2006/relationships/image" Target="../media/image55.png"/><Relationship Id="rId15" Type="http://schemas.openxmlformats.org/officeDocument/2006/relationships/image" Target="../media/image23.png"/><Relationship Id="rId23" Type="http://schemas.openxmlformats.org/officeDocument/2006/relationships/slide" Target="slide4.xml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5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slide" Target="slide4.xml"/><Relationship Id="rId3" Type="http://schemas.openxmlformats.org/officeDocument/2006/relationships/image" Target="../media/image47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4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5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26" Type="http://schemas.openxmlformats.org/officeDocument/2006/relationships/image" Target="../media/image16.svg"/><Relationship Id="rId3" Type="http://schemas.openxmlformats.org/officeDocument/2006/relationships/image" Target="../media/image61.svg"/><Relationship Id="rId21" Type="http://schemas.openxmlformats.org/officeDocument/2006/relationships/image" Target="../media/image78.png"/><Relationship Id="rId34" Type="http://schemas.openxmlformats.org/officeDocument/2006/relationships/image" Target="../media/image89.sv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5" Type="http://schemas.openxmlformats.org/officeDocument/2006/relationships/image" Target="../media/image15.png"/><Relationship Id="rId33" Type="http://schemas.openxmlformats.org/officeDocument/2006/relationships/image" Target="../media/image88.png"/><Relationship Id="rId2" Type="http://schemas.openxmlformats.org/officeDocument/2006/relationships/image" Target="../media/image60.png"/><Relationship Id="rId16" Type="http://schemas.openxmlformats.org/officeDocument/2006/relationships/image" Target="../media/image73.svg"/><Relationship Id="rId20" Type="http://schemas.openxmlformats.org/officeDocument/2006/relationships/image" Target="../media/image77.sv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24" Type="http://schemas.openxmlformats.org/officeDocument/2006/relationships/image" Target="../media/image81.svg"/><Relationship Id="rId32" Type="http://schemas.openxmlformats.org/officeDocument/2006/relationships/image" Target="../media/image87.sv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3.svg"/><Relationship Id="rId10" Type="http://schemas.openxmlformats.org/officeDocument/2006/relationships/image" Target="../media/image67.svg"/><Relationship Id="rId19" Type="http://schemas.openxmlformats.org/officeDocument/2006/relationships/image" Target="../media/image76.png"/><Relationship Id="rId31" Type="http://schemas.openxmlformats.org/officeDocument/2006/relationships/image" Target="../media/image86.png"/><Relationship Id="rId4" Type="http://schemas.openxmlformats.org/officeDocument/2006/relationships/slide" Target="slide4.xml"/><Relationship Id="rId9" Type="http://schemas.openxmlformats.org/officeDocument/2006/relationships/image" Target="../media/image66.png"/><Relationship Id="rId14" Type="http://schemas.openxmlformats.org/officeDocument/2006/relationships/image" Target="../media/image71.svg"/><Relationship Id="rId22" Type="http://schemas.openxmlformats.org/officeDocument/2006/relationships/image" Target="../media/image79.svg"/><Relationship Id="rId27" Type="http://schemas.openxmlformats.org/officeDocument/2006/relationships/image" Target="../media/image82.png"/><Relationship Id="rId30" Type="http://schemas.openxmlformats.org/officeDocument/2006/relationships/image" Target="../media/image85.svg"/><Relationship Id="rId8" Type="http://schemas.openxmlformats.org/officeDocument/2006/relationships/image" Target="../media/image6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3368" y="3626446"/>
            <a:ext cx="782400" cy="1057297"/>
          </a:xfrm>
          <a:custGeom>
            <a:avLst/>
            <a:gdLst/>
            <a:ahLst/>
            <a:cxnLst/>
            <a:rect l="l" t="t" r="r" b="b"/>
            <a:pathLst>
              <a:path w="782400" h="1057297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511249" y="2300667"/>
            <a:ext cx="1026639" cy="785846"/>
          </a:xfrm>
          <a:custGeom>
            <a:avLst/>
            <a:gdLst/>
            <a:ahLst/>
            <a:cxnLst/>
            <a:rect l="l" t="t" r="r" b="b"/>
            <a:pathLst>
              <a:path w="1026639" h="785846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543623" y="538933"/>
            <a:ext cx="961890" cy="1221800"/>
          </a:xfrm>
          <a:custGeom>
            <a:avLst/>
            <a:gdLst/>
            <a:ahLst/>
            <a:cxnLst/>
            <a:rect l="l" t="t" r="r" b="b"/>
            <a:pathLst>
              <a:path w="961890" h="122180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559442" y="5223676"/>
            <a:ext cx="930253" cy="980151"/>
          </a:xfrm>
          <a:custGeom>
            <a:avLst/>
            <a:gdLst/>
            <a:ahLst/>
            <a:cxnLst/>
            <a:rect l="l" t="t" r="r" b="b"/>
            <a:pathLst>
              <a:path w="930253" h="980151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6802844" y="538933"/>
            <a:ext cx="779562" cy="779562"/>
          </a:xfrm>
          <a:custGeom>
            <a:avLst/>
            <a:gdLst/>
            <a:ahLst/>
            <a:cxnLst/>
            <a:rect l="l" t="t" r="r" b="b"/>
            <a:pathLst>
              <a:path w="779562" h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6788145" y="1764975"/>
            <a:ext cx="779562" cy="779562"/>
          </a:xfrm>
          <a:custGeom>
            <a:avLst/>
            <a:gdLst/>
            <a:ahLst/>
            <a:cxnLst/>
            <a:rect l="l" t="t" r="r" b="b"/>
            <a:pathLst>
              <a:path w="779562" h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2327812" y="339214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9" name="Group 9"/>
          <p:cNvGrpSpPr/>
          <p:nvPr/>
        </p:nvGrpSpPr>
        <p:grpSpPr>
          <a:xfrm>
            <a:off x="6721477" y="7051829"/>
            <a:ext cx="4882245" cy="941005"/>
            <a:chOff x="0" y="0"/>
            <a:chExt cx="2180608" cy="4202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0608" cy="420291"/>
            </a:xfrm>
            <a:custGeom>
              <a:avLst/>
              <a:gdLst/>
              <a:ahLst/>
              <a:cxnLst/>
              <a:rect l="l" t="t" r="r" b="b"/>
              <a:pathLst>
                <a:path w="2180608" h="420291">
                  <a:moveTo>
                    <a:pt x="1977408" y="0"/>
                  </a:moveTo>
                  <a:cubicBezTo>
                    <a:pt x="2089632" y="0"/>
                    <a:pt x="2180608" y="94085"/>
                    <a:pt x="2180608" y="210146"/>
                  </a:cubicBezTo>
                  <a:cubicBezTo>
                    <a:pt x="2180608" y="326206"/>
                    <a:pt x="2089632" y="420291"/>
                    <a:pt x="1977408" y="420291"/>
                  </a:cubicBezTo>
                  <a:lnTo>
                    <a:pt x="203200" y="420291"/>
                  </a:lnTo>
                  <a:cubicBezTo>
                    <a:pt x="90976" y="420291"/>
                    <a:pt x="0" y="326206"/>
                    <a:pt x="0" y="210146"/>
                  </a:cubicBezTo>
                  <a:cubicBezTo>
                    <a:pt x="0" y="9408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80608" cy="458391"/>
            </a:xfrm>
            <a:prstGeom prst="rect">
              <a:avLst/>
            </a:prstGeom>
          </p:spPr>
          <p:txBody>
            <a:bodyPr lIns="38842" tIns="38842" rIns="38842" bIns="38842" rtlCol="0" anchor="ctr"/>
            <a:lstStyle/>
            <a:p>
              <a:pPr algn="ctr">
                <a:lnSpc>
                  <a:spcPts val="160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175375" y="7271182"/>
            <a:ext cx="517349" cy="502299"/>
          </a:xfrm>
          <a:custGeom>
            <a:avLst/>
            <a:gdLst/>
            <a:ahLst/>
            <a:cxnLst/>
            <a:rect l="l" t="t" r="r" b="b"/>
            <a:pathLst>
              <a:path w="517349" h="502299">
                <a:moveTo>
                  <a:pt x="0" y="0"/>
                </a:moveTo>
                <a:lnTo>
                  <a:pt x="517349" y="0"/>
                </a:lnTo>
                <a:lnTo>
                  <a:pt x="517349" y="502299"/>
                </a:lnTo>
                <a:lnTo>
                  <a:pt x="0" y="5022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3" name="Group 13"/>
          <p:cNvGrpSpPr/>
          <p:nvPr/>
        </p:nvGrpSpPr>
        <p:grpSpPr>
          <a:xfrm>
            <a:off x="0" y="9052698"/>
            <a:ext cx="18288000" cy="1234302"/>
            <a:chOff x="0" y="0"/>
            <a:chExt cx="24384000" cy="1645736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816592" cy="325084"/>
              </a:xfrm>
              <a:custGeom>
                <a:avLst/>
                <a:gdLst/>
                <a:ahLst/>
                <a:cxnLst/>
                <a:rect l="l" t="t" r="r" b="b"/>
                <a:pathLst>
                  <a:path w="4816592" h="325084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316552" y="286517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74997" y="436533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897443" y="318086"/>
              <a:ext cx="1076085" cy="1009564"/>
            </a:xfrm>
            <a:custGeom>
              <a:avLst/>
              <a:gdLst/>
              <a:ahLst/>
              <a:cxnLst/>
              <a:rect l="l" t="t" r="r" b="b"/>
              <a:pathLst>
                <a:path w="1076085" h="1009564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3194335" y="366127"/>
              <a:ext cx="883585" cy="913481"/>
            </a:xfrm>
            <a:custGeom>
              <a:avLst/>
              <a:gdLst/>
              <a:ahLst/>
              <a:cxnLst/>
              <a:rect l="l" t="t" r="r" b="b"/>
              <a:pathLst>
                <a:path w="883585" h="913481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416372" y="377368"/>
              <a:ext cx="890999" cy="890999"/>
            </a:xfrm>
            <a:custGeom>
              <a:avLst/>
              <a:gdLst/>
              <a:ahLst/>
              <a:cxnLst/>
              <a:rect l="l" t="t" r="r" b="b"/>
              <a:pathLst>
                <a:path w="890999" h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298727" y="342107"/>
              <a:ext cx="896838" cy="961522"/>
            </a:xfrm>
            <a:custGeom>
              <a:avLst/>
              <a:gdLst/>
              <a:ahLst/>
              <a:cxnLst/>
              <a:rect l="l" t="t" r="r" b="b"/>
              <a:pathLst>
                <a:path w="896838" h="961522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6502778" y="318086"/>
              <a:ext cx="1207087" cy="1009564"/>
            </a:xfrm>
            <a:custGeom>
              <a:avLst/>
              <a:gdLst/>
              <a:ahLst/>
              <a:cxnLst/>
              <a:rect l="l" t="t" r="r" b="b"/>
              <a:pathLst>
                <a:path w="1207087" h="1009564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2163171" y="429379"/>
              <a:ext cx="1562297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6773447" y="2991016"/>
            <a:ext cx="808959" cy="782484"/>
          </a:xfrm>
          <a:custGeom>
            <a:avLst/>
            <a:gdLst/>
            <a:ahLst/>
            <a:cxnLst/>
            <a:rect l="l" t="t" r="r" b="b"/>
            <a:pathLst>
              <a:path w="808959" h="782484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6" name="Freeform 26"/>
          <p:cNvSpPr/>
          <p:nvPr/>
        </p:nvSpPr>
        <p:spPr>
          <a:xfrm>
            <a:off x="16559755" y="4221175"/>
            <a:ext cx="1236343" cy="1046202"/>
          </a:xfrm>
          <a:custGeom>
            <a:avLst/>
            <a:gdLst/>
            <a:ahLst/>
            <a:cxnLst/>
            <a:rect l="l" t="t" r="r" b="b"/>
            <a:pathLst>
              <a:path w="1236343" h="1046202">
                <a:moveTo>
                  <a:pt x="0" y="0"/>
                </a:moveTo>
                <a:lnTo>
                  <a:pt x="1236343" y="0"/>
                </a:lnTo>
                <a:lnTo>
                  <a:pt x="1236343" y="1046202"/>
                </a:lnTo>
                <a:lnTo>
                  <a:pt x="0" y="1046202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7" name="TextBox 27"/>
          <p:cNvSpPr txBox="1"/>
          <p:nvPr/>
        </p:nvSpPr>
        <p:spPr>
          <a:xfrm>
            <a:off x="6551952" y="1312636"/>
            <a:ext cx="5222130" cy="1231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FFFFFF"/>
                </a:solidFill>
                <a:latin typeface="Retropix"/>
              </a:rPr>
              <a:t>FATTURIFY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749874" y="7408032"/>
            <a:ext cx="353550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Public Sans"/>
              </a:rPr>
              <a:t>Progetto ingegneria del software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512651" y="5223676"/>
            <a:ext cx="7299896" cy="140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3508" dirty="0">
                <a:solidFill>
                  <a:srgbClr val="FFFFFF"/>
                </a:solidFill>
                <a:latin typeface="Retropix"/>
              </a:rPr>
              <a:t>Gabriele </a:t>
            </a:r>
            <a:r>
              <a:rPr lang="en-US" sz="3508" dirty="0" err="1">
                <a:solidFill>
                  <a:srgbClr val="FFFFFF"/>
                </a:solidFill>
                <a:latin typeface="Retropix"/>
              </a:rPr>
              <a:t>Merli</a:t>
            </a:r>
            <a:r>
              <a:rPr lang="en-US" sz="3508" dirty="0">
                <a:solidFill>
                  <a:srgbClr val="FFFFFF"/>
                </a:solidFill>
                <a:latin typeface="Retropix"/>
              </a:rPr>
              <a:t> (1081373)</a:t>
            </a:r>
          </a:p>
          <a:p>
            <a:pPr algn="ctr">
              <a:lnSpc>
                <a:spcPts val="3508"/>
              </a:lnSpc>
            </a:pPr>
            <a:r>
              <a:rPr lang="en-US" sz="3508" dirty="0">
                <a:solidFill>
                  <a:srgbClr val="FFFFFF"/>
                </a:solidFill>
                <a:latin typeface="Retropix"/>
              </a:rPr>
              <a:t>Lorenzo Colombo (1081134)</a:t>
            </a:r>
          </a:p>
          <a:p>
            <a:pPr algn="ctr">
              <a:lnSpc>
                <a:spcPts val="3508"/>
              </a:lnSpc>
            </a:pPr>
            <a:r>
              <a:rPr lang="en-US" sz="3508" dirty="0">
                <a:solidFill>
                  <a:srgbClr val="FFFFFF"/>
                </a:solidFill>
                <a:latin typeface="Retropix"/>
              </a:rPr>
              <a:t>Carlo Alberto </a:t>
            </a:r>
            <a:r>
              <a:rPr lang="en-US" sz="3508" dirty="0" err="1">
                <a:solidFill>
                  <a:srgbClr val="FFFFFF"/>
                </a:solidFill>
                <a:latin typeface="Retropix"/>
              </a:rPr>
              <a:t>Poggiu</a:t>
            </a:r>
            <a:r>
              <a:rPr lang="en-US" sz="3508" dirty="0">
                <a:solidFill>
                  <a:srgbClr val="FFFFFF"/>
                </a:solidFill>
                <a:latin typeface="Retropix"/>
              </a:rPr>
              <a:t> (1079843)</a:t>
            </a:r>
          </a:p>
        </p:txBody>
      </p:sp>
      <p:sp>
        <p:nvSpPr>
          <p:cNvPr id="30" name="Freeform 30"/>
          <p:cNvSpPr/>
          <p:nvPr/>
        </p:nvSpPr>
        <p:spPr>
          <a:xfrm>
            <a:off x="6551952" y="2547649"/>
            <a:ext cx="5191702" cy="2595851"/>
          </a:xfrm>
          <a:custGeom>
            <a:avLst/>
            <a:gdLst/>
            <a:ahLst/>
            <a:cxnLst/>
            <a:rect l="l" t="t" r="r" b="b"/>
            <a:pathLst>
              <a:path w="5191702" h="2595851">
                <a:moveTo>
                  <a:pt x="0" y="0"/>
                </a:moveTo>
                <a:lnTo>
                  <a:pt x="5191702" y="0"/>
                </a:lnTo>
                <a:lnTo>
                  <a:pt x="5191702" y="2595851"/>
                </a:lnTo>
                <a:lnTo>
                  <a:pt x="0" y="2595851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1" name="Freeform 31"/>
          <p:cNvSpPr/>
          <p:nvPr/>
        </p:nvSpPr>
        <p:spPr>
          <a:xfrm>
            <a:off x="8153321" y="3118412"/>
            <a:ext cx="1981358" cy="1676639"/>
          </a:xfrm>
          <a:custGeom>
            <a:avLst/>
            <a:gdLst/>
            <a:ahLst/>
            <a:cxnLst/>
            <a:rect l="l" t="t" r="r" b="b"/>
            <a:pathLst>
              <a:path w="1981358" h="1676639">
                <a:moveTo>
                  <a:pt x="0" y="0"/>
                </a:moveTo>
                <a:lnTo>
                  <a:pt x="1981358" y="0"/>
                </a:lnTo>
                <a:lnTo>
                  <a:pt x="1981358" y="1676639"/>
                </a:lnTo>
                <a:lnTo>
                  <a:pt x="0" y="1676639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35885" t="-46445" r="-38448" b="-5957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2" name="Freeform 32"/>
          <p:cNvSpPr/>
          <p:nvPr/>
        </p:nvSpPr>
        <p:spPr>
          <a:xfrm>
            <a:off x="7303609" y="2628949"/>
            <a:ext cx="260881" cy="352542"/>
          </a:xfrm>
          <a:custGeom>
            <a:avLst/>
            <a:gdLst/>
            <a:ahLst/>
            <a:cxnLst/>
            <a:rect l="l" t="t" r="r" b="b"/>
            <a:pathLst>
              <a:path w="260881" h="352542">
                <a:moveTo>
                  <a:pt x="0" y="0"/>
                </a:moveTo>
                <a:lnTo>
                  <a:pt x="260881" y="0"/>
                </a:lnTo>
                <a:lnTo>
                  <a:pt x="260881" y="352542"/>
                </a:lnTo>
                <a:lnTo>
                  <a:pt x="0" y="352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3" name="Freeform 33"/>
          <p:cNvSpPr/>
          <p:nvPr/>
        </p:nvSpPr>
        <p:spPr>
          <a:xfrm>
            <a:off x="6760090" y="2645326"/>
            <a:ext cx="319789" cy="319789"/>
          </a:xfrm>
          <a:custGeom>
            <a:avLst/>
            <a:gdLst/>
            <a:ahLst/>
            <a:cxnLst/>
            <a:rect l="l" t="t" r="r" b="b"/>
            <a:pathLst>
              <a:path w="319789" h="319789">
                <a:moveTo>
                  <a:pt x="0" y="0"/>
                </a:moveTo>
                <a:lnTo>
                  <a:pt x="319789" y="0"/>
                </a:lnTo>
                <a:lnTo>
                  <a:pt x="319789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4" name="Freeform 34"/>
          <p:cNvSpPr/>
          <p:nvPr/>
        </p:nvSpPr>
        <p:spPr>
          <a:xfrm>
            <a:off x="7801321" y="2645326"/>
            <a:ext cx="411906" cy="319789"/>
          </a:xfrm>
          <a:custGeom>
            <a:avLst/>
            <a:gdLst/>
            <a:ahLst/>
            <a:cxnLst/>
            <a:rect l="l" t="t" r="r" b="b"/>
            <a:pathLst>
              <a:path w="411906" h="319789">
                <a:moveTo>
                  <a:pt x="0" y="0"/>
                </a:moveTo>
                <a:lnTo>
                  <a:pt x="411906" y="0"/>
                </a:lnTo>
                <a:lnTo>
                  <a:pt x="411906" y="319789"/>
                </a:lnTo>
                <a:lnTo>
                  <a:pt x="0" y="319789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85412" cy="10467682"/>
            <a:chOff x="0" y="0"/>
            <a:chExt cx="1787105" cy="27569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04" cy="2756920"/>
            </a:xfrm>
            <a:custGeom>
              <a:avLst/>
              <a:gdLst/>
              <a:ahLst/>
              <a:cxnLst/>
              <a:rect l="l" t="t" r="r" b="b"/>
              <a:pathLst>
                <a:path w="1787104" h="2756920">
                  <a:moveTo>
                    <a:pt x="0" y="0"/>
                  </a:moveTo>
                  <a:lnTo>
                    <a:pt x="1787104" y="0"/>
                  </a:lnTo>
                  <a:lnTo>
                    <a:pt x="1787104" y="2756920"/>
                  </a:lnTo>
                  <a:lnTo>
                    <a:pt x="0" y="2756920"/>
                  </a:lnTo>
                  <a:close/>
                </a:path>
              </a:pathLst>
            </a:custGeom>
            <a:solidFill>
              <a:srgbClr val="067A7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7105" cy="2795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9745" y="1340035"/>
            <a:ext cx="5298110" cy="75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37"/>
              </a:lnSpc>
            </a:pPr>
            <a:r>
              <a:rPr lang="en-US" sz="4937" dirty="0" err="1">
                <a:solidFill>
                  <a:srgbClr val="FFFFFF"/>
                </a:solidFill>
                <a:latin typeface="Retropix"/>
              </a:rPr>
              <a:t>Implementazione</a:t>
            </a:r>
            <a:endParaRPr lang="en-US" sz="4937" dirty="0">
              <a:solidFill>
                <a:srgbClr val="FFFFFF"/>
              </a:solidFill>
              <a:latin typeface="Retropix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15003"/>
              </p:ext>
            </p:extLst>
          </p:nvPr>
        </p:nvGraphicFramePr>
        <p:xfrm>
          <a:off x="6785412" y="0"/>
          <a:ext cx="11502588" cy="10286999"/>
        </p:xfrm>
        <a:graphic>
          <a:graphicData uri="http://schemas.openxmlformats.org/drawingml/2006/table">
            <a:tbl>
              <a:tblPr/>
              <a:tblGrid>
                <a:gridCol w="1150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99338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Login Utente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6169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Autenticazione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976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Pagina 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1297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dirty="0" err="1">
                          <a:solidFill>
                            <a:srgbClr val="000000"/>
                          </a:solidFill>
                          <a:latin typeface="Retropix"/>
                        </a:rPr>
                        <a:t>Cantieri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6810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dirty="0" err="1">
                          <a:solidFill>
                            <a:srgbClr val="000000"/>
                          </a:solidFill>
                          <a:latin typeface="Retropix"/>
                        </a:rPr>
                        <a:t>Dipendenti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6810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Retropix"/>
                        </a:rPr>
                        <a:t>Inventario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6810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dirty="0" err="1">
                          <a:solidFill>
                            <a:srgbClr val="000000"/>
                          </a:solidFill>
                          <a:latin typeface="Retropix"/>
                        </a:rPr>
                        <a:t>Fatture</a:t>
                      </a:r>
                      <a:r>
                        <a:rPr lang="en-US" sz="3199" dirty="0">
                          <a:solidFill>
                            <a:srgbClr val="000000"/>
                          </a:solidFill>
                          <a:latin typeface="Retropix"/>
                        </a:rPr>
                        <a:t> (?)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1028700" y="6001620"/>
            <a:ext cx="3770584" cy="3770584"/>
            <a:chOff x="0" y="0"/>
            <a:chExt cx="5027445" cy="50274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27445" cy="5027445"/>
            </a:xfrm>
            <a:custGeom>
              <a:avLst/>
              <a:gdLst/>
              <a:ahLst/>
              <a:cxnLst/>
              <a:rect l="l" t="t" r="r" b="b"/>
              <a:pathLst>
                <a:path w="5027445" h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9"/>
            <p:cNvSpPr/>
            <p:nvPr/>
          </p:nvSpPr>
          <p:spPr>
            <a:xfrm>
              <a:off x="874101" y="1630821"/>
              <a:ext cx="3279244" cy="2774919"/>
            </a:xfrm>
            <a:custGeom>
              <a:avLst/>
              <a:gdLst/>
              <a:ahLst/>
              <a:cxnLst/>
              <a:rect l="l" t="t" r="r" b="b"/>
              <a:pathLst>
                <a:path w="3279244" h="2774919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207127" cy="10583835"/>
            <a:chOff x="0" y="0"/>
            <a:chExt cx="1371424" cy="27875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424" cy="2787512"/>
            </a:xfrm>
            <a:custGeom>
              <a:avLst/>
              <a:gdLst/>
              <a:ahLst/>
              <a:cxnLst/>
              <a:rect l="l" t="t" r="r" b="b"/>
              <a:pathLst>
                <a:path w="1371424" h="2787512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001620"/>
            <a:ext cx="3770584" cy="3770584"/>
            <a:chOff x="0" y="0"/>
            <a:chExt cx="5027445" cy="50274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27445" cy="5027445"/>
            </a:xfrm>
            <a:custGeom>
              <a:avLst/>
              <a:gdLst/>
              <a:ahLst/>
              <a:cxnLst/>
              <a:rect l="l" t="t" r="r" b="b"/>
              <a:pathLst>
                <a:path w="5027445" h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Freeform 7"/>
            <p:cNvSpPr/>
            <p:nvPr/>
          </p:nvSpPr>
          <p:spPr>
            <a:xfrm>
              <a:off x="874101" y="1630821"/>
              <a:ext cx="3279244" cy="2774919"/>
            </a:xfrm>
            <a:custGeom>
              <a:avLst/>
              <a:gdLst/>
              <a:ahLst/>
              <a:cxnLst/>
              <a:rect l="l" t="t" r="r" b="b"/>
              <a:pathLst>
                <a:path w="3279244" h="2774919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40477" y="217620"/>
            <a:ext cx="12761545" cy="9906454"/>
            <a:chOff x="0" y="0"/>
            <a:chExt cx="3361065" cy="2609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61065" cy="2609107"/>
            </a:xfrm>
            <a:custGeom>
              <a:avLst/>
              <a:gdLst/>
              <a:ahLst/>
              <a:cxnLst/>
              <a:rect l="l" t="t" r="r" b="b"/>
              <a:pathLst>
                <a:path w="3361065" h="2609107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161791" y="6073880"/>
            <a:ext cx="5964419" cy="3549907"/>
          </a:xfrm>
          <a:custGeom>
            <a:avLst/>
            <a:gdLst/>
            <a:ahLst/>
            <a:cxnLst/>
            <a:rect l="l" t="t" r="r" b="b"/>
            <a:pathLst>
              <a:path w="5964419" h="3549907">
                <a:moveTo>
                  <a:pt x="0" y="0"/>
                </a:moveTo>
                <a:lnTo>
                  <a:pt x="5964418" y="0"/>
                </a:lnTo>
                <a:lnTo>
                  <a:pt x="5964418" y="3549907"/>
                </a:lnTo>
                <a:lnTo>
                  <a:pt x="0" y="3549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028700" y="1019175"/>
            <a:ext cx="479915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dirty="0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94342" y="2924150"/>
            <a:ext cx="3664958" cy="821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45"/>
              </a:lnSpc>
            </a:pPr>
            <a:r>
              <a:rPr lang="en-US" sz="5345" dirty="0">
                <a:solidFill>
                  <a:srgbClr val="000000"/>
                </a:solidFill>
                <a:latin typeface="Retropix"/>
              </a:rPr>
              <a:t>Login</a:t>
            </a:r>
          </a:p>
        </p:txBody>
      </p:sp>
      <p:sp>
        <p:nvSpPr>
          <p:cNvPr id="14" name="Freeform 14"/>
          <p:cNvSpPr/>
          <p:nvPr/>
        </p:nvSpPr>
        <p:spPr>
          <a:xfrm>
            <a:off x="6161791" y="1536105"/>
            <a:ext cx="5964419" cy="3607395"/>
          </a:xfrm>
          <a:custGeom>
            <a:avLst/>
            <a:gdLst/>
            <a:ahLst/>
            <a:cxnLst/>
            <a:rect l="l" t="t" r="r" b="b"/>
            <a:pathLst>
              <a:path w="5964419" h="3607395">
                <a:moveTo>
                  <a:pt x="0" y="0"/>
                </a:moveTo>
                <a:lnTo>
                  <a:pt x="5964418" y="0"/>
                </a:lnTo>
                <a:lnTo>
                  <a:pt x="5964418" y="3607395"/>
                </a:lnTo>
                <a:lnTo>
                  <a:pt x="0" y="3607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13594342" y="7131109"/>
            <a:ext cx="3367263" cy="755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1"/>
              </a:lnSpc>
            </a:pPr>
            <a:r>
              <a:rPr lang="en-US" sz="4911">
                <a:solidFill>
                  <a:srgbClr val="000000"/>
                </a:solidFill>
                <a:latin typeface="Retropix"/>
              </a:rPr>
              <a:t>Home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207127" cy="10583835"/>
            <a:chOff x="0" y="0"/>
            <a:chExt cx="1371424" cy="27875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424" cy="2787512"/>
            </a:xfrm>
            <a:custGeom>
              <a:avLst/>
              <a:gdLst/>
              <a:ahLst/>
              <a:cxnLst/>
              <a:rect l="l" t="t" r="r" b="b"/>
              <a:pathLst>
                <a:path w="1371424" h="2787512">
                  <a:moveTo>
                    <a:pt x="0" y="0"/>
                  </a:moveTo>
                  <a:lnTo>
                    <a:pt x="1371424" y="0"/>
                  </a:lnTo>
                  <a:lnTo>
                    <a:pt x="1371424" y="2787512"/>
                  </a:lnTo>
                  <a:lnTo>
                    <a:pt x="0" y="2787512"/>
                  </a:lnTo>
                  <a:close/>
                </a:path>
              </a:pathLst>
            </a:custGeom>
            <a:solidFill>
              <a:srgbClr val="067A7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71424" cy="28256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001620"/>
            <a:ext cx="3770584" cy="3770584"/>
            <a:chOff x="0" y="0"/>
            <a:chExt cx="5027445" cy="50274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27445" cy="5027445"/>
            </a:xfrm>
            <a:custGeom>
              <a:avLst/>
              <a:gdLst/>
              <a:ahLst/>
              <a:cxnLst/>
              <a:rect l="l" t="t" r="r" b="b"/>
              <a:pathLst>
                <a:path w="5027445" h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Freeform 7"/>
            <p:cNvSpPr/>
            <p:nvPr/>
          </p:nvSpPr>
          <p:spPr>
            <a:xfrm>
              <a:off x="874101" y="1630821"/>
              <a:ext cx="3279244" cy="2774919"/>
            </a:xfrm>
            <a:custGeom>
              <a:avLst/>
              <a:gdLst/>
              <a:ahLst/>
              <a:cxnLst/>
              <a:rect l="l" t="t" r="r" b="b"/>
              <a:pathLst>
                <a:path w="3279244" h="2774919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40477" y="217620"/>
            <a:ext cx="12761545" cy="9906454"/>
            <a:chOff x="0" y="0"/>
            <a:chExt cx="3361065" cy="2609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61065" cy="2609107"/>
            </a:xfrm>
            <a:custGeom>
              <a:avLst/>
              <a:gdLst/>
              <a:ahLst/>
              <a:cxnLst/>
              <a:rect l="l" t="t" r="r" b="b"/>
              <a:pathLst>
                <a:path w="3361065" h="2609107">
                  <a:moveTo>
                    <a:pt x="0" y="0"/>
                  </a:moveTo>
                  <a:lnTo>
                    <a:pt x="3361065" y="0"/>
                  </a:lnTo>
                  <a:lnTo>
                    <a:pt x="3361065" y="2609107"/>
                  </a:lnTo>
                  <a:lnTo>
                    <a:pt x="0" y="2609107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361065" cy="2656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803454" y="633365"/>
            <a:ext cx="4839855" cy="2917919"/>
          </a:xfrm>
          <a:custGeom>
            <a:avLst/>
            <a:gdLst/>
            <a:ahLst/>
            <a:cxnLst/>
            <a:rect l="l" t="t" r="r" b="b"/>
            <a:pathLst>
              <a:path w="4839855" h="2917919">
                <a:moveTo>
                  <a:pt x="0" y="0"/>
                </a:moveTo>
                <a:lnTo>
                  <a:pt x="4839855" y="0"/>
                </a:lnTo>
                <a:lnTo>
                  <a:pt x="4839855" y="2917920"/>
                </a:lnTo>
                <a:lnTo>
                  <a:pt x="0" y="29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5827855" y="3786824"/>
            <a:ext cx="4791053" cy="2866935"/>
          </a:xfrm>
          <a:custGeom>
            <a:avLst/>
            <a:gdLst/>
            <a:ahLst/>
            <a:cxnLst/>
            <a:rect l="l" t="t" r="r" b="b"/>
            <a:pathLst>
              <a:path w="4791053" h="2866935">
                <a:moveTo>
                  <a:pt x="0" y="0"/>
                </a:moveTo>
                <a:lnTo>
                  <a:pt x="4791053" y="0"/>
                </a:lnTo>
                <a:lnTo>
                  <a:pt x="4791053" y="2866936"/>
                </a:lnTo>
                <a:lnTo>
                  <a:pt x="0" y="2866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5827855" y="6889300"/>
            <a:ext cx="4839855" cy="2882904"/>
          </a:xfrm>
          <a:custGeom>
            <a:avLst/>
            <a:gdLst/>
            <a:ahLst/>
            <a:cxnLst/>
            <a:rect l="l" t="t" r="r" b="b"/>
            <a:pathLst>
              <a:path w="4839855" h="2882904">
                <a:moveTo>
                  <a:pt x="0" y="0"/>
                </a:moveTo>
                <a:lnTo>
                  <a:pt x="4839855" y="0"/>
                </a:lnTo>
                <a:lnTo>
                  <a:pt x="4839855" y="2882904"/>
                </a:lnTo>
                <a:lnTo>
                  <a:pt x="0" y="28829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1028700" y="1019175"/>
            <a:ext cx="479915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Demo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12063" y="1813373"/>
            <a:ext cx="4542918" cy="557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Personale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12063" y="5012966"/>
            <a:ext cx="4542918" cy="557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Inventario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12063" y="7819479"/>
            <a:ext cx="4542918" cy="557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1"/>
              </a:lnSpc>
            </a:pPr>
            <a:r>
              <a:rPr lang="en-US" sz="3671">
                <a:solidFill>
                  <a:srgbClr val="000000"/>
                </a:solidFill>
                <a:latin typeface="Retropix"/>
              </a:rPr>
              <a:t>Fatture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800077" y="846663"/>
            <a:ext cx="613646" cy="613646"/>
          </a:xfrm>
          <a:custGeom>
            <a:avLst/>
            <a:gdLst/>
            <a:ahLst/>
            <a:cxnLst/>
            <a:rect l="l" t="t" r="r" b="b"/>
            <a:pathLst>
              <a:path w="613646" h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8422816" y="3777447"/>
            <a:ext cx="8684084" cy="5480853"/>
          </a:xfrm>
          <a:custGeom>
            <a:avLst/>
            <a:gdLst/>
            <a:ahLst/>
            <a:cxnLst/>
            <a:rect l="l" t="t" r="r" b="b"/>
            <a:pathLst>
              <a:path w="8684084" h="5480853">
                <a:moveTo>
                  <a:pt x="0" y="0"/>
                </a:moveTo>
                <a:lnTo>
                  <a:pt x="8684084" y="0"/>
                </a:lnTo>
                <a:lnTo>
                  <a:pt x="8684084" y="5480853"/>
                </a:lnTo>
                <a:lnTo>
                  <a:pt x="0" y="5480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753026" y="918972"/>
            <a:ext cx="7502872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Modellazione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564667"/>
            <a:ext cx="160782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Retropix"/>
              </a:rPr>
              <a:t>Per la modellazione abbiamo usato Star UML generando i seguenti diagrammi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05674" y="4438468"/>
            <a:ext cx="4965468" cy="4158812"/>
            <a:chOff x="0" y="0"/>
            <a:chExt cx="3746020" cy="31374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46020" cy="3137467"/>
            </a:xfrm>
            <a:custGeom>
              <a:avLst/>
              <a:gdLst/>
              <a:ahLst/>
              <a:cxnLst/>
              <a:rect l="l" t="t" r="r" b="b"/>
              <a:pathLst>
                <a:path w="3746020" h="3137467">
                  <a:moveTo>
                    <a:pt x="46775" y="0"/>
                  </a:moveTo>
                  <a:lnTo>
                    <a:pt x="3699246" y="0"/>
                  </a:lnTo>
                  <a:cubicBezTo>
                    <a:pt x="3711651" y="0"/>
                    <a:pt x="3723548" y="4928"/>
                    <a:pt x="3732320" y="13700"/>
                  </a:cubicBezTo>
                  <a:cubicBezTo>
                    <a:pt x="3741092" y="22472"/>
                    <a:pt x="3746020" y="34369"/>
                    <a:pt x="3746020" y="46775"/>
                  </a:cubicBezTo>
                  <a:lnTo>
                    <a:pt x="3746020" y="3090693"/>
                  </a:lnTo>
                  <a:cubicBezTo>
                    <a:pt x="3746020" y="3116526"/>
                    <a:pt x="3725078" y="3137467"/>
                    <a:pt x="3699246" y="3137467"/>
                  </a:cubicBezTo>
                  <a:lnTo>
                    <a:pt x="46775" y="3137467"/>
                  </a:lnTo>
                  <a:cubicBezTo>
                    <a:pt x="34369" y="3137467"/>
                    <a:pt x="22472" y="3132539"/>
                    <a:pt x="13700" y="3123767"/>
                  </a:cubicBezTo>
                  <a:cubicBezTo>
                    <a:pt x="4928" y="3114996"/>
                    <a:pt x="0" y="3103098"/>
                    <a:pt x="0" y="3090693"/>
                  </a:cubicBezTo>
                  <a:lnTo>
                    <a:pt x="0" y="46775"/>
                  </a:lnTo>
                  <a:cubicBezTo>
                    <a:pt x="0" y="34369"/>
                    <a:pt x="4928" y="22472"/>
                    <a:pt x="13700" y="13700"/>
                  </a:cubicBezTo>
                  <a:cubicBezTo>
                    <a:pt x="22472" y="4928"/>
                    <a:pt x="34369" y="0"/>
                    <a:pt x="46775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746020" cy="3175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51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05674" y="4521527"/>
            <a:ext cx="449804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8593" lvl="1" indent="-384296">
              <a:lnSpc>
                <a:spcPts val="3559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Casi</a:t>
            </a:r>
            <a:r>
              <a:rPr lang="en-US" sz="3600" dirty="0">
                <a:solidFill>
                  <a:srgbClr val="000000"/>
                </a:solidFill>
                <a:latin typeface="Retropix" panose="020B0604020202020204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d’uso</a:t>
            </a:r>
            <a:endParaRPr lang="en-US" sz="3600" dirty="0">
              <a:solidFill>
                <a:srgbClr val="000000"/>
              </a:solidFill>
              <a:latin typeface="Retropix" panose="020B0604020202020204" charset="0"/>
            </a:endParaRPr>
          </a:p>
          <a:p>
            <a:pPr marL="768593" lvl="1" indent="-384296">
              <a:lnSpc>
                <a:spcPts val="3559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Attività</a:t>
            </a:r>
            <a:endParaRPr lang="en-US" sz="3600" dirty="0">
              <a:solidFill>
                <a:srgbClr val="000000"/>
              </a:solidFill>
              <a:latin typeface="Retropix" panose="020B0604020202020204" charset="0"/>
            </a:endParaRPr>
          </a:p>
          <a:p>
            <a:pPr marL="768593" lvl="1" indent="-384296">
              <a:lnSpc>
                <a:spcPts val="3559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Classe</a:t>
            </a:r>
            <a:endParaRPr lang="en-US" sz="3600" dirty="0">
              <a:solidFill>
                <a:srgbClr val="000000"/>
              </a:solidFill>
              <a:latin typeface="Retropix" panose="020B0604020202020204" charset="0"/>
            </a:endParaRPr>
          </a:p>
          <a:p>
            <a:pPr marL="768593" lvl="1" indent="-384296">
              <a:lnSpc>
                <a:spcPts val="3559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Sequenza</a:t>
            </a:r>
            <a:endParaRPr lang="en-US" sz="3600" dirty="0">
              <a:solidFill>
                <a:srgbClr val="000000"/>
              </a:solidFill>
              <a:latin typeface="Retropix" panose="020B0604020202020204" charset="0"/>
            </a:endParaRPr>
          </a:p>
          <a:p>
            <a:pPr marL="768593" lvl="1" indent="-384296">
              <a:lnSpc>
                <a:spcPts val="3559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Macchina</a:t>
            </a:r>
            <a:r>
              <a:rPr lang="en-US" sz="3600" dirty="0">
                <a:solidFill>
                  <a:srgbClr val="000000"/>
                </a:solidFill>
                <a:latin typeface="Retropix" panose="020B0604020202020204" charset="0"/>
              </a:rPr>
              <a:t> a </a:t>
            </a: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stati</a:t>
            </a:r>
            <a:endParaRPr lang="en-US" sz="3600" dirty="0">
              <a:solidFill>
                <a:srgbClr val="000000"/>
              </a:solidFill>
              <a:latin typeface="Retropix" panose="020B0604020202020204" charset="0"/>
            </a:endParaRPr>
          </a:p>
          <a:p>
            <a:pPr marL="768593" lvl="1" indent="-384296">
              <a:lnSpc>
                <a:spcPts val="3559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Retropix" panose="020B0604020202020204" charset="0"/>
              </a:rPr>
              <a:t>Componenti</a:t>
            </a:r>
            <a:endParaRPr lang="en-US" sz="3600" dirty="0">
              <a:solidFill>
                <a:srgbClr val="000000"/>
              </a:solidFill>
              <a:latin typeface="Retropix" panose="020B0604020202020204" charset="0"/>
            </a:endParaRPr>
          </a:p>
          <a:p>
            <a:pPr>
              <a:lnSpc>
                <a:spcPts val="3559"/>
              </a:lnSpc>
            </a:pPr>
            <a:endParaRPr lang="en-US" sz="3559" dirty="0">
              <a:solidFill>
                <a:srgbClr val="000000"/>
              </a:solidFill>
              <a:latin typeface="Retropix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028700" y="4252611"/>
            <a:ext cx="553947" cy="537833"/>
          </a:xfrm>
          <a:custGeom>
            <a:avLst/>
            <a:gdLst/>
            <a:ahLst/>
            <a:cxnLst/>
            <a:rect l="l" t="t" r="r" b="b"/>
            <a:pathLst>
              <a:path w="553947" h="537833">
                <a:moveTo>
                  <a:pt x="0" y="0"/>
                </a:moveTo>
                <a:lnTo>
                  <a:pt x="553947" y="0"/>
                </a:lnTo>
                <a:lnTo>
                  <a:pt x="553947" y="537832"/>
                </a:lnTo>
                <a:lnTo>
                  <a:pt x="0" y="537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85412" cy="10609646"/>
            <a:chOff x="0" y="0"/>
            <a:chExt cx="1787105" cy="2794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7104" cy="2794310"/>
            </a:xfrm>
            <a:custGeom>
              <a:avLst/>
              <a:gdLst/>
              <a:ahLst/>
              <a:cxnLst/>
              <a:rect l="l" t="t" r="r" b="b"/>
              <a:pathLst>
                <a:path w="1787104" h="2794310">
                  <a:moveTo>
                    <a:pt x="0" y="0"/>
                  </a:moveTo>
                  <a:lnTo>
                    <a:pt x="1787104" y="0"/>
                  </a:lnTo>
                  <a:lnTo>
                    <a:pt x="1787104" y="2794310"/>
                  </a:lnTo>
                  <a:lnTo>
                    <a:pt x="0" y="2794310"/>
                  </a:lnTo>
                  <a:close/>
                </a:path>
              </a:pathLst>
            </a:custGeom>
            <a:solidFill>
              <a:srgbClr val="1818B7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87105" cy="2832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27526" y="485775"/>
            <a:ext cx="10646124" cy="9286429"/>
            <a:chOff x="0" y="0"/>
            <a:chExt cx="2803917" cy="24458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03917" cy="2445808"/>
            </a:xfrm>
            <a:custGeom>
              <a:avLst/>
              <a:gdLst/>
              <a:ahLst/>
              <a:cxnLst/>
              <a:rect l="l" t="t" r="r" b="b"/>
              <a:pathLst>
                <a:path w="2803917" h="2445808">
                  <a:moveTo>
                    <a:pt x="36360" y="0"/>
                  </a:moveTo>
                  <a:lnTo>
                    <a:pt x="2767557" y="0"/>
                  </a:lnTo>
                  <a:cubicBezTo>
                    <a:pt x="2777200" y="0"/>
                    <a:pt x="2786449" y="3831"/>
                    <a:pt x="2793268" y="10650"/>
                  </a:cubicBezTo>
                  <a:cubicBezTo>
                    <a:pt x="2800087" y="17469"/>
                    <a:pt x="2803917" y="26717"/>
                    <a:pt x="2803917" y="36360"/>
                  </a:cubicBezTo>
                  <a:lnTo>
                    <a:pt x="2803917" y="2409448"/>
                  </a:lnTo>
                  <a:cubicBezTo>
                    <a:pt x="2803917" y="2419091"/>
                    <a:pt x="2800087" y="2428340"/>
                    <a:pt x="2793268" y="2435159"/>
                  </a:cubicBezTo>
                  <a:cubicBezTo>
                    <a:pt x="2786449" y="2441978"/>
                    <a:pt x="2777200" y="2445808"/>
                    <a:pt x="2767557" y="2445808"/>
                  </a:cubicBezTo>
                  <a:lnTo>
                    <a:pt x="36360" y="2445808"/>
                  </a:lnTo>
                  <a:cubicBezTo>
                    <a:pt x="26717" y="2445808"/>
                    <a:pt x="17469" y="2441978"/>
                    <a:pt x="10650" y="2435159"/>
                  </a:cubicBezTo>
                  <a:cubicBezTo>
                    <a:pt x="3831" y="2428340"/>
                    <a:pt x="0" y="2419091"/>
                    <a:pt x="0" y="2409448"/>
                  </a:cubicBezTo>
                  <a:lnTo>
                    <a:pt x="0" y="36360"/>
                  </a:lnTo>
                  <a:cubicBezTo>
                    <a:pt x="0" y="26717"/>
                    <a:pt x="3831" y="17469"/>
                    <a:pt x="10650" y="10650"/>
                  </a:cubicBezTo>
                  <a:cubicBezTo>
                    <a:pt x="17469" y="3831"/>
                    <a:pt x="26717" y="0"/>
                    <a:pt x="36360" y="0"/>
                  </a:cubicBezTo>
                  <a:close/>
                </a:path>
              </a:pathLst>
            </a:custGeom>
            <a:solidFill>
              <a:srgbClr val="067A7B"/>
            </a:solidFill>
            <a:ln w="95250" cap="rnd">
              <a:solidFill>
                <a:srgbClr val="067A7B"/>
              </a:solidFill>
              <a:prstDash val="sysDot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803917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19175"/>
            <a:ext cx="479915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Testing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89870" y="2573562"/>
            <a:ext cx="9121435" cy="5462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Durante lo sviluppo del software, abbiamo adottato un approccio incrementale nei test di funzionalità.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  <a:endParaRPr lang="en-US" sz="3559">
              <a:solidFill>
                <a:srgbClr val="FFFFFF"/>
              </a:solidFill>
              <a:latin typeface="Retropix"/>
            </a:endParaR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Ogni volta che una nuova funzionalità viene implementata, si procede immediatamente con i relativi test di funzionamento. 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  <a:endParaRPr lang="en-US" sz="3559">
              <a:solidFill>
                <a:srgbClr val="FFFFFF"/>
              </a:solidFill>
              <a:latin typeface="Retropix"/>
            </a:endParaRPr>
          </a:p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559">
                <a:solidFill>
                  <a:srgbClr val="FFFFFF"/>
                </a:solidFill>
                <a:latin typeface="Retropix"/>
              </a:rPr>
              <a:t>Questo processo ci ha permesso di identificare e correggere tempestivamente eventuali errori.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6001620"/>
            <a:ext cx="3770584" cy="3770584"/>
            <a:chOff x="0" y="0"/>
            <a:chExt cx="5027445" cy="50274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27445" cy="5027445"/>
            </a:xfrm>
            <a:custGeom>
              <a:avLst/>
              <a:gdLst/>
              <a:ahLst/>
              <a:cxnLst/>
              <a:rect l="l" t="t" r="r" b="b"/>
              <a:pathLst>
                <a:path w="5027445" h="5027445">
                  <a:moveTo>
                    <a:pt x="0" y="0"/>
                  </a:moveTo>
                  <a:lnTo>
                    <a:pt x="5027445" y="0"/>
                  </a:lnTo>
                  <a:lnTo>
                    <a:pt x="5027445" y="5027445"/>
                  </a:lnTo>
                  <a:lnTo>
                    <a:pt x="0" y="5027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874101" y="1630821"/>
              <a:ext cx="3279244" cy="2774919"/>
            </a:xfrm>
            <a:custGeom>
              <a:avLst/>
              <a:gdLst/>
              <a:ahLst/>
              <a:cxnLst/>
              <a:rect l="l" t="t" r="r" b="b"/>
              <a:pathLst>
                <a:path w="3279244" h="2774919">
                  <a:moveTo>
                    <a:pt x="0" y="0"/>
                  </a:moveTo>
                  <a:lnTo>
                    <a:pt x="3279244" y="0"/>
                  </a:lnTo>
                  <a:lnTo>
                    <a:pt x="3279244" y="2774919"/>
                  </a:lnTo>
                  <a:lnTo>
                    <a:pt x="0" y="277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885" t="-46445" r="-38448" b="-59571"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-2051798" y="6727729"/>
            <a:ext cx="7151220" cy="2327397"/>
          </a:xfrm>
          <a:custGeom>
            <a:avLst/>
            <a:gdLst/>
            <a:ahLst/>
            <a:cxnLst/>
            <a:rect l="l" t="t" r="r" b="b"/>
            <a:pathLst>
              <a:path w="7151220" h="2327397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5077168" y="1724416"/>
            <a:ext cx="4364264" cy="8728529"/>
          </a:xfrm>
          <a:custGeom>
            <a:avLst/>
            <a:gdLst/>
            <a:ahLst/>
            <a:cxnLst/>
            <a:rect l="l" t="t" r="r" b="b"/>
            <a:pathLst>
              <a:path w="4364264" h="8728529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3333126" y="0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523812" y="-5528151"/>
            <a:ext cx="4364264" cy="8728529"/>
          </a:xfrm>
          <a:custGeom>
            <a:avLst/>
            <a:gdLst/>
            <a:ahLst/>
            <a:cxnLst/>
            <a:rect l="l" t="t" r="r" b="b"/>
            <a:pathLst>
              <a:path w="4364264" h="8728529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3443210" y="2152891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3705944" y="2391347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3958123" y="2643525"/>
            <a:ext cx="10495805" cy="5247903"/>
          </a:xfrm>
          <a:custGeom>
            <a:avLst/>
            <a:gdLst/>
            <a:ahLst/>
            <a:cxnLst/>
            <a:rect l="l" t="t" r="r" b="b"/>
            <a:pathLst>
              <a:path w="10495805" h="5247903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4227848" y="2909472"/>
            <a:ext cx="581810" cy="581810"/>
          </a:xfrm>
          <a:custGeom>
            <a:avLst/>
            <a:gdLst/>
            <a:ahLst/>
            <a:cxnLst/>
            <a:rect l="l" t="t" r="r" b="b"/>
            <a:pathLst>
              <a:path w="581810" h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2848391" y="7478728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13569053" y="2909472"/>
            <a:ext cx="613646" cy="613646"/>
          </a:xfrm>
          <a:custGeom>
            <a:avLst/>
            <a:gdLst/>
            <a:ahLst/>
            <a:cxnLst/>
            <a:rect l="l" t="t" r="r" b="b"/>
            <a:pathLst>
              <a:path w="613646" h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3" name="Group 13"/>
          <p:cNvGrpSpPr/>
          <p:nvPr/>
        </p:nvGrpSpPr>
        <p:grpSpPr>
          <a:xfrm>
            <a:off x="572626" y="1323946"/>
            <a:ext cx="1658982" cy="4147456"/>
            <a:chOff x="0" y="0"/>
            <a:chExt cx="2211976" cy="55299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5" name="Freeform 25"/>
          <p:cNvSpPr/>
          <p:nvPr/>
        </p:nvSpPr>
        <p:spPr>
          <a:xfrm>
            <a:off x="4045617" y="8444541"/>
            <a:ext cx="3684917" cy="3684917"/>
          </a:xfrm>
          <a:custGeom>
            <a:avLst/>
            <a:gdLst/>
            <a:ahLst/>
            <a:cxnLst/>
            <a:rect l="l" t="t" r="r" b="b"/>
            <a:pathLst>
              <a:path w="3684917" h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6" name="TextBox 26"/>
          <p:cNvSpPr txBox="1"/>
          <p:nvPr/>
        </p:nvSpPr>
        <p:spPr>
          <a:xfrm>
            <a:off x="4676293" y="4768755"/>
            <a:ext cx="8935414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</a:pPr>
            <a:r>
              <a:rPr lang="en-US" sz="6999" dirty="0" err="1">
                <a:solidFill>
                  <a:srgbClr val="000000"/>
                </a:solidFill>
                <a:latin typeface="Retropix"/>
              </a:rPr>
              <a:t>Grazie</a:t>
            </a:r>
            <a:r>
              <a:rPr lang="en-US" sz="6999" dirty="0">
                <a:solidFill>
                  <a:srgbClr val="000000"/>
                </a:solidFill>
                <a:latin typeface="Retropix"/>
              </a:rPr>
              <a:t> Per </a:t>
            </a:r>
            <a:r>
              <a:rPr lang="en-US" sz="6999" dirty="0" err="1">
                <a:solidFill>
                  <a:srgbClr val="000000"/>
                </a:solidFill>
                <a:latin typeface="Retropix"/>
              </a:rPr>
              <a:t>L’attenzione</a:t>
            </a:r>
            <a:endParaRPr lang="en-US" sz="6999" dirty="0">
              <a:solidFill>
                <a:srgbClr val="000000"/>
              </a:solidFill>
              <a:latin typeface="Retropix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26348" y="636047"/>
            <a:ext cx="7336138" cy="7336138"/>
            <a:chOff x="0" y="0"/>
            <a:chExt cx="9781517" cy="97815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81517" cy="9781517"/>
            </a:xfrm>
            <a:custGeom>
              <a:avLst/>
              <a:gdLst/>
              <a:ahLst/>
              <a:cxnLst/>
              <a:rect l="l" t="t" r="r" b="b"/>
              <a:pathLst>
                <a:path w="9781517" h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Freeform 4"/>
            <p:cNvSpPr/>
            <p:nvPr/>
          </p:nvSpPr>
          <p:spPr>
            <a:xfrm>
              <a:off x="8917324" y="307098"/>
              <a:ext cx="475357" cy="459800"/>
            </a:xfrm>
            <a:custGeom>
              <a:avLst/>
              <a:gdLst/>
              <a:ahLst/>
              <a:cxnLst/>
              <a:rect l="l" t="t" r="r" b="b"/>
              <a:pathLst>
                <a:path w="475357" h="459800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89275" y="798974"/>
            <a:ext cx="7336138" cy="7336138"/>
            <a:chOff x="0" y="0"/>
            <a:chExt cx="9781517" cy="97815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81517" cy="9781517"/>
            </a:xfrm>
            <a:custGeom>
              <a:avLst/>
              <a:gdLst/>
              <a:ahLst/>
              <a:cxnLst/>
              <a:rect l="l" t="t" r="r" b="b"/>
              <a:pathLst>
                <a:path w="9781517" h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Freeform 7"/>
            <p:cNvSpPr/>
            <p:nvPr/>
          </p:nvSpPr>
          <p:spPr>
            <a:xfrm>
              <a:off x="8917324" y="307098"/>
              <a:ext cx="475357" cy="459800"/>
            </a:xfrm>
            <a:custGeom>
              <a:avLst/>
              <a:gdLst/>
              <a:ahLst/>
              <a:cxnLst/>
              <a:rect l="l" t="t" r="r" b="b"/>
              <a:pathLst>
                <a:path w="475357" h="459800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452202" y="961901"/>
            <a:ext cx="7336138" cy="7336138"/>
            <a:chOff x="0" y="0"/>
            <a:chExt cx="9781517" cy="9781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81517" cy="9781517"/>
            </a:xfrm>
            <a:custGeom>
              <a:avLst/>
              <a:gdLst/>
              <a:ahLst/>
              <a:cxnLst/>
              <a:rect l="l" t="t" r="r" b="b"/>
              <a:pathLst>
                <a:path w="9781517" h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8917324" y="307098"/>
              <a:ext cx="475357" cy="459800"/>
            </a:xfrm>
            <a:custGeom>
              <a:avLst/>
              <a:gdLst/>
              <a:ahLst/>
              <a:cxnLst/>
              <a:rect l="l" t="t" r="r" b="b"/>
              <a:pathLst>
                <a:path w="475357" h="459800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615129" y="1124828"/>
            <a:ext cx="7336138" cy="7336138"/>
            <a:chOff x="0" y="0"/>
            <a:chExt cx="9781517" cy="97815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81517" cy="9781517"/>
            </a:xfrm>
            <a:custGeom>
              <a:avLst/>
              <a:gdLst/>
              <a:ahLst/>
              <a:cxnLst/>
              <a:rect l="l" t="t" r="r" b="b"/>
              <a:pathLst>
                <a:path w="9781517" h="9781517">
                  <a:moveTo>
                    <a:pt x="0" y="0"/>
                  </a:moveTo>
                  <a:lnTo>
                    <a:pt x="9781517" y="0"/>
                  </a:lnTo>
                  <a:lnTo>
                    <a:pt x="9781517" y="9781517"/>
                  </a:lnTo>
                  <a:lnTo>
                    <a:pt x="0" y="9781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917324" y="307098"/>
              <a:ext cx="475357" cy="459800"/>
            </a:xfrm>
            <a:custGeom>
              <a:avLst/>
              <a:gdLst/>
              <a:ahLst/>
              <a:cxnLst/>
              <a:rect l="l" t="t" r="r" b="b"/>
              <a:pathLst>
                <a:path w="475357" h="459800">
                  <a:moveTo>
                    <a:pt x="0" y="0"/>
                  </a:moveTo>
                  <a:lnTo>
                    <a:pt x="475357" y="0"/>
                  </a:lnTo>
                  <a:lnTo>
                    <a:pt x="475357" y="459800"/>
                  </a:lnTo>
                  <a:lnTo>
                    <a:pt x="0" y="45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895" y="1476375"/>
            <a:ext cx="6326630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dirty="0" err="1">
                <a:solidFill>
                  <a:srgbClr val="FFFFFF"/>
                </a:solidFill>
                <a:latin typeface="Retropix"/>
              </a:rPr>
              <a:t>Obiettivo</a:t>
            </a:r>
            <a:endParaRPr lang="en-US" sz="6999" dirty="0">
              <a:solidFill>
                <a:srgbClr val="FFFFFF"/>
              </a:solidFill>
              <a:latin typeface="Retropix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1" name="Freeform 21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2" name="Freeform 22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Freeform 23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24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5" name="Freeform 25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26" name="Group 26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id="29" name="Freeform 29"/>
          <p:cNvSpPr/>
          <p:nvPr/>
        </p:nvSpPr>
        <p:spPr>
          <a:xfrm>
            <a:off x="5297664" y="230797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0" name="TextBox 30"/>
          <p:cNvSpPr txBox="1"/>
          <p:nvPr/>
        </p:nvSpPr>
        <p:spPr>
          <a:xfrm>
            <a:off x="9107256" y="3066696"/>
            <a:ext cx="6351885" cy="4621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2"/>
              </a:lnSpc>
            </a:pPr>
            <a:r>
              <a:rPr lang="en-US" sz="2916" dirty="0" err="1">
                <a:solidFill>
                  <a:srgbClr val="000000"/>
                </a:solidFill>
                <a:latin typeface="Public Sans Bold"/>
              </a:rPr>
              <a:t>Fatturify</a:t>
            </a:r>
            <a:r>
              <a:rPr lang="en-US" sz="2916" dirty="0">
                <a:solidFill>
                  <a:srgbClr val="000000"/>
                </a:solidFill>
                <a:latin typeface="Public Sans Bold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nasce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dall’esigenza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di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poter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gestire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l'organizzazione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e la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gestione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dei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cantieri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.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Questo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strumento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versatile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consente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una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gestione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efficiente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del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personale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, del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materiale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e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delle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attrezzature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garantendo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il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massimo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controllo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e la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massima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efficienza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in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ogni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fase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 del </a:t>
            </a:r>
            <a:r>
              <a:rPr lang="en-US" sz="2916" dirty="0" err="1">
                <a:solidFill>
                  <a:srgbClr val="000000"/>
                </a:solidFill>
                <a:latin typeface="Public Sans"/>
              </a:rPr>
              <a:t>progetto</a:t>
            </a:r>
            <a:r>
              <a:rPr lang="en-US" sz="2916" dirty="0">
                <a:solidFill>
                  <a:srgbClr val="000000"/>
                </a:solidFill>
                <a:latin typeface="Public Sans"/>
              </a:rPr>
              <a:t>.</a:t>
            </a:r>
          </a:p>
        </p:txBody>
      </p:sp>
      <p:sp>
        <p:nvSpPr>
          <p:cNvPr id="31" name="Freeform 31"/>
          <p:cNvSpPr/>
          <p:nvPr/>
        </p:nvSpPr>
        <p:spPr>
          <a:xfrm>
            <a:off x="9037674" y="2549525"/>
            <a:ext cx="797561" cy="774359"/>
          </a:xfrm>
          <a:custGeom>
            <a:avLst/>
            <a:gdLst/>
            <a:ahLst/>
            <a:cxnLst/>
            <a:rect l="l" t="t" r="r" b="b"/>
            <a:pathLst>
              <a:path w="797561" h="774359">
                <a:moveTo>
                  <a:pt x="0" y="0"/>
                </a:moveTo>
                <a:lnTo>
                  <a:pt x="797561" y="0"/>
                </a:lnTo>
                <a:lnTo>
                  <a:pt x="797561" y="774359"/>
                </a:lnTo>
                <a:lnTo>
                  <a:pt x="0" y="77435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4808" y="6040992"/>
            <a:ext cx="3952325" cy="1976162"/>
          </a:xfrm>
          <a:custGeom>
            <a:avLst/>
            <a:gdLst/>
            <a:ahLst/>
            <a:cxnLst/>
            <a:rect l="l" t="t" r="r" b="b"/>
            <a:pathLst>
              <a:path w="3952325" h="1976162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2561295" y="6561696"/>
            <a:ext cx="3952325" cy="1976162"/>
          </a:xfrm>
          <a:custGeom>
            <a:avLst/>
            <a:gdLst/>
            <a:ahLst/>
            <a:cxnLst/>
            <a:rect l="l" t="t" r="r" b="b"/>
            <a:pathLst>
              <a:path w="3952325" h="1976162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6718183" y="6040992"/>
            <a:ext cx="3952325" cy="1976162"/>
          </a:xfrm>
          <a:custGeom>
            <a:avLst/>
            <a:gdLst/>
            <a:ahLst/>
            <a:cxnLst/>
            <a:rect l="l" t="t" r="r" b="b"/>
            <a:pathLst>
              <a:path w="3952325" h="1976162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6917299" y="6564279"/>
            <a:ext cx="3952325" cy="1976162"/>
          </a:xfrm>
          <a:custGeom>
            <a:avLst/>
            <a:gdLst/>
            <a:ahLst/>
            <a:cxnLst/>
            <a:rect l="l" t="t" r="r" b="b"/>
            <a:pathLst>
              <a:path w="3952325" h="1976162">
                <a:moveTo>
                  <a:pt x="0" y="0"/>
                </a:moveTo>
                <a:lnTo>
                  <a:pt x="3952324" y="0"/>
                </a:lnTo>
                <a:lnTo>
                  <a:pt x="3952324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1074186" y="6040992"/>
            <a:ext cx="3952325" cy="1976162"/>
          </a:xfrm>
          <a:custGeom>
            <a:avLst/>
            <a:gdLst/>
            <a:ahLst/>
            <a:cxnLst/>
            <a:rect l="l" t="t" r="r" b="b"/>
            <a:pathLst>
              <a:path w="3952325" h="1976162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1273302" y="6561696"/>
            <a:ext cx="3952325" cy="1976162"/>
          </a:xfrm>
          <a:custGeom>
            <a:avLst/>
            <a:gdLst/>
            <a:ahLst/>
            <a:cxnLst/>
            <a:rect l="l" t="t" r="r" b="b"/>
            <a:pathLst>
              <a:path w="3952325" h="1976162">
                <a:moveTo>
                  <a:pt x="0" y="0"/>
                </a:moveTo>
                <a:lnTo>
                  <a:pt x="3952325" y="0"/>
                </a:lnTo>
                <a:lnTo>
                  <a:pt x="3952325" y="1976163"/>
                </a:lnTo>
                <a:lnTo>
                  <a:pt x="0" y="1976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8" name="Group 8"/>
          <p:cNvGrpSpPr/>
          <p:nvPr/>
        </p:nvGrpSpPr>
        <p:grpSpPr>
          <a:xfrm>
            <a:off x="-2456685" y="0"/>
            <a:ext cx="23466005" cy="1484959"/>
            <a:chOff x="0" y="0"/>
            <a:chExt cx="6180347" cy="391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0347" cy="391100"/>
            </a:xfrm>
            <a:custGeom>
              <a:avLst/>
              <a:gdLst/>
              <a:ahLst/>
              <a:cxnLst/>
              <a:rect l="l" t="t" r="r" b="b"/>
              <a:pathLst>
                <a:path w="6180347" h="391100">
                  <a:moveTo>
                    <a:pt x="0" y="0"/>
                  </a:moveTo>
                  <a:lnTo>
                    <a:pt x="6180347" y="0"/>
                  </a:lnTo>
                  <a:lnTo>
                    <a:pt x="6180347" y="391100"/>
                  </a:lnTo>
                  <a:lnTo>
                    <a:pt x="0" y="391100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180347" cy="4387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344370" y="400085"/>
            <a:ext cx="5863893" cy="684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4531">
                <a:solidFill>
                  <a:srgbClr val="FFFFFF"/>
                </a:solidFill>
                <a:latin typeface="Retropix"/>
              </a:rPr>
              <a:t>Difficoltà Incontrate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14049" y="7171501"/>
            <a:ext cx="3446818" cy="110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000000"/>
                </a:solidFill>
                <a:latin typeface="Retropix"/>
              </a:rPr>
              <a:t>Tabelle vuote alla creazione del nuovo utente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0411" y="8994829"/>
            <a:ext cx="3554093" cy="4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Risolto in fase di testing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17202" y="7196289"/>
            <a:ext cx="3553402" cy="105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3749">
                <a:solidFill>
                  <a:srgbClr val="000000"/>
                </a:solidFill>
                <a:latin typeface="Retropix"/>
              </a:rPr>
              <a:t>Creazione e gestione DB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16415" y="8997412"/>
            <a:ext cx="3554093" cy="4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Analisi con DB Browser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83998" y="7265961"/>
            <a:ext cx="3354286" cy="57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sz="3769">
                <a:solidFill>
                  <a:srgbClr val="000000"/>
                </a:solidFill>
                <a:latin typeface="Retropix"/>
              </a:rPr>
              <a:t>Utilizzo GitHub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72418" y="8994829"/>
            <a:ext cx="3554093" cy="4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0">
                <a:solidFill>
                  <a:srgbClr val="000000"/>
                </a:solidFill>
                <a:latin typeface="Public Sans"/>
              </a:rPr>
              <a:t>Abitudine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092473" y="8215839"/>
            <a:ext cx="378227" cy="644040"/>
          </a:xfrm>
          <a:custGeom>
            <a:avLst/>
            <a:gdLst/>
            <a:ahLst/>
            <a:cxnLst/>
            <a:rect l="l" t="t" r="r" b="b"/>
            <a:pathLst>
              <a:path w="378227" h="644040">
                <a:moveTo>
                  <a:pt x="0" y="0"/>
                </a:moveTo>
                <a:lnTo>
                  <a:pt x="378227" y="0"/>
                </a:lnTo>
                <a:lnTo>
                  <a:pt x="378227" y="644039"/>
                </a:lnTo>
                <a:lnTo>
                  <a:pt x="0" y="64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9"/>
          <p:cNvSpPr txBox="1"/>
          <p:nvPr/>
        </p:nvSpPr>
        <p:spPr>
          <a:xfrm>
            <a:off x="2135101" y="2005117"/>
            <a:ext cx="14017799" cy="1701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Team: Il team si dimostra ben coordinato fin dall’inizio riuscendo a suddividere le mansioni sulla base degli accordi stabiliti precedentemente allo sviluppo dell’app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516079" y="4363136"/>
            <a:ext cx="11255842" cy="1173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sz="4202">
                <a:solidFill>
                  <a:srgbClr val="000000"/>
                </a:solidFill>
                <a:latin typeface="Retropix"/>
              </a:rPr>
              <a:t>Sviluppo: Durante lo sviluppo dell’app sono state incontrate varie difficolta: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0906" y="7126249"/>
            <a:ext cx="5764560" cy="1651316"/>
            <a:chOff x="0" y="0"/>
            <a:chExt cx="4348867" cy="1245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48867" cy="1245776"/>
            </a:xfrm>
            <a:custGeom>
              <a:avLst/>
              <a:gdLst/>
              <a:ahLst/>
              <a:cxnLst/>
              <a:rect l="l" t="t" r="r" b="b"/>
              <a:pathLst>
                <a:path w="4348867" h="1245776">
                  <a:moveTo>
                    <a:pt x="40291" y="0"/>
                  </a:moveTo>
                  <a:lnTo>
                    <a:pt x="4308576" y="0"/>
                  </a:lnTo>
                  <a:cubicBezTo>
                    <a:pt x="4330828" y="0"/>
                    <a:pt x="4348867" y="18039"/>
                    <a:pt x="4348867" y="40291"/>
                  </a:cubicBezTo>
                  <a:lnTo>
                    <a:pt x="4348867" y="1205486"/>
                  </a:lnTo>
                  <a:cubicBezTo>
                    <a:pt x="4348867" y="1227738"/>
                    <a:pt x="4330828" y="1245776"/>
                    <a:pt x="4308576" y="1245776"/>
                  </a:cubicBezTo>
                  <a:lnTo>
                    <a:pt x="40291" y="1245776"/>
                  </a:lnTo>
                  <a:cubicBezTo>
                    <a:pt x="18039" y="1245776"/>
                    <a:pt x="0" y="1227738"/>
                    <a:pt x="0" y="1205486"/>
                  </a:cubicBezTo>
                  <a:lnTo>
                    <a:pt x="0" y="40291"/>
                  </a:lnTo>
                  <a:cubicBezTo>
                    <a:pt x="0" y="18039"/>
                    <a:pt x="18039" y="0"/>
                    <a:pt x="40291" y="0"/>
                  </a:cubicBezTo>
                  <a:close/>
                </a:path>
              </a:pathLst>
            </a:custGeom>
            <a:solidFill>
              <a:srgbClr val="FEFF99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48867" cy="128387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519"/>
                </a:lnSpc>
              </a:pPr>
              <a:r>
                <a:rPr lang="en-US" sz="1799">
                  <a:solidFill>
                    <a:srgbClr val="000000"/>
                  </a:solidFill>
                  <a:latin typeface="Public Sans Bold"/>
                </a:rPr>
                <a:t>Per la creazione del programma è stato usato come linguaggio di programmazione Java e JUnit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36598" y="0"/>
            <a:ext cx="19961197" cy="795781"/>
            <a:chOff x="0" y="0"/>
            <a:chExt cx="5257270" cy="2095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57270" cy="209588"/>
            </a:xfrm>
            <a:custGeom>
              <a:avLst/>
              <a:gdLst/>
              <a:ahLst/>
              <a:cxnLst/>
              <a:rect l="l" t="t" r="r" b="b"/>
              <a:pathLst>
                <a:path w="5257270" h="209588">
                  <a:moveTo>
                    <a:pt x="0" y="0"/>
                  </a:moveTo>
                  <a:lnTo>
                    <a:pt x="5257270" y="0"/>
                  </a:lnTo>
                  <a:lnTo>
                    <a:pt x="5257270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067A7B"/>
            </a:solidFill>
            <a:ln w="95250" cap="sq">
              <a:solidFill>
                <a:srgbClr val="067A7B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57270" cy="257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88466" y="1715936"/>
            <a:ext cx="7674504" cy="7674504"/>
            <a:chOff x="0" y="0"/>
            <a:chExt cx="10232672" cy="10232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232672" cy="10232672"/>
            </a:xfrm>
            <a:custGeom>
              <a:avLst/>
              <a:gdLst/>
              <a:ahLst/>
              <a:cxnLst/>
              <a:rect l="l" t="t" r="r" b="b"/>
              <a:pathLst>
                <a:path w="10232672" h="10232672">
                  <a:moveTo>
                    <a:pt x="0" y="0"/>
                  </a:moveTo>
                  <a:lnTo>
                    <a:pt x="10232672" y="0"/>
                  </a:lnTo>
                  <a:lnTo>
                    <a:pt x="10232672" y="10232672"/>
                  </a:lnTo>
                  <a:lnTo>
                    <a:pt x="0" y="102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328619" y="321262"/>
              <a:ext cx="497282" cy="481008"/>
            </a:xfrm>
            <a:custGeom>
              <a:avLst/>
              <a:gdLst/>
              <a:ahLst/>
              <a:cxnLst/>
              <a:rect l="l" t="t" r="r" b="b"/>
              <a:pathLst>
                <a:path w="497282" h="481008">
                  <a:moveTo>
                    <a:pt x="0" y="0"/>
                  </a:moveTo>
                  <a:lnTo>
                    <a:pt x="497283" y="0"/>
                  </a:lnTo>
                  <a:lnTo>
                    <a:pt x="497283" y="481008"/>
                  </a:lnTo>
                  <a:lnTo>
                    <a:pt x="0" y="481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000286" y="3267492"/>
            <a:ext cx="2922508" cy="807675"/>
          </a:xfrm>
          <a:custGeom>
            <a:avLst/>
            <a:gdLst/>
            <a:ahLst/>
            <a:cxnLst/>
            <a:rect l="l" t="t" r="r" b="b"/>
            <a:pathLst>
              <a:path w="2922508" h="807675">
                <a:moveTo>
                  <a:pt x="0" y="0"/>
                </a:moveTo>
                <a:lnTo>
                  <a:pt x="2922508" y="0"/>
                </a:lnTo>
                <a:lnTo>
                  <a:pt x="2922508" y="807675"/>
                </a:lnTo>
                <a:lnTo>
                  <a:pt x="0" y="807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16575081" y="3898982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1028700" y="6637163"/>
            <a:ext cx="724326" cy="724326"/>
          </a:xfrm>
          <a:custGeom>
            <a:avLst/>
            <a:gdLst/>
            <a:ahLst/>
            <a:cxnLst/>
            <a:rect l="l" t="t" r="r" b="b"/>
            <a:pathLst>
              <a:path w="724326" h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1772076" y="6637163"/>
            <a:ext cx="746029" cy="724326"/>
          </a:xfrm>
          <a:custGeom>
            <a:avLst/>
            <a:gdLst/>
            <a:ahLst/>
            <a:cxnLst/>
            <a:rect l="l" t="t" r="r" b="b"/>
            <a:pathLst>
              <a:path w="746029" h="724326">
                <a:moveTo>
                  <a:pt x="0" y="0"/>
                </a:moveTo>
                <a:lnTo>
                  <a:pt x="746028" y="0"/>
                </a:lnTo>
                <a:lnTo>
                  <a:pt x="746028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5" name="Group 15"/>
          <p:cNvGrpSpPr/>
          <p:nvPr/>
        </p:nvGrpSpPr>
        <p:grpSpPr>
          <a:xfrm>
            <a:off x="443455" y="1584126"/>
            <a:ext cx="7552358" cy="3969062"/>
            <a:chOff x="0" y="0"/>
            <a:chExt cx="10069811" cy="52920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370765" cy="4685382"/>
            </a:xfrm>
            <a:custGeom>
              <a:avLst/>
              <a:gdLst/>
              <a:ahLst/>
              <a:cxnLst/>
              <a:rect l="l" t="t" r="r" b="b"/>
              <a:pathLst>
                <a:path w="9370765" h="4685382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699046" y="606700"/>
              <a:ext cx="9370765" cy="4685382"/>
            </a:xfrm>
            <a:custGeom>
              <a:avLst/>
              <a:gdLst/>
              <a:ahLst/>
              <a:cxnLst/>
              <a:rect l="l" t="t" r="r" b="b"/>
              <a:pathLst>
                <a:path w="9370765" h="4685382">
                  <a:moveTo>
                    <a:pt x="0" y="0"/>
                  </a:moveTo>
                  <a:lnTo>
                    <a:pt x="9370765" y="0"/>
                  </a:lnTo>
                  <a:lnTo>
                    <a:pt x="9370765" y="4685382"/>
                  </a:lnTo>
                  <a:lnTo>
                    <a:pt x="0" y="46853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88288" y="2352340"/>
              <a:ext cx="7992281" cy="2133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24"/>
                </a:lnSpc>
              </a:pPr>
              <a:r>
                <a:rPr lang="en-US" sz="5724" dirty="0" err="1">
                  <a:solidFill>
                    <a:srgbClr val="000000"/>
                  </a:solidFill>
                  <a:latin typeface="Retropix"/>
                </a:rPr>
                <a:t>Programmazione</a:t>
              </a:r>
              <a:r>
                <a:rPr lang="en-US" sz="5724" dirty="0">
                  <a:solidFill>
                    <a:srgbClr val="000000"/>
                  </a:solidFill>
                  <a:latin typeface="Retropix"/>
                </a:rPr>
                <a:t> e </a:t>
              </a:r>
              <a:r>
                <a:rPr lang="en-US" sz="5724" dirty="0" err="1">
                  <a:solidFill>
                    <a:srgbClr val="000000"/>
                  </a:solidFill>
                  <a:latin typeface="Retropix"/>
                </a:rPr>
                <a:t>Modellazione</a:t>
              </a:r>
              <a:endParaRPr lang="en-US" sz="5724" dirty="0">
                <a:solidFill>
                  <a:srgbClr val="000000"/>
                </a:solidFill>
                <a:latin typeface="Retropix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10075008" y="3689550"/>
            <a:ext cx="1232307" cy="1155288"/>
          </a:xfrm>
          <a:custGeom>
            <a:avLst/>
            <a:gdLst/>
            <a:ahLst/>
            <a:cxnLst/>
            <a:rect l="l" t="t" r="r" b="b"/>
            <a:pathLst>
              <a:path w="1232307" h="1155288">
                <a:moveTo>
                  <a:pt x="0" y="0"/>
                </a:moveTo>
                <a:lnTo>
                  <a:pt x="1232307" y="0"/>
                </a:lnTo>
                <a:lnTo>
                  <a:pt x="1232307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Freeform 20"/>
          <p:cNvSpPr/>
          <p:nvPr/>
        </p:nvSpPr>
        <p:spPr>
          <a:xfrm>
            <a:off x="12863190" y="3734039"/>
            <a:ext cx="1155288" cy="1155288"/>
          </a:xfrm>
          <a:custGeom>
            <a:avLst/>
            <a:gdLst/>
            <a:ahLst/>
            <a:cxnLst/>
            <a:rect l="l" t="t" r="r" b="b"/>
            <a:pathLst>
              <a:path w="1155288" h="1155288">
                <a:moveTo>
                  <a:pt x="0" y="0"/>
                </a:moveTo>
                <a:lnTo>
                  <a:pt x="1155288" y="0"/>
                </a:lnTo>
                <a:lnTo>
                  <a:pt x="1155288" y="1155287"/>
                </a:lnTo>
                <a:lnTo>
                  <a:pt x="0" y="115528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1" name="Freeform 21"/>
          <p:cNvSpPr/>
          <p:nvPr/>
        </p:nvSpPr>
        <p:spPr>
          <a:xfrm>
            <a:off x="12863190" y="6263965"/>
            <a:ext cx="1155288" cy="1097523"/>
          </a:xfrm>
          <a:custGeom>
            <a:avLst/>
            <a:gdLst/>
            <a:ahLst/>
            <a:cxnLst/>
            <a:rect l="l" t="t" r="r" b="b"/>
            <a:pathLst>
              <a:path w="1155288" h="1097523">
                <a:moveTo>
                  <a:pt x="0" y="0"/>
                </a:moveTo>
                <a:lnTo>
                  <a:pt x="1155288" y="0"/>
                </a:lnTo>
                <a:lnTo>
                  <a:pt x="1155288" y="1097524"/>
                </a:lnTo>
                <a:lnTo>
                  <a:pt x="0" y="109752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2" name="Freeform 22"/>
          <p:cNvSpPr/>
          <p:nvPr/>
        </p:nvSpPr>
        <p:spPr>
          <a:xfrm>
            <a:off x="10133948" y="6263965"/>
            <a:ext cx="1232307" cy="1232307"/>
          </a:xfrm>
          <a:custGeom>
            <a:avLst/>
            <a:gdLst/>
            <a:ahLst/>
            <a:cxnLst/>
            <a:rect l="l" t="t" r="r" b="b"/>
            <a:pathLst>
              <a:path w="1232307" h="1232307">
                <a:moveTo>
                  <a:pt x="0" y="0"/>
                </a:moveTo>
                <a:lnTo>
                  <a:pt x="1232307" y="0"/>
                </a:lnTo>
                <a:lnTo>
                  <a:pt x="1232307" y="1232307"/>
                </a:lnTo>
                <a:lnTo>
                  <a:pt x="0" y="123230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TextBox 23"/>
          <p:cNvSpPr txBox="1"/>
          <p:nvPr/>
        </p:nvSpPr>
        <p:spPr>
          <a:xfrm>
            <a:off x="-521802" y="199453"/>
            <a:ext cx="19331603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Fatturify-Fatturify-Fatturify-Fatturify-Fatturify-Fatturify-Fatturify-Fatturify-Fatturify-Fatturify-Fatturify-Fatturify-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55960" y="7431878"/>
            <a:ext cx="1988284" cy="557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Canva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446692" y="4991641"/>
            <a:ext cx="1988284" cy="557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GitHub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46692" y="7431878"/>
            <a:ext cx="1988284" cy="557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Star UML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755960" y="4979837"/>
            <a:ext cx="1988284" cy="557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Public Sans"/>
              </a:rPr>
              <a:t>Eclipse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635302" y="1780522"/>
            <a:ext cx="5956252" cy="587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39"/>
              </a:lnSpc>
            </a:pPr>
            <a:r>
              <a:rPr lang="en-US" sz="3366">
                <a:solidFill>
                  <a:srgbClr val="FFFFFF"/>
                </a:solidFill>
                <a:latin typeface="Retropix"/>
              </a:rPr>
              <a:t>Software Utilizzati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1384" y="4779717"/>
            <a:ext cx="3085000" cy="3085000"/>
          </a:xfrm>
          <a:custGeom>
            <a:avLst/>
            <a:gdLst/>
            <a:ahLst/>
            <a:cxnLst/>
            <a:rect l="l" t="t" r="r" b="b"/>
            <a:pathLst>
              <a:path w="3085000" h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2931795" y="5143096"/>
            <a:ext cx="2958980" cy="2644230"/>
            <a:chOff x="0" y="0"/>
            <a:chExt cx="3945307" cy="352564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r="29831"/>
            <a:stretch>
              <a:fillRect/>
            </a:stretch>
          </p:blipFill>
          <p:spPr>
            <a:xfrm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>
            <a:off x="7670607" y="4779717"/>
            <a:ext cx="3085000" cy="3085000"/>
          </a:xfrm>
          <a:custGeom>
            <a:avLst/>
            <a:gdLst/>
            <a:ahLst/>
            <a:cxnLst/>
            <a:rect l="l" t="t" r="r" b="b"/>
            <a:pathLst>
              <a:path w="3085000" h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7733617" y="5143096"/>
            <a:ext cx="2958980" cy="2644230"/>
            <a:chOff x="0" y="0"/>
            <a:chExt cx="3945307" cy="352564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rcRect l="860" r="30128"/>
            <a:stretch>
              <a:fillRect/>
            </a:stretch>
          </p:blipFill>
          <p:spPr>
            <a:xfrm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id="8" name="Freeform 8"/>
          <p:cNvSpPr/>
          <p:nvPr/>
        </p:nvSpPr>
        <p:spPr>
          <a:xfrm>
            <a:off x="12459830" y="4779717"/>
            <a:ext cx="3085000" cy="3085000"/>
          </a:xfrm>
          <a:custGeom>
            <a:avLst/>
            <a:gdLst/>
            <a:ahLst/>
            <a:cxnLst/>
            <a:rect l="l" t="t" r="r" b="b"/>
            <a:pathLst>
              <a:path w="3085000" h="3085000">
                <a:moveTo>
                  <a:pt x="0" y="0"/>
                </a:moveTo>
                <a:lnTo>
                  <a:pt x="3085000" y="0"/>
                </a:lnTo>
                <a:lnTo>
                  <a:pt x="3085000" y="3085001"/>
                </a:lnTo>
                <a:lnTo>
                  <a:pt x="0" y="308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9" name="Group 9"/>
          <p:cNvGrpSpPr/>
          <p:nvPr/>
        </p:nvGrpSpPr>
        <p:grpSpPr>
          <a:xfrm>
            <a:off x="12522840" y="5143096"/>
            <a:ext cx="2958980" cy="2644230"/>
            <a:chOff x="0" y="0"/>
            <a:chExt cx="3945307" cy="352564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/>
            <a:srcRect r="36728"/>
            <a:stretch>
              <a:fillRect/>
            </a:stretch>
          </p:blipFill>
          <p:spPr>
            <a:xfrm>
              <a:off x="0" y="0"/>
              <a:ext cx="3945307" cy="3525640"/>
            </a:xfrm>
            <a:prstGeom prst="rect">
              <a:avLst/>
            </a:prstGeom>
          </p:spPr>
        </p:pic>
      </p:grpSp>
      <p:sp>
        <p:nvSpPr>
          <p:cNvPr id="11" name="Freeform 11"/>
          <p:cNvSpPr/>
          <p:nvPr/>
        </p:nvSpPr>
        <p:spPr>
          <a:xfrm>
            <a:off x="16285215" y="1187704"/>
            <a:ext cx="974085" cy="745618"/>
          </a:xfrm>
          <a:custGeom>
            <a:avLst/>
            <a:gdLst/>
            <a:ahLst/>
            <a:cxnLst/>
            <a:rect l="l" t="t" r="r" b="b"/>
            <a:pathLst>
              <a:path w="974085" h="745618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2" name="Group 12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Freeform 20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1" name="Freeform 21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2" name="Freeform 22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23" name="Group 23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3" action="ppaction://hlinksldjump"/>
                </a:rPr>
                <a:t>Back to Agenda Page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862688" y="621460"/>
            <a:ext cx="11116496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dirty="0">
                <a:solidFill>
                  <a:srgbClr val="FFFFFF"/>
                </a:solidFill>
                <a:latin typeface="Retropix"/>
              </a:rPr>
              <a:t>Software Configuration </a:t>
            </a:r>
            <a:r>
              <a:rPr lang="en-US" sz="6999" dirty="0" err="1">
                <a:solidFill>
                  <a:srgbClr val="FFFFFF"/>
                </a:solidFill>
                <a:latin typeface="Retropix"/>
              </a:rPr>
              <a:t>Managment</a:t>
            </a:r>
            <a:endParaRPr lang="en-US" sz="6999" dirty="0">
              <a:solidFill>
                <a:srgbClr val="FFFFFF"/>
              </a:solidFill>
              <a:latin typeface="Retropix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495383" y="8165089"/>
            <a:ext cx="3718789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Branch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84605" y="8165089"/>
            <a:ext cx="3718789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Pull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712703" y="8165089"/>
            <a:ext cx="5546597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Retropix"/>
              </a:rPr>
              <a:t>Issue per i vari errori/bug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81384" y="2813775"/>
            <a:ext cx="11821158" cy="1723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30"/>
              </a:lnSpc>
            </a:pPr>
            <a:r>
              <a:rPr lang="en-US" sz="4230" dirty="0" err="1">
                <a:solidFill>
                  <a:srgbClr val="FFFFFF"/>
                </a:solidFill>
                <a:latin typeface="Retropix"/>
              </a:rPr>
              <a:t>Abbiamo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utilizzato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github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per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coordinare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il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lavoro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e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mantenerlo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monitorato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utilizzando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</a:t>
            </a:r>
            <a:r>
              <a:rPr lang="en-US" sz="4230" dirty="0" err="1">
                <a:solidFill>
                  <a:srgbClr val="FFFFFF"/>
                </a:solidFill>
                <a:latin typeface="Retropix"/>
              </a:rPr>
              <a:t>anche</a:t>
            </a:r>
            <a:r>
              <a:rPr lang="en-US" sz="4230" dirty="0">
                <a:solidFill>
                  <a:srgbClr val="FFFFFF"/>
                </a:solidFill>
                <a:latin typeface="Retropix"/>
              </a:rPr>
              <a:t>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2637" y="1629463"/>
            <a:ext cx="9195823" cy="6467167"/>
          </a:xfrm>
          <a:custGeom>
            <a:avLst/>
            <a:gdLst/>
            <a:ahLst/>
            <a:cxnLst/>
            <a:rect l="l" t="t" r="r" b="b"/>
            <a:pathLst>
              <a:path w="9195823" h="6467167">
                <a:moveTo>
                  <a:pt x="0" y="0"/>
                </a:moveTo>
                <a:lnTo>
                  <a:pt x="9195824" y="0"/>
                </a:lnTo>
                <a:lnTo>
                  <a:pt x="9195824" y="6467167"/>
                </a:lnTo>
                <a:lnTo>
                  <a:pt x="0" y="646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40654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008183" y="1028700"/>
            <a:ext cx="6736553" cy="2100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8"/>
              </a:lnSpc>
            </a:pPr>
            <a:r>
              <a:rPr lang="en-US" sz="7518" dirty="0" err="1">
                <a:solidFill>
                  <a:srgbClr val="FFFFFF"/>
                </a:solidFill>
                <a:latin typeface="Retropix"/>
              </a:rPr>
              <a:t>Ciclo</a:t>
            </a:r>
            <a:r>
              <a:rPr lang="en-US" sz="7518" dirty="0">
                <a:solidFill>
                  <a:srgbClr val="FFFFFF"/>
                </a:solidFill>
                <a:latin typeface="Retropix"/>
              </a:rPr>
              <a:t> di vita del software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052698"/>
            <a:ext cx="18288000" cy="1234302"/>
            <a:chOff x="0" y="0"/>
            <a:chExt cx="4816593" cy="3250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325084"/>
            </a:xfrm>
            <a:custGeom>
              <a:avLst/>
              <a:gdLst/>
              <a:ahLst/>
              <a:cxnLst/>
              <a:rect l="l" t="t" r="r" b="b"/>
              <a:pathLst>
                <a:path w="4816592" h="325084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7414" y="9267586"/>
            <a:ext cx="804526" cy="804526"/>
            <a:chOff x="0" y="0"/>
            <a:chExt cx="1072702" cy="10727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2702" cy="1072702"/>
            </a:xfrm>
            <a:custGeom>
              <a:avLst/>
              <a:gdLst/>
              <a:ahLst/>
              <a:cxnLst/>
              <a:rect l="l" t="t" r="r" b="b"/>
              <a:pathLst>
                <a:path w="1072702" h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8445" y="150016"/>
              <a:ext cx="755811" cy="772669"/>
            </a:xfrm>
            <a:custGeom>
              <a:avLst/>
              <a:gdLst/>
              <a:ahLst/>
              <a:cxnLst/>
              <a:rect l="l" t="t" r="r" b="b"/>
              <a:pathLst>
                <a:path w="755811" h="772669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23082" y="9291263"/>
            <a:ext cx="807064" cy="757173"/>
          </a:xfrm>
          <a:custGeom>
            <a:avLst/>
            <a:gdLst/>
            <a:ahLst/>
            <a:cxnLst/>
            <a:rect l="l" t="t" r="r" b="b"/>
            <a:pathLst>
              <a:path w="807064" h="757173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2395752" y="9327294"/>
            <a:ext cx="662689" cy="685111"/>
          </a:xfrm>
          <a:custGeom>
            <a:avLst/>
            <a:gdLst/>
            <a:ahLst/>
            <a:cxnLst/>
            <a:rect l="l" t="t" r="r" b="b"/>
            <a:pathLst>
              <a:path w="662689" h="685111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4062279" y="9335724"/>
            <a:ext cx="668249" cy="668249"/>
          </a:xfrm>
          <a:custGeom>
            <a:avLst/>
            <a:gdLst/>
            <a:ahLst/>
            <a:cxnLst/>
            <a:rect l="l" t="t" r="r" b="b"/>
            <a:pathLst>
              <a:path w="668249" h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3224046" y="9309278"/>
            <a:ext cx="672629" cy="721142"/>
          </a:xfrm>
          <a:custGeom>
            <a:avLst/>
            <a:gdLst/>
            <a:ahLst/>
            <a:cxnLst/>
            <a:rect l="l" t="t" r="r" b="b"/>
            <a:pathLst>
              <a:path w="672629" h="721142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4877084" y="9291263"/>
            <a:ext cx="905315" cy="757173"/>
          </a:xfrm>
          <a:custGeom>
            <a:avLst/>
            <a:gdLst/>
            <a:ahLst/>
            <a:cxnLst/>
            <a:rect l="l" t="t" r="r" b="b"/>
            <a:pathLst>
              <a:path w="905315" h="757173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5" name="Group 15"/>
          <p:cNvGrpSpPr/>
          <p:nvPr/>
        </p:nvGrpSpPr>
        <p:grpSpPr>
          <a:xfrm>
            <a:off x="15109868" y="9297158"/>
            <a:ext cx="2801811" cy="712035"/>
            <a:chOff x="0" y="0"/>
            <a:chExt cx="737925" cy="18753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18" action="ppaction://hlinksldjump"/>
                </a:rPr>
                <a:t>Back to Agenda Page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382637" y="2512216"/>
            <a:ext cx="9195823" cy="5293840"/>
          </a:xfrm>
          <a:custGeom>
            <a:avLst/>
            <a:gdLst/>
            <a:ahLst/>
            <a:cxnLst/>
            <a:rect l="l" t="t" r="r" b="b"/>
            <a:pathLst>
              <a:path w="9195823" h="5293840">
                <a:moveTo>
                  <a:pt x="0" y="0"/>
                </a:moveTo>
                <a:lnTo>
                  <a:pt x="9195824" y="0"/>
                </a:lnTo>
                <a:lnTo>
                  <a:pt x="9195824" y="5293840"/>
                </a:lnTo>
                <a:lnTo>
                  <a:pt x="0" y="529384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4103" b="-12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19"/>
          <p:cNvSpPr txBox="1"/>
          <p:nvPr/>
        </p:nvSpPr>
        <p:spPr>
          <a:xfrm>
            <a:off x="9774220" y="4227938"/>
            <a:ext cx="6736553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ctr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Abbiamo programmato vari sprint nel corso del progetto accordati via chat </a:t>
            </a:r>
          </a:p>
          <a:p>
            <a:pPr algn="ctr">
              <a:lnSpc>
                <a:spcPts val="3000"/>
              </a:lnSpc>
            </a:pPr>
            <a:endParaRPr lang="en-US" sz="3000">
              <a:solidFill>
                <a:srgbClr val="FFFFFF"/>
              </a:solidFill>
              <a:latin typeface="Retropix"/>
            </a:endParaRPr>
          </a:p>
          <a:p>
            <a:pPr marL="647700" lvl="1" indent="-323850" algn="ctr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Retropix"/>
              </a:rPr>
              <a:t>Ogni fine sprint si testa la funzionalità delle modifiche apportate al progetto</a:t>
            </a:r>
          </a:p>
          <a:p>
            <a:pPr algn="ctr">
              <a:lnSpc>
                <a:spcPts val="3000"/>
              </a:lnSpc>
            </a:pPr>
            <a:endParaRPr lang="en-US" sz="3000">
              <a:solidFill>
                <a:srgbClr val="FFFFFF"/>
              </a:solidFill>
              <a:latin typeface="Retropix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16736" y="-5817236"/>
            <a:ext cx="21921472" cy="21921472"/>
          </a:xfrm>
          <a:custGeom>
            <a:avLst/>
            <a:gdLst/>
            <a:ahLst/>
            <a:cxnLst/>
            <a:rect l="l" t="t" r="r" b="b"/>
            <a:pathLst>
              <a:path w="21921472" h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2036596" y="1839339"/>
            <a:ext cx="14235927" cy="6629441"/>
            <a:chOff x="0" y="0"/>
            <a:chExt cx="3749380" cy="17460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49380" cy="1746026"/>
            </a:xfrm>
            <a:custGeom>
              <a:avLst/>
              <a:gdLst/>
              <a:ahLst/>
              <a:cxnLst/>
              <a:rect l="l" t="t" r="r" b="b"/>
              <a:pathLst>
                <a:path w="3749380" h="1746026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1375" y="0"/>
            <a:ext cx="20890750" cy="795781"/>
            <a:chOff x="0" y="0"/>
            <a:chExt cx="5502091" cy="2095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02091" cy="209588"/>
            </a:xfrm>
            <a:custGeom>
              <a:avLst/>
              <a:gdLst/>
              <a:ahLst/>
              <a:cxnLst/>
              <a:rect l="l" t="t" r="r" b="b"/>
              <a:pathLst>
                <a:path w="5502091" h="209588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301375" y="9491219"/>
            <a:ext cx="20890750" cy="795781"/>
            <a:chOff x="0" y="0"/>
            <a:chExt cx="5502091" cy="2095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02091" cy="209588"/>
            </a:xfrm>
            <a:custGeom>
              <a:avLst/>
              <a:gdLst/>
              <a:ahLst/>
              <a:cxnLst/>
              <a:rect l="l" t="t" r="r" b="b"/>
              <a:pathLst>
                <a:path w="5502091" h="209588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971919" y="9690672"/>
            <a:ext cx="20231838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Fatturify•Fatturify•Fatturify•Fatturify•Fatturify•Fatturify•Fatturify•Fatturify•Fatturify•Fatturify•Fatturify•Fatturify•Fatturify•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07747" y="7165798"/>
            <a:ext cx="2801811" cy="712035"/>
            <a:chOff x="0" y="0"/>
            <a:chExt cx="737925" cy="1875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37925" cy="187532"/>
            </a:xfrm>
            <a:custGeom>
              <a:avLst/>
              <a:gdLst/>
              <a:ahLst/>
              <a:cxnLst/>
              <a:rect l="l" t="t" r="r" b="b"/>
              <a:pathLst>
                <a:path w="737925" h="187532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871279" y="5038695"/>
            <a:ext cx="1658982" cy="4147456"/>
            <a:chOff x="0" y="0"/>
            <a:chExt cx="2211976" cy="55299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105988" y="0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105988" y="2211976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105988" y="1105988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105988" y="3317965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105988" y="4423953"/>
              <a:ext cx="1105988" cy="1105988"/>
            </a:xfrm>
            <a:custGeom>
              <a:avLst/>
              <a:gdLst/>
              <a:ahLst/>
              <a:cxnLst/>
              <a:rect l="l" t="t" r="r" b="b"/>
              <a:pathLst>
                <a:path w="1105988" h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284474" y="4613333"/>
              <a:ext cx="749016" cy="727227"/>
            </a:xfrm>
            <a:custGeom>
              <a:avLst/>
              <a:gdLst/>
              <a:ahLst/>
              <a:cxnLst/>
              <a:rect l="l" t="t" r="r" b="b"/>
              <a:pathLst>
                <a:path w="749016" h="727227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8" name="Freeform 28"/>
          <p:cNvSpPr/>
          <p:nvPr/>
        </p:nvSpPr>
        <p:spPr>
          <a:xfrm rot="3207690">
            <a:off x="6778520" y="8056080"/>
            <a:ext cx="484735" cy="825401"/>
          </a:xfrm>
          <a:custGeom>
            <a:avLst/>
            <a:gdLst/>
            <a:ahLst/>
            <a:cxnLst/>
            <a:rect l="l" t="t" r="r" b="b"/>
            <a:pathLst>
              <a:path w="484735" h="825401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9" name="Freeform 29"/>
          <p:cNvSpPr/>
          <p:nvPr/>
        </p:nvSpPr>
        <p:spPr>
          <a:xfrm>
            <a:off x="15235587" y="3736883"/>
            <a:ext cx="635693" cy="654740"/>
          </a:xfrm>
          <a:custGeom>
            <a:avLst/>
            <a:gdLst/>
            <a:ahLst/>
            <a:cxnLst/>
            <a:rect l="l" t="t" r="r" b="b"/>
            <a:pathLst>
              <a:path w="635693" h="654740">
                <a:moveTo>
                  <a:pt x="0" y="0"/>
                </a:moveTo>
                <a:lnTo>
                  <a:pt x="635692" y="0"/>
                </a:lnTo>
                <a:lnTo>
                  <a:pt x="635692" y="654739"/>
                </a:lnTo>
                <a:lnTo>
                  <a:pt x="0" y="65473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0" name="Freeform 30"/>
          <p:cNvSpPr/>
          <p:nvPr/>
        </p:nvSpPr>
        <p:spPr>
          <a:xfrm>
            <a:off x="2474728" y="2252104"/>
            <a:ext cx="798979" cy="798979"/>
          </a:xfrm>
          <a:custGeom>
            <a:avLst/>
            <a:gdLst/>
            <a:ahLst/>
            <a:cxnLst/>
            <a:rect l="l" t="t" r="r" b="b"/>
            <a:pathLst>
              <a:path w="798979" h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1" name="TextBox 31"/>
          <p:cNvSpPr txBox="1"/>
          <p:nvPr/>
        </p:nvSpPr>
        <p:spPr>
          <a:xfrm>
            <a:off x="5023547" y="2355758"/>
            <a:ext cx="824090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 dirty="0" err="1">
                <a:solidFill>
                  <a:srgbClr val="000000"/>
                </a:solidFill>
                <a:latin typeface="Retropix"/>
              </a:rPr>
              <a:t>Requisiti</a:t>
            </a:r>
            <a:endParaRPr lang="en-US" sz="8999" dirty="0">
              <a:solidFill>
                <a:srgbClr val="000000"/>
              </a:solidFill>
              <a:latin typeface="Retropix"/>
            </a:endParaRPr>
          </a:p>
        </p:txBody>
      </p:sp>
      <p:sp>
        <p:nvSpPr>
          <p:cNvPr id="32" name="Freeform 32"/>
          <p:cNvSpPr/>
          <p:nvPr/>
        </p:nvSpPr>
        <p:spPr>
          <a:xfrm>
            <a:off x="13344126" y="2353235"/>
            <a:ext cx="2527153" cy="473267"/>
          </a:xfrm>
          <a:custGeom>
            <a:avLst/>
            <a:gdLst/>
            <a:ahLst/>
            <a:cxnLst/>
            <a:rect l="l" t="t" r="r" b="b"/>
            <a:pathLst>
              <a:path w="2527153" h="473267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3" name="TextBox 33"/>
          <p:cNvSpPr txBox="1"/>
          <p:nvPr/>
        </p:nvSpPr>
        <p:spPr>
          <a:xfrm>
            <a:off x="3234716" y="4091920"/>
            <a:ext cx="12000871" cy="3571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 Per accedere all'applicazione è necessario il log-in del personale</a:t>
            </a:r>
          </a:p>
          <a:p>
            <a:pPr algn="ctr">
              <a:lnSpc>
                <a:spcPts val="2749"/>
              </a:lnSpc>
            </a:pPr>
            <a:endParaRPr lang="en-US" sz="2749">
              <a:solidFill>
                <a:srgbClr val="000000"/>
              </a:solidFill>
              <a:latin typeface="Retropix"/>
            </a:endParaR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-Creazione di Cantieri con inserimento Materiali/Personale e possibilità di aggiungere note testuali</a:t>
            </a:r>
          </a:p>
          <a:p>
            <a:pPr algn="ctr">
              <a:lnSpc>
                <a:spcPts val="2749"/>
              </a:lnSpc>
            </a:pPr>
            <a:endParaRPr lang="en-US" sz="2749">
              <a:solidFill>
                <a:srgbClr val="000000"/>
              </a:solidFill>
              <a:latin typeface="Retropix"/>
            </a:endParaR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dell’Inventario con suddivisione ordinata di prodotti all’interno delle rispettive categorie</a:t>
            </a:r>
          </a:p>
          <a:p>
            <a:pPr algn="ctr">
              <a:lnSpc>
                <a:spcPts val="2749"/>
              </a:lnSpc>
            </a:pPr>
            <a:endParaRPr lang="en-US" sz="2749">
              <a:solidFill>
                <a:srgbClr val="000000"/>
              </a:solidFill>
              <a:latin typeface="Retropix"/>
            </a:endParaRPr>
          </a:p>
          <a:p>
            <a:pPr algn="ctr">
              <a:lnSpc>
                <a:spcPts val="2749"/>
              </a:lnSpc>
            </a:pPr>
            <a:r>
              <a:rPr lang="en-US" sz="2749">
                <a:solidFill>
                  <a:srgbClr val="000000"/>
                </a:solidFill>
                <a:latin typeface="Retropix"/>
              </a:rPr>
              <a:t>-Gestione del Personale con possibilità di aggiungere/modificare/eliminare un dipendente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-971919" y="223264"/>
            <a:ext cx="20231838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2499">
                <a:solidFill>
                  <a:srgbClr val="FFFFFF"/>
                </a:solidFill>
                <a:latin typeface="Retropix"/>
              </a:rPr>
              <a:t>Fatturify•Fatturify•Fatturify•Fatturify•Fatturify•Fatturify•Fatturify•Fatturify•Fatturify•Fatturify•Fatturify•Fatturify•Fatturify•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9972" y="846663"/>
            <a:ext cx="17153678" cy="8576839"/>
          </a:xfrm>
          <a:custGeom>
            <a:avLst/>
            <a:gdLst/>
            <a:ahLst/>
            <a:cxnLst/>
            <a:rect l="l" t="t" r="r" b="b"/>
            <a:pathLst>
              <a:path w="17153678" h="8576839">
                <a:moveTo>
                  <a:pt x="0" y="0"/>
                </a:moveTo>
                <a:lnTo>
                  <a:pt x="17153678" y="0"/>
                </a:lnTo>
                <a:lnTo>
                  <a:pt x="17153678" y="8576839"/>
                </a:lnTo>
                <a:lnTo>
                  <a:pt x="0" y="8576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6800077" y="846663"/>
            <a:ext cx="613646" cy="613646"/>
          </a:xfrm>
          <a:custGeom>
            <a:avLst/>
            <a:gdLst/>
            <a:ahLst/>
            <a:cxnLst/>
            <a:rect l="l" t="t" r="r" b="b"/>
            <a:pathLst>
              <a:path w="613646" h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028700" y="1143961"/>
            <a:ext cx="7502872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 dirty="0" err="1">
                <a:solidFill>
                  <a:srgbClr val="FFFFFF"/>
                </a:solidFill>
                <a:latin typeface="Retropix"/>
              </a:rPr>
              <a:t>Architettura</a:t>
            </a:r>
            <a:endParaRPr lang="en-US" sz="6999" dirty="0">
              <a:solidFill>
                <a:srgbClr val="FFFFFF"/>
              </a:solidFill>
              <a:latin typeface="Retropix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030745"/>
            <a:ext cx="15366998" cy="3934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Per la realizzazione della nostra idea abbiamo deciso un architettura a micro-servizi per i seguenti motivi</a:t>
            </a:r>
          </a:p>
          <a:p>
            <a:pPr>
              <a:lnSpc>
                <a:spcPts val="3359"/>
              </a:lnSpc>
            </a:pPr>
            <a:endParaRPr lang="en-US" sz="3359">
              <a:solidFill>
                <a:srgbClr val="000000"/>
              </a:solidFill>
              <a:latin typeface="Retropix"/>
            </a:endParaR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Flessibilità: Facile aggiungere o modificare funzionalità.</a:t>
            </a:r>
          </a:p>
          <a:p>
            <a:pPr>
              <a:lnSpc>
                <a:spcPts val="3359"/>
              </a:lnSpc>
            </a:pPr>
            <a:endParaRPr lang="en-US" sz="3359">
              <a:solidFill>
                <a:srgbClr val="000000"/>
              </a:solidFill>
              <a:latin typeface="Retropix"/>
            </a:endParaR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Scalabilità: I servizi possono essere scalati indipendentemente a seconda delle necessità.</a:t>
            </a:r>
          </a:p>
          <a:p>
            <a:pPr>
              <a:lnSpc>
                <a:spcPts val="3359"/>
              </a:lnSpc>
            </a:pPr>
            <a:endParaRPr lang="en-US" sz="3359">
              <a:solidFill>
                <a:srgbClr val="000000"/>
              </a:solidFill>
              <a:latin typeface="Retropix"/>
            </a:endParaRPr>
          </a:p>
          <a:p>
            <a:pPr>
              <a:lnSpc>
                <a:spcPts val="3359"/>
              </a:lnSpc>
            </a:pPr>
            <a:r>
              <a:rPr lang="en-US" sz="3359">
                <a:solidFill>
                  <a:srgbClr val="000000"/>
                </a:solidFill>
                <a:latin typeface="Retropix"/>
              </a:rPr>
              <a:t>- Manutenzione: Aggiornamenti più semplici e minori rischi di interruzioni.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48577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798100" y="2570541"/>
            <a:ext cx="3523234" cy="1500320"/>
            <a:chOff x="0" y="0"/>
            <a:chExt cx="812800" cy="3461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346119"/>
            </a:xfrm>
            <a:custGeom>
              <a:avLst/>
              <a:gdLst/>
              <a:ahLst/>
              <a:cxnLst/>
              <a:rect l="l" t="t" r="r" b="b"/>
              <a:pathLst>
                <a:path w="812800" h="346119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067A7B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4032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597138" y="2318249"/>
            <a:ext cx="6145260" cy="698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MVC (Model-View-Controller) Pattern:</a:t>
            </a:r>
          </a:p>
          <a:p>
            <a:pPr algn="ctr">
              <a:lnSpc>
                <a:spcPts val="3906"/>
              </a:lnSpc>
            </a:pPr>
            <a:endParaRPr lang="en-US" sz="3255">
              <a:solidFill>
                <a:srgbClr val="000000"/>
              </a:solidFill>
              <a:latin typeface="Retropix"/>
            </a:endParaR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Separa l'applicazione in tre componenti principali: </a:t>
            </a:r>
          </a:p>
          <a:p>
            <a:pPr algn="ctr">
              <a:lnSpc>
                <a:spcPts val="3906"/>
              </a:lnSpc>
            </a:pPr>
            <a:endParaRPr lang="en-US" sz="3255">
              <a:solidFill>
                <a:srgbClr val="000000"/>
              </a:solidFill>
              <a:latin typeface="Retropix"/>
            </a:endParaR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il modello (dati), </a:t>
            </a:r>
          </a:p>
          <a:p>
            <a:pPr algn="ctr">
              <a:lnSpc>
                <a:spcPts val="3906"/>
              </a:lnSpc>
            </a:pPr>
            <a:endParaRPr lang="en-US" sz="3255">
              <a:solidFill>
                <a:srgbClr val="000000"/>
              </a:solidFill>
              <a:latin typeface="Retropix"/>
            </a:endParaRPr>
          </a:p>
          <a:p>
            <a:pPr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la vista (interfaccia utente) </a:t>
            </a:r>
          </a:p>
          <a:p>
            <a:pPr algn="ctr">
              <a:lnSpc>
                <a:spcPts val="3906"/>
              </a:lnSpc>
            </a:pPr>
            <a:endParaRPr lang="en-US" sz="3255">
              <a:solidFill>
                <a:srgbClr val="000000"/>
              </a:solidFill>
              <a:latin typeface="Retropix"/>
            </a:endParaRPr>
          </a:p>
          <a:p>
            <a:pPr marL="0" lvl="1" indent="0" algn="ctr">
              <a:lnSpc>
                <a:spcPts val="3906"/>
              </a:lnSpc>
            </a:pPr>
            <a:r>
              <a:rPr lang="en-US" sz="3255">
                <a:solidFill>
                  <a:srgbClr val="000000"/>
                </a:solidFill>
                <a:latin typeface="Retropix"/>
              </a:rPr>
              <a:t>e il controller (logica di business), facilitando così la gestione separata del codice in un'architettura a microservizi.</a:t>
            </a:r>
          </a:p>
        </p:txBody>
      </p:sp>
      <p:sp>
        <p:nvSpPr>
          <p:cNvPr id="9" name="Freeform 9"/>
          <p:cNvSpPr/>
          <p:nvPr/>
        </p:nvSpPr>
        <p:spPr>
          <a:xfrm>
            <a:off x="5262010" y="1028700"/>
            <a:ext cx="808600" cy="1259858"/>
          </a:xfrm>
          <a:custGeom>
            <a:avLst/>
            <a:gdLst/>
            <a:ahLst/>
            <a:cxnLst/>
            <a:rect l="l" t="t" r="r" b="b"/>
            <a:pathLst>
              <a:path w="808600" h="1259858">
                <a:moveTo>
                  <a:pt x="0" y="0"/>
                </a:moveTo>
                <a:lnTo>
                  <a:pt x="808600" y="0"/>
                </a:lnTo>
                <a:lnTo>
                  <a:pt x="808600" y="1259858"/>
                </a:lnTo>
                <a:lnTo>
                  <a:pt x="0" y="1259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6480026" y="996540"/>
            <a:ext cx="6545964" cy="1193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304"/>
              </a:lnSpc>
            </a:pPr>
            <a:r>
              <a:rPr lang="en-US" sz="6920">
                <a:solidFill>
                  <a:srgbClr val="000000"/>
                </a:solidFill>
                <a:latin typeface="Retropix"/>
              </a:rPr>
              <a:t>Design Pattern</a:t>
            </a:r>
          </a:p>
        </p:txBody>
      </p:sp>
      <p:sp>
        <p:nvSpPr>
          <p:cNvPr id="11" name="AutoShape 11"/>
          <p:cNvSpPr/>
          <p:nvPr/>
        </p:nvSpPr>
        <p:spPr>
          <a:xfrm flipH="1" flipV="1">
            <a:off x="6480026" y="3319290"/>
            <a:ext cx="862588" cy="1493926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3400855" y="2838278"/>
            <a:ext cx="200034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939"/>
              </a:lnSpc>
            </a:pPr>
            <a:r>
              <a:rPr lang="en-US" sz="4949" dirty="0">
                <a:solidFill>
                  <a:srgbClr val="FFFFFF"/>
                </a:solidFill>
                <a:latin typeface="Retropix"/>
              </a:rPr>
              <a:t>MODEL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4890351"/>
            <a:ext cx="2272258" cy="953452"/>
            <a:chOff x="0" y="0"/>
            <a:chExt cx="3029678" cy="127127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3029678" cy="1271270"/>
              <a:chOff x="0" y="0"/>
              <a:chExt cx="1109790" cy="46567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9790" cy="465674"/>
              </a:xfrm>
              <a:custGeom>
                <a:avLst/>
                <a:gdLst/>
                <a:ahLst/>
                <a:cxnLst/>
                <a:rect l="l" t="t" r="r" b="b"/>
                <a:pathLst>
                  <a:path w="1109790" h="465674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65674"/>
                    </a:lnTo>
                    <a:lnTo>
                      <a:pt x="0" y="465674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109790" cy="503774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81277" y="29210"/>
              <a:ext cx="2667124" cy="1108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939"/>
                </a:lnSpc>
              </a:pPr>
              <a:r>
                <a:rPr lang="en-US" sz="4949" dirty="0">
                  <a:solidFill>
                    <a:srgbClr val="000000"/>
                  </a:solidFill>
                  <a:latin typeface="Retropix"/>
                </a:rPr>
                <a:t>VIEW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666310" y="4821925"/>
            <a:ext cx="3875117" cy="1236619"/>
            <a:chOff x="0" y="0"/>
            <a:chExt cx="5166822" cy="1648826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5166822" cy="1648826"/>
              <a:chOff x="0" y="0"/>
              <a:chExt cx="1892639" cy="603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892639" cy="603975"/>
              </a:xfrm>
              <a:custGeom>
                <a:avLst/>
                <a:gdLst/>
                <a:ahLst/>
                <a:cxnLst/>
                <a:rect l="l" t="t" r="r" b="b"/>
                <a:pathLst>
                  <a:path w="1892639" h="603975">
                    <a:moveTo>
                      <a:pt x="0" y="0"/>
                    </a:moveTo>
                    <a:lnTo>
                      <a:pt x="1892639" y="0"/>
                    </a:lnTo>
                    <a:lnTo>
                      <a:pt x="1892639" y="603975"/>
                    </a:lnTo>
                    <a:lnTo>
                      <a:pt x="0" y="603975"/>
                    </a:lnTo>
                    <a:close/>
                  </a:path>
                </a:pathLst>
              </a:custGeom>
              <a:solidFill>
                <a:srgbClr val="FEFF99"/>
              </a:solidFill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892639" cy="642075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353483" y="311869"/>
              <a:ext cx="4592439" cy="916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918"/>
                </a:lnSpc>
              </a:pPr>
              <a:r>
                <a:rPr lang="en-US" sz="4099" dirty="0">
                  <a:solidFill>
                    <a:srgbClr val="000000"/>
                  </a:solidFill>
                  <a:latin typeface="Retropix"/>
                </a:rPr>
                <a:t>CONTROLLER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400855" y="7182494"/>
            <a:ext cx="2273363" cy="898291"/>
            <a:chOff x="0" y="0"/>
            <a:chExt cx="3031151" cy="1197722"/>
          </a:xfrm>
        </p:grpSpPr>
        <p:grpSp>
          <p:nvGrpSpPr>
            <p:cNvPr id="24" name="Group 24"/>
            <p:cNvGrpSpPr/>
            <p:nvPr/>
          </p:nvGrpSpPr>
          <p:grpSpPr>
            <a:xfrm rot="-4247">
              <a:off x="736" y="1871"/>
              <a:ext cx="3029678" cy="1193980"/>
              <a:chOff x="0" y="0"/>
              <a:chExt cx="1109790" cy="43736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109790" cy="437362"/>
              </a:xfrm>
              <a:custGeom>
                <a:avLst/>
                <a:gdLst/>
                <a:ahLst/>
                <a:cxnLst/>
                <a:rect l="l" t="t" r="r" b="b"/>
                <a:pathLst>
                  <a:path w="1109790" h="437362">
                    <a:moveTo>
                      <a:pt x="0" y="0"/>
                    </a:moveTo>
                    <a:lnTo>
                      <a:pt x="1109790" y="0"/>
                    </a:lnTo>
                    <a:lnTo>
                      <a:pt x="1109790" y="437362"/>
                    </a:lnTo>
                    <a:lnTo>
                      <a:pt x="0" y="437362"/>
                    </a:lnTo>
                    <a:close/>
                  </a:path>
                </a:pathLst>
              </a:custGeom>
              <a:solidFill>
                <a:srgbClr val="1818B7"/>
              </a:solidFill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109790" cy="47546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378566" y="100386"/>
              <a:ext cx="2274018" cy="911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918"/>
                </a:lnSpc>
              </a:pPr>
              <a:r>
                <a:rPr lang="en-US" sz="4099" dirty="0">
                  <a:solidFill>
                    <a:srgbClr val="FFFFFF"/>
                  </a:solidFill>
                  <a:latin typeface="Retropix"/>
                </a:rPr>
                <a:t>USERS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2164829" y="3319290"/>
            <a:ext cx="474580" cy="1571061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it-IT"/>
          </a:p>
        </p:txBody>
      </p:sp>
      <p:sp>
        <p:nvSpPr>
          <p:cNvPr id="29" name="AutoShape 29"/>
          <p:cNvSpPr/>
          <p:nvPr/>
        </p:nvSpPr>
        <p:spPr>
          <a:xfrm>
            <a:off x="2164829" y="5843803"/>
            <a:ext cx="1236025" cy="1787837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it-IT"/>
          </a:p>
        </p:txBody>
      </p:sp>
      <p:sp>
        <p:nvSpPr>
          <p:cNvPr id="30" name="AutoShape 30"/>
          <p:cNvSpPr/>
          <p:nvPr/>
        </p:nvSpPr>
        <p:spPr>
          <a:xfrm flipV="1">
            <a:off x="5674218" y="6058544"/>
            <a:ext cx="1664538" cy="1573096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519</Words>
  <Application>Microsoft Office PowerPoint</Application>
  <PresentationFormat>Personalizzato</PresentationFormat>
  <Paragraphs>100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Calibri</vt:lpstr>
      <vt:lpstr>Retropix</vt:lpstr>
      <vt:lpstr>Public Sans</vt:lpstr>
      <vt:lpstr>Public Sans Bold</vt:lpstr>
      <vt:lpstr>Retropix 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</dc:title>
  <cp:lastModifiedBy>Lorenzo Colombo</cp:lastModifiedBy>
  <cp:revision>4</cp:revision>
  <dcterms:created xsi:type="dcterms:W3CDTF">2006-08-16T00:00:00Z</dcterms:created>
  <dcterms:modified xsi:type="dcterms:W3CDTF">2024-02-12T11:15:16Z</dcterms:modified>
  <dc:identifier>DAF7kSRirus</dc:identifier>
</cp:coreProperties>
</file>