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7" r:id="rId5"/>
    <p:sldId id="268" r:id="rId6"/>
    <p:sldId id="269" r:id="rId7"/>
    <p:sldId id="270" r:id="rId8"/>
    <p:sldId id="257" r:id="rId9"/>
    <p:sldId id="262" r:id="rId10"/>
    <p:sldId id="259" r:id="rId11"/>
    <p:sldId id="271" r:id="rId12"/>
    <p:sldId id="272" r:id="rId13"/>
    <p:sldId id="274" r:id="rId14"/>
    <p:sldId id="258" r:id="rId15"/>
    <p:sldId id="260" r:id="rId16"/>
    <p:sldId id="261" r:id="rId17"/>
    <p:sldId id="263" r:id="rId18"/>
    <p:sldId id="275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16/11/23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16/11/23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16/11/23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16/11/23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16/11/23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16/11/23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16/11/23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library/mac/documentation/Cocoa/Conceptual/ObjCRuntimeGuide/Articles/ocrtTypeEncodings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7415" y="1322981"/>
            <a:ext cx="7184985" cy="2217610"/>
          </a:xfrm>
        </p:spPr>
        <p:txBody>
          <a:bodyPr/>
          <a:lstStyle/>
          <a:p>
            <a:r>
              <a:rPr kumimoji="1" lang="en-US" altLang="zh-CN" dirty="0" err="1" smtClean="0"/>
              <a:t>YYModel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esigned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 </a:t>
            </a:r>
            <a:r>
              <a:rPr kumimoji="1" lang="en-US" altLang="zh-CN" dirty="0" err="1" smtClean="0"/>
              <a:t>ibireme</a:t>
            </a:r>
            <a:endParaRPr kumimoji="1" lang="en-US" altLang="zh-CN" dirty="0"/>
          </a:p>
          <a:p>
            <a:r>
              <a:rPr kumimoji="1" lang="en-US" altLang="zh-CN" dirty="0" smtClean="0"/>
              <a:t>PPT:</a:t>
            </a:r>
            <a:r>
              <a:rPr kumimoji="1" lang="zh-CN" altLang="en-US" dirty="0" smtClean="0"/>
              <a:t>王亦梁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3833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9454"/>
          </a:xfrm>
        </p:spPr>
        <p:txBody>
          <a:bodyPr/>
          <a:lstStyle/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7719" b="-17719"/>
          <a:stretch>
            <a:fillRect/>
          </a:stretch>
        </p:blipFill>
        <p:spPr>
          <a:xfrm>
            <a:off x="338146" y="1269454"/>
            <a:ext cx="8492826" cy="4670727"/>
          </a:xfrm>
        </p:spPr>
      </p:pic>
    </p:spTree>
    <p:extLst>
      <p:ext uri="{BB962C8B-B14F-4D97-AF65-F5344CB8AC3E}">
        <p14:creationId xmlns:p14="http://schemas.microsoft.com/office/powerpoint/2010/main" val="1264708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之前给大二</a:t>
            </a:r>
            <a:r>
              <a:rPr lang="en-US" altLang="zh-CN" dirty="0"/>
              <a:t>Web</a:t>
            </a:r>
            <a:r>
              <a:rPr lang="zh-CN" altLang="zh-CN" dirty="0"/>
              <a:t>、</a:t>
            </a:r>
            <a:r>
              <a:rPr lang="zh-CN" altLang="zh-CN" dirty="0" smtClean="0"/>
              <a:t>安卓的面试实验室时考到</a:t>
            </a:r>
            <a:r>
              <a:rPr lang="zh-CN" altLang="zh-CN" dirty="0" smtClean="0">
                <a:solidFill>
                  <a:srgbClr val="FF6600"/>
                </a:solidFill>
              </a:rPr>
              <a:t>位运算</a:t>
            </a:r>
            <a:r>
              <a:rPr lang="zh-CN" altLang="zh-CN" dirty="0" smtClean="0"/>
              <a:t>在游戏装备中的</a:t>
            </a:r>
            <a:r>
              <a:rPr lang="zh-CN" altLang="zh-CN" dirty="0"/>
              <a:t>用法，</a:t>
            </a:r>
            <a:r>
              <a:rPr lang="zh-CN" altLang="zh-CN" dirty="0" smtClean="0"/>
              <a:t>现在文档</a:t>
            </a:r>
            <a:r>
              <a:rPr lang="zh-CN" altLang="en-US" dirty="0" smtClean="0"/>
              <a:t>中也经常出现了</a:t>
            </a:r>
            <a:r>
              <a:rPr lang="zh-CN" altLang="zh-CN" dirty="0" smtClean="0"/>
              <a:t>，</a:t>
            </a:r>
            <a:endParaRPr lang="zh-CN" altLang="zh-CN" dirty="0"/>
          </a:p>
          <a:p>
            <a:r>
              <a:rPr lang="zh-CN" altLang="zh-CN" dirty="0" smtClean="0"/>
              <a:t>在我们读的文档例如</a:t>
            </a:r>
            <a:r>
              <a:rPr lang="en-US" altLang="zh-CN" dirty="0" err="1" smtClean="0"/>
              <a:t>YYModel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AFNetworking</a:t>
            </a:r>
            <a:r>
              <a:rPr lang="zh-CN" altLang="zh-CN" dirty="0" smtClean="0"/>
              <a:t>中的枚举也会用到位运算</a:t>
            </a:r>
            <a:r>
              <a:rPr lang="zh-CN" altLang="en-US" dirty="0"/>
              <a:t>,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YYModel</a:t>
            </a:r>
            <a:r>
              <a:rPr lang="zh-CN" altLang="en-US" dirty="0" smtClean="0"/>
              <a:t>中标识状态的时候用移位</a:t>
            </a:r>
            <a:r>
              <a:rPr lang="en-US" altLang="zh-CN" dirty="0" smtClean="0"/>
              <a:t>&lt;&lt;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&gt;&gt;</a:t>
            </a:r>
            <a:r>
              <a:rPr lang="zh-CN" altLang="en-US" dirty="0" smtClean="0"/>
              <a:t>运算符定义状态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 </a:t>
            </a:r>
            <a:r>
              <a:rPr lang="en-US" altLang="zh-CN" dirty="0"/>
              <a:t>|=  </a:t>
            </a:r>
            <a:r>
              <a:rPr lang="zh-CN" altLang="zh-CN" dirty="0"/>
              <a:t>二进制的标志位就</a:t>
            </a:r>
            <a:r>
              <a:rPr lang="zh-CN" altLang="zh-CN" dirty="0" smtClean="0"/>
              <a:t>会有值来</a:t>
            </a:r>
            <a:r>
              <a:rPr lang="zh-CN" altLang="zh-CN" dirty="0"/>
              <a:t>保存、存储当前状态。这种情况在状态多的情况下用的十分普遍</a:t>
            </a:r>
            <a:r>
              <a:rPr lang="zh-CN" altLang="zh-CN" dirty="0" smtClean="0"/>
              <a:t>。</a:t>
            </a:r>
            <a:r>
              <a:rPr lang="zh-CN" altLang="en-US" dirty="0" smtClean="0"/>
              <a:t>用全</a:t>
            </a:r>
            <a:r>
              <a:rPr lang="en-US" altLang="zh-CN" dirty="0" smtClean="0"/>
              <a:t>1&amp;</a:t>
            </a:r>
            <a:r>
              <a:rPr lang="zh-CN" altLang="en-US" dirty="0" smtClean="0"/>
              <a:t>判断是否存在这个状态等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（另附文档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b="1" dirty="0"/>
              <a:t> </a:t>
            </a:r>
            <a:r>
              <a:rPr lang="zh-CN" altLang="en-US" b="1" dirty="0" smtClean="0"/>
              <a:t>  以及：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函数、链表</a:t>
            </a:r>
            <a:r>
              <a:rPr lang="en-US" altLang="zh-CN" b="1" dirty="0" smtClean="0"/>
              <a:t>、</a:t>
            </a:r>
            <a:r>
              <a:rPr lang="zh-CN" altLang="en-US" b="1" dirty="0" smtClean="0"/>
              <a:t>内联函数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88923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</a:t>
            </a:r>
            <a:r>
              <a:rPr kumimoji="1" lang="en-US" altLang="zh-CN" dirty="0" smtClean="0"/>
              <a:t>untime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	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en-US" dirty="0" err="1" smtClean="0"/>
              <a:t>在YYmodel中对Runtime应用的十分广泛，包括有</a:t>
            </a:r>
            <a:r>
              <a:rPr kumimoji="1" lang="zh-CN" altLang="en-US" dirty="0" smtClean="0"/>
              <a:t>消息发送</a:t>
            </a:r>
            <a:r>
              <a:rPr kumimoji="1" lang="en-US" altLang="zh-CN" dirty="0" smtClean="0"/>
              <a:t>、</a:t>
            </a:r>
            <a:r>
              <a:rPr kumimoji="1" lang="zh-CN" altLang="en-US" dirty="0" smtClean="0"/>
              <a:t>获取属性列表、成员变量列表、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dirty="0"/>
              <a:t>(Class (*)(id, SEL))(void *) </a:t>
            </a:r>
            <a:r>
              <a:rPr lang="en-US" altLang="zh-CN" dirty="0" err="1" smtClean="0"/>
              <a:t>objc_msgSend</a:t>
            </a:r>
            <a:r>
              <a:rPr lang="en-US" altLang="zh-CN" dirty="0" smtClean="0"/>
              <a:t>)(</a:t>
            </a:r>
            <a:r>
              <a:rPr lang="en-US" altLang="zh-CN" dirty="0"/>
              <a:t>(id)model, meta-&gt;_getter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调</a:t>
            </a:r>
            <a:r>
              <a:rPr lang="zh-CN" altLang="en-US" dirty="0"/>
              <a:t>用的</a:t>
            </a:r>
            <a:r>
              <a:rPr lang="en-US" altLang="zh-CN" dirty="0"/>
              <a:t>Runtime </a:t>
            </a:r>
            <a:r>
              <a:rPr lang="zh-CN" altLang="en-US" dirty="0"/>
              <a:t>内部实现 根据方法的返回值不同获取不同的返回类型</a:t>
            </a:r>
            <a:r>
              <a:rPr lang="zh-CN" altLang="en-US" dirty="0" smtClean="0"/>
              <a:t>的消息语法。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你还需要了解方法调用</a:t>
            </a:r>
            <a:r>
              <a:rPr lang="en-US" altLang="zh-CN" dirty="0" smtClean="0"/>
              <a:t>.</a:t>
            </a:r>
            <a:r>
              <a:rPr lang="zh-CN" altLang="en-US" dirty="0" smtClean="0"/>
              <a:t>元类对象等概念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8923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6397"/>
          </a:xfrm>
        </p:spPr>
        <p:txBody>
          <a:bodyPr/>
          <a:lstStyle/>
          <a:p>
            <a:r>
              <a:rPr kumimoji="1" lang="en-US" altLang="zh-CN" dirty="0" smtClean="0"/>
              <a:t>CF/Foundation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2236"/>
            <a:ext cx="8229600" cy="51339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kumimoji="1" lang="en-US" altLang="zh-CN" dirty="0" smtClean="0"/>
          </a:p>
          <a:p>
            <a:r>
              <a:rPr lang="en-US" altLang="zh-CN" b="1" dirty="0" smtClean="0"/>
              <a:t>CF</a:t>
            </a:r>
            <a:r>
              <a:rPr lang="zh-CN" altLang="en-US" b="1" dirty="0" smtClean="0"/>
              <a:t>做缓存（线程安全）</a:t>
            </a:r>
            <a:r>
              <a:rPr lang="zh-CN" altLang="en-US" dirty="0" smtClean="0"/>
              <a:t>在缓存中读取抽象类</a:t>
            </a:r>
            <a:endParaRPr lang="en-US" altLang="zh-CN" dirty="0" smtClean="0"/>
          </a:p>
          <a:p>
            <a:r>
              <a:rPr lang="en-US" altLang="zh-CN" dirty="0" smtClean="0"/>
              <a:t>static </a:t>
            </a:r>
            <a:r>
              <a:rPr lang="en-US" altLang="zh-CN" dirty="0" err="1"/>
              <a:t>CFMutableDictionaryRef</a:t>
            </a:r>
            <a:r>
              <a:rPr lang="en-US" altLang="zh-CN" dirty="0"/>
              <a:t> cache;</a:t>
            </a:r>
          </a:p>
          <a:p>
            <a:r>
              <a:rPr lang="en-US" altLang="zh-CN" dirty="0"/>
              <a:t>    static </a:t>
            </a:r>
            <a:r>
              <a:rPr lang="en-US" altLang="zh-CN" dirty="0" err="1"/>
              <a:t>dispatch_once_t</a:t>
            </a:r>
            <a:r>
              <a:rPr lang="en-US" altLang="zh-CN" dirty="0"/>
              <a:t> </a:t>
            </a:r>
            <a:r>
              <a:rPr lang="en-US" altLang="zh-CN" dirty="0" err="1"/>
              <a:t>onceToken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static </a:t>
            </a:r>
            <a:r>
              <a:rPr lang="en-US" altLang="zh-CN" dirty="0" err="1"/>
              <a:t>dispatch_semaphore_t</a:t>
            </a:r>
            <a:r>
              <a:rPr lang="en-US" altLang="zh-CN" dirty="0"/>
              <a:t> lock;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dispatch_once</a:t>
            </a:r>
            <a:r>
              <a:rPr lang="en-US" altLang="zh-CN" dirty="0"/>
              <a:t>(&amp;</a:t>
            </a:r>
            <a:r>
              <a:rPr lang="en-US" altLang="zh-CN" dirty="0" err="1"/>
              <a:t>onceToken</a:t>
            </a:r>
            <a:r>
              <a:rPr lang="en-US" altLang="zh-CN" dirty="0"/>
              <a:t>, ^{</a:t>
            </a:r>
          </a:p>
          <a:p>
            <a:r>
              <a:rPr lang="en-US" altLang="zh-CN" dirty="0"/>
              <a:t>        cache = </a:t>
            </a:r>
            <a:r>
              <a:rPr lang="en-US" altLang="zh-CN" dirty="0" err="1"/>
              <a:t>CFDictionaryCreateMutable</a:t>
            </a:r>
            <a:r>
              <a:rPr lang="en-US" altLang="zh-CN" dirty="0"/>
              <a:t>(</a:t>
            </a:r>
            <a:r>
              <a:rPr lang="en-US" altLang="zh-CN" dirty="0" err="1"/>
              <a:t>CFAllocatorGetDefault</a:t>
            </a:r>
            <a:r>
              <a:rPr lang="en-US" altLang="zh-CN" dirty="0"/>
              <a:t>(), 0, &amp;</a:t>
            </a:r>
            <a:r>
              <a:rPr lang="en-US" altLang="zh-CN" dirty="0" err="1"/>
              <a:t>kCFTypeDictionaryKeyCallBacks</a:t>
            </a:r>
            <a:r>
              <a:rPr lang="en-US" altLang="zh-CN" dirty="0"/>
              <a:t>, &amp;</a:t>
            </a:r>
            <a:r>
              <a:rPr lang="en-US" altLang="zh-CN" dirty="0" err="1"/>
              <a:t>kCFTypeDictionaryValueCallBacks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lock = </a:t>
            </a:r>
            <a:r>
              <a:rPr lang="en-US" altLang="zh-CN" dirty="0" err="1"/>
              <a:t>dispatch_semaphore_create</a:t>
            </a:r>
            <a:r>
              <a:rPr lang="en-US" altLang="zh-CN" dirty="0"/>
              <a:t>(1);</a:t>
            </a:r>
          </a:p>
          <a:p>
            <a:r>
              <a:rPr lang="mr-IN" altLang="zh-CN" dirty="0"/>
              <a:t>    })</a:t>
            </a:r>
            <a:r>
              <a:rPr lang="mr-IN" altLang="zh-CN" dirty="0" smtClean="0"/>
              <a:t>;</a:t>
            </a:r>
            <a:endParaRPr lang="mr-IN" altLang="zh-CN" dirty="0"/>
          </a:p>
          <a:p>
            <a:r>
              <a:rPr lang="en-US" altLang="zh-CN" dirty="0" smtClean="0"/>
              <a:t> </a:t>
            </a:r>
            <a:r>
              <a:rPr lang="en-US" altLang="zh-CN" dirty="0" err="1"/>
              <a:t>dispatch_semaphore_wait</a:t>
            </a:r>
            <a:r>
              <a:rPr lang="en-US" altLang="zh-CN" dirty="0"/>
              <a:t>(</a:t>
            </a:r>
            <a:r>
              <a:rPr lang="en-US" altLang="zh-CN" dirty="0" smtClean="0"/>
              <a:t>lock, DISPATCH_TIME_FOREVER</a:t>
            </a:r>
            <a:r>
              <a:rPr lang="en-US" altLang="zh-CN" dirty="0"/>
              <a:t>)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5358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TW" altLang="en-US" sz="4200" dirty="0"/>
              <a:t>简单的</a:t>
            </a:r>
            <a:r>
              <a:rPr lang="zh-TW" altLang="en-US" sz="4200" b="1" dirty="0"/>
              <a:t> </a:t>
            </a:r>
            <a:r>
              <a:rPr lang="en-US" altLang="zh-TW" sz="4200" b="1" dirty="0"/>
              <a:t>Model </a:t>
            </a:r>
            <a:r>
              <a:rPr lang="zh-TW" altLang="en-US" sz="4200" dirty="0"/>
              <a:t>与</a:t>
            </a:r>
            <a:r>
              <a:rPr lang="zh-TW" altLang="en-US" sz="4200" b="1" dirty="0"/>
              <a:t> </a:t>
            </a:r>
            <a:r>
              <a:rPr lang="en-US" altLang="zh-TW" sz="4200" b="1" dirty="0"/>
              <a:t>JSON </a:t>
            </a:r>
            <a:r>
              <a:rPr lang="zh-TW" altLang="en-US" sz="4200" dirty="0"/>
              <a:t>相互转换</a:t>
            </a:r>
            <a:endParaRPr lang="zh-TW" altLang="en-US" sz="4200" b="1" dirty="0"/>
          </a:p>
          <a:p>
            <a:r>
              <a:rPr lang="mr-IN" altLang="zh-CN" sz="4200" dirty="0"/>
              <a:t>// JSON:</a:t>
            </a:r>
          </a:p>
          <a:p>
            <a:r>
              <a:rPr lang="mr-IN" altLang="zh-CN" sz="4200" dirty="0"/>
              <a:t>{</a:t>
            </a:r>
          </a:p>
          <a:p>
            <a:r>
              <a:rPr lang="mr-IN" altLang="zh-CN" sz="4200" dirty="0"/>
              <a:t>    "uid":123456,</a:t>
            </a:r>
          </a:p>
          <a:p>
            <a:r>
              <a:rPr lang="mr-IN" altLang="zh-CN" sz="4200" dirty="0"/>
              <a:t>    "name":"Harry",</a:t>
            </a:r>
          </a:p>
          <a:p>
            <a:r>
              <a:rPr lang="mr-IN" altLang="zh-CN" sz="4200" dirty="0"/>
              <a:t>    "created":"1965-07-31T00:00:00+0000"</a:t>
            </a:r>
          </a:p>
          <a:p>
            <a:r>
              <a:rPr lang="mr-IN" altLang="zh-CN" sz="4200" dirty="0"/>
              <a:t>}</a:t>
            </a:r>
          </a:p>
          <a:p>
            <a:endParaRPr lang="mr-IN" altLang="zh-CN" sz="4200" dirty="0"/>
          </a:p>
          <a:p>
            <a:r>
              <a:rPr lang="mr-IN" altLang="zh-CN" sz="4200" dirty="0"/>
              <a:t>// Model:</a:t>
            </a:r>
          </a:p>
          <a:p>
            <a:r>
              <a:rPr lang="en-US" altLang="zh-CN" sz="4200" dirty="0"/>
              <a:t>@interface User : </a:t>
            </a:r>
            <a:r>
              <a:rPr lang="en-US" altLang="zh-CN" sz="4200" dirty="0" err="1"/>
              <a:t>NSObject</a:t>
            </a:r>
            <a:endParaRPr lang="en-US" altLang="zh-CN" sz="4200" dirty="0"/>
          </a:p>
          <a:p>
            <a:r>
              <a:rPr lang="en-US" altLang="zh-CN" sz="4200" dirty="0"/>
              <a:t>@property UInt64 </a:t>
            </a:r>
            <a:r>
              <a:rPr lang="en-US" altLang="zh-CN" sz="4200" dirty="0" err="1"/>
              <a:t>uid</a:t>
            </a:r>
            <a:r>
              <a:rPr lang="en-US" altLang="zh-CN" sz="4200" dirty="0"/>
              <a:t>;</a:t>
            </a:r>
          </a:p>
          <a:p>
            <a:r>
              <a:rPr lang="en-US" altLang="zh-CN" sz="4200" dirty="0"/>
              <a:t>@property </a:t>
            </a:r>
            <a:r>
              <a:rPr lang="en-US" altLang="zh-CN" sz="4200" dirty="0" err="1"/>
              <a:t>NSString</a:t>
            </a:r>
            <a:r>
              <a:rPr lang="en-US" altLang="zh-CN" sz="4200" dirty="0"/>
              <a:t> *name;</a:t>
            </a:r>
          </a:p>
          <a:p>
            <a:r>
              <a:rPr lang="en-US" altLang="zh-CN" sz="4200" dirty="0"/>
              <a:t>@property </a:t>
            </a:r>
            <a:r>
              <a:rPr lang="en-US" altLang="zh-CN" sz="4200" dirty="0" err="1"/>
              <a:t>NSDate</a:t>
            </a:r>
            <a:r>
              <a:rPr lang="en-US" altLang="zh-CN" sz="4200" dirty="0"/>
              <a:t> *created;</a:t>
            </a:r>
          </a:p>
          <a:p>
            <a:r>
              <a:rPr lang="en-US" altLang="zh-CN" sz="4200" dirty="0"/>
              <a:t>@end</a:t>
            </a:r>
          </a:p>
          <a:p>
            <a:r>
              <a:rPr lang="en-US" altLang="zh-CN" sz="4200" dirty="0"/>
              <a:t>@implementation User</a:t>
            </a:r>
          </a:p>
          <a:p>
            <a:r>
              <a:rPr lang="en-US" altLang="zh-CN" sz="4200" dirty="0"/>
              <a:t>@end</a:t>
            </a:r>
          </a:p>
          <a:p>
            <a:endParaRPr lang="en-US" altLang="zh-CN" sz="4200" dirty="0"/>
          </a:p>
          <a:p>
            <a:endParaRPr lang="en-US" altLang="zh-CN" sz="4200" dirty="0"/>
          </a:p>
          <a:p>
            <a:r>
              <a:rPr lang="en-US" altLang="zh-CN" sz="4200" dirty="0"/>
              <a:t>// </a:t>
            </a:r>
            <a:r>
              <a:rPr lang="zh-CN" altLang="en-US" sz="4200" dirty="0"/>
              <a:t>将</a:t>
            </a:r>
            <a:r>
              <a:rPr lang="en-US" altLang="zh-CN" sz="4200" dirty="0"/>
              <a:t> JSON (</a:t>
            </a:r>
            <a:r>
              <a:rPr lang="en-US" altLang="zh-CN" sz="4200" dirty="0" err="1"/>
              <a:t>NSData,NSString,NSDictionary</a:t>
            </a:r>
            <a:r>
              <a:rPr lang="en-US" altLang="zh-CN" sz="4200" dirty="0"/>
              <a:t>) </a:t>
            </a:r>
            <a:r>
              <a:rPr lang="zh-CN" altLang="en-US" sz="4200" dirty="0"/>
              <a:t>转换为</a:t>
            </a:r>
            <a:r>
              <a:rPr lang="en-US" altLang="zh-CN" sz="4200" dirty="0"/>
              <a:t> Model:</a:t>
            </a:r>
          </a:p>
          <a:p>
            <a:r>
              <a:rPr lang="en-US" altLang="zh-CN" sz="4200" dirty="0"/>
              <a:t>User *user = [User </a:t>
            </a:r>
            <a:r>
              <a:rPr lang="en-US" altLang="zh-CN" sz="4200" dirty="0" err="1"/>
              <a:t>yy_modelWithJSON:json</a:t>
            </a:r>
            <a:r>
              <a:rPr lang="en-US" altLang="zh-CN" sz="4200" dirty="0"/>
              <a:t>];</a:t>
            </a:r>
          </a:p>
          <a:p>
            <a:endParaRPr lang="en-US" altLang="zh-CN" sz="4200" dirty="0"/>
          </a:p>
          <a:p>
            <a:r>
              <a:rPr lang="en-US" altLang="zh-TW" sz="4200" dirty="0"/>
              <a:t>// </a:t>
            </a:r>
            <a:r>
              <a:rPr lang="zh-TW" altLang="en-US" sz="4200" dirty="0"/>
              <a:t>将 </a:t>
            </a:r>
            <a:r>
              <a:rPr lang="en-US" altLang="zh-TW" sz="4200" dirty="0"/>
              <a:t>Model </a:t>
            </a:r>
            <a:r>
              <a:rPr lang="zh-TW" altLang="en-US" sz="4200" dirty="0"/>
              <a:t>转换为 </a:t>
            </a:r>
            <a:r>
              <a:rPr lang="en-US" altLang="zh-TW" sz="4200" dirty="0"/>
              <a:t>JSON </a:t>
            </a:r>
            <a:r>
              <a:rPr lang="zh-TW" altLang="en-US" sz="4200" dirty="0"/>
              <a:t>对象</a:t>
            </a:r>
            <a:r>
              <a:rPr lang="en-US" altLang="zh-TW" sz="4200" dirty="0"/>
              <a:t>:</a:t>
            </a:r>
          </a:p>
          <a:p>
            <a:r>
              <a:rPr lang="en-US" altLang="zh-CN" sz="4200" dirty="0" err="1"/>
              <a:t>NSDictionary</a:t>
            </a:r>
            <a:r>
              <a:rPr lang="en-US" altLang="zh-CN" sz="4200" dirty="0"/>
              <a:t> *</a:t>
            </a:r>
            <a:r>
              <a:rPr lang="en-US" altLang="zh-CN" sz="4200" dirty="0" err="1"/>
              <a:t>json</a:t>
            </a:r>
            <a:r>
              <a:rPr lang="en-US" altLang="zh-CN" sz="4200" dirty="0"/>
              <a:t> = [user </a:t>
            </a:r>
            <a:r>
              <a:rPr lang="en-US" altLang="zh-CN" sz="4200" dirty="0" err="1"/>
              <a:t>yy_modelToJSONObject</a:t>
            </a:r>
            <a:r>
              <a:rPr lang="en-US" altLang="zh-CN" sz="4200" dirty="0"/>
              <a:t>]</a:t>
            </a:r>
            <a:r>
              <a:rPr lang="en-US" altLang="zh-CN" sz="4200" dirty="0" smtClean="0"/>
              <a:t>;</a:t>
            </a:r>
            <a:endParaRPr lang="zh-CN" altLang="en-US" sz="4200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553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0558"/>
            <a:ext cx="8229600" cy="53456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当</a:t>
            </a:r>
            <a:r>
              <a:rPr lang="en-US" altLang="zh-CN" dirty="0" smtClean="0"/>
              <a:t>JSON</a:t>
            </a:r>
            <a:r>
              <a:rPr lang="en-US" altLang="zh-CN" dirty="0"/>
              <a:t>/Dictionary </a:t>
            </a:r>
            <a:r>
              <a:rPr lang="zh-CN" altLang="en-US" dirty="0"/>
              <a:t>中的对象类型与 </a:t>
            </a:r>
            <a:r>
              <a:rPr lang="en-US" altLang="zh-CN" dirty="0"/>
              <a:t>Model </a:t>
            </a:r>
            <a:r>
              <a:rPr lang="zh-CN" altLang="en-US" dirty="0"/>
              <a:t>属性不一致时，</a:t>
            </a:r>
            <a:r>
              <a:rPr lang="en-US" altLang="zh-CN" dirty="0" err="1"/>
              <a:t>YYModel</a:t>
            </a:r>
            <a:r>
              <a:rPr lang="en-US" altLang="zh-CN" dirty="0"/>
              <a:t> </a:t>
            </a:r>
            <a:r>
              <a:rPr lang="zh-CN" altLang="en-US" dirty="0"/>
              <a:t>将会进行如下自动转换。自动转换不支持的值将会被忽略，以避免各种</a:t>
            </a:r>
            <a:r>
              <a:rPr lang="zh-CN" altLang="en-US" dirty="0" smtClean="0"/>
              <a:t>潜在的崩溃问题</a:t>
            </a:r>
            <a:endParaRPr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8" y="1958011"/>
            <a:ext cx="5865884" cy="467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49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YYModel</a:t>
            </a:r>
            <a:r>
              <a:rPr kumimoji="1" lang="zh-CN" altLang="en-US" dirty="0" smtClean="0"/>
              <a:t>中所提供的函数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2789" b="-12789"/>
          <a:stretch>
            <a:fillRect/>
          </a:stretch>
        </p:blipFill>
        <p:spPr>
          <a:xfrm>
            <a:off x="158739" y="1878026"/>
            <a:ext cx="8838630" cy="4860906"/>
          </a:xfrm>
        </p:spPr>
      </p:pic>
    </p:spTree>
    <p:extLst>
      <p:ext uri="{BB962C8B-B14F-4D97-AF65-F5344CB8AC3E}">
        <p14:creationId xmlns:p14="http://schemas.microsoft.com/office/powerpoint/2010/main" val="2337366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9503"/>
          </a:xfrm>
        </p:spPr>
        <p:txBody>
          <a:bodyPr/>
          <a:lstStyle/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s-IS" altLang="zh-CN" dirty="0" smtClean="0"/>
              <a:t>1</a:t>
            </a:r>
            <a:r>
              <a:rPr lang="is-IS" altLang="zh-CN" dirty="0"/>
              <a:t>. json</a:t>
            </a:r>
            <a:r>
              <a:rPr lang="zh-CN" altLang="is-IS" dirty="0"/>
              <a:t>转字典              </a:t>
            </a:r>
            <a:r>
              <a:rPr lang="is-IS" altLang="zh-CN" dirty="0"/>
              <a:t>+ (NSDictionary *)_yy_dictionaryWithJSON:(id)json</a:t>
            </a:r>
          </a:p>
          <a:p>
            <a:r>
              <a:rPr lang="is-IS" altLang="zh-CN" dirty="0"/>
              <a:t>2. json</a:t>
            </a:r>
            <a:r>
              <a:rPr lang="zh-CN" altLang="is-IS" dirty="0"/>
              <a:t>转模型              </a:t>
            </a:r>
            <a:r>
              <a:rPr lang="is-IS" altLang="zh-CN" dirty="0"/>
              <a:t>+ (instancetype)yy_modelWithJSON:(id)json</a:t>
            </a:r>
          </a:p>
          <a:p>
            <a:r>
              <a:rPr lang="is-IS" altLang="zh-CN" dirty="0"/>
              <a:t>3. </a:t>
            </a:r>
            <a:r>
              <a:rPr lang="zh-CN" altLang="is-IS" dirty="0"/>
              <a:t>字典转模型              </a:t>
            </a:r>
            <a:r>
              <a:rPr lang="is-IS" altLang="zh-CN" dirty="0"/>
              <a:t>+ (instancetype)yy_modelWithDictionary:(NSDictionary *)dictionary</a:t>
            </a:r>
          </a:p>
          <a:p>
            <a:r>
              <a:rPr lang="is-IS" altLang="zh-CN" dirty="0"/>
              <a:t>4. </a:t>
            </a:r>
            <a:r>
              <a:rPr lang="zh-CN" altLang="is-IS" dirty="0"/>
              <a:t>模型转</a:t>
            </a:r>
            <a:r>
              <a:rPr lang="is-IS" altLang="zh-CN" dirty="0"/>
              <a:t>json               - (id)yy_modelToJSONObject</a:t>
            </a:r>
          </a:p>
          <a:p>
            <a:r>
              <a:rPr lang="is-IS" altLang="zh-CN" dirty="0"/>
              <a:t>5. </a:t>
            </a:r>
            <a:r>
              <a:rPr lang="zh-CN" altLang="is-IS" dirty="0"/>
              <a:t>模型转</a:t>
            </a:r>
            <a:r>
              <a:rPr lang="is-IS" altLang="zh-CN" dirty="0"/>
              <a:t>NSData          - (NSData *)yy_modelToJSONData</a:t>
            </a:r>
          </a:p>
          <a:p>
            <a:r>
              <a:rPr lang="is-IS" altLang="zh-CN" dirty="0"/>
              <a:t>6. </a:t>
            </a:r>
            <a:r>
              <a:rPr lang="zh-CN" altLang="is-IS" dirty="0"/>
              <a:t>模型转</a:t>
            </a:r>
            <a:r>
              <a:rPr lang="is-IS" altLang="zh-CN" dirty="0"/>
              <a:t>json</a:t>
            </a:r>
            <a:r>
              <a:rPr lang="zh-CN" altLang="is-IS" dirty="0"/>
              <a:t>字符串      </a:t>
            </a:r>
            <a:r>
              <a:rPr lang="is-IS" altLang="zh-CN" dirty="0"/>
              <a:t>- (NSString *)yy_modelToJSONString</a:t>
            </a:r>
          </a:p>
          <a:p>
            <a:r>
              <a:rPr lang="is-IS" altLang="zh-CN" dirty="0"/>
              <a:t>7. </a:t>
            </a:r>
            <a:r>
              <a:rPr lang="zh-CN" altLang="is-IS" dirty="0"/>
              <a:t>模型</a:t>
            </a:r>
            <a:r>
              <a:rPr lang="is-IS" altLang="zh-CN" dirty="0"/>
              <a:t>copy                 - (id)yy_modelCopy</a:t>
            </a:r>
          </a:p>
          <a:p>
            <a:r>
              <a:rPr lang="is-IS" altLang="zh-CN" dirty="0"/>
              <a:t>8. </a:t>
            </a:r>
            <a:r>
              <a:rPr lang="zh-CN" altLang="is-IS" dirty="0"/>
              <a:t>模型归档解档            </a:t>
            </a:r>
            <a:r>
              <a:rPr lang="is-IS" altLang="zh-CN" dirty="0"/>
              <a:t>- (id)yy_modelInitWithCoder:(NSCoder *)aDecoder  /   - (void)yy_modelEncodeWithCoder:(NSCoder *)aCoder</a:t>
            </a:r>
          </a:p>
          <a:p>
            <a:r>
              <a:rPr lang="is-IS" altLang="zh-CN" dirty="0"/>
              <a:t>9. </a:t>
            </a:r>
            <a:r>
              <a:rPr lang="zh-CN" altLang="is-IS" dirty="0"/>
              <a:t>模型</a:t>
            </a:r>
            <a:r>
              <a:rPr lang="is-IS" altLang="zh-CN" dirty="0"/>
              <a:t>hash</a:t>
            </a:r>
            <a:r>
              <a:rPr lang="zh-CN" altLang="is-IS" dirty="0"/>
              <a:t>值              </a:t>
            </a:r>
            <a:r>
              <a:rPr lang="is-IS" altLang="zh-CN" dirty="0"/>
              <a:t>- (NSUInteger)yy_modelHash</a:t>
            </a:r>
          </a:p>
          <a:p>
            <a:r>
              <a:rPr lang="is-IS" altLang="zh-CN" dirty="0"/>
              <a:t>10. </a:t>
            </a:r>
            <a:r>
              <a:rPr lang="zh-CN" altLang="is-IS" dirty="0"/>
              <a:t>模型是否相等           </a:t>
            </a:r>
            <a:r>
              <a:rPr lang="is-IS" altLang="zh-CN" dirty="0"/>
              <a:t>- (BOOL)yy_modelIsEqual:(id)model </a:t>
            </a:r>
          </a:p>
          <a:p>
            <a:r>
              <a:rPr lang="is-IS" altLang="zh-CN" dirty="0"/>
              <a:t>11. </a:t>
            </a:r>
            <a:r>
              <a:rPr lang="zh-CN" altLang="is-IS" dirty="0"/>
              <a:t>模型描述                 </a:t>
            </a:r>
            <a:r>
              <a:rPr lang="is-IS" altLang="zh-CN" dirty="0"/>
              <a:t>- (NSString *)yy_modelDescription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087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YYModel.h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#if __</a:t>
            </a:r>
            <a:r>
              <a:rPr lang="en-US" altLang="zh-CN" dirty="0" err="1"/>
              <a:t>has_include</a:t>
            </a:r>
            <a:r>
              <a:rPr lang="en-US" altLang="zh-CN" dirty="0"/>
              <a:t>(&lt;</a:t>
            </a:r>
            <a:r>
              <a:rPr lang="en-US" altLang="zh-CN" dirty="0" err="1"/>
              <a:t>YYModel</a:t>
            </a:r>
            <a:r>
              <a:rPr lang="en-US" altLang="zh-CN" dirty="0"/>
              <a:t>/</a:t>
            </a:r>
            <a:r>
              <a:rPr lang="en-US" altLang="zh-CN" dirty="0" err="1"/>
              <a:t>YYModel.h</a:t>
            </a:r>
            <a:r>
              <a:rPr lang="en-US" altLang="zh-CN" dirty="0"/>
              <a:t>&gt;)     //</a:t>
            </a:r>
            <a:r>
              <a:rPr lang="zh-CN" altLang="en-US" dirty="0"/>
              <a:t>此宏传入一个你想引入文件的名称作为参数，如果该文件能够被引入则返回</a:t>
            </a:r>
            <a:r>
              <a:rPr lang="en-US" altLang="zh-CN" dirty="0"/>
              <a:t>1</a:t>
            </a:r>
            <a:r>
              <a:rPr lang="zh-CN" altLang="en-US" dirty="0"/>
              <a:t>，否则返回</a:t>
            </a:r>
            <a:r>
              <a:rPr lang="en-US" altLang="zh-CN" dirty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FOUNDATION_EXPORT </a:t>
            </a:r>
            <a:r>
              <a:rPr lang="zh-CN" altLang="en-US" dirty="0"/>
              <a:t>和</a:t>
            </a:r>
            <a:r>
              <a:rPr lang="en-US" altLang="zh-CN" dirty="0"/>
              <a:t>#define </a:t>
            </a:r>
            <a:r>
              <a:rPr lang="zh-CN" altLang="en-US" dirty="0"/>
              <a:t>作用是一样的，使用第一种在检索字符串的时候可以用 </a:t>
            </a:r>
            <a:r>
              <a:rPr lang="en-US" altLang="zh-CN" dirty="0"/>
              <a:t>==  #define </a:t>
            </a:r>
            <a:r>
              <a:rPr lang="zh-CN" altLang="en-US" dirty="0"/>
              <a:t>需要使用</a:t>
            </a:r>
            <a:r>
              <a:rPr lang="en-US" altLang="zh-CN" dirty="0" err="1"/>
              <a:t>isEqualToString</a:t>
            </a:r>
            <a:r>
              <a:rPr lang="en-US" altLang="zh-CN" dirty="0"/>
              <a:t> </a:t>
            </a:r>
            <a:r>
              <a:rPr lang="zh-CN" altLang="en-US" dirty="0"/>
              <a:t>在效率上前者由于是基于地址的判断 速度会更快一些</a:t>
            </a:r>
            <a:endParaRPr kumimoji="1"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20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YYClassInfo.h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在这个文件中首先定义了</a:t>
            </a:r>
            <a:r>
              <a:rPr lang="en-US" altLang="zh-CN" dirty="0" err="1" smtClean="0"/>
              <a:t>YYEncodingType</a:t>
            </a:r>
            <a:r>
              <a:rPr lang="zh-CN" altLang="en-US" dirty="0" smtClean="0"/>
              <a:t>的枚举并以不同位取</a:t>
            </a:r>
            <a:r>
              <a:rPr lang="en-US" altLang="zh-CN" dirty="0" smtClean="0"/>
              <a:t>1</a:t>
            </a:r>
            <a:r>
              <a:rPr lang="zh-CN" altLang="en-US" dirty="0" smtClean="0"/>
              <a:t>作为标识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YYEncodingType</a:t>
            </a:r>
            <a:r>
              <a:rPr lang="en-US" altLang="zh-CN" dirty="0" smtClean="0"/>
              <a:t> </a:t>
            </a:r>
            <a:r>
              <a:rPr lang="en-US" altLang="zh-CN" dirty="0" err="1"/>
              <a:t>YYEncodingGetType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*</a:t>
            </a:r>
            <a:r>
              <a:rPr lang="en-US" altLang="zh-CN" dirty="0" err="1"/>
              <a:t>typeEncoding</a:t>
            </a:r>
            <a:r>
              <a:rPr lang="en-US" altLang="zh-CN" dirty="0"/>
              <a:t>) </a:t>
            </a:r>
            <a:r>
              <a:rPr lang="en-US" altLang="zh-CN" dirty="0" smtClean="0"/>
              <a:t>;//</a:t>
            </a:r>
            <a:r>
              <a:rPr lang="zh-CN" altLang="en-US" dirty="0"/>
              <a:t>定义一个方法 把</a:t>
            </a:r>
            <a:r>
              <a:rPr lang="en-US" altLang="zh-CN" dirty="0" err="1"/>
              <a:t>typeEncoding</a:t>
            </a:r>
            <a:r>
              <a:rPr lang="en-US" altLang="zh-CN" dirty="0"/>
              <a:t> </a:t>
            </a:r>
            <a:r>
              <a:rPr lang="zh-CN" altLang="en-US" dirty="0"/>
              <a:t>转为自定义的枚举类型，方便管理和使用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err="1" smtClean="0"/>
              <a:t>YYClassIvarInfo</a:t>
            </a:r>
            <a:r>
              <a:rPr lang="zh-CN" altLang="zh-CN" dirty="0"/>
              <a:t> </a:t>
            </a:r>
            <a:r>
              <a:rPr lang="zh-CN" altLang="en-US" dirty="0" smtClean="0"/>
              <a:t>类 </a:t>
            </a:r>
            <a:r>
              <a:rPr lang="en-US" altLang="zh-CN" dirty="0" smtClean="0"/>
              <a:t>//</a:t>
            </a:r>
            <a:r>
              <a:rPr lang="en-US" altLang="zh-CN" dirty="0"/>
              <a:t> Instance variable information.</a:t>
            </a:r>
          </a:p>
          <a:p>
            <a:r>
              <a:rPr lang="en-US" altLang="zh-CN" dirty="0" err="1" smtClean="0"/>
              <a:t>YYClassMethodInfo</a:t>
            </a:r>
            <a:r>
              <a:rPr lang="zh-CN" altLang="en-US" dirty="0" smtClean="0"/>
              <a:t>  </a:t>
            </a:r>
            <a:r>
              <a:rPr lang="en-US" altLang="zh-CN" dirty="0" smtClean="0"/>
              <a:t>//</a:t>
            </a:r>
            <a:r>
              <a:rPr lang="en-US" altLang="zh-CN" dirty="0"/>
              <a:t> Method information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YYClassPropertyInfo</a:t>
            </a:r>
            <a:r>
              <a:rPr lang="en-US" altLang="zh-CN" dirty="0" smtClean="0"/>
              <a:t> </a:t>
            </a:r>
            <a:r>
              <a:rPr lang="en-US" altLang="en-US" dirty="0" smtClean="0"/>
              <a:t>//</a:t>
            </a:r>
            <a:r>
              <a:rPr lang="en-US" altLang="zh-CN" dirty="0"/>
              <a:t> Property information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YYClassInfo</a:t>
            </a:r>
            <a:r>
              <a:rPr lang="en-US" altLang="zh-CN" dirty="0" smtClean="0"/>
              <a:t>	//</a:t>
            </a:r>
            <a:r>
              <a:rPr lang="en-US" altLang="zh-CN" dirty="0"/>
              <a:t> Class information for a class.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91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为什么用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类框架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YYModel、JsonModel</a:t>
            </a:r>
            <a:r>
              <a:rPr kumimoji="1" lang="en-US" altLang="en-US" dirty="0" err="1" smtClean="0"/>
              <a:t>之类属于</a:t>
            </a:r>
            <a:r>
              <a:rPr kumimoji="1" lang="zh-CN" altLang="en-US" dirty="0" smtClean="0"/>
              <a:t>同</a:t>
            </a:r>
            <a:r>
              <a:rPr kumimoji="1" lang="en-US" altLang="en-US" dirty="0" smtClean="0"/>
              <a:t>一种</a:t>
            </a:r>
            <a:r>
              <a:rPr kumimoji="1" lang="zh-CN" altLang="en-US" dirty="0" smtClean="0"/>
              <a:t>工具库，方便在开发过程中获取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数据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不用手写，提升开发效率</a:t>
            </a:r>
            <a:r>
              <a:rPr kumimoji="1" lang="en-US" altLang="zh-CN" dirty="0" smtClean="0"/>
              <a:t>.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/>
              <a:t>如果服务端数据有更改，也不至于硬编码，又手写一遍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73814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YYClassInfo.m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43513" r="-43513"/>
          <a:stretch>
            <a:fillRect/>
          </a:stretch>
        </p:blipFill>
        <p:spPr>
          <a:xfrm>
            <a:off x="-402634" y="1930946"/>
            <a:ext cx="5812971" cy="3559424"/>
          </a:xfrm>
        </p:spPr>
      </p:pic>
      <p:sp>
        <p:nvSpPr>
          <p:cNvPr id="6" name="文本框 5"/>
          <p:cNvSpPr txBox="1"/>
          <p:nvPr/>
        </p:nvSpPr>
        <p:spPr>
          <a:xfrm>
            <a:off x="5132545" y="2354905"/>
            <a:ext cx="27250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可以看出</a:t>
            </a:r>
            <a:r>
              <a:rPr kumimoji="1" lang="en-US" altLang="zh-CN" dirty="0" smtClean="0"/>
              <a:t>.m</a:t>
            </a:r>
            <a:r>
              <a:rPr kumimoji="1" lang="zh-CN" altLang="en-US" dirty="0" smtClean="0"/>
              <a:t>中的实现基本上都是通过传入的</a:t>
            </a:r>
            <a:r>
              <a:rPr kumimoji="1" lang="en-US" altLang="zh-CN" dirty="0" smtClean="0"/>
              <a:t>CF</a:t>
            </a:r>
            <a:r>
              <a:rPr kumimoji="1" lang="zh-CN" altLang="en-US" dirty="0" smtClean="0"/>
              <a:t>参数转换成自定义的</a:t>
            </a:r>
            <a:r>
              <a:rPr kumimoji="1" lang="en-US" altLang="zh-CN" dirty="0" err="1" smtClean="0"/>
              <a:t>YYClassInfo</a:t>
            </a:r>
            <a:r>
              <a:rPr kumimoji="1" lang="zh-CN" altLang="en-US" dirty="0" smtClean="0"/>
              <a:t>，这么做的原因是</a:t>
            </a:r>
            <a:r>
              <a:rPr kumimoji="1" lang="zh-CN" altLang="en-US" dirty="0"/>
              <a:t>可以方便</a:t>
            </a:r>
            <a:r>
              <a:rPr kumimoji="1" lang="zh-CN" altLang="en-US" dirty="0" smtClean="0"/>
              <a:t>管理的类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4567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YYClassInfo.m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该类中值得注意的是</a:t>
            </a:r>
            <a:r>
              <a:rPr lang="en-US" altLang="zh-CN" dirty="0" err="1" smtClean="0"/>
              <a:t>classInfoWithClass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/>
              <a:t>+ (</a:t>
            </a:r>
            <a:r>
              <a:rPr lang="en-US" altLang="zh-CN" dirty="0" err="1"/>
              <a:t>instancetype</a:t>
            </a:r>
            <a:r>
              <a:rPr lang="en-US" altLang="zh-CN" dirty="0"/>
              <a:t>)</a:t>
            </a:r>
            <a:r>
              <a:rPr lang="en-US" altLang="zh-CN" dirty="0" err="1"/>
              <a:t>classInfoWithClass</a:t>
            </a:r>
            <a:r>
              <a:rPr lang="en-US" altLang="zh-CN" dirty="0"/>
              <a:t>:(Class)</a:t>
            </a:r>
            <a:r>
              <a:rPr lang="en-US" altLang="zh-CN" dirty="0" err="1" smtClean="0"/>
              <a:t>cls</a:t>
            </a:r>
            <a:endParaRPr kumimoji="1"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在源代码中演示说明</a:t>
            </a:r>
            <a:endParaRPr lang="en-US" altLang="zh-CN" dirty="0" smtClean="0"/>
          </a:p>
          <a:p>
            <a:pPr marL="0" indent="0">
              <a:buNone/>
            </a:pPr>
            <a:endParaRPr lang="en-US" altLang="zh-CHT" dirty="0" smtClean="0"/>
          </a:p>
          <a:p>
            <a:pPr marL="0" indent="0">
              <a:buNone/>
            </a:pPr>
            <a:r>
              <a:rPr lang="zh-CHT" altLang="en-US" dirty="0" smtClean="0"/>
              <a:t>回到代码</a:t>
            </a:r>
            <a:r>
              <a:rPr lang="zh-CHT" altLang="en-US" dirty="0"/>
              <a:t>，首先应该明确写这个类的目的是什么？ 按照正常逻辑，我们需要一个类来获取我们所需要的所有和此类相关的信息</a:t>
            </a:r>
          </a:p>
          <a:p>
            <a:pPr marL="0" indent="0">
              <a:buNone/>
            </a:pPr>
            <a:r>
              <a:rPr lang="zh-CHT" altLang="en-US" dirty="0"/>
              <a:t>包括（类名，父类，成员变量，方法，属性</a:t>
            </a:r>
            <a:r>
              <a:rPr lang="en-US" altLang="zh-CHT" dirty="0"/>
              <a:t>...</a:t>
            </a:r>
            <a:r>
              <a:rPr lang="zh-CHT" altLang="en-US" dirty="0" smtClean="0"/>
              <a:t>）</a:t>
            </a:r>
            <a:endParaRPr lang="en-US" altLang="zh-CHT" dirty="0" smtClean="0"/>
          </a:p>
          <a:p>
            <a:r>
              <a:rPr lang="zh-CHT" altLang="en-US" dirty="0" smtClean="0"/>
              <a:t>调研我们所</a:t>
            </a:r>
            <a:r>
              <a:rPr lang="zh-CHT" altLang="en-US" dirty="0"/>
              <a:t>需要的结果是否能够通过技术手段实现</a:t>
            </a:r>
          </a:p>
          <a:p>
            <a:pPr marL="0" indent="0">
              <a:buNone/>
            </a:pPr>
            <a:r>
              <a:rPr lang="zh-CHT" altLang="en-US" dirty="0" smtClean="0"/>
              <a:t>任务</a:t>
            </a:r>
            <a:r>
              <a:rPr lang="zh-CHT" altLang="en-US" dirty="0"/>
              <a:t>分解</a:t>
            </a:r>
          </a:p>
          <a:p>
            <a:r>
              <a:rPr lang="zh-CHT" altLang="en-US" dirty="0"/>
              <a:t>需要把整体目标分解成小目标，在本代码中则分割成 三个部分</a:t>
            </a:r>
          </a:p>
          <a:p>
            <a:r>
              <a:rPr lang="mr-IN" altLang="zh-CN" dirty="0"/>
              <a:t>①</a:t>
            </a:r>
            <a:r>
              <a:rPr lang="zh-CN" altLang="mr-IN" dirty="0"/>
              <a:t>获取</a:t>
            </a:r>
            <a:r>
              <a:rPr lang="mr-IN" altLang="zh-CN" dirty="0"/>
              <a:t>IVar   -----&gt; </a:t>
            </a:r>
            <a:r>
              <a:rPr lang="zh-CN" altLang="mr-IN" dirty="0"/>
              <a:t>具体的实现</a:t>
            </a:r>
          </a:p>
          <a:p>
            <a:r>
              <a:rPr lang="en-US" altLang="zh-CN" dirty="0"/>
              <a:t>②</a:t>
            </a:r>
            <a:r>
              <a:rPr lang="zh-CN" altLang="en-US" dirty="0"/>
              <a:t>获取</a:t>
            </a:r>
            <a:r>
              <a:rPr lang="en-US" altLang="zh-CN" dirty="0"/>
              <a:t>Method   -----&gt; </a:t>
            </a:r>
            <a:r>
              <a:rPr lang="zh-CN" altLang="en-US" dirty="0"/>
              <a:t>具体的实现</a:t>
            </a:r>
          </a:p>
          <a:p>
            <a:r>
              <a:rPr lang="mr-IN" altLang="zh-CN" dirty="0"/>
              <a:t>③</a:t>
            </a:r>
            <a:r>
              <a:rPr lang="zh-CN" altLang="mr-IN" dirty="0"/>
              <a:t>获取</a:t>
            </a:r>
            <a:r>
              <a:rPr lang="mr-IN" altLang="zh-CN" dirty="0"/>
              <a:t>Property  ------&gt; </a:t>
            </a:r>
            <a:r>
              <a:rPr lang="zh-CN" altLang="mr-IN" dirty="0"/>
              <a:t>具体的实现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6891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7903029" cy="1164223"/>
          </a:xfrm>
        </p:spPr>
        <p:txBody>
          <a:bodyPr/>
          <a:lstStyle/>
          <a:p>
            <a:r>
              <a:rPr kumimoji="1" lang="en-US" altLang="zh-CN" dirty="0" err="1"/>
              <a:t>NSObject+YYModel.h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l="-56376" r="-56376"/>
          <a:stretch>
            <a:fillRect/>
          </a:stretch>
        </p:blipFill>
        <p:spPr>
          <a:xfrm>
            <a:off x="-865621" y="1163638"/>
            <a:ext cx="6223000" cy="4962525"/>
          </a:xfrm>
        </p:spPr>
      </p:pic>
      <p:sp>
        <p:nvSpPr>
          <p:cNvPr id="6" name="文本框 5"/>
          <p:cNvSpPr txBox="1"/>
          <p:nvPr/>
        </p:nvSpPr>
        <p:spPr>
          <a:xfrm>
            <a:off x="5039948" y="1627266"/>
            <a:ext cx="257950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这些暴露出来的方法大多都比较常用， 作为工具类一般来说不需要关注底层实现，而在协议部分则需要在开发过程中较多的关注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111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NSObject+YYModel.m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851" b="-851"/>
          <a:stretch>
            <a:fillRect/>
          </a:stretch>
        </p:blipFill>
        <p:spPr>
          <a:xfrm>
            <a:off x="3856851" y="1600200"/>
            <a:ext cx="4595975" cy="4525963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59" y="3440121"/>
            <a:ext cx="2777234" cy="2844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6959" y="1958011"/>
            <a:ext cx="259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这几个私有函数应该存在有更多关注点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287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1490"/>
          </a:xfrm>
        </p:spPr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4100"/>
            <a:ext cx="8229600" cy="5372064"/>
          </a:xfrm>
        </p:spPr>
        <p:txBody>
          <a:bodyPr>
            <a:normAutofit/>
          </a:bodyPr>
          <a:lstStyle/>
          <a:p>
            <a:r>
              <a:rPr lang="en-US" altLang="zh-CN" dirty="0"/>
              <a:t>static </a:t>
            </a:r>
            <a:r>
              <a:rPr lang="en-US" altLang="zh-CN" dirty="0" err="1"/>
              <a:t>force_inline</a:t>
            </a:r>
            <a:r>
              <a:rPr lang="en-US" altLang="zh-CN" dirty="0"/>
              <a:t> </a:t>
            </a:r>
            <a:r>
              <a:rPr lang="en-US" altLang="zh-CN" dirty="0" err="1"/>
              <a:t>YYEncodingNSType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6600"/>
                </a:solidFill>
              </a:rPr>
              <a:t>YYClassGetNSType</a:t>
            </a:r>
            <a:r>
              <a:rPr lang="en-US" altLang="zh-CN" dirty="0"/>
              <a:t>(Class </a:t>
            </a:r>
            <a:r>
              <a:rPr lang="en-US" altLang="zh-CN" dirty="0" err="1"/>
              <a:t>cls</a:t>
            </a:r>
            <a:r>
              <a:rPr lang="en-US" altLang="zh-CN" dirty="0"/>
              <a:t>) /// Get the Foundation class type from property info.</a:t>
            </a:r>
          </a:p>
          <a:p>
            <a:r>
              <a:rPr lang="en-US" altLang="zh-CN" dirty="0"/>
              <a:t>static </a:t>
            </a:r>
            <a:r>
              <a:rPr lang="en-US" altLang="zh-CN" dirty="0" err="1"/>
              <a:t>force_inline</a:t>
            </a:r>
            <a:r>
              <a:rPr lang="en-US" altLang="zh-CN" dirty="0"/>
              <a:t> BOOL </a:t>
            </a:r>
            <a:r>
              <a:rPr lang="en-US" altLang="zh-CN" dirty="0" err="1">
                <a:solidFill>
                  <a:srgbClr val="FF6600"/>
                </a:solidFill>
              </a:rPr>
              <a:t>YYEncodingTypeIsCNumber</a:t>
            </a:r>
            <a:r>
              <a:rPr lang="en-US" altLang="zh-CN" dirty="0"/>
              <a:t>(</a:t>
            </a:r>
            <a:r>
              <a:rPr lang="en-US" altLang="zh-CN" dirty="0" err="1"/>
              <a:t>YYEncodingType</a:t>
            </a:r>
            <a:r>
              <a:rPr lang="en-US" altLang="zh-CN" dirty="0"/>
              <a:t> type</a:t>
            </a:r>
            <a:r>
              <a:rPr lang="en-US" altLang="zh-CN" dirty="0" smtClean="0"/>
              <a:t>)</a:t>
            </a:r>
            <a:r>
              <a:rPr lang="en-US" altLang="zh-CN" dirty="0"/>
              <a:t> // Whether the type is c number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/>
              <a:t>static </a:t>
            </a:r>
            <a:r>
              <a:rPr lang="en-US" altLang="zh-CN" dirty="0" err="1"/>
              <a:t>force_inline</a:t>
            </a:r>
            <a:r>
              <a:rPr lang="en-US" altLang="zh-CN" dirty="0"/>
              <a:t> </a:t>
            </a:r>
            <a:r>
              <a:rPr lang="en-US" altLang="zh-CN" dirty="0" err="1"/>
              <a:t>NSDate</a:t>
            </a:r>
            <a:r>
              <a:rPr lang="en-US" altLang="zh-CN" dirty="0"/>
              <a:t> *</a:t>
            </a:r>
            <a:r>
              <a:rPr lang="en-US" altLang="zh-CN" dirty="0" err="1">
                <a:solidFill>
                  <a:srgbClr val="FF6600"/>
                </a:solidFill>
              </a:rPr>
              <a:t>YYNSDateFromString</a:t>
            </a:r>
            <a:r>
              <a:rPr lang="en-US" altLang="zh-CN" dirty="0"/>
              <a:t>(__</a:t>
            </a:r>
            <a:r>
              <a:rPr lang="en-US" altLang="zh-CN" dirty="0" err="1"/>
              <a:t>unsafe_unretained</a:t>
            </a:r>
            <a:r>
              <a:rPr lang="en-US" altLang="zh-CN" dirty="0"/>
              <a:t> </a:t>
            </a:r>
            <a:r>
              <a:rPr lang="en-US" altLang="zh-CN" dirty="0" err="1"/>
              <a:t>NSString</a:t>
            </a:r>
            <a:r>
              <a:rPr lang="en-US" altLang="zh-CN" dirty="0"/>
              <a:t> *string) /// Parse string to date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static </a:t>
            </a:r>
            <a:r>
              <a:rPr lang="en-US" altLang="zh-CN" dirty="0" err="1"/>
              <a:t>force_inline</a:t>
            </a:r>
            <a:r>
              <a:rPr lang="en-US" altLang="zh-CN" dirty="0"/>
              <a:t> Class </a:t>
            </a:r>
            <a:r>
              <a:rPr lang="en-US" altLang="zh-CN" dirty="0" err="1">
                <a:solidFill>
                  <a:srgbClr val="FF6600"/>
                </a:solidFill>
              </a:rPr>
              <a:t>YYNSBlockClass</a:t>
            </a:r>
            <a:r>
              <a:rPr lang="en-US" altLang="zh-CN" dirty="0"/>
              <a:t>() </a:t>
            </a:r>
            <a:r>
              <a:rPr lang="zh-CN" altLang="zh-CN" dirty="0"/>
              <a:t>/</a:t>
            </a:r>
            <a:r>
              <a:rPr lang="en-US" altLang="zh-CN" dirty="0"/>
              <a:t>//// Get the '</a:t>
            </a:r>
            <a:r>
              <a:rPr lang="en-US" altLang="zh-CN" dirty="0" err="1"/>
              <a:t>NSBlock</a:t>
            </a:r>
            <a:r>
              <a:rPr lang="en-US" altLang="zh-CN" dirty="0"/>
              <a:t>' class.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992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51366"/>
          </a:xfrm>
        </p:spPr>
        <p:txBody>
          <a:bodyPr/>
          <a:lstStyle/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9628"/>
            <a:ext cx="8229600" cy="522653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static </a:t>
            </a:r>
            <a:r>
              <a:rPr lang="en-US" altLang="zh-CN" dirty="0" err="1"/>
              <a:t>force_inline</a:t>
            </a:r>
            <a:r>
              <a:rPr lang="en-US" altLang="zh-CN" dirty="0"/>
              <a:t> id </a:t>
            </a:r>
            <a:r>
              <a:rPr lang="en-US" altLang="zh-CN" dirty="0" err="1">
                <a:solidFill>
                  <a:srgbClr val="FF6600"/>
                </a:solidFill>
              </a:rPr>
              <a:t>YYValueForKeyPath</a:t>
            </a:r>
            <a:r>
              <a:rPr lang="en-US" altLang="zh-CN" dirty="0"/>
              <a:t>(__</a:t>
            </a:r>
            <a:r>
              <a:rPr lang="en-US" altLang="zh-CN" dirty="0" err="1"/>
              <a:t>unsafe_unretained</a:t>
            </a:r>
            <a:r>
              <a:rPr lang="en-US" altLang="zh-CN" dirty="0"/>
              <a:t> </a:t>
            </a:r>
            <a:r>
              <a:rPr lang="en-US" altLang="zh-CN" dirty="0" err="1"/>
              <a:t>NSDictionary</a:t>
            </a:r>
            <a:r>
              <a:rPr lang="en-US" altLang="zh-CN" dirty="0"/>
              <a:t> *</a:t>
            </a:r>
            <a:r>
              <a:rPr lang="en-US" altLang="zh-CN" dirty="0" err="1"/>
              <a:t>dic</a:t>
            </a:r>
            <a:r>
              <a:rPr lang="en-US" altLang="zh-CN" dirty="0"/>
              <a:t>, __</a:t>
            </a:r>
            <a:r>
              <a:rPr lang="en-US" altLang="zh-CN" dirty="0" err="1"/>
              <a:t>unsafe_unretained</a:t>
            </a:r>
            <a:r>
              <a:rPr lang="en-US" altLang="zh-CN" dirty="0"/>
              <a:t> </a:t>
            </a:r>
            <a:r>
              <a:rPr lang="en-US" altLang="zh-CN" dirty="0" err="1"/>
              <a:t>NSArray</a:t>
            </a:r>
            <a:r>
              <a:rPr lang="en-US" altLang="zh-CN" dirty="0"/>
              <a:t> *</a:t>
            </a:r>
            <a:r>
              <a:rPr lang="en-US" altLang="zh-CN" dirty="0" err="1"/>
              <a:t>keyPaths</a:t>
            </a:r>
            <a:r>
              <a:rPr lang="en-US" altLang="zh-CN" dirty="0"/>
              <a:t>) 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/</a:t>
            </a:r>
            <a:r>
              <a:rPr lang="mr-IN" altLang="zh-CN" dirty="0" smtClean="0"/>
              <a:t>*</a:t>
            </a:r>
            <a:endParaRPr lang="mr-IN" altLang="zh-CN" dirty="0"/>
          </a:p>
          <a:p>
            <a:r>
              <a:rPr lang="de-DE" altLang="zh-CN" dirty="0"/>
              <a:t> @{</a:t>
            </a:r>
          </a:p>
          <a:p>
            <a:r>
              <a:rPr lang="mr-IN" altLang="zh-CN" dirty="0"/>
              <a:t> @"name" : @"</a:t>
            </a:r>
            <a:r>
              <a:rPr lang="zh-CN" altLang="mr-IN" dirty="0"/>
              <a:t>用户</a:t>
            </a:r>
            <a:r>
              <a:rPr lang="mr-IN" altLang="zh-CN" dirty="0"/>
              <a:t>1",</a:t>
            </a:r>
          </a:p>
          <a:p>
            <a:r>
              <a:rPr lang="de-DE" altLang="zh-CN" dirty="0"/>
              <a:t> @"</a:t>
            </a:r>
            <a:r>
              <a:rPr lang="de-DE" altLang="zh-CN" dirty="0" err="1"/>
              <a:t>user</a:t>
            </a:r>
            <a:r>
              <a:rPr lang="de-DE" altLang="zh-CN" dirty="0"/>
              <a:t>" : @{</a:t>
            </a:r>
          </a:p>
          <a:p>
            <a:r>
              <a:rPr lang="mr-IN" altLang="zh-CN" dirty="0"/>
              <a:t> @"uid":@{</a:t>
            </a:r>
          </a:p>
          <a:p>
            <a:r>
              <a:rPr lang="mr-IN" altLang="zh-CN" dirty="0"/>
              <a:t> @"name":@"abc",</a:t>
            </a:r>
          </a:p>
          <a:p>
            <a:r>
              <a:rPr lang="en-US" altLang="zh-CN" dirty="0"/>
              <a:t> @"</a:t>
            </a:r>
            <a:r>
              <a:rPr lang="en-US" altLang="zh-CN" dirty="0" err="1"/>
              <a:t>addrs</a:t>
            </a:r>
            <a:r>
              <a:rPr lang="en-US" altLang="zh-CN" dirty="0"/>
              <a:t>":@"</a:t>
            </a:r>
            <a:r>
              <a:rPr lang="en-US" altLang="zh-CN" dirty="0" err="1"/>
              <a:t>beijing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},</a:t>
            </a:r>
          </a:p>
          <a:p>
            <a:r>
              <a:rPr lang="mr-IN" altLang="zh-CN" dirty="0"/>
              <a:t> @"pic" : @"url",</a:t>
            </a:r>
          </a:p>
          <a:p>
            <a:r>
              <a:rPr lang="mr-IN" altLang="zh-CN" dirty="0"/>
              <a:t> },</a:t>
            </a:r>
          </a:p>
          <a:p>
            <a:r>
              <a:rPr lang="mr-IN" altLang="zh-CN" dirty="0"/>
              <a:t> };</a:t>
            </a:r>
          </a:p>
          <a:p>
            <a:r>
              <a:rPr lang="zh-CN" altLang="en-US" dirty="0"/>
              <a:t> 使用下边的方法的思路是获取这样的一个值</a:t>
            </a:r>
          </a:p>
          <a:p>
            <a:r>
              <a:rPr lang="en-US" altLang="zh-CN" dirty="0"/>
              <a:t> [</a:t>
            </a:r>
            <a:r>
              <a:rPr lang="en-US" altLang="zh-CN" dirty="0" err="1"/>
              <a:t>NSDictionary</a:t>
            </a:r>
            <a:r>
              <a:rPr lang="en-US" altLang="zh-CN" dirty="0"/>
              <a:t> </a:t>
            </a:r>
            <a:r>
              <a:rPr lang="en-US" altLang="zh-CN" dirty="0" err="1"/>
              <a:t>valueForKeyPath</a:t>
            </a:r>
            <a:r>
              <a:rPr lang="en-US" altLang="zh-CN" dirty="0"/>
              <a:t>:@"</a:t>
            </a:r>
            <a:r>
              <a:rPr lang="en-US" altLang="zh-CN" dirty="0" err="1"/>
              <a:t>user.uid.name</a:t>
            </a:r>
            <a:r>
              <a:rPr lang="en-US" altLang="zh-CN" dirty="0"/>
              <a:t>"]</a:t>
            </a:r>
          </a:p>
          <a:p>
            <a:r>
              <a:rPr lang="mr-IN" altLang="zh-CN" dirty="0"/>
              <a:t> </a:t>
            </a:r>
            <a:r>
              <a:rPr lang="zh-CN" altLang="mr-IN" dirty="0"/>
              <a:t>数组</a:t>
            </a:r>
            <a:r>
              <a:rPr lang="mr-IN" altLang="zh-CN" dirty="0"/>
              <a:t>keys </a:t>
            </a:r>
            <a:r>
              <a:rPr lang="zh-CN" altLang="mr-IN" dirty="0"/>
              <a:t>装着的是</a:t>
            </a:r>
            <a:r>
              <a:rPr lang="mr-IN" altLang="zh-CN" dirty="0"/>
              <a:t>@[@"user",@"uid",@"name"];</a:t>
            </a:r>
          </a:p>
          <a:p>
            <a:r>
              <a:rPr lang="mr-IN" altLang="zh-CN" dirty="0"/>
              <a:t> */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95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58758"/>
          </a:xfrm>
        </p:spPr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ModelCreateNumberFromProperty</a:t>
            </a:r>
            <a:r>
              <a:rPr lang="en-US" altLang="zh-CN" dirty="0" smtClean="0"/>
              <a:t> //</a:t>
            </a:r>
            <a:r>
              <a:rPr lang="en-US" altLang="zh-CN" dirty="0"/>
              <a:t> Get number from property.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ModelSetNumberToProperty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dirty="0" err="1" smtClean="0">
                <a:solidFill>
                  <a:srgbClr val="FF6600"/>
                </a:solidFill>
              </a:rPr>
              <a:t>ModelSetValueForProperty</a:t>
            </a:r>
            <a:r>
              <a:rPr kumimoji="1" lang="en-US" altLang="zh-CN" dirty="0" smtClean="0">
                <a:solidFill>
                  <a:srgbClr val="FF6600"/>
                </a:solidFill>
              </a:rPr>
              <a:t> </a:t>
            </a:r>
          </a:p>
          <a:p>
            <a:pPr marL="0" indent="0">
              <a:buNone/>
            </a:pPr>
            <a:r>
              <a:rPr kumimoji="1" lang="zh-CN" altLang="en-US" dirty="0" smtClean="0"/>
              <a:t>在这个函数中</a:t>
            </a:r>
            <a:r>
              <a:rPr lang="en-US" altLang="zh-CN" dirty="0"/>
              <a:t>meta-&gt;_type &amp; </a:t>
            </a:r>
            <a:r>
              <a:rPr lang="en-US" altLang="zh-CN" dirty="0" err="1" smtClean="0"/>
              <a:t>YYEncodingTypeMask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可以判断所属的类型 如</a:t>
            </a:r>
            <a:r>
              <a:rPr lang="en-US" altLang="zh-CN" dirty="0" smtClean="0"/>
              <a:t>YYEncodingTypeInt8</a:t>
            </a:r>
          </a:p>
          <a:p>
            <a:pPr marL="0" indent="0">
              <a:buNone/>
            </a:pPr>
            <a:r>
              <a:rPr lang="zh-CN" altLang="en-US" dirty="0" smtClean="0"/>
              <a:t>即可直接发送消息 </a:t>
            </a:r>
            <a:r>
              <a:rPr lang="en-US" altLang="zh-CN" dirty="0"/>
              <a:t>((void (*)(id, SEL, int8_t))(void *) </a:t>
            </a:r>
            <a:r>
              <a:rPr lang="en-US" altLang="zh-CN" dirty="0" err="1"/>
              <a:t>objc_msgSend</a:t>
            </a:r>
            <a:r>
              <a:rPr lang="en-US" altLang="zh-CN" dirty="0"/>
              <a:t>)((id)model, meta-&gt;_setter, (int8_t)</a:t>
            </a:r>
            <a:r>
              <a:rPr lang="en-US" altLang="zh-CN" dirty="0" err="1"/>
              <a:t>num.charValue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返回类型为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 但调</a:t>
            </a:r>
            <a:r>
              <a:rPr lang="en-US" altLang="zh-CN" dirty="0" smtClean="0"/>
              <a:t>setter</a:t>
            </a:r>
            <a:r>
              <a:rPr lang="zh-CN" altLang="en-US" dirty="0" smtClean="0"/>
              <a:t>方法参数传 </a:t>
            </a:r>
            <a:r>
              <a:rPr lang="en-US" altLang="zh-CN" dirty="0" err="1" smtClean="0"/>
              <a:t>num,charValue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6707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V="1">
            <a:off x="457200" y="-291056"/>
            <a:ext cx="8229600" cy="291056"/>
          </a:xfrm>
        </p:spPr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static void </a:t>
            </a:r>
            <a:r>
              <a:rPr lang="en-US" altLang="zh-CN" dirty="0" err="1">
                <a:solidFill>
                  <a:srgbClr val="FF6600"/>
                </a:solidFill>
              </a:rPr>
              <a:t>ModelSetWithDictionaryFunction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void *_key, </a:t>
            </a:r>
            <a:r>
              <a:rPr lang="en-US" altLang="zh-CN" dirty="0" err="1"/>
              <a:t>const</a:t>
            </a:r>
            <a:r>
              <a:rPr lang="en-US" altLang="zh-CN" dirty="0"/>
              <a:t> void *_value, void *_context)</a:t>
            </a:r>
            <a:r>
              <a:rPr lang="en-US" altLang="zh-CN" dirty="0" smtClean="0"/>
              <a:t>//</a:t>
            </a:r>
            <a:r>
              <a:rPr lang="zh-CN" altLang="en-US" dirty="0" smtClean="0"/>
              <a:t> </a:t>
            </a:r>
            <a:r>
              <a:rPr lang="zh-CN" altLang="en-US" dirty="0"/>
              <a:t>一个 </a:t>
            </a:r>
            <a:r>
              <a:rPr lang="en-US" altLang="zh-CN" dirty="0"/>
              <a:t>id </a:t>
            </a:r>
            <a:r>
              <a:rPr lang="zh-CN" altLang="en-US" dirty="0"/>
              <a:t>类型的</a:t>
            </a:r>
            <a:r>
              <a:rPr lang="en-US" altLang="zh-CN" dirty="0"/>
              <a:t>_value </a:t>
            </a:r>
            <a:r>
              <a:rPr lang="zh-CN" altLang="en-US" dirty="0"/>
              <a:t>一个 </a:t>
            </a:r>
            <a:r>
              <a:rPr lang="en-US" altLang="zh-CN" dirty="0"/>
              <a:t>id </a:t>
            </a:r>
            <a:r>
              <a:rPr lang="zh-CN" altLang="en-US" dirty="0"/>
              <a:t>类型的</a:t>
            </a:r>
            <a:r>
              <a:rPr lang="en-US" altLang="zh-CN" dirty="0"/>
              <a:t>_key </a:t>
            </a:r>
            <a:r>
              <a:rPr lang="zh-CN" altLang="en-US" dirty="0"/>
              <a:t>和</a:t>
            </a:r>
            <a:r>
              <a:rPr lang="en-US" altLang="zh-CN" dirty="0"/>
              <a:t>_context </a:t>
            </a:r>
            <a:r>
              <a:rPr lang="zh-CN" altLang="en-US" dirty="0"/>
              <a:t>结构体信息</a:t>
            </a:r>
            <a:r>
              <a:rPr lang="zh-CN" altLang="en-US" dirty="0" smtClean="0"/>
              <a:t>，映射</a:t>
            </a:r>
            <a:r>
              <a:rPr lang="en-US" altLang="zh-CN" dirty="0" smtClean="0"/>
              <a:t>value </a:t>
            </a:r>
            <a:r>
              <a:rPr lang="zh-CN" altLang="en-US" dirty="0"/>
              <a:t>到相应的属性中</a:t>
            </a:r>
            <a:endParaRPr lang="en-US" altLang="zh-CN" dirty="0" smtClean="0"/>
          </a:p>
          <a:p>
            <a:r>
              <a:rPr lang="en-US" altLang="zh-CN" dirty="0"/>
              <a:t>static </a:t>
            </a:r>
            <a:r>
              <a:rPr lang="en-US" altLang="zh-CN" dirty="0" smtClean="0"/>
              <a:t>void </a:t>
            </a:r>
            <a:r>
              <a:rPr lang="en-US" altLang="zh-CN" dirty="0" err="1" smtClean="0">
                <a:solidFill>
                  <a:srgbClr val="FF6600"/>
                </a:solidFill>
              </a:rPr>
              <a:t>ModelSetWithPropertyMetaArrayFunction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void *_</a:t>
            </a:r>
            <a:r>
              <a:rPr lang="en-US" altLang="zh-CN" dirty="0" err="1"/>
              <a:t>propertyMeta</a:t>
            </a:r>
            <a:r>
              <a:rPr lang="en-US" altLang="zh-CN" dirty="0"/>
              <a:t>, void *_context) </a:t>
            </a:r>
            <a:r>
              <a:rPr lang="en-US" altLang="zh-CN" dirty="0" smtClean="0"/>
              <a:t>{</a:t>
            </a:r>
            <a:r>
              <a:rPr lang="zh-CN" altLang="zh-CN" dirty="0" smtClean="0"/>
              <a:t>/</a:t>
            </a:r>
            <a:r>
              <a:rPr lang="en-US" altLang="zh-CN" dirty="0" smtClean="0"/>
              <a:t>/</a:t>
            </a:r>
            <a:r>
              <a:rPr lang="zh-CN" altLang="cs-CZ" dirty="0"/>
              <a:t>如果</a:t>
            </a:r>
            <a:r>
              <a:rPr lang="cs-CZ" altLang="zh-CN" dirty="0" err="1"/>
              <a:t>property</a:t>
            </a:r>
            <a:r>
              <a:rPr lang="cs-CZ" altLang="zh-CN" dirty="0"/>
              <a:t> </a:t>
            </a:r>
            <a:r>
              <a:rPr lang="zh-CN" altLang="cs-CZ" dirty="0"/>
              <a:t>映射了 多个</a:t>
            </a:r>
            <a:r>
              <a:rPr lang="cs-CZ" altLang="zh-CN" dirty="0" err="1" smtClean="0"/>
              <a:t>jsonkey</a:t>
            </a:r>
            <a:r>
              <a:rPr lang="zh-CN" altLang="en-US" dirty="0" smtClean="0"/>
              <a:t>取第一个</a:t>
            </a:r>
            <a:endParaRPr kumimoji="1"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12387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63043"/>
          </a:xfrm>
        </p:spPr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8146" y="806411"/>
            <a:ext cx="859089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 err="1">
                <a:solidFill>
                  <a:srgbClr val="FF6600"/>
                </a:solidFill>
              </a:rPr>
              <a:t>ModelToJSONObjectRecursive</a:t>
            </a:r>
            <a:r>
              <a:rPr lang="zh-CN" altLang="en-US" sz="1600" dirty="0"/>
              <a:t>/</a:t>
            </a:r>
            <a:r>
              <a:rPr lang="en-US" altLang="zh-CN" sz="1600" dirty="0"/>
              <a:t>/</a:t>
            </a:r>
            <a:r>
              <a:rPr lang="zh-CN" altLang="en-US" sz="1600" dirty="0"/>
              <a:t>这个方法主要用在模型转字典中</a:t>
            </a:r>
            <a:endParaRPr lang="en-US" altLang="zh-CN" sz="1600" dirty="0"/>
          </a:p>
          <a:p>
            <a:pPr marL="0" indent="0">
              <a:buNone/>
            </a:pPr>
            <a:endParaRPr kumimoji="1" lang="en-US" altLang="zh-TW" sz="1600" dirty="0" smtClean="0"/>
          </a:p>
          <a:p>
            <a:pPr marL="0" indent="0">
              <a:buNone/>
            </a:pPr>
            <a:r>
              <a:rPr kumimoji="1" lang="zh-TW" altLang="en-US" sz="1600" dirty="0" smtClean="0"/>
              <a:t>注意</a:t>
            </a:r>
            <a:r>
              <a:rPr kumimoji="1" lang="zh-TW" altLang="en-US" sz="1600" dirty="0"/>
              <a:t>，该方法只是对一个</a:t>
            </a:r>
            <a:r>
              <a:rPr kumimoji="1" lang="en-US" altLang="zh-TW" sz="1600" dirty="0" err="1"/>
              <a:t>NSObject</a:t>
            </a:r>
            <a:r>
              <a:rPr kumimoji="1" lang="zh-TW" altLang="en-US" sz="1600" dirty="0"/>
              <a:t>对象做预处理，并没有转</a:t>
            </a:r>
            <a:r>
              <a:rPr kumimoji="1" lang="en-US" altLang="zh-TW" sz="1600" dirty="0"/>
              <a:t>JSON</a:t>
            </a:r>
            <a:r>
              <a:rPr kumimoji="1" lang="zh-TW" altLang="en-US" sz="1600" dirty="0"/>
              <a:t>对</a:t>
            </a:r>
            <a:r>
              <a:rPr kumimoji="1" lang="zh-TW" altLang="en-US" sz="1600" dirty="0" smtClean="0"/>
              <a:t>象</a:t>
            </a:r>
            <a:endParaRPr kumimoji="1" lang="zh-TW" altLang="en-US" sz="1600" dirty="0"/>
          </a:p>
          <a:p>
            <a:pPr marL="0" indent="0">
              <a:buNone/>
            </a:pPr>
            <a:r>
              <a:rPr kumimoji="1" lang="zh-TW" altLang="en-US" sz="1600" dirty="0"/>
              <a:t>苹果 规定使用 </a:t>
            </a:r>
            <a:r>
              <a:rPr kumimoji="1" lang="en-US" altLang="zh-TW" sz="1600" dirty="0" err="1"/>
              <a:t>NSJSONSerialization</a:t>
            </a:r>
            <a:r>
              <a:rPr kumimoji="1" lang="en-US" altLang="zh-TW" sz="1600" dirty="0"/>
              <a:t> </a:t>
            </a:r>
            <a:r>
              <a:rPr kumimoji="1" lang="zh-TW" altLang="en-US" sz="1600" dirty="0"/>
              <a:t>转换成</a:t>
            </a:r>
            <a:r>
              <a:rPr kumimoji="1" lang="en-US" altLang="zh-TW" sz="1600" dirty="0" err="1"/>
              <a:t>JSONObject</a:t>
            </a:r>
            <a:r>
              <a:rPr kumimoji="1" lang="zh-TW" altLang="en-US" sz="1600" dirty="0"/>
              <a:t>的要求</a:t>
            </a:r>
            <a:r>
              <a:rPr kumimoji="1" lang="en-US" altLang="zh-TW" sz="1600" dirty="0" smtClean="0"/>
              <a:t>:</a:t>
            </a:r>
            <a:endParaRPr kumimoji="1" lang="en-US" altLang="zh-TW" sz="1600" dirty="0"/>
          </a:p>
          <a:p>
            <a:pPr marL="0" indent="0">
              <a:buNone/>
            </a:pPr>
            <a:r>
              <a:rPr kumimoji="1" lang="en-US" altLang="zh-TW" sz="1600" dirty="0" err="1"/>
              <a:t>NSArray</a:t>
            </a:r>
            <a:r>
              <a:rPr kumimoji="1" lang="en-US" altLang="zh-TW" sz="1600" dirty="0"/>
              <a:t> </a:t>
            </a:r>
            <a:r>
              <a:rPr kumimoji="1" lang="zh-TW" altLang="en-US" sz="1600" dirty="0"/>
              <a:t>对象</a:t>
            </a:r>
          </a:p>
          <a:p>
            <a:pPr marL="0" indent="0">
              <a:buNone/>
            </a:pPr>
            <a:r>
              <a:rPr kumimoji="1" lang="zh-TW" altLang="en-US" sz="1600" dirty="0"/>
              <a:t>数组元素只能是 </a:t>
            </a:r>
            <a:r>
              <a:rPr kumimoji="1" lang="en-US" altLang="zh-TW" sz="1600" dirty="0" err="1"/>
              <a:t>NSString</a:t>
            </a:r>
            <a:r>
              <a:rPr kumimoji="1" lang="zh-TW" altLang="en-US" sz="1600" dirty="0"/>
              <a:t>、</a:t>
            </a:r>
            <a:r>
              <a:rPr kumimoji="1" lang="en-US" altLang="zh-TW" sz="1600" dirty="0" err="1"/>
              <a:t>NSNumber</a:t>
            </a:r>
            <a:r>
              <a:rPr kumimoji="1" lang="zh-TW" altLang="en-US" sz="1600" dirty="0"/>
              <a:t>、</a:t>
            </a:r>
            <a:r>
              <a:rPr kumimoji="1" lang="en-US" altLang="zh-TW" sz="1600" dirty="0" err="1"/>
              <a:t>NSNull</a:t>
            </a:r>
            <a:endParaRPr kumimoji="1" lang="en-US" altLang="zh-TW" sz="1600" dirty="0"/>
          </a:p>
          <a:p>
            <a:pPr marL="0" indent="0">
              <a:buNone/>
            </a:pPr>
            <a:r>
              <a:rPr kumimoji="1" lang="en-US" altLang="zh-TW" sz="1600" dirty="0" err="1"/>
              <a:t>NSDictionary</a:t>
            </a:r>
            <a:r>
              <a:rPr kumimoji="1" lang="en-US" altLang="zh-TW" sz="1600" dirty="0"/>
              <a:t> </a:t>
            </a:r>
            <a:r>
              <a:rPr kumimoji="1" lang="zh-TW" altLang="en-US" sz="1600" dirty="0"/>
              <a:t>对象</a:t>
            </a:r>
          </a:p>
          <a:p>
            <a:pPr marL="0" indent="0">
              <a:buNone/>
            </a:pPr>
            <a:r>
              <a:rPr kumimoji="1" lang="en-US" altLang="zh-TW" sz="1600" dirty="0"/>
              <a:t>key </a:t>
            </a:r>
            <a:r>
              <a:rPr kumimoji="1" lang="zh-TW" altLang="en-US" sz="1600" dirty="0"/>
              <a:t>必须是 </a:t>
            </a:r>
            <a:r>
              <a:rPr kumimoji="1" lang="en-US" altLang="zh-TW" sz="1600" dirty="0" err="1"/>
              <a:t>NSString</a:t>
            </a:r>
            <a:endParaRPr kumimoji="1" lang="en-US" altLang="zh-TW" sz="1600" dirty="0"/>
          </a:p>
          <a:p>
            <a:pPr marL="0" indent="0">
              <a:buNone/>
            </a:pPr>
            <a:r>
              <a:rPr kumimoji="1" lang="en-US" altLang="zh-TW" sz="1600" dirty="0"/>
              <a:t>value</a:t>
            </a:r>
            <a:r>
              <a:rPr kumimoji="1" lang="zh-TW" altLang="en-US" sz="1600" dirty="0"/>
              <a:t>只能是 </a:t>
            </a:r>
            <a:r>
              <a:rPr kumimoji="1" lang="en-US" altLang="zh-TW" sz="1600" dirty="0" err="1"/>
              <a:t>NSString</a:t>
            </a:r>
            <a:r>
              <a:rPr kumimoji="1" lang="zh-TW" altLang="en-US" sz="1600" dirty="0"/>
              <a:t>、</a:t>
            </a:r>
            <a:r>
              <a:rPr kumimoji="1" lang="en-US" altLang="zh-TW" sz="1600" dirty="0" err="1"/>
              <a:t>NSNumber</a:t>
            </a:r>
            <a:r>
              <a:rPr kumimoji="1" lang="zh-TW" altLang="en-US" sz="1600" dirty="0"/>
              <a:t>、</a:t>
            </a:r>
            <a:r>
              <a:rPr kumimoji="1" lang="en-US" altLang="zh-TW" sz="1600" dirty="0" err="1"/>
              <a:t>NSNull</a:t>
            </a:r>
            <a:endParaRPr kumimoji="1" lang="en-US" altLang="zh-TW" sz="1600" dirty="0"/>
          </a:p>
          <a:p>
            <a:pPr marL="0" indent="0">
              <a:buNone/>
            </a:pPr>
            <a:r>
              <a:rPr kumimoji="1" lang="zh-TW" altLang="en-US" sz="1600" dirty="0"/>
              <a:t>该函数对传入的</a:t>
            </a:r>
            <a:r>
              <a:rPr kumimoji="1" lang="en-US" altLang="zh-TW" sz="1600" dirty="0" err="1"/>
              <a:t>NSObject</a:t>
            </a:r>
            <a:r>
              <a:rPr kumimoji="1" lang="zh-TW" altLang="en-US" sz="1600" dirty="0"/>
              <a:t>对象为如下所有类型时做的预处理</a:t>
            </a:r>
            <a:r>
              <a:rPr kumimoji="1" lang="en-US" altLang="zh-TW" sz="1600" dirty="0"/>
              <a:t>:</a:t>
            </a:r>
          </a:p>
          <a:p>
            <a:pPr marL="0" indent="0">
              <a:buNone/>
            </a:pPr>
            <a:endParaRPr kumimoji="1" lang="en-US" altLang="zh-TW" sz="1600" dirty="0"/>
          </a:p>
          <a:p>
            <a:pPr marL="0" indent="0">
              <a:buNone/>
            </a:pPr>
            <a:r>
              <a:rPr kumimoji="1" lang="en-US" altLang="zh-TW" sz="1600" dirty="0" err="1"/>
              <a:t>NSData</a:t>
            </a:r>
            <a:r>
              <a:rPr kumimoji="1" lang="en-US" altLang="zh-TW" sz="1600" dirty="0"/>
              <a:t> &gt;&gt;&gt; </a:t>
            </a:r>
            <a:r>
              <a:rPr kumimoji="1" lang="zh-TW" altLang="en-US" sz="1600" dirty="0"/>
              <a:t>不能转换成</a:t>
            </a:r>
            <a:r>
              <a:rPr kumimoji="1" lang="en-US" altLang="zh-TW" sz="1600" dirty="0"/>
              <a:t>JSON</a:t>
            </a:r>
          </a:p>
          <a:p>
            <a:pPr marL="0" indent="0">
              <a:buNone/>
            </a:pPr>
            <a:endParaRPr kumimoji="1" lang="en-US" altLang="zh-TW" sz="1600" dirty="0"/>
          </a:p>
          <a:p>
            <a:pPr marL="0" indent="0">
              <a:buNone/>
            </a:pPr>
            <a:r>
              <a:rPr kumimoji="1" lang="en-US" altLang="zh-TW" sz="1600" dirty="0" err="1"/>
              <a:t>NSString</a:t>
            </a:r>
            <a:r>
              <a:rPr kumimoji="1" lang="en-US" altLang="zh-TW" sz="1600" dirty="0"/>
              <a:t> &gt;&gt;&gt; </a:t>
            </a:r>
            <a:r>
              <a:rPr kumimoji="1" lang="en-US" altLang="zh-TW" sz="1600" dirty="0" err="1"/>
              <a:t>NSString</a:t>
            </a:r>
            <a:endParaRPr kumimoji="1" lang="en-US" altLang="zh-TW" sz="1600" dirty="0"/>
          </a:p>
          <a:p>
            <a:pPr marL="0" indent="0">
              <a:buNone/>
            </a:pPr>
            <a:endParaRPr kumimoji="1" lang="en-US" altLang="zh-TW" sz="1600" dirty="0"/>
          </a:p>
          <a:p>
            <a:pPr marL="0" indent="0">
              <a:buNone/>
            </a:pPr>
            <a:r>
              <a:rPr kumimoji="1" lang="en-US" altLang="zh-TW" sz="1600" dirty="0" err="1"/>
              <a:t>NSNumber</a:t>
            </a:r>
            <a:r>
              <a:rPr kumimoji="1" lang="en-US" altLang="zh-TW" sz="1600" dirty="0"/>
              <a:t> &gt;&gt;&gt; </a:t>
            </a:r>
            <a:r>
              <a:rPr kumimoji="1" lang="en-US" altLang="zh-TW" sz="1600" dirty="0" err="1"/>
              <a:t>NSNumber</a:t>
            </a:r>
            <a:endParaRPr kumimoji="1" lang="en-US" altLang="zh-TW" sz="1600" dirty="0"/>
          </a:p>
          <a:p>
            <a:pPr marL="0" indent="0">
              <a:buNone/>
            </a:pPr>
            <a:r>
              <a:rPr kumimoji="1" lang="en-US" altLang="zh-TW" sz="1600" dirty="0"/>
              <a:t>NSURL &gt;&gt;&gt; </a:t>
            </a:r>
            <a:r>
              <a:rPr kumimoji="1" lang="en-US" altLang="zh-TW" sz="1600" dirty="0" err="1"/>
              <a:t>NSString</a:t>
            </a:r>
            <a:endParaRPr kumimoji="1" lang="en-US" altLang="zh-TW" sz="1600" dirty="0"/>
          </a:p>
          <a:p>
            <a:pPr marL="0" indent="0">
              <a:buNone/>
            </a:pPr>
            <a:r>
              <a:rPr kumimoji="1" lang="en-US" altLang="zh-TW" sz="1600" dirty="0" err="1"/>
              <a:t>NSAttributedString</a:t>
            </a:r>
            <a:r>
              <a:rPr kumimoji="1" lang="en-US" altLang="zh-TW" sz="1600" dirty="0"/>
              <a:t> &gt;&gt;&gt; </a:t>
            </a:r>
            <a:r>
              <a:rPr kumimoji="1" lang="en-US" altLang="zh-TW" sz="1600" dirty="0" err="1"/>
              <a:t>NSString</a:t>
            </a:r>
            <a:endParaRPr kumimoji="1" lang="en-US" altLang="zh-TW" sz="1600" dirty="0"/>
          </a:p>
          <a:p>
            <a:pPr marL="0" indent="0">
              <a:buNone/>
            </a:pPr>
            <a:r>
              <a:rPr kumimoji="1" lang="en-US" altLang="zh-TW" sz="1600" dirty="0" err="1"/>
              <a:t>NSDate</a:t>
            </a:r>
            <a:r>
              <a:rPr kumimoji="1" lang="en-US" altLang="zh-TW" sz="1600" dirty="0"/>
              <a:t> &gt;&gt;&gt; </a:t>
            </a:r>
            <a:r>
              <a:rPr kumimoji="1" lang="zh-TW" altLang="en-US" sz="1600" dirty="0"/>
              <a:t>使用</a:t>
            </a:r>
            <a:r>
              <a:rPr kumimoji="1" lang="en-US" altLang="zh-TW" sz="1600" dirty="0" err="1"/>
              <a:t>DateFormat</a:t>
            </a:r>
            <a:r>
              <a:rPr kumimoji="1" lang="zh-TW" altLang="en-US" sz="1600" dirty="0"/>
              <a:t>转换成</a:t>
            </a:r>
            <a:r>
              <a:rPr kumimoji="1" lang="en-US" altLang="zh-TW" sz="1600" dirty="0" err="1" smtClean="0"/>
              <a:t>NSString</a:t>
            </a:r>
            <a:endParaRPr kumimoji="1"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87768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29192"/>
          </a:xfrm>
        </p:spPr>
        <p:txBody>
          <a:bodyPr/>
          <a:lstStyle/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634424"/>
            <a:ext cx="859089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kumimoji="1" lang="en-US" altLang="zh-TW" sz="1600" dirty="0"/>
          </a:p>
          <a:p>
            <a:pPr marL="0" indent="0">
              <a:buNone/>
            </a:pPr>
            <a:r>
              <a:rPr kumimoji="1" lang="en-US" altLang="zh-TW" sz="1600" dirty="0" err="1" smtClean="0"/>
              <a:t>NSArray</a:t>
            </a:r>
            <a:endParaRPr kumimoji="1" lang="en-US" altLang="zh-TW" sz="1600" dirty="0"/>
          </a:p>
          <a:p>
            <a:pPr marL="0" indent="0">
              <a:buNone/>
            </a:pPr>
            <a:r>
              <a:rPr kumimoji="1" lang="zh-TW" altLang="en-US" sz="1600" dirty="0"/>
              <a:t>先判断</a:t>
            </a:r>
            <a:r>
              <a:rPr kumimoji="1" lang="en-US" altLang="zh-TW" sz="1600" dirty="0" err="1"/>
              <a:t>NSArray</a:t>
            </a:r>
            <a:r>
              <a:rPr kumimoji="1" lang="zh-TW" altLang="en-US" sz="1600" dirty="0"/>
              <a:t>是否可以被</a:t>
            </a:r>
            <a:r>
              <a:rPr kumimoji="1" lang="en-US" altLang="zh-TW" sz="1600" dirty="0"/>
              <a:t>JSON</a:t>
            </a:r>
            <a:r>
              <a:rPr kumimoji="1" lang="zh-TW" altLang="en-US" sz="1600" dirty="0"/>
              <a:t>化</a:t>
            </a:r>
          </a:p>
          <a:p>
            <a:pPr marL="0" indent="0">
              <a:buNone/>
            </a:pPr>
            <a:r>
              <a:rPr kumimoji="1" lang="zh-TW" altLang="en-US" sz="1600" dirty="0"/>
              <a:t>如果可以，直接返回</a:t>
            </a:r>
            <a:r>
              <a:rPr kumimoji="1" lang="en-US" altLang="zh-TW" sz="1600" dirty="0" err="1"/>
              <a:t>NSArray</a:t>
            </a:r>
            <a:endParaRPr kumimoji="1" lang="en-US" altLang="zh-TW" sz="1600" dirty="0"/>
          </a:p>
          <a:p>
            <a:pPr marL="0" indent="0">
              <a:buNone/>
            </a:pPr>
            <a:r>
              <a:rPr kumimoji="1" lang="zh-TW" altLang="en-US" sz="1600" dirty="0"/>
              <a:t>如果不可以</a:t>
            </a:r>
          </a:p>
          <a:p>
            <a:pPr marL="0" indent="0">
              <a:buNone/>
            </a:pPr>
            <a:r>
              <a:rPr kumimoji="1" lang="zh-TW" altLang="en-US" sz="1600" dirty="0"/>
              <a:t>创建一个新的</a:t>
            </a:r>
            <a:r>
              <a:rPr kumimoji="1" lang="en-US" altLang="zh-TW" sz="1600" dirty="0" err="1"/>
              <a:t>NSArray</a:t>
            </a:r>
            <a:endParaRPr kumimoji="1" lang="en-US" altLang="zh-TW" sz="1600" dirty="0"/>
          </a:p>
          <a:p>
            <a:pPr marL="0" indent="0">
              <a:buNone/>
            </a:pPr>
            <a:r>
              <a:rPr kumimoji="1" lang="zh-TW" altLang="en-US" sz="1600" dirty="0"/>
              <a:t>遍历之前</a:t>
            </a:r>
            <a:r>
              <a:rPr kumimoji="1" lang="en-US" altLang="zh-TW" sz="1600" dirty="0" err="1"/>
              <a:t>NSArray</a:t>
            </a:r>
            <a:r>
              <a:rPr kumimoji="1" lang="zh-TW" altLang="en-US" sz="1600" dirty="0"/>
              <a:t>中的每一个元素</a:t>
            </a:r>
          </a:p>
          <a:p>
            <a:pPr marL="0" indent="0">
              <a:buNone/>
            </a:pPr>
            <a:r>
              <a:rPr kumimoji="1" lang="zh-TW" altLang="en-US" sz="1600" dirty="0"/>
              <a:t>递归将当前元素解析成 </a:t>
            </a:r>
            <a:r>
              <a:rPr kumimoji="1" lang="en-US" altLang="zh-TW" sz="1600" dirty="0" err="1"/>
              <a:t>NSString</a:t>
            </a:r>
            <a:r>
              <a:rPr kumimoji="1" lang="zh-TW" altLang="en-US" sz="1600" dirty="0"/>
              <a:t>、</a:t>
            </a:r>
            <a:r>
              <a:rPr kumimoji="1" lang="en-US" altLang="zh-TW" sz="1600" dirty="0" err="1"/>
              <a:t>NSNumber</a:t>
            </a:r>
            <a:endParaRPr kumimoji="1" lang="en-US" altLang="zh-TW" sz="1600" dirty="0"/>
          </a:p>
          <a:p>
            <a:pPr marL="0" indent="0">
              <a:buNone/>
            </a:pPr>
            <a:r>
              <a:rPr kumimoji="1" lang="zh-TW" altLang="en-US" sz="1600" dirty="0"/>
              <a:t>将解析</a:t>
            </a:r>
            <a:r>
              <a:rPr kumimoji="1" lang="zh-TW" altLang="en-US" sz="1600" dirty="0" smtClean="0"/>
              <a:t>后的元素添加到数组</a:t>
            </a:r>
            <a:endParaRPr kumimoji="1" lang="en-US" altLang="zh-TW" sz="1600" dirty="0" smtClean="0"/>
          </a:p>
          <a:p>
            <a:pPr marL="0" indent="0">
              <a:buNone/>
            </a:pPr>
            <a:r>
              <a:rPr kumimoji="1" lang="en-US" altLang="zh-TW" sz="1600" dirty="0" err="1"/>
              <a:t>NSSet</a:t>
            </a:r>
            <a:r>
              <a:rPr kumimoji="1" lang="en-US" altLang="zh-TW" sz="1600" dirty="0"/>
              <a:t> &gt;&gt;&gt; </a:t>
            </a:r>
            <a:r>
              <a:rPr kumimoji="1" lang="en-US" altLang="zh-TW" sz="1600" dirty="0" err="1"/>
              <a:t>NSArray</a:t>
            </a:r>
            <a:endParaRPr kumimoji="1" lang="en-US" altLang="zh-TW" sz="1600" dirty="0"/>
          </a:p>
          <a:p>
            <a:pPr marL="0" indent="0">
              <a:buNone/>
            </a:pPr>
            <a:r>
              <a:rPr kumimoji="1" lang="zh-TW" altLang="en-US" sz="1600" dirty="0"/>
              <a:t>走</a:t>
            </a:r>
            <a:r>
              <a:rPr kumimoji="1" lang="en-US" altLang="zh-TW" sz="1600" dirty="0" err="1"/>
              <a:t>NSArray</a:t>
            </a:r>
            <a:r>
              <a:rPr kumimoji="1" lang="zh-TW" altLang="en-US" sz="1600" dirty="0"/>
              <a:t>的流程</a:t>
            </a:r>
          </a:p>
          <a:p>
            <a:pPr marL="0" indent="0">
              <a:buNone/>
            </a:pPr>
            <a:r>
              <a:rPr kumimoji="1" lang="en-US" altLang="zh-TW" sz="1600" dirty="0" err="1"/>
              <a:t>NSDictionary</a:t>
            </a:r>
            <a:endParaRPr kumimoji="1" lang="en-US" altLang="zh-TW" sz="1600" dirty="0"/>
          </a:p>
          <a:p>
            <a:pPr marL="0" indent="0">
              <a:buNone/>
            </a:pPr>
            <a:r>
              <a:rPr kumimoji="1" lang="zh-TW" altLang="en-US" sz="1600" dirty="0"/>
              <a:t>类似</a:t>
            </a:r>
            <a:r>
              <a:rPr kumimoji="1" lang="en-US" altLang="zh-TW" sz="1600" dirty="0" err="1"/>
              <a:t>NSArray</a:t>
            </a:r>
            <a:endParaRPr kumimoji="1" lang="en-US" altLang="zh-TW" sz="1600" dirty="0"/>
          </a:p>
          <a:p>
            <a:pPr marL="0" indent="0">
              <a:buNone/>
            </a:pPr>
            <a:r>
              <a:rPr kumimoji="1" lang="zh-TW" altLang="en-US" sz="1600" dirty="0"/>
              <a:t>自定义</a:t>
            </a:r>
            <a:r>
              <a:rPr kumimoji="1" lang="en-US" altLang="zh-TW" sz="1600" dirty="0" err="1"/>
              <a:t>NSObject</a:t>
            </a:r>
            <a:r>
              <a:rPr kumimoji="1" lang="zh-TW" altLang="en-US" sz="1600" dirty="0"/>
              <a:t>类，非</a:t>
            </a:r>
            <a:r>
              <a:rPr kumimoji="1" lang="en-US" altLang="zh-TW" sz="1600" dirty="0"/>
              <a:t>Foundation</a:t>
            </a:r>
            <a:r>
              <a:rPr kumimoji="1" lang="zh-TW" altLang="en-US" sz="1600" dirty="0"/>
              <a:t>类</a:t>
            </a:r>
          </a:p>
          <a:p>
            <a:pPr marL="0" indent="0">
              <a:buNone/>
            </a:pPr>
            <a:r>
              <a:rPr kumimoji="1" lang="zh-TW" altLang="en-US" sz="1600" dirty="0"/>
              <a:t>将当前实体类对象 </a:t>
            </a:r>
            <a:r>
              <a:rPr kumimoji="1" lang="en-US" altLang="zh-TW" sz="1600" dirty="0"/>
              <a:t>&gt;&gt;&gt; </a:t>
            </a:r>
            <a:r>
              <a:rPr kumimoji="1" lang="zh-TW" altLang="en-US" sz="1600" dirty="0"/>
              <a:t>使用</a:t>
            </a:r>
            <a:r>
              <a:rPr kumimoji="1" lang="en-US" altLang="zh-TW" sz="1600" dirty="0" err="1"/>
              <a:t>NSDictionary</a:t>
            </a:r>
            <a:r>
              <a:rPr kumimoji="1" lang="zh-TW" altLang="en-US" sz="1600" dirty="0"/>
              <a:t>对象来重新组装</a:t>
            </a:r>
          </a:p>
          <a:p>
            <a:pPr marL="0" indent="0">
              <a:buNone/>
            </a:pPr>
            <a:r>
              <a:rPr kumimoji="1" lang="zh-TW" altLang="en-US" sz="1600" dirty="0"/>
              <a:t>属性值 </a:t>
            </a:r>
            <a:r>
              <a:rPr kumimoji="1" lang="en-US" altLang="zh-TW" sz="1600" dirty="0"/>
              <a:t>&gt;&gt;&gt; </a:t>
            </a:r>
            <a:r>
              <a:rPr kumimoji="1" lang="en-US" altLang="zh-TW" sz="1600" dirty="0" err="1"/>
              <a:t>NSDictionary</a:t>
            </a:r>
            <a:r>
              <a:rPr kumimoji="1" lang="zh-TW" altLang="en-US" sz="1600" dirty="0"/>
              <a:t>字典</a:t>
            </a:r>
            <a:r>
              <a:rPr kumimoji="1" lang="en-US" altLang="zh-TW" sz="1600" dirty="0"/>
              <a:t>key-value</a:t>
            </a:r>
          </a:p>
          <a:p>
            <a:pPr marL="0" indent="0">
              <a:buNone/>
            </a:pPr>
            <a:r>
              <a:rPr kumimoji="1" lang="zh-TW" altLang="en-US" sz="1600" dirty="0"/>
              <a:t>最终 实体类对象 </a:t>
            </a:r>
            <a:r>
              <a:rPr kumimoji="1" lang="en-US" altLang="zh-TW" sz="1600" dirty="0"/>
              <a:t>&gt;&gt;&gt; </a:t>
            </a:r>
            <a:r>
              <a:rPr kumimoji="1" lang="en-US" altLang="zh-TW" sz="1600" dirty="0" err="1"/>
              <a:t>NSDictionary</a:t>
            </a:r>
            <a:r>
              <a:rPr kumimoji="1" lang="zh-TW" altLang="en-US" sz="1600" dirty="0"/>
              <a:t>对象</a:t>
            </a:r>
            <a:endParaRPr kumimoji="1" lang="zh-CN" altLang="en-US" sz="1600" dirty="0"/>
          </a:p>
          <a:p>
            <a:pPr marL="0" indent="0">
              <a:buNone/>
            </a:pP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7768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继承实现与扩展实现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en-US" dirty="0" err="1" smtClean="0"/>
              <a:t>Model工具类我目前了解的有两个</a:t>
            </a:r>
            <a:r>
              <a:rPr kumimoji="1" lang="en-US" altLang="en-US" dirty="0" smtClean="0"/>
              <a:t>：</a:t>
            </a:r>
          </a:p>
          <a:p>
            <a:pPr marL="457200" indent="-457200">
              <a:buAutoNum type="arabicPeriod"/>
            </a:pPr>
            <a:r>
              <a:rPr kumimoji="1" lang="en-US" altLang="en-US" dirty="0" err="1" smtClean="0"/>
              <a:t>需要继承一个BaseM</a:t>
            </a:r>
            <a:r>
              <a:rPr kumimoji="1" lang="en-US" altLang="zh-CN" dirty="0" err="1" smtClean="0"/>
              <a:t>odel</a:t>
            </a:r>
            <a:r>
              <a:rPr kumimoji="1" lang="en-US" altLang="en-US" dirty="0" err="1" smtClean="0"/>
              <a:t>类</a:t>
            </a:r>
            <a:r>
              <a:rPr kumimoji="1" lang="zh-CN" altLang="en-US" dirty="0" smtClean="0"/>
              <a:t>的（如</a:t>
            </a:r>
            <a:r>
              <a:rPr kumimoji="1" lang="en-US" altLang="zh-CN" dirty="0" err="1" smtClean="0"/>
              <a:t>JSONModel</a:t>
            </a:r>
            <a:r>
              <a:rPr kumimoji="1" lang="zh-CN" altLang="en-US" dirty="0" smtClean="0"/>
              <a:t>）</a:t>
            </a:r>
            <a:endParaRPr kumimoji="1" lang="en-US" altLang="en-US" dirty="0" smtClean="0"/>
          </a:p>
          <a:p>
            <a:pPr marL="457200" indent="-457200">
              <a:buAutoNum type="arabicPeriod"/>
            </a:pPr>
            <a:r>
              <a:rPr kumimoji="1" lang="zh-CN" altLang="en-US" dirty="0" smtClean="0"/>
              <a:t>通过扩展</a:t>
            </a:r>
            <a:r>
              <a:rPr kumimoji="1" lang="en-US" altLang="zh-CN" dirty="0" err="1" smtClean="0"/>
              <a:t>NSObject</a:t>
            </a:r>
            <a:r>
              <a:rPr kumimoji="1" lang="zh-CN" altLang="en-US" dirty="0" smtClean="0"/>
              <a:t>实现的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YYModel</a:t>
            </a:r>
            <a:r>
              <a:rPr kumimoji="1" lang="zh-CN" altLang="zh-CN" dirty="0" smtClean="0"/>
              <a:t>、</a:t>
            </a:r>
            <a:r>
              <a:rPr kumimoji="1" lang="en-US" altLang="zh-CN" dirty="0" err="1" smtClean="0"/>
              <a:t>MJExtension</a:t>
            </a:r>
            <a:r>
              <a:rPr kumimoji="1" lang="en-US" altLang="zh-CN" dirty="0" smtClean="0"/>
              <a:t>)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sz="3200" dirty="0" smtClean="0"/>
              <a:t>本次为大家介绍一个手写的</a:t>
            </a:r>
            <a:r>
              <a:rPr kumimoji="1" lang="en-US" altLang="zh-CN" sz="3200" dirty="0" err="1" smtClean="0"/>
              <a:t>BaseModel</a:t>
            </a:r>
            <a:r>
              <a:rPr kumimoji="1" lang="zh-CN" altLang="en-US" sz="3200" dirty="0" smtClean="0"/>
              <a:t>类和</a:t>
            </a:r>
            <a:r>
              <a:rPr kumimoji="1" lang="en-US" altLang="zh-CN" sz="3200" dirty="0" err="1"/>
              <a:t>ibireme</a:t>
            </a:r>
            <a:r>
              <a:rPr kumimoji="1" lang="zh-CN" altLang="en-US" sz="3200" dirty="0" smtClean="0"/>
              <a:t>大神的</a:t>
            </a:r>
            <a:r>
              <a:rPr kumimoji="1" lang="en-US" altLang="zh-CN" sz="3200" dirty="0" err="1" smtClean="0"/>
              <a:t>YYModel</a:t>
            </a:r>
            <a:endParaRPr kumimoji="1" lang="en-US" altLang="zh-CN" sz="3200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106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23354"/>
          </a:xfrm>
        </p:spPr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ModelDescriptionAddIndent</a:t>
            </a:r>
            <a:r>
              <a:rPr lang="en-US" altLang="zh-CN" dirty="0"/>
              <a:t>// </a:t>
            </a:r>
            <a:r>
              <a:rPr lang="zh-CN" altLang="en-US" dirty="0"/>
              <a:t>这个函数的目的就是除了第一行，其他的行都缩进 </a:t>
            </a:r>
            <a:r>
              <a:rPr lang="en-US" altLang="zh-CN" dirty="0"/>
              <a:t>indent * 4 </a:t>
            </a:r>
            <a:r>
              <a:rPr lang="zh-CN" altLang="en-US" dirty="0"/>
              <a:t>个 字符</a:t>
            </a:r>
          </a:p>
          <a:p>
            <a:pPr marL="0" indent="0">
              <a:buNone/>
            </a:pPr>
            <a:r>
              <a:rPr lang="en-US" altLang="zh-CN" dirty="0" err="1" smtClean="0"/>
              <a:t>ModelDescription</a:t>
            </a:r>
            <a:r>
              <a:rPr lang="en-US" altLang="zh-TW" dirty="0"/>
              <a:t>/// </a:t>
            </a:r>
            <a:r>
              <a:rPr lang="en-US" altLang="zh-TW" dirty="0" err="1"/>
              <a:t>Generaate</a:t>
            </a:r>
            <a:r>
              <a:rPr lang="en-US" altLang="zh-TW" dirty="0"/>
              <a:t> a description string </a:t>
            </a:r>
            <a:r>
              <a:rPr lang="zh-TW" altLang="en-US"/>
              <a:t>系统的获取对这个模型的描述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833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Demo1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TW" dirty="0"/>
              <a:t>#pragma runtime </a:t>
            </a:r>
            <a:r>
              <a:rPr lang="zh-TW" altLang="en-US" dirty="0"/>
              <a:t>获取所有的属性</a:t>
            </a:r>
          </a:p>
          <a:p>
            <a:r>
              <a:rPr lang="en-US" altLang="zh-CN" dirty="0"/>
              <a:t>- (</a:t>
            </a:r>
            <a:r>
              <a:rPr lang="en-US" altLang="zh-CN" dirty="0" err="1"/>
              <a:t>NSArray</a:t>
            </a:r>
            <a:r>
              <a:rPr lang="en-US" altLang="zh-CN" dirty="0"/>
              <a:t> *)</a:t>
            </a:r>
            <a:r>
              <a:rPr lang="en-US" altLang="zh-CN" dirty="0" err="1"/>
              <a:t>filterPropertys</a:t>
            </a:r>
            <a:r>
              <a:rPr lang="en-US" altLang="zh-CN" dirty="0"/>
              <a:t> {</a:t>
            </a:r>
          </a:p>
          <a:p>
            <a:r>
              <a:rPr lang="mr-IN" altLang="zh-CN" dirty="0"/>
              <a:t>  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NSMutableArray</a:t>
            </a:r>
            <a:r>
              <a:rPr lang="en-US" altLang="zh-CN" dirty="0"/>
              <a:t> * </a:t>
            </a:r>
            <a:r>
              <a:rPr lang="en-US" altLang="zh-CN" dirty="0" err="1"/>
              <a:t>mutabArray</a:t>
            </a:r>
            <a:r>
              <a:rPr lang="en-US" altLang="zh-CN" dirty="0"/>
              <a:t> = [</a:t>
            </a:r>
            <a:r>
              <a:rPr lang="en-US" altLang="zh-CN" dirty="0" err="1"/>
              <a:t>NSMutableArray</a:t>
            </a:r>
            <a:r>
              <a:rPr lang="en-US" altLang="zh-CN" dirty="0"/>
              <a:t> array];</a:t>
            </a:r>
          </a:p>
          <a:p>
            <a:r>
              <a:rPr lang="en-US" altLang="zh-CN" dirty="0"/>
              <a:t>    unsigned </a:t>
            </a: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outcount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objc_property_t</a:t>
            </a:r>
            <a:r>
              <a:rPr lang="en-US" altLang="zh-CN" dirty="0"/>
              <a:t> *</a:t>
            </a:r>
            <a:r>
              <a:rPr lang="en-US" altLang="zh-CN" dirty="0" err="1"/>
              <a:t>propertys</a:t>
            </a:r>
            <a:r>
              <a:rPr lang="en-US" altLang="zh-CN" dirty="0"/>
              <a:t> = </a:t>
            </a:r>
            <a:r>
              <a:rPr lang="en-US" altLang="zh-CN" dirty="0" err="1"/>
              <a:t>class_copyPropertyList</a:t>
            </a:r>
            <a:r>
              <a:rPr lang="en-US" altLang="zh-CN" dirty="0"/>
              <a:t>([self class], &amp;</a:t>
            </a:r>
            <a:r>
              <a:rPr lang="en-US" altLang="zh-CN" dirty="0" err="1"/>
              <a:t>outcount</a:t>
            </a:r>
            <a:r>
              <a:rPr lang="en-US" altLang="zh-CN" dirty="0"/>
              <a:t>);</a:t>
            </a:r>
          </a:p>
          <a:p>
            <a:r>
              <a:rPr lang="mr-IN" altLang="zh-CN" dirty="0"/>
              <a:t>    for (int i =0; i&lt;outcount; i++)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objc_property_t</a:t>
            </a:r>
            <a:r>
              <a:rPr lang="en-US" altLang="zh-CN" dirty="0"/>
              <a:t> property = </a:t>
            </a:r>
            <a:r>
              <a:rPr lang="en-US" altLang="zh-CN" dirty="0" err="1"/>
              <a:t>propertys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const</a:t>
            </a:r>
            <a:r>
              <a:rPr lang="en-US" altLang="zh-CN" dirty="0"/>
              <a:t> char* </a:t>
            </a:r>
            <a:r>
              <a:rPr lang="en-US" altLang="zh-CN" dirty="0" err="1"/>
              <a:t>char_f</a:t>
            </a:r>
            <a:r>
              <a:rPr lang="en-US" altLang="zh-CN" dirty="0"/>
              <a:t> =</a:t>
            </a:r>
            <a:r>
              <a:rPr lang="en-US" altLang="zh-CN" dirty="0" err="1"/>
              <a:t>property_getName</a:t>
            </a:r>
            <a:r>
              <a:rPr lang="en-US" altLang="zh-CN" dirty="0"/>
              <a:t>(property);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NSString</a:t>
            </a:r>
            <a:r>
              <a:rPr lang="en-US" altLang="zh-CN" dirty="0"/>
              <a:t> * </a:t>
            </a:r>
            <a:r>
              <a:rPr lang="en-US" altLang="zh-CN" dirty="0" err="1"/>
              <a:t>propertyName</a:t>
            </a:r>
            <a:r>
              <a:rPr lang="en-US" altLang="zh-CN" dirty="0"/>
              <a:t> =  [</a:t>
            </a:r>
            <a:r>
              <a:rPr lang="en-US" altLang="zh-CN" dirty="0" err="1"/>
              <a:t>NSString</a:t>
            </a:r>
            <a:r>
              <a:rPr lang="en-US" altLang="zh-CN" dirty="0"/>
              <a:t> stringWithUTF8String:char_f];</a:t>
            </a:r>
          </a:p>
          <a:p>
            <a:r>
              <a:rPr lang="en-US" altLang="zh-CN" dirty="0"/>
              <a:t>        //       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char_N</a:t>
            </a:r>
            <a:r>
              <a:rPr lang="en-US" altLang="zh-CN" dirty="0"/>
              <a:t> = </a:t>
            </a:r>
            <a:r>
              <a:rPr lang="en-US" altLang="zh-CN" dirty="0" err="1"/>
              <a:t>property_getAttributes</a:t>
            </a:r>
            <a:r>
              <a:rPr lang="en-US" altLang="zh-CN" dirty="0"/>
              <a:t>(property);</a:t>
            </a:r>
          </a:p>
          <a:p>
            <a:r>
              <a:rPr lang="en-US" altLang="zh-CN" dirty="0"/>
              <a:t>        [</a:t>
            </a:r>
            <a:r>
              <a:rPr lang="en-US" altLang="zh-CN" dirty="0" err="1"/>
              <a:t>mutabArray</a:t>
            </a:r>
            <a:r>
              <a:rPr lang="en-US" altLang="zh-CN" dirty="0"/>
              <a:t> </a:t>
            </a:r>
            <a:r>
              <a:rPr lang="en-US" altLang="zh-CN" dirty="0" err="1"/>
              <a:t>addObject:propertyName</a:t>
            </a:r>
            <a:r>
              <a:rPr lang="en-US" altLang="zh-CN" dirty="0"/>
              <a:t>];</a:t>
            </a:r>
          </a:p>
          <a:p>
            <a:r>
              <a:rPr lang="mr-IN" altLang="zh-CN" dirty="0"/>
              <a:t>       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NSLog</a:t>
            </a:r>
            <a:r>
              <a:rPr lang="en-US" altLang="zh-CN" dirty="0"/>
              <a:t>(@"name:%s",</a:t>
            </a:r>
            <a:r>
              <a:rPr lang="en-US" altLang="zh-CN" dirty="0" err="1"/>
              <a:t>property_getName</a:t>
            </a:r>
            <a:r>
              <a:rPr lang="en-US" altLang="zh-CN" dirty="0"/>
              <a:t>(property));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NSLog</a:t>
            </a:r>
            <a:r>
              <a:rPr lang="en-US" altLang="zh-CN" dirty="0"/>
              <a:t>(@"attributes:%s",</a:t>
            </a:r>
            <a:r>
              <a:rPr lang="en-US" altLang="zh-CN" dirty="0" err="1"/>
              <a:t>property_getAttributes</a:t>
            </a:r>
            <a:r>
              <a:rPr lang="en-US" altLang="zh-CN" dirty="0"/>
              <a:t>(property));</a:t>
            </a:r>
          </a:p>
          <a:p>
            <a:r>
              <a:rPr lang="mr-IN" altLang="zh-CN" dirty="0"/>
              <a:t>        </a:t>
            </a:r>
          </a:p>
          <a:p>
            <a:r>
              <a:rPr lang="mr-IN" altLang="zh-CN" dirty="0"/>
              <a:t>    }</a:t>
            </a:r>
          </a:p>
          <a:p>
            <a:r>
              <a:rPr lang="mr-IN" altLang="zh-CN" dirty="0"/>
              <a:t>    </a:t>
            </a:r>
          </a:p>
          <a:p>
            <a:r>
              <a:rPr lang="en-US" altLang="zh-CN" dirty="0"/>
              <a:t>    free(</a:t>
            </a:r>
            <a:r>
              <a:rPr lang="en-US" altLang="zh-CN" dirty="0" err="1"/>
              <a:t>propertys</a:t>
            </a:r>
            <a:r>
              <a:rPr lang="en-US" altLang="zh-CN" dirty="0"/>
              <a:t>);</a:t>
            </a:r>
          </a:p>
          <a:p>
            <a:r>
              <a:rPr lang="mr-IN" altLang="zh-CN" dirty="0"/>
              <a:t>    </a:t>
            </a:r>
          </a:p>
          <a:p>
            <a:pPr marL="0" indent="0">
              <a:buNone/>
            </a:pPr>
            <a:r>
              <a:rPr lang="en-US" altLang="zh-CN" dirty="0"/>
              <a:t>    return </a:t>
            </a:r>
            <a:r>
              <a:rPr lang="en-US" altLang="zh-CN" dirty="0" err="1"/>
              <a:t>mutabArray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0080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0869"/>
          </a:xfrm>
        </p:spPr>
        <p:txBody>
          <a:bodyPr/>
          <a:lstStyle/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8146" y="1123927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其</a:t>
            </a:r>
            <a:r>
              <a:rPr lang="en-US" altLang="zh-CN" dirty="0" err="1" smtClean="0"/>
              <a:t>中</a:t>
            </a:r>
            <a:r>
              <a:rPr lang="en-US" altLang="zh-CN" dirty="0" err="1"/>
              <a:t>filterPropertys</a:t>
            </a:r>
            <a:r>
              <a:rPr lang="zh-CN" altLang="zh-CN" dirty="0"/>
              <a:t>方法中</a:t>
            </a:r>
            <a:r>
              <a:rPr lang="en-US" altLang="zh-CN" dirty="0" err="1"/>
              <a:t>稍微用到了一点runtime</a:t>
            </a:r>
            <a:r>
              <a:rPr lang="en-US" altLang="zh-CN" dirty="0"/>
              <a:t>， </a:t>
            </a:r>
            <a:endParaRPr lang="zh-CN" altLang="zh-CN" dirty="0"/>
          </a:p>
          <a:p>
            <a:r>
              <a:rPr lang="en-US" altLang="zh-CN" dirty="0"/>
              <a:t>OBJC_EXPORT </a:t>
            </a:r>
            <a:r>
              <a:rPr lang="en-US" altLang="zh-CN" dirty="0" err="1"/>
              <a:t>objc_property_t</a:t>
            </a:r>
            <a:r>
              <a:rPr lang="en-US" altLang="zh-CN" dirty="0"/>
              <a:t> *</a:t>
            </a:r>
            <a:r>
              <a:rPr lang="en-US" altLang="zh-CN" dirty="0" err="1"/>
              <a:t>class_copyPropertyList</a:t>
            </a:r>
            <a:r>
              <a:rPr lang="en-US" altLang="zh-CN" dirty="0"/>
              <a:t>(Class </a:t>
            </a:r>
            <a:r>
              <a:rPr lang="en-US" altLang="zh-CN" dirty="0" err="1"/>
              <a:t>cls</a:t>
            </a:r>
            <a:r>
              <a:rPr lang="en-US" altLang="zh-CN" dirty="0"/>
              <a:t>, unsigned </a:t>
            </a:r>
            <a:r>
              <a:rPr lang="en-US" altLang="zh-CN" dirty="0" err="1"/>
              <a:t>int</a:t>
            </a:r>
            <a:r>
              <a:rPr lang="en-US" altLang="zh-CN" dirty="0"/>
              <a:t> *</a:t>
            </a:r>
            <a:r>
              <a:rPr lang="en-US" altLang="zh-CN" dirty="0" err="1"/>
              <a:t>outCount</a:t>
            </a:r>
            <a:r>
              <a:rPr lang="en-US" altLang="zh-CN" dirty="0"/>
              <a:t>) </a:t>
            </a:r>
            <a:r>
              <a:rPr lang="zh-CN" altLang="zh-CN" dirty="0"/>
              <a:t>函数可以获得类属性列表，赋址到</a:t>
            </a:r>
            <a:r>
              <a:rPr lang="en-US" altLang="zh-CN" dirty="0" err="1"/>
              <a:t>outCount</a:t>
            </a:r>
            <a:r>
              <a:rPr lang="zh-CN" altLang="zh-CN" dirty="0"/>
              <a:t>去是属性的个数，</a:t>
            </a:r>
          </a:p>
          <a:p>
            <a:r>
              <a:rPr lang="zh-CN" altLang="zh-CN" dirty="0"/>
              <a:t>接着通过</a:t>
            </a:r>
            <a:r>
              <a:rPr lang="en-US" altLang="zh-CN" dirty="0" err="1"/>
              <a:t>property_getName</a:t>
            </a:r>
            <a:r>
              <a:rPr lang="en-US" altLang="zh-CN" dirty="0"/>
              <a:t> </a:t>
            </a:r>
            <a:r>
              <a:rPr lang="zh-CN" altLang="zh-CN" dirty="0"/>
              <a:t>可以获得属性名，并</a:t>
            </a:r>
            <a:r>
              <a:rPr lang="en-US" altLang="zh-CN" dirty="0"/>
              <a:t>stringWithUTF8String</a:t>
            </a:r>
            <a:r>
              <a:rPr lang="zh-CN" altLang="zh-CN" dirty="0"/>
              <a:t>将</a:t>
            </a:r>
            <a:r>
              <a:rPr lang="en-US" altLang="zh-CN" dirty="0"/>
              <a:t>char*</a:t>
            </a:r>
            <a:r>
              <a:rPr lang="zh-CN" altLang="zh-CN" dirty="0"/>
              <a:t>转成</a:t>
            </a:r>
            <a:r>
              <a:rPr lang="en-US" altLang="zh-CN" dirty="0" err="1"/>
              <a:t>NString</a:t>
            </a:r>
            <a:endParaRPr lang="zh-CN" altLang="zh-CN" dirty="0"/>
          </a:p>
          <a:p>
            <a:r>
              <a:rPr lang="en-US" altLang="zh-CN" dirty="0" err="1"/>
              <a:t>property_getAttributes</a:t>
            </a:r>
            <a:r>
              <a:rPr lang="en-US" altLang="zh-CN" dirty="0"/>
              <a:t>  </a:t>
            </a:r>
            <a:r>
              <a:rPr lang="zh-CN" altLang="zh-CN" dirty="0"/>
              <a:t>可以获取</a:t>
            </a:r>
            <a:r>
              <a:rPr lang="en-US" altLang="zh-CN" dirty="0"/>
              <a:t>property</a:t>
            </a:r>
            <a:r>
              <a:rPr lang="zh-CN" altLang="zh-CN" dirty="0"/>
              <a:t>的</a:t>
            </a:r>
            <a:r>
              <a:rPr lang="en-US" altLang="zh-CN" dirty="0"/>
              <a:t>attributes  </a:t>
            </a:r>
            <a:r>
              <a:rPr lang="en-US" altLang="zh-CN" dirty="0" smtClean="0"/>
              <a:t>,</a:t>
            </a:r>
            <a:endParaRPr lang="zh-CN" altLang="zh-CN" dirty="0" smtClean="0"/>
          </a:p>
          <a:p>
            <a:pPr marL="0" indent="0">
              <a:buNone/>
            </a:pPr>
            <a:endParaRPr lang="zh-CN" altLang="zh-CN" dirty="0" smtClean="0"/>
          </a:p>
          <a:p>
            <a:r>
              <a:rPr lang="zh-CN" altLang="zh-CN" dirty="0" smtClean="0"/>
              <a:t>说</a:t>
            </a:r>
            <a:r>
              <a:rPr lang="zh-CN" altLang="zh-CN" dirty="0"/>
              <a:t>属性的属性太奇怪了。</a:t>
            </a:r>
          </a:p>
          <a:p>
            <a:r>
              <a:rPr lang="zh-CN" altLang="zh-CN" dirty="0"/>
              <a:t>再看看</a:t>
            </a:r>
            <a:r>
              <a:rPr lang="en-US" altLang="zh-CN" dirty="0"/>
              <a:t>T</a:t>
            </a:r>
            <a:r>
              <a:rPr lang="zh-CN" altLang="zh-CN" dirty="0"/>
              <a:t>类型</a:t>
            </a:r>
            <a:r>
              <a:rPr lang="en-US" altLang="zh-CN" dirty="0"/>
              <a:t> &amp;</a:t>
            </a:r>
            <a:r>
              <a:rPr lang="zh-CN" altLang="zh-CN" dirty="0"/>
              <a:t>，</a:t>
            </a:r>
            <a:r>
              <a:rPr lang="en-US" altLang="zh-CN" dirty="0"/>
              <a:t>N,V</a:t>
            </a:r>
            <a:r>
              <a:rPr lang="zh-CN" altLang="zh-CN" dirty="0"/>
              <a:t>这种表示是什么？</a:t>
            </a:r>
          </a:p>
          <a:p>
            <a:r>
              <a:rPr lang="zh-CN" altLang="zh-CN" dirty="0"/>
              <a:t>而这种</a:t>
            </a:r>
            <a:r>
              <a:rPr lang="zh-CN" altLang="zh-CN" dirty="0" smtClean="0"/>
              <a:t>属性由官方定义</a:t>
            </a:r>
            <a:r>
              <a:rPr lang="en-US" altLang="zh-CN" u="sng" dirty="0">
                <a:hlinkClick r:id="rId2"/>
              </a:rPr>
              <a:t>https://developer.apple.com/library/mac/documentation/Cocoa/Conceptual/ObjCRuntimeGuide/Articles/ocrtTypeEncodings.html</a:t>
            </a:r>
            <a:endParaRPr lang="zh-CN" altLang="zh-CN" dirty="0"/>
          </a:p>
          <a:p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58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V="1">
            <a:off x="457200" y="-621801"/>
            <a:ext cx="8229600" cy="621801"/>
          </a:xfrm>
        </p:spPr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49" b="-10349"/>
          <a:stretch>
            <a:fillRect/>
          </a:stretch>
        </p:blipFill>
        <p:spPr bwMode="auto">
          <a:xfrm>
            <a:off x="457200" y="489503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1114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74" r="-15574"/>
          <a:stretch>
            <a:fillRect/>
          </a:stretch>
        </p:blipFill>
        <p:spPr bwMode="auto">
          <a:xfrm>
            <a:off x="457200" y="476274"/>
            <a:ext cx="8229600" cy="5649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2285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选择</a:t>
            </a:r>
            <a:r>
              <a:rPr kumimoji="1" lang="en-US" altLang="zh-CN" dirty="0" err="1"/>
              <a:t>YYModel</a:t>
            </a:r>
            <a:r>
              <a:rPr kumimoji="1" lang="zh-CN" altLang="en-US" dirty="0"/>
              <a:t>的原因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高性能</a:t>
            </a:r>
            <a:r>
              <a:rPr lang="en-US" altLang="zh-CN" dirty="0"/>
              <a:t>: </a:t>
            </a:r>
            <a:r>
              <a:rPr lang="zh-CN" altLang="en-US" dirty="0"/>
              <a:t>模型转换性能接近手写解析代码。</a:t>
            </a:r>
          </a:p>
          <a:p>
            <a:r>
              <a:rPr lang="zh-CN" altLang="en-US" dirty="0"/>
              <a:t>自动类型转换</a:t>
            </a:r>
            <a:r>
              <a:rPr lang="en-US" altLang="zh-CN" dirty="0"/>
              <a:t>: </a:t>
            </a:r>
            <a:r>
              <a:rPr lang="zh-CN" altLang="en-US" dirty="0"/>
              <a:t>对象类型可以自动转换，详情见下方表格。</a:t>
            </a:r>
          </a:p>
          <a:p>
            <a:r>
              <a:rPr lang="zh-CN" altLang="en-US" dirty="0"/>
              <a:t>类型安全</a:t>
            </a:r>
            <a:r>
              <a:rPr lang="en-US" altLang="zh-CN" dirty="0"/>
              <a:t>: </a:t>
            </a:r>
            <a:r>
              <a:rPr lang="zh-CN" altLang="en-US" dirty="0"/>
              <a:t>转换过程中，所有的数据类型都会被检测一遍，以保证类型安全，避免崩溃问题。</a:t>
            </a:r>
          </a:p>
          <a:p>
            <a:r>
              <a:rPr lang="zh-CN" altLang="en-US" dirty="0"/>
              <a:t>无侵入性</a:t>
            </a:r>
            <a:r>
              <a:rPr lang="en-US" altLang="zh-CN" dirty="0"/>
              <a:t>: </a:t>
            </a:r>
            <a:r>
              <a:rPr lang="zh-CN" altLang="en-US" dirty="0"/>
              <a:t>模型无需继承自其他基类。</a:t>
            </a:r>
          </a:p>
          <a:p>
            <a:r>
              <a:rPr lang="zh-CN" altLang="en-US" dirty="0"/>
              <a:t>轻量</a:t>
            </a:r>
            <a:r>
              <a:rPr lang="en-US" altLang="zh-CN" dirty="0"/>
              <a:t>: </a:t>
            </a:r>
            <a:r>
              <a:rPr lang="zh-CN" altLang="en-US" dirty="0"/>
              <a:t>该框架只有 </a:t>
            </a:r>
            <a:r>
              <a:rPr lang="en-US" altLang="zh-CN" dirty="0"/>
              <a:t>5 </a:t>
            </a:r>
            <a:r>
              <a:rPr lang="zh-CN" altLang="en-US" dirty="0"/>
              <a:t>个文件 </a:t>
            </a:r>
            <a:r>
              <a:rPr lang="en-US" altLang="zh-CN" dirty="0"/>
              <a:t>(</a:t>
            </a:r>
            <a:r>
              <a:rPr lang="zh-CN" altLang="en-US" dirty="0"/>
              <a:t>包括</a:t>
            </a:r>
            <a:r>
              <a:rPr lang="en-US" altLang="zh-CN" dirty="0"/>
              <a:t>.h</a:t>
            </a:r>
            <a:r>
              <a:rPr lang="zh-CN" altLang="en-US" dirty="0"/>
              <a:t>文件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文档和单元测试</a:t>
            </a:r>
            <a:r>
              <a:rPr lang="en-US" altLang="zh-CN" dirty="0"/>
              <a:t>: </a:t>
            </a:r>
            <a:r>
              <a:rPr lang="zh-CN" altLang="en-US" dirty="0"/>
              <a:t>文档覆盖率</a:t>
            </a:r>
            <a:r>
              <a:rPr lang="en-US" altLang="zh-CN" dirty="0"/>
              <a:t>100%,</a:t>
            </a:r>
            <a:r>
              <a:rPr lang="zh-CN" altLang="en-US" dirty="0"/>
              <a:t> 代码覆盖率</a:t>
            </a:r>
            <a:r>
              <a:rPr lang="en-US" altLang="zh-CN" dirty="0"/>
              <a:t>99.6%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218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57205"/>
            <a:ext cx="8229600" cy="1957405"/>
          </a:xfrm>
        </p:spPr>
        <p:txBody>
          <a:bodyPr/>
          <a:lstStyle/>
          <a:p>
            <a:r>
              <a:rPr kumimoji="1" lang="zh-TW" altLang="en-US" sz="2000" dirty="0"/>
              <a:t>处理 </a:t>
            </a:r>
            <a:r>
              <a:rPr kumimoji="1" lang="en-US" altLang="zh-TW" sz="2000" dirty="0" err="1"/>
              <a:t>GithubUser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数据 </a:t>
            </a:r>
            <a:r>
              <a:rPr kumimoji="1" lang="en-US" altLang="zh-TW" sz="2000" dirty="0"/>
              <a:t>10000 </a:t>
            </a:r>
            <a:r>
              <a:rPr kumimoji="1" lang="zh-TW" altLang="en-US" sz="2000" dirty="0"/>
              <a:t>次耗时统计 </a:t>
            </a:r>
            <a:r>
              <a:rPr kumimoji="1" lang="en-US" altLang="zh-TW" sz="2000" dirty="0"/>
              <a:t>(iPhone 6):</a:t>
            </a:r>
            <a:endParaRPr kumimoji="1" lang="zh-CN" altLang="en-US" sz="20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rcRect t="4913" b="4913"/>
          <a:stretch>
            <a:fillRect/>
          </a:stretch>
        </p:blipFill>
        <p:spPr>
          <a:xfrm>
            <a:off x="801133" y="1891256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677050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政公文纸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行政公文纸.thmx</Template>
  <TotalTime>282</TotalTime>
  <Words>1478</Words>
  <Application>Microsoft Macintosh PowerPoint</Application>
  <PresentationFormat>全屏显示(4:3)</PresentationFormat>
  <Paragraphs>229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行政公文纸</vt:lpstr>
      <vt:lpstr>YYModel</vt:lpstr>
      <vt:lpstr>为什么用Model类框架</vt:lpstr>
      <vt:lpstr>继承实现与扩展实现</vt:lpstr>
      <vt:lpstr>Demo1</vt:lpstr>
      <vt:lpstr> </vt:lpstr>
      <vt:lpstr> </vt:lpstr>
      <vt:lpstr>PowerPoint 演示文稿</vt:lpstr>
      <vt:lpstr>选择YYModel的原因 </vt:lpstr>
      <vt:lpstr>处理 GithubUser 数据 10000 次耗时统计 (iPhone 6):</vt:lpstr>
      <vt:lpstr> </vt:lpstr>
      <vt:lpstr>C语言</vt:lpstr>
      <vt:lpstr>Runtime</vt:lpstr>
      <vt:lpstr>CF/Foundation</vt:lpstr>
      <vt:lpstr>使用方法</vt:lpstr>
      <vt:lpstr>PowerPoint 演示文稿</vt:lpstr>
      <vt:lpstr>YYModel中所提供的函数</vt:lpstr>
      <vt:lpstr> </vt:lpstr>
      <vt:lpstr>YYModel.h</vt:lpstr>
      <vt:lpstr>YYClassInfo.h</vt:lpstr>
      <vt:lpstr>YYClassInfo.m</vt:lpstr>
      <vt:lpstr>YYClassInfo.m</vt:lpstr>
      <vt:lpstr>NSObject+YYModel.h</vt:lpstr>
      <vt:lpstr>NSObject+YYModel.m</vt:lpstr>
      <vt:lpstr> </vt:lpstr>
      <vt:lpstr> </vt:lpstr>
      <vt:lpstr> </vt:lpstr>
      <vt:lpstr> </vt:lpstr>
      <vt:lpstr> </vt:lpstr>
      <vt:lpstr> </vt:lpstr>
      <vt:lpstr> </vt:lpstr>
    </vt:vector>
  </TitlesOfParts>
  <Company>微软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YYModel</dc:title>
  <dc:creator>亦梁 王</dc:creator>
  <cp:lastModifiedBy>亦梁 王</cp:lastModifiedBy>
  <cp:revision>23</cp:revision>
  <dcterms:created xsi:type="dcterms:W3CDTF">2016-11-22T12:55:13Z</dcterms:created>
  <dcterms:modified xsi:type="dcterms:W3CDTF">2016-11-22T17:38:59Z</dcterms:modified>
</cp:coreProperties>
</file>