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sldIdLst>
    <p:sldId id="256" r:id="rId2"/>
    <p:sldId id="257" r:id="rId3"/>
    <p:sldId id="258" r:id="rId4"/>
    <p:sldId id="259" r:id="rId5"/>
    <p:sldId id="260" r:id="rId6"/>
    <p:sldId id="261" r:id="rId7"/>
    <p:sldId id="270" r:id="rId8"/>
    <p:sldId id="269" r:id="rId9"/>
    <p:sldId id="271" r:id="rId10"/>
    <p:sldId id="279" r:id="rId11"/>
    <p:sldId id="280" r:id="rId12"/>
    <p:sldId id="275" r:id="rId13"/>
    <p:sldId id="276" r:id="rId14"/>
    <p:sldId id="282" r:id="rId15"/>
    <p:sldId id="277" r:id="rId16"/>
    <p:sldId id="285" r:id="rId17"/>
    <p:sldId id="283" r:id="rId18"/>
    <p:sldId id="284" r:id="rId19"/>
    <p:sldId id="278" r:id="rId20"/>
    <p:sldId id="286" r:id="rId21"/>
    <p:sldId id="287" r:id="rId22"/>
    <p:sldId id="28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53FAB67-CC17-4356-8842-C9B4344C50BA}">
          <p14:sldIdLst>
            <p14:sldId id="256"/>
            <p14:sldId id="257"/>
            <p14:sldId id="258"/>
            <p14:sldId id="259"/>
            <p14:sldId id="260"/>
            <p14:sldId id="261"/>
            <p14:sldId id="270"/>
            <p14:sldId id="269"/>
          </p14:sldIdLst>
        </p14:section>
        <p14:section name="Sección sin título" id="{05F676CE-06B6-429D-A64F-278FD3C9D6D6}">
          <p14:sldIdLst>
            <p14:sldId id="271"/>
            <p14:sldId id="279"/>
            <p14:sldId id="280"/>
            <p14:sldId id="275"/>
            <p14:sldId id="276"/>
            <p14:sldId id="282"/>
            <p14:sldId id="277"/>
            <p14:sldId id="285"/>
            <p14:sldId id="283"/>
            <p14:sldId id="284"/>
            <p14:sldId id="278"/>
            <p14:sldId id="286"/>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9" autoAdjust="0"/>
    <p:restoredTop sz="94660"/>
  </p:normalViewPr>
  <p:slideViewPr>
    <p:cSldViewPr snapToGrid="0">
      <p:cViewPr varScale="1">
        <p:scale>
          <a:sx n="90" d="100"/>
          <a:sy n="90" d="100"/>
        </p:scale>
        <p:origin x="732"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22E3D-3E3A-415B-B024-B6B372F3A82F}"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s-CO"/>
        </a:p>
      </dgm:t>
    </dgm:pt>
    <dgm:pt modelId="{C08A3379-FDBC-4249-AFF1-010A476FB5D4}">
      <dgm:prSet phldrT="[Texto]"/>
      <dgm:spPr/>
      <dgm:t>
        <a:bodyPr/>
        <a:lstStyle/>
        <a:p>
          <a:r>
            <a:rPr lang="es-CO" dirty="0">
              <a:latin typeface="Arial Unicode MS" panose="020B0604020202020204" pitchFamily="34" charset="-128"/>
              <a:ea typeface="Arial Unicode MS" panose="020B0604020202020204" pitchFamily="34" charset="-128"/>
              <a:cs typeface="Arial Unicode MS" panose="020B0604020202020204" pitchFamily="34" charset="-128"/>
            </a:rPr>
            <a:t>ESTRATEGICOS</a:t>
          </a:r>
        </a:p>
      </dgm:t>
    </dgm:pt>
    <dgm:pt modelId="{20EE249E-D061-4F8C-933D-D198CCAB9840}" type="parTrans" cxnId="{BCD8E276-009A-4236-9A17-81A0AB63938F}">
      <dgm:prSet/>
      <dgm:spPr/>
      <dgm:t>
        <a:bodyPr/>
        <a:lstStyle/>
        <a:p>
          <a:endParaRPr lang="es-CO"/>
        </a:p>
      </dgm:t>
    </dgm:pt>
    <dgm:pt modelId="{9098B48D-8431-4C83-8CBF-8E0BB80B4B27}" type="sibTrans" cxnId="{BCD8E276-009A-4236-9A17-81A0AB63938F}">
      <dgm:prSet/>
      <dgm:spPr/>
      <dgm:t>
        <a:bodyPr/>
        <a:lstStyle/>
        <a:p>
          <a:endParaRPr lang="es-CO"/>
        </a:p>
      </dgm:t>
    </dgm:pt>
    <dgm:pt modelId="{C0C8D9AB-030D-4CAC-AD11-7FFB95EDAA5E}">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Innovación </a:t>
          </a:r>
        </a:p>
      </dgm:t>
    </dgm:pt>
    <dgm:pt modelId="{B8751B68-652C-4A51-8E79-C78F64507888}" type="parTrans" cxnId="{9F81EBE3-04A6-4C4D-996D-E2F1D6149BF8}">
      <dgm:prSet/>
      <dgm:spPr/>
      <dgm:t>
        <a:bodyPr/>
        <a:lstStyle/>
        <a:p>
          <a:endParaRPr lang="es-CO"/>
        </a:p>
      </dgm:t>
    </dgm:pt>
    <dgm:pt modelId="{F115CAAD-7D6C-48FF-8D58-123BE5310784}" type="sibTrans" cxnId="{9F81EBE3-04A6-4C4D-996D-E2F1D6149BF8}">
      <dgm:prSet/>
      <dgm:spPr/>
      <dgm:t>
        <a:bodyPr/>
        <a:lstStyle/>
        <a:p>
          <a:endParaRPr lang="es-CO"/>
        </a:p>
      </dgm:t>
    </dgm:pt>
    <dgm:pt modelId="{34F59E84-6599-4AE5-906E-2A0A9B31BCAD}">
      <dgm:prSet phldrT="[Texto]" custT="1"/>
      <dgm:spPr/>
      <dgm:t>
        <a:bodyPr/>
        <a:lstStyle/>
        <a:p>
          <a:r>
            <a:rPr lang="es-CO" sz="1300" dirty="0">
              <a:latin typeface="Arial Unicode MS" panose="020B0604020202020204" pitchFamily="34" charset="-128"/>
              <a:ea typeface="Arial Unicode MS" panose="020B0604020202020204" pitchFamily="34" charset="-128"/>
              <a:cs typeface="Arial Unicode MS" panose="020B0604020202020204" pitchFamily="34" charset="-128"/>
            </a:rPr>
            <a:t>SOPORTE</a:t>
          </a:r>
        </a:p>
      </dgm:t>
    </dgm:pt>
    <dgm:pt modelId="{848CDB4C-2C14-4D9D-A33E-8220D47A0652}" type="parTrans" cxnId="{B771AD91-EE5D-4195-B421-6996BEAB628D}">
      <dgm:prSet/>
      <dgm:spPr/>
      <dgm:t>
        <a:bodyPr/>
        <a:lstStyle/>
        <a:p>
          <a:endParaRPr lang="es-CO"/>
        </a:p>
      </dgm:t>
    </dgm:pt>
    <dgm:pt modelId="{BE4FAC5D-C0D6-4F31-8BC8-15D507F333F2}" type="sibTrans" cxnId="{B771AD91-EE5D-4195-B421-6996BEAB628D}">
      <dgm:prSet/>
      <dgm:spPr/>
      <dgm:t>
        <a:bodyPr/>
        <a:lstStyle/>
        <a:p>
          <a:endParaRPr lang="es-CO"/>
        </a:p>
      </dgm:t>
    </dgm:pt>
    <dgm:pt modelId="{D56C252F-22FF-42CC-8646-81F4C032DBC7}">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Gestión de logística </a:t>
          </a:r>
        </a:p>
      </dgm:t>
    </dgm:pt>
    <dgm:pt modelId="{FBEC2D2A-1D77-44F5-BB63-7190B1ABBF21}" type="parTrans" cxnId="{B07125E7-1763-48B9-9C42-1C9B7F65BD66}">
      <dgm:prSet/>
      <dgm:spPr/>
      <dgm:t>
        <a:bodyPr/>
        <a:lstStyle/>
        <a:p>
          <a:endParaRPr lang="es-CO"/>
        </a:p>
      </dgm:t>
    </dgm:pt>
    <dgm:pt modelId="{6AFC485C-7CAD-4739-A18E-C91F31E26A7D}" type="sibTrans" cxnId="{B07125E7-1763-48B9-9C42-1C9B7F65BD66}">
      <dgm:prSet/>
      <dgm:spPr/>
      <dgm:t>
        <a:bodyPr/>
        <a:lstStyle/>
        <a:p>
          <a:endParaRPr lang="es-CO"/>
        </a:p>
      </dgm:t>
    </dgm:pt>
    <dgm:pt modelId="{5B2C38AC-A379-473A-95A7-72FF23883D47}">
      <dgm:prSet phldrT="[Texto]"/>
      <dgm:spPr/>
      <dgm:t>
        <a:bodyPr/>
        <a:lstStyle/>
        <a:p>
          <a:r>
            <a:rPr lang="es-CO" dirty="0">
              <a:latin typeface="Arial Unicode MS" panose="020B0604020202020204" pitchFamily="34" charset="-128"/>
              <a:ea typeface="Arial Unicode MS" panose="020B0604020202020204" pitchFamily="34" charset="-128"/>
              <a:cs typeface="Arial Unicode MS" panose="020B0604020202020204" pitchFamily="34" charset="-128"/>
            </a:rPr>
            <a:t>MISIONALES </a:t>
          </a:r>
        </a:p>
      </dgm:t>
    </dgm:pt>
    <dgm:pt modelId="{CACBE575-9959-4703-922C-E20C33950E40}" type="parTrans" cxnId="{E16F112F-3FF5-446A-88EA-BFF4FA9D39E6}">
      <dgm:prSet/>
      <dgm:spPr/>
      <dgm:t>
        <a:bodyPr/>
        <a:lstStyle/>
        <a:p>
          <a:endParaRPr lang="es-CO"/>
        </a:p>
      </dgm:t>
    </dgm:pt>
    <dgm:pt modelId="{976CE287-3D3E-446B-9B00-DDD830413B7D}" type="sibTrans" cxnId="{E16F112F-3FF5-446A-88EA-BFF4FA9D39E6}">
      <dgm:prSet/>
      <dgm:spPr/>
      <dgm:t>
        <a:bodyPr/>
        <a:lstStyle/>
        <a:p>
          <a:endParaRPr lang="es-CO"/>
        </a:p>
      </dgm:t>
    </dgm:pt>
    <dgm:pt modelId="{5F6A7A31-9999-4474-94C9-9589F11EBE99}">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Gestión de la innovación y la competitividad</a:t>
          </a:r>
        </a:p>
      </dgm:t>
    </dgm:pt>
    <dgm:pt modelId="{6B92D036-F70A-4365-9291-158D70B7D2D4}" type="parTrans" cxnId="{D0D60CF5-FE52-417C-9428-49B254DAFD46}">
      <dgm:prSet/>
      <dgm:spPr/>
      <dgm:t>
        <a:bodyPr/>
        <a:lstStyle/>
        <a:p>
          <a:endParaRPr lang="es-CO"/>
        </a:p>
      </dgm:t>
    </dgm:pt>
    <dgm:pt modelId="{4CAF6183-1B91-47F8-9FC3-EC2369B1139D}" type="sibTrans" cxnId="{D0D60CF5-FE52-417C-9428-49B254DAFD46}">
      <dgm:prSet/>
      <dgm:spPr/>
      <dgm:t>
        <a:bodyPr/>
        <a:lstStyle/>
        <a:p>
          <a:endParaRPr lang="es-CO"/>
        </a:p>
      </dgm:t>
    </dgm:pt>
    <dgm:pt modelId="{9FF7F4FA-C759-445C-A498-7EAFBB3F60FF}">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Accesibilidad</a:t>
          </a:r>
        </a:p>
      </dgm:t>
    </dgm:pt>
    <dgm:pt modelId="{B4E526EF-F57B-4AB0-80CA-7E0394D60200}" type="parTrans" cxnId="{6D971B1F-69E7-4837-8718-C50A1CCDC7D3}">
      <dgm:prSet/>
      <dgm:spPr/>
      <dgm:t>
        <a:bodyPr/>
        <a:lstStyle/>
        <a:p>
          <a:endParaRPr lang="es-CO"/>
        </a:p>
      </dgm:t>
    </dgm:pt>
    <dgm:pt modelId="{E45E132A-AEE4-435D-B677-8D3B03B62295}" type="sibTrans" cxnId="{6D971B1F-69E7-4837-8718-C50A1CCDC7D3}">
      <dgm:prSet/>
      <dgm:spPr/>
      <dgm:t>
        <a:bodyPr/>
        <a:lstStyle/>
        <a:p>
          <a:endParaRPr lang="es-CO"/>
        </a:p>
      </dgm:t>
    </dgm:pt>
    <dgm:pt modelId="{2AE4ACA3-EEFF-4531-B878-79208717B1D4}">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Interfaz animada</a:t>
          </a:r>
        </a:p>
      </dgm:t>
    </dgm:pt>
    <dgm:pt modelId="{50D6B099-CD2A-4885-A931-93FBA8FD13DD}" type="parTrans" cxnId="{15391446-1CE3-4057-A588-226999DE145D}">
      <dgm:prSet/>
      <dgm:spPr/>
      <dgm:t>
        <a:bodyPr/>
        <a:lstStyle/>
        <a:p>
          <a:endParaRPr lang="es-CO"/>
        </a:p>
      </dgm:t>
    </dgm:pt>
    <dgm:pt modelId="{719DAB90-0F71-4C43-9D3A-F8C6D320673F}" type="sibTrans" cxnId="{15391446-1CE3-4057-A588-226999DE145D}">
      <dgm:prSet/>
      <dgm:spPr/>
      <dgm:t>
        <a:bodyPr/>
        <a:lstStyle/>
        <a:p>
          <a:endParaRPr lang="es-CO"/>
        </a:p>
      </dgm:t>
    </dgm:pt>
    <dgm:pt modelId="{D99E4CAA-59D4-4A46-91D3-A7D1F09DFAB6}">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Direccionamiento estratégico </a:t>
          </a:r>
        </a:p>
      </dgm:t>
    </dgm:pt>
    <dgm:pt modelId="{0064DF19-8182-426C-A0BB-8EF42C6BBE85}" type="parTrans" cxnId="{7A0E0E3F-6B17-42DD-A0E2-F286E2926443}">
      <dgm:prSet/>
      <dgm:spPr/>
      <dgm:t>
        <a:bodyPr/>
        <a:lstStyle/>
        <a:p>
          <a:endParaRPr lang="es-ES"/>
        </a:p>
      </dgm:t>
    </dgm:pt>
    <dgm:pt modelId="{261A2DB8-DC1C-424E-99F9-9720021E1326}" type="sibTrans" cxnId="{7A0E0E3F-6B17-42DD-A0E2-F286E2926443}">
      <dgm:prSet/>
      <dgm:spPr/>
      <dgm:t>
        <a:bodyPr/>
        <a:lstStyle/>
        <a:p>
          <a:endParaRPr lang="es-ES"/>
        </a:p>
      </dgm:t>
    </dgm:pt>
    <dgm:pt modelId="{35310240-9D5B-46D0-BC56-DC24D41ADD50}">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Tecnologías de la información </a:t>
          </a:r>
        </a:p>
      </dgm:t>
    </dgm:pt>
    <dgm:pt modelId="{D98DBFDB-75BD-42E5-8BF9-3A7CEB55D750}" type="parTrans" cxnId="{519221BD-EA11-4CE1-8220-7145F7CB0E80}">
      <dgm:prSet/>
      <dgm:spPr/>
      <dgm:t>
        <a:bodyPr/>
        <a:lstStyle/>
        <a:p>
          <a:endParaRPr lang="es-ES"/>
        </a:p>
      </dgm:t>
    </dgm:pt>
    <dgm:pt modelId="{224E0AA2-2055-454F-A04F-F4B4DC72FF10}" type="sibTrans" cxnId="{519221BD-EA11-4CE1-8220-7145F7CB0E80}">
      <dgm:prSet/>
      <dgm:spPr/>
      <dgm:t>
        <a:bodyPr/>
        <a:lstStyle/>
        <a:p>
          <a:endParaRPr lang="es-ES"/>
        </a:p>
      </dgm:t>
    </dgm:pt>
    <dgm:pt modelId="{BBC4B34D-B91D-454B-88CD-4B13C91EE281}">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Gestión documental </a:t>
          </a:r>
        </a:p>
      </dgm:t>
    </dgm:pt>
    <dgm:pt modelId="{FD8E25E6-1644-40FB-9627-94655AA135B2}" type="parTrans" cxnId="{B0256D98-A6BE-478F-B870-7A8B302B547C}">
      <dgm:prSet/>
      <dgm:spPr/>
      <dgm:t>
        <a:bodyPr/>
        <a:lstStyle/>
        <a:p>
          <a:endParaRPr lang="es-ES"/>
        </a:p>
      </dgm:t>
    </dgm:pt>
    <dgm:pt modelId="{6B41D2C2-3D04-475F-BF9E-F74ACCAD8D86}" type="sibTrans" cxnId="{B0256D98-A6BE-478F-B870-7A8B302B547C}">
      <dgm:prSet/>
      <dgm:spPr/>
      <dgm:t>
        <a:bodyPr/>
        <a:lstStyle/>
        <a:p>
          <a:endParaRPr lang="es-ES"/>
        </a:p>
      </dgm:t>
    </dgm:pt>
    <dgm:pt modelId="{0D81F3E3-271E-4F67-9874-B53F18D56B84}">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Gestión de comunicación </a:t>
          </a:r>
        </a:p>
      </dgm:t>
    </dgm:pt>
    <dgm:pt modelId="{37C561A7-90F9-42F7-B8F8-3852478F28BC}" type="parTrans" cxnId="{1C841CEB-254E-4061-A214-5E5116D87D55}">
      <dgm:prSet/>
      <dgm:spPr/>
      <dgm:t>
        <a:bodyPr/>
        <a:lstStyle/>
        <a:p>
          <a:endParaRPr lang="es-ES"/>
        </a:p>
      </dgm:t>
    </dgm:pt>
    <dgm:pt modelId="{3D700F5C-8B28-4CB8-911C-C125252CA5A4}" type="sibTrans" cxnId="{1C841CEB-254E-4061-A214-5E5116D87D55}">
      <dgm:prSet/>
      <dgm:spPr/>
      <dgm:t>
        <a:bodyPr/>
        <a:lstStyle/>
        <a:p>
          <a:endParaRPr lang="es-ES"/>
        </a:p>
      </dgm:t>
    </dgm:pt>
    <dgm:pt modelId="{4518C486-EE95-424C-B4CE-6466558B64E7}">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Gestión de nuevo mercado y ampliación de clientes</a:t>
          </a:r>
        </a:p>
      </dgm:t>
    </dgm:pt>
    <dgm:pt modelId="{E020498C-D609-4A4A-B5E6-2C724A00CD71}" type="parTrans" cxnId="{BF33B7BF-C750-42F4-B546-6B6273A13D75}">
      <dgm:prSet/>
      <dgm:spPr/>
      <dgm:t>
        <a:bodyPr/>
        <a:lstStyle/>
        <a:p>
          <a:endParaRPr lang="es-ES"/>
        </a:p>
      </dgm:t>
    </dgm:pt>
    <dgm:pt modelId="{492B5619-9341-40A2-BC32-42055A93A32C}" type="sibTrans" cxnId="{BF33B7BF-C750-42F4-B546-6B6273A13D75}">
      <dgm:prSet/>
      <dgm:spPr/>
      <dgm:t>
        <a:bodyPr/>
        <a:lstStyle/>
        <a:p>
          <a:endParaRPr lang="es-ES"/>
        </a:p>
      </dgm:t>
    </dgm:pt>
    <dgm:pt modelId="{9D3CA76E-D140-4AC3-BA81-BEBFA74C789D}">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Comodidad de acceso</a:t>
          </a:r>
        </a:p>
      </dgm:t>
    </dgm:pt>
    <dgm:pt modelId="{0C727A49-4590-4D0B-AFEB-E873DB3F54DA}" type="parTrans" cxnId="{18EDDB72-8B33-4609-882A-149D7ED05F43}">
      <dgm:prSet/>
      <dgm:spPr/>
      <dgm:t>
        <a:bodyPr/>
        <a:lstStyle/>
        <a:p>
          <a:endParaRPr lang="es-ES"/>
        </a:p>
      </dgm:t>
    </dgm:pt>
    <dgm:pt modelId="{C4C9DBCB-424B-495C-9631-587D9E045917}" type="sibTrans" cxnId="{18EDDB72-8B33-4609-882A-149D7ED05F43}">
      <dgm:prSet/>
      <dgm:spPr/>
      <dgm:t>
        <a:bodyPr/>
        <a:lstStyle/>
        <a:p>
          <a:endParaRPr lang="es-ES"/>
        </a:p>
      </dgm:t>
    </dgm:pt>
    <dgm:pt modelId="{08390B06-92B9-4E94-92E5-54810AA348D3}">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Amplio funcionamiento en todas las plataformas</a:t>
          </a:r>
        </a:p>
      </dgm:t>
    </dgm:pt>
    <dgm:pt modelId="{6245348F-25BD-42D7-BA08-88C71643C8FE}" type="parTrans" cxnId="{971329DA-B5CA-4030-9FCE-B7B09305C10C}">
      <dgm:prSet/>
      <dgm:spPr/>
      <dgm:t>
        <a:bodyPr/>
        <a:lstStyle/>
        <a:p>
          <a:endParaRPr lang="es-ES"/>
        </a:p>
      </dgm:t>
    </dgm:pt>
    <dgm:pt modelId="{B1262F83-BB4E-4D08-8E6E-A95F34A4F6FF}" type="sibTrans" cxnId="{971329DA-B5CA-4030-9FCE-B7B09305C10C}">
      <dgm:prSet/>
      <dgm:spPr/>
      <dgm:t>
        <a:bodyPr/>
        <a:lstStyle/>
        <a:p>
          <a:endParaRPr lang="es-ES"/>
        </a:p>
      </dgm:t>
    </dgm:pt>
    <dgm:pt modelId="{E5EF5DFE-686D-46E6-A1C1-F108AF4D7FD2}">
      <dgm:prSet phldrT="[Texto]" custT="1"/>
      <dgm:spPr/>
      <dgm:t>
        <a:bodyPr/>
        <a:lstStyle/>
        <a:p>
          <a:r>
            <a:rPr lang="es-CO" sz="1100" dirty="0">
              <a:latin typeface="Arial Unicode MS" panose="020B0604020202020204" pitchFamily="34" charset="-128"/>
              <a:ea typeface="Arial Unicode MS" panose="020B0604020202020204" pitchFamily="34" charset="-128"/>
              <a:cs typeface="Arial Unicode MS" panose="020B0604020202020204" pitchFamily="34" charset="-128"/>
            </a:rPr>
            <a:t>Gestión de emprendimiento</a:t>
          </a:r>
        </a:p>
      </dgm:t>
    </dgm:pt>
    <dgm:pt modelId="{4792F647-00DC-4F97-9023-0A499CC24ED7}" type="parTrans" cxnId="{F1F9FDAF-AF0C-4A56-8AD7-0EF61884E0F6}">
      <dgm:prSet/>
      <dgm:spPr/>
      <dgm:t>
        <a:bodyPr/>
        <a:lstStyle/>
        <a:p>
          <a:endParaRPr lang="es-ES"/>
        </a:p>
      </dgm:t>
    </dgm:pt>
    <dgm:pt modelId="{FAEAE02F-B403-4267-8680-0DD09162F14B}" type="sibTrans" cxnId="{F1F9FDAF-AF0C-4A56-8AD7-0EF61884E0F6}">
      <dgm:prSet/>
      <dgm:spPr/>
      <dgm:t>
        <a:bodyPr/>
        <a:lstStyle/>
        <a:p>
          <a:endParaRPr lang="es-ES"/>
        </a:p>
      </dgm:t>
    </dgm:pt>
    <dgm:pt modelId="{25B29E72-B962-45ED-8DF0-AC13D1E2B216}" type="pres">
      <dgm:prSet presAssocID="{72622E3D-3E3A-415B-B024-B6B372F3A82F}" presName="linearFlow" presStyleCnt="0">
        <dgm:presLayoutVars>
          <dgm:dir/>
          <dgm:animLvl val="lvl"/>
          <dgm:resizeHandles val="exact"/>
        </dgm:presLayoutVars>
      </dgm:prSet>
      <dgm:spPr/>
    </dgm:pt>
    <dgm:pt modelId="{3DA6F006-C707-4A33-A8CD-3A5424E991F1}" type="pres">
      <dgm:prSet presAssocID="{C08A3379-FDBC-4249-AFF1-010A476FB5D4}" presName="composite" presStyleCnt="0"/>
      <dgm:spPr/>
    </dgm:pt>
    <dgm:pt modelId="{A34F1F7D-70A2-458B-8B95-AC9365352861}" type="pres">
      <dgm:prSet presAssocID="{C08A3379-FDBC-4249-AFF1-010A476FB5D4}" presName="parentText" presStyleLbl="alignNode1" presStyleIdx="0" presStyleCnt="3">
        <dgm:presLayoutVars>
          <dgm:chMax val="1"/>
          <dgm:bulletEnabled val="1"/>
        </dgm:presLayoutVars>
      </dgm:prSet>
      <dgm:spPr/>
    </dgm:pt>
    <dgm:pt modelId="{0E3B931D-0E0C-4BE5-9DB2-917EAD0A5FFD}" type="pres">
      <dgm:prSet presAssocID="{C08A3379-FDBC-4249-AFF1-010A476FB5D4}" presName="descendantText" presStyleLbl="alignAcc1" presStyleIdx="0" presStyleCnt="3" custScaleY="100000">
        <dgm:presLayoutVars>
          <dgm:bulletEnabled val="1"/>
        </dgm:presLayoutVars>
      </dgm:prSet>
      <dgm:spPr/>
    </dgm:pt>
    <dgm:pt modelId="{0F975C93-67EC-4024-B809-0D430D3D69F8}" type="pres">
      <dgm:prSet presAssocID="{9098B48D-8431-4C83-8CBF-8E0BB80B4B27}" presName="sp" presStyleCnt="0"/>
      <dgm:spPr/>
    </dgm:pt>
    <dgm:pt modelId="{22FFE818-C317-449D-A0DB-96730BF1E2C3}" type="pres">
      <dgm:prSet presAssocID="{34F59E84-6599-4AE5-906E-2A0A9B31BCAD}" presName="composite" presStyleCnt="0"/>
      <dgm:spPr/>
    </dgm:pt>
    <dgm:pt modelId="{005F9D04-5B50-4290-A9D1-A09CD67B12D1}" type="pres">
      <dgm:prSet presAssocID="{34F59E84-6599-4AE5-906E-2A0A9B31BCAD}" presName="parentText" presStyleLbl="alignNode1" presStyleIdx="1" presStyleCnt="3">
        <dgm:presLayoutVars>
          <dgm:chMax val="1"/>
          <dgm:bulletEnabled val="1"/>
        </dgm:presLayoutVars>
      </dgm:prSet>
      <dgm:spPr/>
    </dgm:pt>
    <dgm:pt modelId="{42A396FF-4F49-4BFA-8B29-3FA93AC0B3F9}" type="pres">
      <dgm:prSet presAssocID="{34F59E84-6599-4AE5-906E-2A0A9B31BCAD}" presName="descendantText" presStyleLbl="alignAcc1" presStyleIdx="1" presStyleCnt="3">
        <dgm:presLayoutVars>
          <dgm:bulletEnabled val="1"/>
        </dgm:presLayoutVars>
      </dgm:prSet>
      <dgm:spPr/>
    </dgm:pt>
    <dgm:pt modelId="{C5EBFCCA-C19C-475B-9A2B-79EF3A3C9140}" type="pres">
      <dgm:prSet presAssocID="{BE4FAC5D-C0D6-4F31-8BC8-15D507F333F2}" presName="sp" presStyleCnt="0"/>
      <dgm:spPr/>
    </dgm:pt>
    <dgm:pt modelId="{1EEEE311-A0E6-4108-B4D8-3D7B76E9C08E}" type="pres">
      <dgm:prSet presAssocID="{5B2C38AC-A379-473A-95A7-72FF23883D47}" presName="composite" presStyleCnt="0"/>
      <dgm:spPr/>
    </dgm:pt>
    <dgm:pt modelId="{9818B51C-7206-4C45-BF1E-FFF9883AF692}" type="pres">
      <dgm:prSet presAssocID="{5B2C38AC-A379-473A-95A7-72FF23883D47}" presName="parentText" presStyleLbl="alignNode1" presStyleIdx="2" presStyleCnt="3">
        <dgm:presLayoutVars>
          <dgm:chMax val="1"/>
          <dgm:bulletEnabled val="1"/>
        </dgm:presLayoutVars>
      </dgm:prSet>
      <dgm:spPr/>
    </dgm:pt>
    <dgm:pt modelId="{23F56417-2F44-4A6A-9996-A1DCD827221C}" type="pres">
      <dgm:prSet presAssocID="{5B2C38AC-A379-473A-95A7-72FF23883D47}" presName="descendantText" presStyleLbl="alignAcc1" presStyleIdx="2" presStyleCnt="3">
        <dgm:presLayoutVars>
          <dgm:bulletEnabled val="1"/>
        </dgm:presLayoutVars>
      </dgm:prSet>
      <dgm:spPr/>
    </dgm:pt>
  </dgm:ptLst>
  <dgm:cxnLst>
    <dgm:cxn modelId="{971329DA-B5CA-4030-9FCE-B7B09305C10C}" srcId="{5B2C38AC-A379-473A-95A7-72FF23883D47}" destId="{08390B06-92B9-4E94-92E5-54810AA348D3}" srcOrd="2" destOrd="0" parTransId="{6245348F-25BD-42D7-BA08-88C71643C8FE}" sibTransId="{B1262F83-BB4E-4D08-8E6E-A95F34A4F6FF}"/>
    <dgm:cxn modelId="{F1F9FDAF-AF0C-4A56-8AD7-0EF61884E0F6}" srcId="{5B2C38AC-A379-473A-95A7-72FF23883D47}" destId="{E5EF5DFE-686D-46E6-A1C1-F108AF4D7FD2}" srcOrd="3" destOrd="0" parTransId="{4792F647-00DC-4F97-9023-0A499CC24ED7}" sibTransId="{FAEAE02F-B403-4267-8680-0DD09162F14B}"/>
    <dgm:cxn modelId="{B771AD91-EE5D-4195-B421-6996BEAB628D}" srcId="{72622E3D-3E3A-415B-B024-B6B372F3A82F}" destId="{34F59E84-6599-4AE5-906E-2A0A9B31BCAD}" srcOrd="1" destOrd="0" parTransId="{848CDB4C-2C14-4D9D-A33E-8220D47A0652}" sibTransId="{BE4FAC5D-C0D6-4F31-8BC8-15D507F333F2}"/>
    <dgm:cxn modelId="{6D971B1F-69E7-4837-8718-C50A1CCDC7D3}" srcId="{C08A3379-FDBC-4249-AFF1-010A476FB5D4}" destId="{9FF7F4FA-C759-445C-A498-7EAFBB3F60FF}" srcOrd="1" destOrd="0" parTransId="{B4E526EF-F57B-4AB0-80CA-7E0394D60200}" sibTransId="{E45E132A-AEE4-435D-B677-8D3B03B62295}"/>
    <dgm:cxn modelId="{B07125E7-1763-48B9-9C42-1C9B7F65BD66}" srcId="{34F59E84-6599-4AE5-906E-2A0A9B31BCAD}" destId="{D56C252F-22FF-42CC-8646-81F4C032DBC7}" srcOrd="0" destOrd="0" parTransId="{FBEC2D2A-1D77-44F5-BB63-7190B1ABBF21}" sibTransId="{6AFC485C-7CAD-4739-A18E-C91F31E26A7D}"/>
    <dgm:cxn modelId="{BCD8E276-009A-4236-9A17-81A0AB63938F}" srcId="{72622E3D-3E3A-415B-B024-B6B372F3A82F}" destId="{C08A3379-FDBC-4249-AFF1-010A476FB5D4}" srcOrd="0" destOrd="0" parTransId="{20EE249E-D061-4F8C-933D-D198CCAB9840}" sibTransId="{9098B48D-8431-4C83-8CBF-8E0BB80B4B27}"/>
    <dgm:cxn modelId="{944A2A80-A38E-4CB4-9ACC-5441362EA2FD}" type="presOf" srcId="{4518C486-EE95-424C-B4CE-6466558B64E7}" destId="{42A396FF-4F49-4BFA-8B29-3FA93AC0B3F9}" srcOrd="0" destOrd="3" presId="urn:microsoft.com/office/officeart/2005/8/layout/chevron2"/>
    <dgm:cxn modelId="{17496B2A-4C06-4E93-B11C-BE33EB042D50}" type="presOf" srcId="{C08A3379-FDBC-4249-AFF1-010A476FB5D4}" destId="{A34F1F7D-70A2-458B-8B95-AC9365352861}" srcOrd="0" destOrd="0" presId="urn:microsoft.com/office/officeart/2005/8/layout/chevron2"/>
    <dgm:cxn modelId="{B1B33974-8BEC-4F95-BAD8-C0E10DA63A83}" type="presOf" srcId="{72622E3D-3E3A-415B-B024-B6B372F3A82F}" destId="{25B29E72-B962-45ED-8DF0-AC13D1E2B216}" srcOrd="0" destOrd="0" presId="urn:microsoft.com/office/officeart/2005/8/layout/chevron2"/>
    <dgm:cxn modelId="{7AA416F6-88EB-4D14-887B-2CB576E8F95E}" type="presOf" srcId="{9FF7F4FA-C759-445C-A498-7EAFBB3F60FF}" destId="{0E3B931D-0E0C-4BE5-9DB2-917EAD0A5FFD}" srcOrd="0" destOrd="1" presId="urn:microsoft.com/office/officeart/2005/8/layout/chevron2"/>
    <dgm:cxn modelId="{B2AE5626-E54B-42FA-8062-4716C79DF082}" type="presOf" srcId="{08390B06-92B9-4E94-92E5-54810AA348D3}" destId="{23F56417-2F44-4A6A-9996-A1DCD827221C}" srcOrd="0" destOrd="2" presId="urn:microsoft.com/office/officeart/2005/8/layout/chevron2"/>
    <dgm:cxn modelId="{E16F112F-3FF5-446A-88EA-BFF4FA9D39E6}" srcId="{72622E3D-3E3A-415B-B024-B6B372F3A82F}" destId="{5B2C38AC-A379-473A-95A7-72FF23883D47}" srcOrd="2" destOrd="0" parTransId="{CACBE575-9959-4703-922C-E20C33950E40}" sibTransId="{976CE287-3D3E-446B-9B00-DDD830413B7D}"/>
    <dgm:cxn modelId="{B0256D98-A6BE-478F-B870-7A8B302B547C}" srcId="{34F59E84-6599-4AE5-906E-2A0A9B31BCAD}" destId="{BBC4B34D-B91D-454B-88CD-4B13C91EE281}" srcOrd="1" destOrd="0" parTransId="{FD8E25E6-1644-40FB-9627-94655AA135B2}" sibTransId="{6B41D2C2-3D04-475F-BF9E-F74ACCAD8D86}"/>
    <dgm:cxn modelId="{5BCE10C5-313D-4CC0-AEB1-530C759B2660}" type="presOf" srcId="{D56C252F-22FF-42CC-8646-81F4C032DBC7}" destId="{42A396FF-4F49-4BFA-8B29-3FA93AC0B3F9}" srcOrd="0" destOrd="0" presId="urn:microsoft.com/office/officeart/2005/8/layout/chevron2"/>
    <dgm:cxn modelId="{47744F84-3903-4351-9660-6AF7C2F07243}" type="presOf" srcId="{9D3CA76E-D140-4AC3-BA81-BEBFA74C789D}" destId="{23F56417-2F44-4A6A-9996-A1DCD827221C}" srcOrd="0" destOrd="1" presId="urn:microsoft.com/office/officeart/2005/8/layout/chevron2"/>
    <dgm:cxn modelId="{7A0E0E3F-6B17-42DD-A0E2-F286E2926443}" srcId="{C08A3379-FDBC-4249-AFF1-010A476FB5D4}" destId="{D99E4CAA-59D4-4A46-91D3-A7D1F09DFAB6}" srcOrd="3" destOrd="0" parTransId="{0064DF19-8182-426C-A0BB-8EF42C6BBE85}" sibTransId="{261A2DB8-DC1C-424E-99F9-9720021E1326}"/>
    <dgm:cxn modelId="{15391446-1CE3-4057-A588-226999DE145D}" srcId="{C08A3379-FDBC-4249-AFF1-010A476FB5D4}" destId="{2AE4ACA3-EEFF-4531-B878-79208717B1D4}" srcOrd="2" destOrd="0" parTransId="{50D6B099-CD2A-4885-A931-93FBA8FD13DD}" sibTransId="{719DAB90-0F71-4C43-9D3A-F8C6D320673F}"/>
    <dgm:cxn modelId="{D0D60CF5-FE52-417C-9428-49B254DAFD46}" srcId="{5B2C38AC-A379-473A-95A7-72FF23883D47}" destId="{5F6A7A31-9999-4474-94C9-9589F11EBE99}" srcOrd="0" destOrd="0" parTransId="{6B92D036-F70A-4365-9291-158D70B7D2D4}" sibTransId="{4CAF6183-1B91-47F8-9FC3-EC2369B1139D}"/>
    <dgm:cxn modelId="{254AD86B-4184-4032-9072-6F106219A422}" type="presOf" srcId="{BBC4B34D-B91D-454B-88CD-4B13C91EE281}" destId="{42A396FF-4F49-4BFA-8B29-3FA93AC0B3F9}" srcOrd="0" destOrd="1" presId="urn:microsoft.com/office/officeart/2005/8/layout/chevron2"/>
    <dgm:cxn modelId="{BF33B7BF-C750-42F4-B546-6B6273A13D75}" srcId="{34F59E84-6599-4AE5-906E-2A0A9B31BCAD}" destId="{4518C486-EE95-424C-B4CE-6466558B64E7}" srcOrd="3" destOrd="0" parTransId="{E020498C-D609-4A4A-B5E6-2C724A00CD71}" sibTransId="{492B5619-9341-40A2-BC32-42055A93A32C}"/>
    <dgm:cxn modelId="{769D772C-B30C-4FBD-8B46-2B653838BAC2}" type="presOf" srcId="{35310240-9D5B-46D0-BC56-DC24D41ADD50}" destId="{0E3B931D-0E0C-4BE5-9DB2-917EAD0A5FFD}" srcOrd="0" destOrd="4" presId="urn:microsoft.com/office/officeart/2005/8/layout/chevron2"/>
    <dgm:cxn modelId="{1C841CEB-254E-4061-A214-5E5116D87D55}" srcId="{34F59E84-6599-4AE5-906E-2A0A9B31BCAD}" destId="{0D81F3E3-271E-4F67-9874-B53F18D56B84}" srcOrd="2" destOrd="0" parTransId="{37C561A7-90F9-42F7-B8F8-3852478F28BC}" sibTransId="{3D700F5C-8B28-4CB8-911C-C125252CA5A4}"/>
    <dgm:cxn modelId="{BFE26738-0DBB-4530-8FE9-F87F085815C7}" type="presOf" srcId="{34F59E84-6599-4AE5-906E-2A0A9B31BCAD}" destId="{005F9D04-5B50-4290-A9D1-A09CD67B12D1}" srcOrd="0" destOrd="0" presId="urn:microsoft.com/office/officeart/2005/8/layout/chevron2"/>
    <dgm:cxn modelId="{50B33D87-E65C-4C8D-ADA7-6CB200627C3E}" type="presOf" srcId="{C0C8D9AB-030D-4CAC-AD11-7FFB95EDAA5E}" destId="{0E3B931D-0E0C-4BE5-9DB2-917EAD0A5FFD}" srcOrd="0" destOrd="0" presId="urn:microsoft.com/office/officeart/2005/8/layout/chevron2"/>
    <dgm:cxn modelId="{9AAA4F47-03AF-4A9A-9106-7D81E4986BAB}" type="presOf" srcId="{5B2C38AC-A379-473A-95A7-72FF23883D47}" destId="{9818B51C-7206-4C45-BF1E-FFF9883AF692}" srcOrd="0" destOrd="0" presId="urn:microsoft.com/office/officeart/2005/8/layout/chevron2"/>
    <dgm:cxn modelId="{18EDDB72-8B33-4609-882A-149D7ED05F43}" srcId="{5B2C38AC-A379-473A-95A7-72FF23883D47}" destId="{9D3CA76E-D140-4AC3-BA81-BEBFA74C789D}" srcOrd="1" destOrd="0" parTransId="{0C727A49-4590-4D0B-AFEB-E873DB3F54DA}" sibTransId="{C4C9DBCB-424B-495C-9631-587D9E045917}"/>
    <dgm:cxn modelId="{9F81EBE3-04A6-4C4D-996D-E2F1D6149BF8}" srcId="{C08A3379-FDBC-4249-AFF1-010A476FB5D4}" destId="{C0C8D9AB-030D-4CAC-AD11-7FFB95EDAA5E}" srcOrd="0" destOrd="0" parTransId="{B8751B68-652C-4A51-8E79-C78F64507888}" sibTransId="{F115CAAD-7D6C-48FF-8D58-123BE5310784}"/>
    <dgm:cxn modelId="{EF1E6D1A-B6EB-4DEA-92C2-E9D0BD414E87}" type="presOf" srcId="{0D81F3E3-271E-4F67-9874-B53F18D56B84}" destId="{42A396FF-4F49-4BFA-8B29-3FA93AC0B3F9}" srcOrd="0" destOrd="2" presId="urn:microsoft.com/office/officeart/2005/8/layout/chevron2"/>
    <dgm:cxn modelId="{321D2AF1-CD4C-4B40-B3EC-85955EAE5552}" type="presOf" srcId="{D99E4CAA-59D4-4A46-91D3-A7D1F09DFAB6}" destId="{0E3B931D-0E0C-4BE5-9DB2-917EAD0A5FFD}" srcOrd="0" destOrd="3" presId="urn:microsoft.com/office/officeart/2005/8/layout/chevron2"/>
    <dgm:cxn modelId="{01AAB822-438D-4DCA-9018-4E8746B4E370}" type="presOf" srcId="{E5EF5DFE-686D-46E6-A1C1-F108AF4D7FD2}" destId="{23F56417-2F44-4A6A-9996-A1DCD827221C}" srcOrd="0" destOrd="3" presId="urn:microsoft.com/office/officeart/2005/8/layout/chevron2"/>
    <dgm:cxn modelId="{37ACA963-29A6-4D07-865A-08B753212B83}" type="presOf" srcId="{5F6A7A31-9999-4474-94C9-9589F11EBE99}" destId="{23F56417-2F44-4A6A-9996-A1DCD827221C}" srcOrd="0" destOrd="0" presId="urn:microsoft.com/office/officeart/2005/8/layout/chevron2"/>
    <dgm:cxn modelId="{18A76318-3FA1-4238-BAD2-DF4D21875E49}" type="presOf" srcId="{2AE4ACA3-EEFF-4531-B878-79208717B1D4}" destId="{0E3B931D-0E0C-4BE5-9DB2-917EAD0A5FFD}" srcOrd="0" destOrd="2" presId="urn:microsoft.com/office/officeart/2005/8/layout/chevron2"/>
    <dgm:cxn modelId="{519221BD-EA11-4CE1-8220-7145F7CB0E80}" srcId="{C08A3379-FDBC-4249-AFF1-010A476FB5D4}" destId="{35310240-9D5B-46D0-BC56-DC24D41ADD50}" srcOrd="4" destOrd="0" parTransId="{D98DBFDB-75BD-42E5-8BF9-3A7CEB55D750}" sibTransId="{224E0AA2-2055-454F-A04F-F4B4DC72FF10}"/>
    <dgm:cxn modelId="{DBBC6DFF-BA6D-4DB2-B16A-1FECB14A8AFF}" type="presParOf" srcId="{25B29E72-B962-45ED-8DF0-AC13D1E2B216}" destId="{3DA6F006-C707-4A33-A8CD-3A5424E991F1}" srcOrd="0" destOrd="0" presId="urn:microsoft.com/office/officeart/2005/8/layout/chevron2"/>
    <dgm:cxn modelId="{D5180B63-FB01-463F-8EFF-6D4F486749E0}" type="presParOf" srcId="{3DA6F006-C707-4A33-A8CD-3A5424E991F1}" destId="{A34F1F7D-70A2-458B-8B95-AC9365352861}" srcOrd="0" destOrd="0" presId="urn:microsoft.com/office/officeart/2005/8/layout/chevron2"/>
    <dgm:cxn modelId="{FA217234-2BF4-42A3-9D97-643F89AAD265}" type="presParOf" srcId="{3DA6F006-C707-4A33-A8CD-3A5424E991F1}" destId="{0E3B931D-0E0C-4BE5-9DB2-917EAD0A5FFD}" srcOrd="1" destOrd="0" presId="urn:microsoft.com/office/officeart/2005/8/layout/chevron2"/>
    <dgm:cxn modelId="{ABA6B297-4AE8-4315-917B-EAC5F4758EB5}" type="presParOf" srcId="{25B29E72-B962-45ED-8DF0-AC13D1E2B216}" destId="{0F975C93-67EC-4024-B809-0D430D3D69F8}" srcOrd="1" destOrd="0" presId="urn:microsoft.com/office/officeart/2005/8/layout/chevron2"/>
    <dgm:cxn modelId="{CBE8026E-5102-4033-808C-DC1AB9F215D9}" type="presParOf" srcId="{25B29E72-B962-45ED-8DF0-AC13D1E2B216}" destId="{22FFE818-C317-449D-A0DB-96730BF1E2C3}" srcOrd="2" destOrd="0" presId="urn:microsoft.com/office/officeart/2005/8/layout/chevron2"/>
    <dgm:cxn modelId="{F2E02389-A8EB-44A9-9E18-5855A58BCDF6}" type="presParOf" srcId="{22FFE818-C317-449D-A0DB-96730BF1E2C3}" destId="{005F9D04-5B50-4290-A9D1-A09CD67B12D1}" srcOrd="0" destOrd="0" presId="urn:microsoft.com/office/officeart/2005/8/layout/chevron2"/>
    <dgm:cxn modelId="{589E91CE-FB9B-44F2-AC23-77FDE1558EC9}" type="presParOf" srcId="{22FFE818-C317-449D-A0DB-96730BF1E2C3}" destId="{42A396FF-4F49-4BFA-8B29-3FA93AC0B3F9}" srcOrd="1" destOrd="0" presId="urn:microsoft.com/office/officeart/2005/8/layout/chevron2"/>
    <dgm:cxn modelId="{13267C27-1AB9-4356-BF37-A123F3F3C790}" type="presParOf" srcId="{25B29E72-B962-45ED-8DF0-AC13D1E2B216}" destId="{C5EBFCCA-C19C-475B-9A2B-79EF3A3C9140}" srcOrd="3" destOrd="0" presId="urn:microsoft.com/office/officeart/2005/8/layout/chevron2"/>
    <dgm:cxn modelId="{9AE39AD8-8E13-45C3-81AA-14423C73028F}" type="presParOf" srcId="{25B29E72-B962-45ED-8DF0-AC13D1E2B216}" destId="{1EEEE311-A0E6-4108-B4D8-3D7B76E9C08E}" srcOrd="4" destOrd="0" presId="urn:microsoft.com/office/officeart/2005/8/layout/chevron2"/>
    <dgm:cxn modelId="{C695705E-D941-402D-9EAF-4D1192FE3CAC}" type="presParOf" srcId="{1EEEE311-A0E6-4108-B4D8-3D7B76E9C08E}" destId="{9818B51C-7206-4C45-BF1E-FFF9883AF692}" srcOrd="0" destOrd="0" presId="urn:microsoft.com/office/officeart/2005/8/layout/chevron2"/>
    <dgm:cxn modelId="{78753A74-48D4-4D2F-9600-653171BB6F4C}" type="presParOf" srcId="{1EEEE311-A0E6-4108-B4D8-3D7B76E9C08E}" destId="{23F56417-2F44-4A6A-9996-A1DCD827221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F1F7D-70A2-458B-8B95-AC9365352861}">
      <dsp:nvSpPr>
        <dsp:cNvPr id="0" name=""/>
        <dsp:cNvSpPr/>
      </dsp:nvSpPr>
      <dsp:spPr>
        <a:xfrm rot="5400000">
          <a:off x="-263964" y="267401"/>
          <a:ext cx="1759761" cy="1231832"/>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kern="1200" dirty="0">
              <a:latin typeface="Arial Unicode MS" panose="020B0604020202020204" pitchFamily="34" charset="-128"/>
              <a:ea typeface="Arial Unicode MS" panose="020B0604020202020204" pitchFamily="34" charset="-128"/>
              <a:cs typeface="Arial Unicode MS" panose="020B0604020202020204" pitchFamily="34" charset="-128"/>
            </a:rPr>
            <a:t>ESTRATEGICOS</a:t>
          </a:r>
        </a:p>
      </dsp:txBody>
      <dsp:txXfrm rot="-5400000">
        <a:off x="1" y="619352"/>
        <a:ext cx="1231832" cy="527929"/>
      </dsp:txXfrm>
    </dsp:sp>
    <dsp:sp modelId="{0E3B931D-0E0C-4BE5-9DB2-917EAD0A5FFD}">
      <dsp:nvSpPr>
        <dsp:cNvPr id="0" name=""/>
        <dsp:cNvSpPr/>
      </dsp:nvSpPr>
      <dsp:spPr>
        <a:xfrm rot="5400000">
          <a:off x="4912556" y="-3677286"/>
          <a:ext cx="1143844" cy="8505292"/>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Innovación </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Accesibilidad</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Interfaz animada</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Direccionamiento estratégico </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Tecnologías de la información </a:t>
          </a:r>
        </a:p>
      </dsp:txBody>
      <dsp:txXfrm rot="-5400000">
        <a:off x="1231832" y="59276"/>
        <a:ext cx="8449454" cy="1032168"/>
      </dsp:txXfrm>
    </dsp:sp>
    <dsp:sp modelId="{005F9D04-5B50-4290-A9D1-A09CD67B12D1}">
      <dsp:nvSpPr>
        <dsp:cNvPr id="0" name=""/>
        <dsp:cNvSpPr/>
      </dsp:nvSpPr>
      <dsp:spPr>
        <a:xfrm rot="5400000">
          <a:off x="-263964" y="1834840"/>
          <a:ext cx="1759761" cy="1231832"/>
        </a:xfrm>
        <a:prstGeom prst="chevron">
          <a:avLst/>
        </a:prstGeom>
        <a:solidFill>
          <a:schemeClr val="accent5">
            <a:hueOff val="-842315"/>
            <a:satOff val="-3972"/>
            <a:lumOff val="980"/>
            <a:alphaOff val="0"/>
          </a:schemeClr>
        </a:solidFill>
        <a:ln w="15875" cap="flat" cmpd="sng" algn="ctr">
          <a:solidFill>
            <a:schemeClr val="accent5">
              <a:hueOff val="-842315"/>
              <a:satOff val="-3972"/>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O" sz="1300" kern="1200" dirty="0">
              <a:latin typeface="Arial Unicode MS" panose="020B0604020202020204" pitchFamily="34" charset="-128"/>
              <a:ea typeface="Arial Unicode MS" panose="020B0604020202020204" pitchFamily="34" charset="-128"/>
              <a:cs typeface="Arial Unicode MS" panose="020B0604020202020204" pitchFamily="34" charset="-128"/>
            </a:rPr>
            <a:t>SOPORTE</a:t>
          </a:r>
        </a:p>
      </dsp:txBody>
      <dsp:txXfrm rot="-5400000">
        <a:off x="1" y="2186791"/>
        <a:ext cx="1231832" cy="527929"/>
      </dsp:txXfrm>
    </dsp:sp>
    <dsp:sp modelId="{42A396FF-4F49-4BFA-8B29-3FA93AC0B3F9}">
      <dsp:nvSpPr>
        <dsp:cNvPr id="0" name=""/>
        <dsp:cNvSpPr/>
      </dsp:nvSpPr>
      <dsp:spPr>
        <a:xfrm rot="5400000">
          <a:off x="4912556" y="-2109847"/>
          <a:ext cx="1143844" cy="8505292"/>
        </a:xfrm>
        <a:prstGeom prst="round2SameRect">
          <a:avLst/>
        </a:prstGeom>
        <a:solidFill>
          <a:schemeClr val="lt1">
            <a:alpha val="90000"/>
            <a:hueOff val="0"/>
            <a:satOff val="0"/>
            <a:lumOff val="0"/>
            <a:alphaOff val="0"/>
          </a:schemeClr>
        </a:solidFill>
        <a:ln w="15875" cap="flat" cmpd="sng" algn="ctr">
          <a:solidFill>
            <a:schemeClr val="accent5">
              <a:hueOff val="-842315"/>
              <a:satOff val="-3972"/>
              <a:lumOff val="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Gestión de logística </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Gestión documental </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Gestión de comunicación </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Gestión de nuevo mercado y ampliación de clientes</a:t>
          </a:r>
        </a:p>
      </dsp:txBody>
      <dsp:txXfrm rot="-5400000">
        <a:off x="1231832" y="1626715"/>
        <a:ext cx="8449454" cy="1032168"/>
      </dsp:txXfrm>
    </dsp:sp>
    <dsp:sp modelId="{9818B51C-7206-4C45-BF1E-FFF9883AF692}">
      <dsp:nvSpPr>
        <dsp:cNvPr id="0" name=""/>
        <dsp:cNvSpPr/>
      </dsp:nvSpPr>
      <dsp:spPr>
        <a:xfrm rot="5400000">
          <a:off x="-263964" y="3402279"/>
          <a:ext cx="1759761" cy="1231832"/>
        </a:xfrm>
        <a:prstGeom prst="chevron">
          <a:avLst/>
        </a:prstGeom>
        <a:solidFill>
          <a:schemeClr val="accent5">
            <a:hueOff val="-1684631"/>
            <a:satOff val="-7944"/>
            <a:lumOff val="196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kern="1200" dirty="0">
              <a:latin typeface="Arial Unicode MS" panose="020B0604020202020204" pitchFamily="34" charset="-128"/>
              <a:ea typeface="Arial Unicode MS" panose="020B0604020202020204" pitchFamily="34" charset="-128"/>
              <a:cs typeface="Arial Unicode MS" panose="020B0604020202020204" pitchFamily="34" charset="-128"/>
            </a:rPr>
            <a:t>MISIONALES </a:t>
          </a:r>
        </a:p>
      </dsp:txBody>
      <dsp:txXfrm rot="-5400000">
        <a:off x="1" y="3754230"/>
        <a:ext cx="1231832" cy="527929"/>
      </dsp:txXfrm>
    </dsp:sp>
    <dsp:sp modelId="{23F56417-2F44-4A6A-9996-A1DCD827221C}">
      <dsp:nvSpPr>
        <dsp:cNvPr id="0" name=""/>
        <dsp:cNvSpPr/>
      </dsp:nvSpPr>
      <dsp:spPr>
        <a:xfrm rot="5400000">
          <a:off x="4912556" y="-542408"/>
          <a:ext cx="1143844" cy="8505292"/>
        </a:xfrm>
        <a:prstGeom prst="round2SameRect">
          <a:avLst/>
        </a:prstGeom>
        <a:solidFill>
          <a:schemeClr val="lt1">
            <a:alpha val="90000"/>
            <a:hueOff val="0"/>
            <a:satOff val="0"/>
            <a:lumOff val="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Gestión de la innovación y la competitividad</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Comodidad de acceso</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Amplio funcionamiento en todas las plataformas</a:t>
          </a:r>
        </a:p>
        <a:p>
          <a:pPr marL="57150" lvl="1" indent="-57150" algn="l" defTabSz="488950">
            <a:lnSpc>
              <a:spcPct val="90000"/>
            </a:lnSpc>
            <a:spcBef>
              <a:spcPct val="0"/>
            </a:spcBef>
            <a:spcAft>
              <a:spcPct val="15000"/>
            </a:spcAft>
            <a:buChar char="•"/>
          </a:pPr>
          <a:r>
            <a:rPr lang="es-CO" sz="1100" kern="1200" dirty="0">
              <a:latin typeface="Arial Unicode MS" panose="020B0604020202020204" pitchFamily="34" charset="-128"/>
              <a:ea typeface="Arial Unicode MS" panose="020B0604020202020204" pitchFamily="34" charset="-128"/>
              <a:cs typeface="Arial Unicode MS" panose="020B0604020202020204" pitchFamily="34" charset="-128"/>
            </a:rPr>
            <a:t>Gestión de emprendimiento</a:t>
          </a:r>
        </a:p>
      </dsp:txBody>
      <dsp:txXfrm rot="-5400000">
        <a:off x="1231832" y="3194154"/>
        <a:ext cx="8449454" cy="10321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052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87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94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47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65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90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944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344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6247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41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9/9/2016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48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9/9/2016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20528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COSTOS%20DEL%20HARDWARE%20RECOMENDADOS.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SISTEMA%20DE%20INFORMACI&#211;N%20PARA%20PEDIDOS%20EN%20L&#205;NEA%20DE%20COMIDAS%20R&#193;PIDAS.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OCKUPS.od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PROYECTOpdf.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Diagrama%20de%20distribucion.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EROK.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localhost/phpmyadmin/db_structure.php?server=1&amp;db=colombian_pizza&amp;token=ac1caf7e0a01cf983e52bda007e7941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localhost/colombia/colombianpizaa/Colombian%20Pizza.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08920" y="1239376"/>
            <a:ext cx="8791575" cy="1481070"/>
          </a:xfrm>
        </p:spPr>
        <p:txBody>
          <a:bodyPr>
            <a:noAutofit/>
          </a:bodyPr>
          <a:lstStyle/>
          <a:p>
            <a:pPr algn="ctr"/>
            <a:r>
              <a:rPr lang="es-CO" sz="4000" dirty="0">
                <a:solidFill>
                  <a:schemeClr val="tx1">
                    <a:lumMod val="50000"/>
                    <a:lumOff val="50000"/>
                  </a:schemeClr>
                </a:solidFill>
                <a:latin typeface="Century Gothic" panose="020B0502020202020204" pitchFamily="34" charset="0"/>
                <a:cs typeface="Aparajita" panose="020B0604020202020204" pitchFamily="34" charset="0"/>
              </a:rPr>
              <a:t>SISTEMA DE INFORMACIÓN PARA PEDIDOS </a:t>
            </a:r>
            <a:r>
              <a:rPr lang="es-CO" sz="3600" dirty="0">
                <a:solidFill>
                  <a:schemeClr val="tx1">
                    <a:lumMod val="50000"/>
                    <a:lumOff val="50000"/>
                  </a:schemeClr>
                </a:solidFill>
                <a:latin typeface="Century Gothic" panose="020B0502020202020204" pitchFamily="34" charset="0"/>
                <a:cs typeface="Aparajita" panose="020B0604020202020204" pitchFamily="34" charset="0"/>
              </a:rPr>
              <a:t>EN</a:t>
            </a:r>
            <a:r>
              <a:rPr lang="es-CO" sz="4000" dirty="0">
                <a:solidFill>
                  <a:schemeClr val="tx1">
                    <a:lumMod val="50000"/>
                    <a:lumOff val="50000"/>
                  </a:schemeClr>
                </a:solidFill>
                <a:latin typeface="Century Gothic" panose="020B0502020202020204" pitchFamily="34" charset="0"/>
                <a:cs typeface="Aparajita" panose="020B0604020202020204" pitchFamily="34" charset="0"/>
              </a:rPr>
              <a:t> LÍNEA DE COMIDAS RÁPIDAS PARA LA EMPRESA COLOMBIAN PIZZA</a:t>
            </a:r>
          </a:p>
        </p:txBody>
      </p:sp>
      <p:sp>
        <p:nvSpPr>
          <p:cNvPr id="3" name="Subtítulo 2"/>
          <p:cNvSpPr>
            <a:spLocks noGrp="1"/>
          </p:cNvSpPr>
          <p:nvPr>
            <p:ph type="subTitle" idx="1"/>
          </p:nvPr>
        </p:nvSpPr>
        <p:spPr>
          <a:xfrm>
            <a:off x="1245148" y="3945921"/>
            <a:ext cx="8791575" cy="1655762"/>
          </a:xfrm>
        </p:spPr>
        <p:txBody>
          <a:bodyPr>
            <a:normAutofit fontScale="70000" lnSpcReduction="20000"/>
          </a:bodyPr>
          <a:lstStyle/>
          <a:p>
            <a:r>
              <a:rPr lang="es-CO" dirty="0"/>
              <a:t>Integrantes del grupo: </a:t>
            </a:r>
          </a:p>
          <a:p>
            <a:r>
              <a:rPr lang="es-CO" sz="2000" dirty="0"/>
              <a:t>1. Jairo Andrés Gomescasseres. </a:t>
            </a:r>
            <a:br>
              <a:rPr lang="es-CO" sz="2000" dirty="0"/>
            </a:br>
            <a:r>
              <a:rPr lang="es-CO" sz="2000" dirty="0"/>
              <a:t>2. Orlando </a:t>
            </a:r>
            <a:r>
              <a:rPr lang="es-CO" sz="2000" dirty="0" err="1"/>
              <a:t>RobleS</a:t>
            </a:r>
            <a:r>
              <a:rPr lang="es-CO" sz="2000" dirty="0"/>
              <a:t>. </a:t>
            </a:r>
          </a:p>
          <a:p>
            <a:r>
              <a:rPr lang="es-CO" sz="2000" dirty="0"/>
              <a:t>3. Tania </a:t>
            </a:r>
            <a:r>
              <a:rPr lang="es-CO" sz="2000" dirty="0" err="1"/>
              <a:t>Yulieth</a:t>
            </a:r>
            <a:r>
              <a:rPr lang="es-CO" sz="2000" dirty="0"/>
              <a:t> Puentes.</a:t>
            </a:r>
          </a:p>
          <a:p>
            <a:r>
              <a:rPr lang="es-ES" sz="2000" dirty="0"/>
              <a:t>4. Cristian David </a:t>
            </a:r>
            <a:r>
              <a:rPr lang="es-ES" sz="2000" dirty="0" err="1"/>
              <a:t>Gomez</a:t>
            </a:r>
            <a:r>
              <a:rPr lang="es-ES" sz="2000" dirty="0"/>
              <a:t>.</a:t>
            </a:r>
            <a:endParaRPr lang="es-CO" sz="2000" dirty="0"/>
          </a:p>
          <a:p>
            <a:endParaRPr lang="es-CO" sz="2000" dirty="0"/>
          </a:p>
          <a:p>
            <a:endParaRPr lang="es-CO" dirty="0"/>
          </a:p>
        </p:txBody>
      </p:sp>
    </p:spTree>
    <p:extLst>
      <p:ext uri="{BB962C8B-B14F-4D97-AF65-F5344CB8AC3E}">
        <p14:creationId xmlns:p14="http://schemas.microsoft.com/office/powerpoint/2010/main" val="97872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6000" dirty="0">
                <a:solidFill>
                  <a:schemeClr val="bg1">
                    <a:lumMod val="50000"/>
                  </a:schemeClr>
                </a:solidFill>
              </a:rPr>
              <a:t>INFORME DE COSTOS</a:t>
            </a:r>
          </a:p>
        </p:txBody>
      </p:sp>
      <p:pic>
        <p:nvPicPr>
          <p:cNvPr id="4" name="Marcador de contenido 3">
            <a:hlinkClick r:id="rId2" action="ppaction://hlinkfile"/>
          </p:cNvPr>
          <p:cNvPicPr>
            <a:picLocks noGrp="1" noChangeAspect="1"/>
          </p:cNvPicPr>
          <p:nvPr>
            <p:ph idx="1"/>
          </p:nvPr>
        </p:nvPicPr>
        <p:blipFill>
          <a:blip r:embed="rId3"/>
          <a:stretch>
            <a:fillRect/>
          </a:stretch>
        </p:blipFill>
        <p:spPr>
          <a:xfrm>
            <a:off x="4915950" y="3069116"/>
            <a:ext cx="2239860" cy="2633010"/>
          </a:xfrm>
          <a:prstGeom prst="rect">
            <a:avLst/>
          </a:prstGeom>
        </p:spPr>
      </p:pic>
    </p:spTree>
    <p:extLst>
      <p:ext uri="{BB962C8B-B14F-4D97-AF65-F5344CB8AC3E}">
        <p14:creationId xmlns:p14="http://schemas.microsoft.com/office/powerpoint/2010/main" val="178820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6000" dirty="0">
                <a:solidFill>
                  <a:schemeClr val="bg1">
                    <a:lumMod val="50000"/>
                  </a:schemeClr>
                </a:solidFill>
              </a:rPr>
              <a:t>INFORME IEEE830</a:t>
            </a:r>
          </a:p>
        </p:txBody>
      </p:sp>
      <p:pic>
        <p:nvPicPr>
          <p:cNvPr id="4" name="Marcador de contenido 3">
            <a:hlinkClick r:id="rId2" action="ppaction://hlinkfile"/>
          </p:cNvPr>
          <p:cNvPicPr>
            <a:picLocks noGrp="1" noChangeAspect="1"/>
          </p:cNvPicPr>
          <p:nvPr>
            <p:ph idx="1"/>
          </p:nvPr>
        </p:nvPicPr>
        <p:blipFill>
          <a:blip r:embed="rId3"/>
          <a:stretch>
            <a:fillRect/>
          </a:stretch>
        </p:blipFill>
        <p:spPr>
          <a:xfrm>
            <a:off x="5093152" y="2880833"/>
            <a:ext cx="2095500" cy="2305050"/>
          </a:xfrm>
          <a:prstGeom prst="rect">
            <a:avLst/>
          </a:prstGeom>
        </p:spPr>
      </p:pic>
    </p:spTree>
    <p:extLst>
      <p:ext uri="{BB962C8B-B14F-4D97-AF65-F5344CB8AC3E}">
        <p14:creationId xmlns:p14="http://schemas.microsoft.com/office/powerpoint/2010/main" val="383642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1679" y="624110"/>
            <a:ext cx="9662933" cy="805445"/>
          </a:xfrm>
        </p:spPr>
        <p:txBody>
          <a:bodyPr>
            <a:noAutofit/>
          </a:bodyPr>
          <a:lstStyle/>
          <a:p>
            <a:pPr algn="ctr"/>
            <a:r>
              <a:rPr lang="es-CO" sz="4800" dirty="0">
                <a:solidFill>
                  <a:schemeClr val="bg1">
                    <a:lumMod val="50000"/>
                  </a:schemeClr>
                </a:solidFill>
              </a:rPr>
              <a:t>DIAGRAMA DE CASO DE USO </a:t>
            </a:r>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30011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0315" y="334851"/>
            <a:ext cx="9624297" cy="1570149"/>
          </a:xfrm>
        </p:spPr>
        <p:txBody>
          <a:bodyPr>
            <a:noAutofit/>
          </a:bodyPr>
          <a:lstStyle/>
          <a:p>
            <a:pPr algn="ctr"/>
            <a:r>
              <a:rPr lang="es-CO" sz="4800" dirty="0">
                <a:solidFill>
                  <a:schemeClr val="bg1">
                    <a:lumMod val="50000"/>
                  </a:schemeClr>
                </a:solidFill>
              </a:rPr>
              <a:t>DIAGRAMA DE CASO DE USO EXTENDIDO</a:t>
            </a:r>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305941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7390" y="489887"/>
            <a:ext cx="9487222" cy="1280890"/>
          </a:xfrm>
        </p:spPr>
        <p:txBody>
          <a:bodyPr>
            <a:noAutofit/>
          </a:bodyPr>
          <a:lstStyle/>
          <a:p>
            <a:r>
              <a:rPr lang="es-CO" sz="6000" dirty="0">
                <a:solidFill>
                  <a:schemeClr val="bg1">
                    <a:lumMod val="50000"/>
                  </a:schemeClr>
                </a:solidFill>
              </a:rPr>
              <a:t>DICCIONARIO DE DATOS</a:t>
            </a:r>
          </a:p>
        </p:txBody>
      </p:sp>
      <p:pic>
        <p:nvPicPr>
          <p:cNvPr id="6" name="Marcador de contenido 5"/>
          <p:cNvPicPr>
            <a:picLocks noGrp="1" noChangeAspect="1"/>
          </p:cNvPicPr>
          <p:nvPr>
            <p:ph idx="1"/>
          </p:nvPr>
        </p:nvPicPr>
        <p:blipFill>
          <a:blip r:embed="rId2"/>
          <a:stretch>
            <a:fillRect/>
          </a:stretch>
        </p:blipFill>
        <p:spPr>
          <a:xfrm>
            <a:off x="4462798" y="3082022"/>
            <a:ext cx="2466975" cy="1847850"/>
          </a:xfrm>
        </p:spPr>
      </p:pic>
    </p:spTree>
    <p:extLst>
      <p:ext uri="{BB962C8B-B14F-4D97-AF65-F5344CB8AC3E}">
        <p14:creationId xmlns:p14="http://schemas.microsoft.com/office/powerpoint/2010/main" val="304304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4559" y="334852"/>
            <a:ext cx="9650054" cy="1068946"/>
          </a:xfrm>
        </p:spPr>
        <p:txBody>
          <a:bodyPr/>
          <a:lstStyle/>
          <a:p>
            <a:pPr algn="ctr"/>
            <a:r>
              <a:rPr lang="es-CO" sz="4800" dirty="0">
                <a:solidFill>
                  <a:schemeClr val="bg1">
                    <a:lumMod val="50000"/>
                  </a:schemeClr>
                </a:solidFill>
              </a:rPr>
              <a:t>DIAGRAMA DE CLASES (UML)</a:t>
            </a:r>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77789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800" dirty="0">
                <a:solidFill>
                  <a:schemeClr val="bg1">
                    <a:lumMod val="65000"/>
                  </a:schemeClr>
                </a:solidFill>
              </a:rPr>
              <a:t>PROTOTIPOS MOCKUPS</a:t>
            </a:r>
            <a:endParaRPr lang="es-CO" sz="4800" dirty="0">
              <a:solidFill>
                <a:schemeClr val="bg1">
                  <a:lumMod val="65000"/>
                </a:schemeClr>
              </a:solidFill>
            </a:endParaRPr>
          </a:p>
        </p:txBody>
      </p:sp>
      <p:pic>
        <p:nvPicPr>
          <p:cNvPr id="4" name="Marcador de contenido 3">
            <a:hlinkClick r:id="rId2" action="ppaction://hlinkfile"/>
          </p:cNvPr>
          <p:cNvPicPr>
            <a:picLocks noGrp="1" noChangeAspect="1"/>
          </p:cNvPicPr>
          <p:nvPr>
            <p:ph idx="1"/>
          </p:nvPr>
        </p:nvPicPr>
        <p:blipFill>
          <a:blip r:embed="rId3"/>
          <a:stretch>
            <a:fillRect/>
          </a:stretch>
        </p:blipFill>
        <p:spPr>
          <a:xfrm>
            <a:off x="4381611" y="2282456"/>
            <a:ext cx="3778250" cy="3778250"/>
          </a:xfrm>
        </p:spPr>
      </p:pic>
    </p:spTree>
    <p:extLst>
      <p:ext uri="{BB962C8B-B14F-4D97-AF65-F5344CB8AC3E}">
        <p14:creationId xmlns:p14="http://schemas.microsoft.com/office/powerpoint/2010/main" val="130704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6000" dirty="0">
                <a:solidFill>
                  <a:schemeClr val="bg1">
                    <a:lumMod val="50000"/>
                  </a:schemeClr>
                </a:solidFill>
              </a:rPr>
              <a:t>DIAGRAMA DE GANTT</a:t>
            </a:r>
          </a:p>
        </p:txBody>
      </p:sp>
      <p:pic>
        <p:nvPicPr>
          <p:cNvPr id="3" name="Imagen 2">
            <a:hlinkClick r:id="rId2" action="ppaction://hlinkfile"/>
          </p:cNvPr>
          <p:cNvPicPr>
            <a:picLocks noChangeAspect="1"/>
          </p:cNvPicPr>
          <p:nvPr/>
        </p:nvPicPr>
        <p:blipFill>
          <a:blip r:embed="rId3"/>
          <a:stretch>
            <a:fillRect/>
          </a:stretch>
        </p:blipFill>
        <p:spPr>
          <a:xfrm>
            <a:off x="3950280" y="2458270"/>
            <a:ext cx="3249450" cy="2749534"/>
          </a:xfrm>
          <a:prstGeom prst="rect">
            <a:avLst/>
          </a:prstGeom>
        </p:spPr>
      </p:pic>
    </p:spTree>
    <p:extLst>
      <p:ext uri="{BB962C8B-B14F-4D97-AF65-F5344CB8AC3E}">
        <p14:creationId xmlns:p14="http://schemas.microsoft.com/office/powerpoint/2010/main" val="1986174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513" y="187883"/>
            <a:ext cx="11374744" cy="1280890"/>
          </a:xfrm>
        </p:spPr>
        <p:txBody>
          <a:bodyPr>
            <a:noAutofit/>
          </a:bodyPr>
          <a:lstStyle/>
          <a:p>
            <a:r>
              <a:rPr lang="es-CO" sz="6000" dirty="0">
                <a:solidFill>
                  <a:schemeClr val="bg1">
                    <a:lumMod val="50000"/>
                  </a:schemeClr>
                </a:solidFill>
              </a:rPr>
              <a:t>DIAGRAMA DE DISTRUBUCION</a:t>
            </a:r>
          </a:p>
        </p:txBody>
      </p:sp>
      <p:pic>
        <p:nvPicPr>
          <p:cNvPr id="1026" name="Picture 2" descr="Resultado de imagen para diagrama">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826" y="2698233"/>
            <a:ext cx="3858117" cy="242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79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801" y="360608"/>
            <a:ext cx="9675812" cy="1043189"/>
          </a:xfrm>
        </p:spPr>
        <p:txBody>
          <a:bodyPr/>
          <a:lstStyle/>
          <a:p>
            <a:pPr algn="ctr"/>
            <a:r>
              <a:rPr lang="es-CO" sz="4800" dirty="0">
                <a:solidFill>
                  <a:schemeClr val="bg1">
                    <a:lumMod val="50000"/>
                  </a:schemeClr>
                </a:solidFill>
              </a:rPr>
              <a:t>MODELO ENTIDAD RELACION </a:t>
            </a:r>
          </a:p>
        </p:txBody>
      </p:sp>
      <p:pic>
        <p:nvPicPr>
          <p:cNvPr id="3074" name="Picture 2" descr="Resultado de imagen para workbench logo">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721" y="246498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15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512" y="308757"/>
            <a:ext cx="9042400" cy="1196439"/>
          </a:xfrm>
        </p:spPr>
        <p:txBody>
          <a:bodyPr>
            <a:normAutofit/>
          </a:bodyPr>
          <a:lstStyle/>
          <a:p>
            <a:pPr algn="ctr"/>
            <a:r>
              <a:rPr lang="es-CO" sz="6000" dirty="0">
                <a:solidFill>
                  <a:schemeClr val="tx1">
                    <a:lumMod val="50000"/>
                    <a:lumOff val="50000"/>
                  </a:schemeClr>
                </a:solidFill>
              </a:rPr>
              <a:t>OBJETIVO GENERAL </a:t>
            </a:r>
          </a:p>
        </p:txBody>
      </p:sp>
      <p:sp>
        <p:nvSpPr>
          <p:cNvPr id="3" name="Marcador de contenido 2"/>
          <p:cNvSpPr>
            <a:spLocks noGrp="1"/>
          </p:cNvSpPr>
          <p:nvPr>
            <p:ph idx="1"/>
          </p:nvPr>
        </p:nvSpPr>
        <p:spPr>
          <a:xfrm>
            <a:off x="935512" y="2575149"/>
            <a:ext cx="10058400" cy="1391545"/>
          </a:xfrm>
        </p:spPr>
        <p:txBody>
          <a:bodyPr>
            <a:noAutofit/>
          </a:bodyPr>
          <a:lstStyle/>
          <a:p>
            <a:pPr algn="just"/>
            <a:r>
              <a:rPr lang="es-CO" sz="2800" dirty="0"/>
              <a:t>Diseñar e implementar un sistema de información, para sistematizar los pedidos de comidas rápidas, y permitirle al usuario hacerlo a gusto, crear menús personalizados a su antojo ofreciéndole multitud de ingredientes y opciones, para hacer de esta una experiencia novedosa y placentera. </a:t>
            </a:r>
          </a:p>
        </p:txBody>
      </p:sp>
    </p:spTree>
    <p:extLst>
      <p:ext uri="{BB962C8B-B14F-4D97-AF65-F5344CB8AC3E}">
        <p14:creationId xmlns:p14="http://schemas.microsoft.com/office/powerpoint/2010/main" val="2629584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6000" dirty="0">
                <a:solidFill>
                  <a:schemeClr val="bg1">
                    <a:lumMod val="50000"/>
                  </a:schemeClr>
                </a:solidFill>
              </a:rPr>
              <a:t>BASE DE DATOS</a:t>
            </a:r>
            <a:endParaRPr lang="es-CO" sz="6000" dirty="0">
              <a:solidFill>
                <a:schemeClr val="bg1">
                  <a:lumMod val="50000"/>
                </a:schemeClr>
              </a:solidFill>
            </a:endParaRPr>
          </a:p>
        </p:txBody>
      </p:sp>
      <p:pic>
        <p:nvPicPr>
          <p:cNvPr id="2050" name="Picture 2" descr="Resultado de imagen para base de dato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149" y="2379920"/>
            <a:ext cx="2872563" cy="287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68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6000" dirty="0" err="1">
                <a:solidFill>
                  <a:schemeClr val="bg1">
                    <a:lumMod val="50000"/>
                  </a:schemeClr>
                </a:solidFill>
              </a:rPr>
              <a:t>Colombian</a:t>
            </a:r>
            <a:r>
              <a:rPr lang="es-ES" sz="6000" dirty="0">
                <a:solidFill>
                  <a:schemeClr val="bg1">
                    <a:lumMod val="50000"/>
                  </a:schemeClr>
                </a:solidFill>
              </a:rPr>
              <a:t> pizza</a:t>
            </a:r>
            <a:endParaRPr lang="es-CO" sz="6000" dirty="0">
              <a:solidFill>
                <a:schemeClr val="bg1">
                  <a:lumMod val="50000"/>
                </a:schemeClr>
              </a:solidFill>
            </a:endParaRPr>
          </a:p>
        </p:txBody>
      </p:sp>
      <p:pic>
        <p:nvPicPr>
          <p:cNvPr id="4" name="Imagen 3">
            <a:hlinkClick r:id="rId2"/>
          </p:cNvPr>
          <p:cNvPicPr>
            <a:picLocks noChangeAspect="1"/>
          </p:cNvPicPr>
          <p:nvPr/>
        </p:nvPicPr>
        <p:blipFill>
          <a:blip r:embed="rId3"/>
          <a:stretch>
            <a:fillRect/>
          </a:stretch>
        </p:blipFill>
        <p:spPr>
          <a:xfrm>
            <a:off x="3524250" y="2115879"/>
            <a:ext cx="5143500" cy="3884870"/>
          </a:xfrm>
          <a:prstGeom prst="rect">
            <a:avLst/>
          </a:prstGeom>
        </p:spPr>
      </p:pic>
    </p:spTree>
    <p:extLst>
      <p:ext uri="{BB962C8B-B14F-4D97-AF65-F5344CB8AC3E}">
        <p14:creationId xmlns:p14="http://schemas.microsoft.com/office/powerpoint/2010/main" val="109732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11500" dirty="0"/>
              <a:t>GRACIAS</a:t>
            </a:r>
            <a:endParaRPr lang="es-CO" sz="11500" dirty="0"/>
          </a:p>
        </p:txBody>
      </p:sp>
    </p:spTree>
    <p:extLst>
      <p:ext uri="{BB962C8B-B14F-4D97-AF65-F5344CB8AC3E}">
        <p14:creationId xmlns:p14="http://schemas.microsoft.com/office/powerpoint/2010/main" val="71392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511" y="391886"/>
            <a:ext cx="9042400" cy="1113312"/>
          </a:xfrm>
        </p:spPr>
        <p:txBody>
          <a:bodyPr>
            <a:normAutofit/>
          </a:bodyPr>
          <a:lstStyle/>
          <a:p>
            <a:pPr algn="ctr"/>
            <a:r>
              <a:rPr lang="es-CO" sz="6000" dirty="0">
                <a:solidFill>
                  <a:schemeClr val="tx1">
                    <a:lumMod val="50000"/>
                    <a:lumOff val="50000"/>
                  </a:schemeClr>
                </a:solidFill>
              </a:rPr>
              <a:t>OBJETIVOS ESPECÍFICOS </a:t>
            </a:r>
          </a:p>
        </p:txBody>
      </p:sp>
      <p:sp>
        <p:nvSpPr>
          <p:cNvPr id="3" name="Marcador de contenido 2"/>
          <p:cNvSpPr>
            <a:spLocks noGrp="1"/>
          </p:cNvSpPr>
          <p:nvPr>
            <p:ph idx="1"/>
          </p:nvPr>
        </p:nvSpPr>
        <p:spPr>
          <a:xfrm>
            <a:off x="685801" y="2182149"/>
            <a:ext cx="10394706" cy="3536820"/>
          </a:xfrm>
        </p:spPr>
        <p:txBody>
          <a:bodyPr>
            <a:noAutofit/>
          </a:bodyPr>
          <a:lstStyle/>
          <a:p>
            <a:pPr lvl="1" algn="just"/>
            <a:r>
              <a:rPr lang="es-CO" sz="2800" dirty="0"/>
              <a:t>Desarrollar e implementar un sistema de información en el cual los usuarios podrán interactuar y ordenar sus comidas favoritas al gusto de ellos.</a:t>
            </a:r>
          </a:p>
          <a:p>
            <a:pPr lvl="1" algn="just"/>
            <a:r>
              <a:rPr lang="es-CO" sz="2800" dirty="0"/>
              <a:t>Por medio de este sistema de información, facilitaremos la compra de la comida en línea, y haremos que el usuario disfrute de una nueva experiencia.  </a:t>
            </a:r>
          </a:p>
          <a:p>
            <a:pPr lvl="1" algn="just"/>
            <a:r>
              <a:rPr lang="es-CO" sz="2800" dirty="0"/>
              <a:t>Implementar este sistema de información ya que la pizzería no cuenta con un sistema de información web. </a:t>
            </a:r>
          </a:p>
        </p:txBody>
      </p:sp>
    </p:spTree>
    <p:extLst>
      <p:ext uri="{BB962C8B-B14F-4D97-AF65-F5344CB8AC3E}">
        <p14:creationId xmlns:p14="http://schemas.microsoft.com/office/powerpoint/2010/main" val="400345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9132" y="288045"/>
            <a:ext cx="9042400" cy="1053935"/>
          </a:xfrm>
        </p:spPr>
        <p:txBody>
          <a:bodyPr>
            <a:noAutofit/>
          </a:bodyPr>
          <a:lstStyle/>
          <a:p>
            <a:pPr algn="ctr"/>
            <a:r>
              <a:rPr lang="es-CO" sz="6000" dirty="0">
                <a:solidFill>
                  <a:schemeClr val="tx1">
                    <a:lumMod val="50000"/>
                    <a:lumOff val="50000"/>
                  </a:schemeClr>
                </a:solidFill>
              </a:rPr>
              <a:t>PLANTEAMIENTO DEL PROBLEMA </a:t>
            </a:r>
          </a:p>
        </p:txBody>
      </p:sp>
      <p:sp>
        <p:nvSpPr>
          <p:cNvPr id="3" name="Marcador de contenido 2"/>
          <p:cNvSpPr>
            <a:spLocks noGrp="1"/>
          </p:cNvSpPr>
          <p:nvPr>
            <p:ph idx="1"/>
          </p:nvPr>
        </p:nvSpPr>
        <p:spPr>
          <a:xfrm>
            <a:off x="1019011" y="2633690"/>
            <a:ext cx="10058400" cy="2118616"/>
          </a:xfrm>
        </p:spPr>
        <p:txBody>
          <a:bodyPr>
            <a:noAutofit/>
          </a:bodyPr>
          <a:lstStyle/>
          <a:p>
            <a:pPr algn="just"/>
            <a:r>
              <a:rPr lang="es-CO" sz="2800" dirty="0"/>
              <a:t>La problemática que encontramos es que  este lugar no cuenta con un sistema de pedidos en línea, se diseñará e implementará un sistema de información web, para que los usuarios de esta pizzería puedan solicitar sus comidas favoritas dando solamente un click. El usuario encontrara en la interfaz del sistema los ingredientes de primera mano, para que el mismo pueda personalizar su comida a su propio gusto. </a:t>
            </a:r>
          </a:p>
        </p:txBody>
      </p:sp>
    </p:spTree>
    <p:extLst>
      <p:ext uri="{BB962C8B-B14F-4D97-AF65-F5344CB8AC3E}">
        <p14:creationId xmlns:p14="http://schemas.microsoft.com/office/powerpoint/2010/main" val="62443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571" y="423783"/>
            <a:ext cx="10318747" cy="1255815"/>
          </a:xfrm>
        </p:spPr>
        <p:txBody>
          <a:bodyPr>
            <a:noAutofit/>
          </a:bodyPr>
          <a:lstStyle/>
          <a:p>
            <a:pPr algn="ctr"/>
            <a:r>
              <a:rPr lang="es-CO" sz="6000" dirty="0">
                <a:solidFill>
                  <a:schemeClr val="tx1">
                    <a:lumMod val="50000"/>
                    <a:lumOff val="50000"/>
                  </a:schemeClr>
                </a:solidFill>
              </a:rPr>
              <a:t>ALCANCE DEL PROYECTO </a:t>
            </a:r>
          </a:p>
        </p:txBody>
      </p:sp>
      <p:sp>
        <p:nvSpPr>
          <p:cNvPr id="3" name="Marcador de contenido 2"/>
          <p:cNvSpPr>
            <a:spLocks noGrp="1"/>
          </p:cNvSpPr>
          <p:nvPr>
            <p:ph idx="1"/>
          </p:nvPr>
        </p:nvSpPr>
        <p:spPr>
          <a:xfrm>
            <a:off x="659391" y="2640170"/>
            <a:ext cx="10396883" cy="3416996"/>
          </a:xfrm>
        </p:spPr>
        <p:txBody>
          <a:bodyPr>
            <a:normAutofit/>
          </a:bodyPr>
          <a:lstStyle/>
          <a:p>
            <a:pPr algn="just"/>
            <a:r>
              <a:rPr lang="es-CO" sz="2800" dirty="0"/>
              <a:t>Desarrollar y poner en marcha este software diseñado, orientado hacia la web, para realizar pedidos de comida en línea de una forma fácil, sencilla, y eficaz para la empresa colombian pizza.  </a:t>
            </a:r>
          </a:p>
        </p:txBody>
      </p:sp>
    </p:spTree>
    <p:extLst>
      <p:ext uri="{BB962C8B-B14F-4D97-AF65-F5344CB8AC3E}">
        <p14:creationId xmlns:p14="http://schemas.microsoft.com/office/powerpoint/2010/main" val="208078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2888" y="403760"/>
            <a:ext cx="9042400" cy="1053935"/>
          </a:xfrm>
        </p:spPr>
        <p:txBody>
          <a:bodyPr>
            <a:normAutofit/>
          </a:bodyPr>
          <a:lstStyle/>
          <a:p>
            <a:pPr algn="ctr"/>
            <a:r>
              <a:rPr lang="es-CO" sz="6000" dirty="0">
                <a:solidFill>
                  <a:schemeClr val="tx1">
                    <a:lumMod val="50000"/>
                    <a:lumOff val="50000"/>
                  </a:schemeClr>
                </a:solidFill>
              </a:rPr>
              <a:t>JUSTIFICACION </a:t>
            </a:r>
          </a:p>
        </p:txBody>
      </p:sp>
      <p:sp>
        <p:nvSpPr>
          <p:cNvPr id="3" name="Marcador de contenido 2"/>
          <p:cNvSpPr>
            <a:spLocks noGrp="1"/>
          </p:cNvSpPr>
          <p:nvPr>
            <p:ph idx="1"/>
          </p:nvPr>
        </p:nvSpPr>
        <p:spPr>
          <a:xfrm>
            <a:off x="1039750" y="1612075"/>
            <a:ext cx="10058400" cy="3886200"/>
          </a:xfrm>
        </p:spPr>
        <p:txBody>
          <a:bodyPr>
            <a:normAutofit/>
          </a:bodyPr>
          <a:lstStyle/>
          <a:p>
            <a:pPr algn="just"/>
            <a:endParaRPr lang="es-CO" sz="2400" dirty="0"/>
          </a:p>
          <a:p>
            <a:pPr algn="just"/>
            <a:r>
              <a:rPr lang="es-CO" sz="2400" dirty="0"/>
              <a:t>Nuestra justificación para realizar este sistema de información es que la empresa en la cual vamos a realizar el proyecto no cuenta con un sistema de información, además, en la actualidad existen diferentes métodos para pedidos en línea, pero son muy básicos. En este sistema de información el usuario podrá seleccionar una gran variedad de productos que se ofrecen y sus componentes para hacer de esta una mejor experiencia.</a:t>
            </a:r>
          </a:p>
        </p:txBody>
      </p:sp>
    </p:spTree>
    <p:extLst>
      <p:ext uri="{BB962C8B-B14F-4D97-AF65-F5344CB8AC3E}">
        <p14:creationId xmlns:p14="http://schemas.microsoft.com/office/powerpoint/2010/main" val="308223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1018" y="415636"/>
            <a:ext cx="9042400" cy="1077686"/>
          </a:xfrm>
        </p:spPr>
        <p:txBody>
          <a:bodyPr>
            <a:normAutofit/>
          </a:bodyPr>
          <a:lstStyle/>
          <a:p>
            <a:pPr algn="ctr"/>
            <a:r>
              <a:rPr lang="es-CO" sz="6000" dirty="0">
                <a:solidFill>
                  <a:schemeClr val="tx1">
                    <a:lumMod val="50000"/>
                    <a:lumOff val="50000"/>
                  </a:schemeClr>
                </a:solidFill>
              </a:rPr>
              <a:t>VIABILIDAD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123424639"/>
              </p:ext>
            </p:extLst>
          </p:nvPr>
        </p:nvGraphicFramePr>
        <p:xfrm>
          <a:off x="956623" y="1760558"/>
          <a:ext cx="10058400" cy="4266754"/>
        </p:xfrm>
        <a:graphic>
          <a:graphicData uri="http://schemas.openxmlformats.org/drawingml/2006/table">
            <a:tbl>
              <a:tblPr firstRow="1" bandRow="1">
                <a:tableStyleId>{93296810-A885-4BE3-A3E7-6D5BEEA58F35}</a:tableStyleId>
              </a:tblPr>
              <a:tblGrid>
                <a:gridCol w="3159386">
                  <a:extLst>
                    <a:ext uri="{9D8B030D-6E8A-4147-A177-3AD203B41FA5}">
                      <a16:colId xmlns:a16="http://schemas.microsoft.com/office/drawing/2014/main" val="20000"/>
                    </a:ext>
                  </a:extLst>
                </a:gridCol>
                <a:gridCol w="6899014">
                  <a:extLst>
                    <a:ext uri="{9D8B030D-6E8A-4147-A177-3AD203B41FA5}">
                      <a16:colId xmlns:a16="http://schemas.microsoft.com/office/drawing/2014/main" val="20001"/>
                    </a:ext>
                  </a:extLst>
                </a:gridCol>
              </a:tblGrid>
              <a:tr h="2133377">
                <a:tc>
                  <a:txBody>
                    <a:bodyPr/>
                    <a:lstStyle/>
                    <a:p>
                      <a:pPr algn="ctr"/>
                      <a:endParaRPr lang="es-CO" dirty="0"/>
                    </a:p>
                    <a:p>
                      <a:pPr algn="ctr"/>
                      <a:endParaRPr lang="es-CO" dirty="0"/>
                    </a:p>
                    <a:p>
                      <a:pPr algn="ctr"/>
                      <a:r>
                        <a:rPr lang="es-CO" sz="2400" dirty="0"/>
                        <a:t>FINANCIERO</a:t>
                      </a:r>
                      <a:endParaRPr lang="es-CO" b="0" dirty="0">
                        <a:solidFill>
                          <a:schemeClr val="tx1"/>
                        </a:solidFill>
                      </a:endParaRPr>
                    </a:p>
                  </a:txBody>
                  <a:tcPr marL="88480" marR="88480"/>
                </a:tc>
                <a:tc>
                  <a:txBody>
                    <a:bodyPr/>
                    <a:lstStyle/>
                    <a:p>
                      <a:pPr algn="just"/>
                      <a:r>
                        <a:rPr lang="es-CO" sz="2000" dirty="0"/>
                        <a:t>El proyecto es viable financieramente ya que un dominio .com solo cuesta 11 dólares por año, y tiene una capacidad de almacenamiento  en un servidor</a:t>
                      </a:r>
                      <a:r>
                        <a:rPr lang="es-CO" sz="2000" baseline="0" dirty="0"/>
                        <a:t> </a:t>
                      </a:r>
                      <a:r>
                        <a:rPr lang="es-CO" sz="2000" dirty="0"/>
                        <a:t>de unas 30Gb.</a:t>
                      </a:r>
                      <a:r>
                        <a:rPr lang="es-CO" sz="2000" baseline="0" dirty="0"/>
                        <a:t> Para implementar  este sistema de información no se necesita de un gran inversión financiera.</a:t>
                      </a:r>
                      <a:endParaRPr lang="es-CO" sz="2000" b="1" dirty="0">
                        <a:solidFill>
                          <a:schemeClr val="tx1"/>
                        </a:solidFill>
                      </a:endParaRPr>
                    </a:p>
                  </a:txBody>
                  <a:tcPr marL="88480" marR="88480"/>
                </a:tc>
                <a:extLst>
                  <a:ext uri="{0D108BD9-81ED-4DB2-BD59-A6C34878D82A}">
                    <a16:rowId xmlns:a16="http://schemas.microsoft.com/office/drawing/2014/main" val="10000"/>
                  </a:ext>
                </a:extLst>
              </a:tr>
              <a:tr h="2133377">
                <a:tc>
                  <a:txBody>
                    <a:bodyPr/>
                    <a:lstStyle/>
                    <a:p>
                      <a:pPr algn="ctr"/>
                      <a:endParaRPr lang="es-CO" dirty="0"/>
                    </a:p>
                    <a:p>
                      <a:pPr algn="ctr"/>
                      <a:endParaRPr lang="es-CO" dirty="0"/>
                    </a:p>
                    <a:p>
                      <a:pPr algn="ctr"/>
                      <a:r>
                        <a:rPr lang="es-CO" sz="2400" dirty="0"/>
                        <a:t>TECNICO</a:t>
                      </a:r>
                      <a:endParaRPr lang="es-CO" b="1" dirty="0"/>
                    </a:p>
                  </a:txBody>
                  <a:tcPr marL="88480" marR="88480"/>
                </a:tc>
                <a:tc>
                  <a:txBody>
                    <a:bodyPr/>
                    <a:lstStyle/>
                    <a:p>
                      <a:pPr algn="just"/>
                      <a:r>
                        <a:rPr lang="es-CO" sz="2000" dirty="0"/>
                        <a:t>En el momento en el que se desarrolle e implemente el sistema, se adquirirá un dominio .com donde tendremos un especio de almacenamiento en un servidor en el cual hay se almacenara la base de datos donde se encontrara toda la información relacionada al aplicativo web.</a:t>
                      </a:r>
                      <a:endParaRPr lang="es-CO" sz="2000" b="1" dirty="0"/>
                    </a:p>
                  </a:txBody>
                  <a:tcPr marL="88480" marR="8848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673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6354" y="92279"/>
            <a:ext cx="12025646" cy="1361942"/>
          </a:xfrm>
        </p:spPr>
        <p:txBody>
          <a:bodyPr>
            <a:noAutofit/>
          </a:bodyPr>
          <a:lstStyle/>
          <a:p>
            <a:pPr algn="ctr"/>
            <a:r>
              <a:rPr lang="es-CO" sz="6000" dirty="0">
                <a:solidFill>
                  <a:schemeClr val="tx1">
                    <a:lumMod val="50000"/>
                    <a:lumOff val="50000"/>
                  </a:schemeClr>
                </a:solidFill>
              </a:rPr>
              <a:t>TECNICA DE LA RECOLECCIÓN DE LA INFORMACIÓN</a:t>
            </a:r>
          </a:p>
        </p:txBody>
      </p:sp>
      <p:sp>
        <p:nvSpPr>
          <p:cNvPr id="3" name="Marcador de contenido 2"/>
          <p:cNvSpPr>
            <a:spLocks noGrp="1"/>
          </p:cNvSpPr>
          <p:nvPr>
            <p:ph idx="1"/>
          </p:nvPr>
        </p:nvSpPr>
        <p:spPr>
          <a:xfrm>
            <a:off x="941678" y="2878423"/>
            <a:ext cx="10058400" cy="1507957"/>
          </a:xfrm>
        </p:spPr>
        <p:txBody>
          <a:bodyPr>
            <a:noAutofit/>
          </a:bodyPr>
          <a:lstStyle/>
          <a:p>
            <a:pPr marL="0" indent="0" algn="just">
              <a:buNone/>
            </a:pPr>
            <a:r>
              <a:rPr lang="es-CO" sz="2800" dirty="0"/>
              <a:t>La técnica de recolección implementada fue una encuesta realizada en 2 puntos únicos en una pizzería, fue dirigida a 150 clientes de ambos locales para recoger la mayor información de datos, y así poder saber si es viable este sistema de información.</a:t>
            </a:r>
          </a:p>
        </p:txBody>
      </p:sp>
    </p:spTree>
    <p:extLst>
      <p:ext uri="{BB962C8B-B14F-4D97-AF65-F5344CB8AC3E}">
        <p14:creationId xmlns:p14="http://schemas.microsoft.com/office/powerpoint/2010/main" val="412616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0659" y="209689"/>
            <a:ext cx="9042400" cy="1053935"/>
          </a:xfrm>
        </p:spPr>
        <p:txBody>
          <a:bodyPr>
            <a:normAutofit/>
          </a:bodyPr>
          <a:lstStyle/>
          <a:p>
            <a:pPr algn="ctr"/>
            <a:r>
              <a:rPr lang="es-CO" sz="6000" dirty="0">
                <a:solidFill>
                  <a:schemeClr val="tx1">
                    <a:lumMod val="50000"/>
                    <a:lumOff val="50000"/>
                  </a:schemeClr>
                </a:solidFill>
              </a:rPr>
              <a:t>MAPA DE PROCESOS </a:t>
            </a:r>
          </a:p>
        </p:txBody>
      </p:sp>
      <p:graphicFrame>
        <p:nvGraphicFramePr>
          <p:cNvPr id="4" name="Diagrama 3"/>
          <p:cNvGraphicFramePr/>
          <p:nvPr>
            <p:extLst>
              <p:ext uri="{D42A27DB-BD31-4B8C-83A1-F6EECF244321}">
                <p14:modId xmlns:p14="http://schemas.microsoft.com/office/powerpoint/2010/main" val="823401480"/>
              </p:ext>
            </p:extLst>
          </p:nvPr>
        </p:nvGraphicFramePr>
        <p:xfrm>
          <a:off x="1153296" y="1375719"/>
          <a:ext cx="9737125" cy="4901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5267712"/>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4086</TotalTime>
  <Words>578</Words>
  <Application>Microsoft Office PowerPoint</Application>
  <PresentationFormat>Panorámica</PresentationFormat>
  <Paragraphs>59</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 Unicode MS</vt:lpstr>
      <vt:lpstr>Aparajita</vt:lpstr>
      <vt:lpstr>Arial</vt:lpstr>
      <vt:lpstr>Century Gothic</vt:lpstr>
      <vt:lpstr>Gill Sans MT</vt:lpstr>
      <vt:lpstr>Galería</vt:lpstr>
      <vt:lpstr>SISTEMA DE INFORMACIÓN PARA PEDIDOS EN LÍNEA DE COMIDAS RÁPIDAS PARA LA EMPRESA COLOMBIAN PIZZA</vt:lpstr>
      <vt:lpstr>OBJETIVO GENERAL </vt:lpstr>
      <vt:lpstr>OBJETIVOS ESPECÍFICOS </vt:lpstr>
      <vt:lpstr>PLANTEAMIENTO DEL PROBLEMA </vt:lpstr>
      <vt:lpstr>ALCANCE DEL PROYECTO </vt:lpstr>
      <vt:lpstr>JUSTIFICACION </vt:lpstr>
      <vt:lpstr>VIABILIDAD </vt:lpstr>
      <vt:lpstr>TECNICA DE LA RECOLECCIÓN DE LA INFORMACIÓN</vt:lpstr>
      <vt:lpstr>MAPA DE PROCESOS </vt:lpstr>
      <vt:lpstr>INFORME DE COSTOS</vt:lpstr>
      <vt:lpstr>INFORME IEEE830</vt:lpstr>
      <vt:lpstr>DIAGRAMA DE CASO DE USO </vt:lpstr>
      <vt:lpstr>DIAGRAMA DE CASO DE USO EXTENDIDO</vt:lpstr>
      <vt:lpstr>DICCIONARIO DE DATOS</vt:lpstr>
      <vt:lpstr>DIAGRAMA DE CLASES (UML)</vt:lpstr>
      <vt:lpstr>PROTOTIPOS MOCKUPS</vt:lpstr>
      <vt:lpstr>DIAGRAMA DE GANTT</vt:lpstr>
      <vt:lpstr>DIAGRAMA DE DISTRUBUCION</vt:lpstr>
      <vt:lpstr>MODELO ENTIDAD RELACION </vt:lpstr>
      <vt:lpstr>BASE DE DATOS</vt:lpstr>
      <vt:lpstr>Colombian pizza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SOCIAL SENA</dc:title>
  <dc:creator>Cassaleth Martinez</dc:creator>
  <cp:lastModifiedBy>sena1</cp:lastModifiedBy>
  <cp:revision>143</cp:revision>
  <dcterms:created xsi:type="dcterms:W3CDTF">2015-11-09T15:19:17Z</dcterms:created>
  <dcterms:modified xsi:type="dcterms:W3CDTF">2016-09-09T21:12:31Z</dcterms:modified>
</cp:coreProperties>
</file>