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4"/>
  </p:notesMasterIdLst>
  <p:sldIdLst>
    <p:sldId id="256" r:id="rId3"/>
    <p:sldId id="317" r:id="rId5"/>
    <p:sldId id="319" r:id="rId6"/>
    <p:sldId id="378" r:id="rId7"/>
    <p:sldId id="404" r:id="rId8"/>
    <p:sldId id="436" r:id="rId9"/>
    <p:sldId id="437" r:id="rId10"/>
    <p:sldId id="460" r:id="rId11"/>
    <p:sldId id="461" r:id="rId12"/>
    <p:sldId id="462" r:id="rId13"/>
    <p:sldId id="463" r:id="rId14"/>
    <p:sldId id="464" r:id="rId15"/>
    <p:sldId id="465" r:id="rId16"/>
    <p:sldId id="316" r:id="rId17"/>
  </p:sldIdLst>
  <p:sldSz cx="12192000" cy="6858000"/>
  <p:notesSz cx="6858000" cy="9144000"/>
  <p:embeddedFontLst>
    <p:embeddedFont>
      <p:font typeface="Calibri" panose="020F0502020204030204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17"/>
    <p:restoredTop sz="94828"/>
  </p:normalViewPr>
  <p:slideViewPr>
    <p:cSldViewPr snapToGrid="0" snapToObjects="1">
      <p:cViewPr varScale="1">
        <p:scale>
          <a:sx n="109" d="100"/>
          <a:sy n="109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Slide de Título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ítulo e Texto Vertical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Texto e Título Vertical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ítulo e Conteúdo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Cabeçalho da Seção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Duas Partes de Conteúdo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ação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Somente Título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Em Branco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údo com Legenda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Imagem com Legenda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rgbClr val="7A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2"/>
          <p:cNvSpPr txBox="1"/>
          <p:nvPr/>
        </p:nvSpPr>
        <p:spPr>
          <a:xfrm>
            <a:off x="481330" y="1794510"/>
            <a:ext cx="3446780" cy="196913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normAutofit fontScale="90000"/>
          </a:bodyPr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pt-BR" sz="4800" b="1" dirty="0">
              <a:latin typeface="Times New Roman" panose="02020603050405020304"/>
              <a:ea typeface="+mj-ea"/>
              <a:cs typeface="Times New Roman" panose="02020603050405020304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800" b="1" dirty="0">
                <a:latin typeface="Times New Roman" panose="02020603050405020304"/>
                <a:ea typeface="+mj-ea"/>
                <a:cs typeface="Times New Roman" panose="02020603050405020304"/>
              </a:rPr>
              <a:t>Graduação EaD</a:t>
            </a:r>
            <a:endParaRPr lang="pt-BR" sz="4800">
              <a:latin typeface="+mj-lt"/>
              <a:ea typeface="+mj-ea"/>
              <a:cs typeface="+mj-cs"/>
            </a:endParaRPr>
          </a:p>
        </p:txBody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7A2E2E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m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87900" y="756285"/>
            <a:ext cx="6941185" cy="54597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 de Texto 1"/>
          <p:cNvSpPr txBox="1"/>
          <p:nvPr/>
        </p:nvSpPr>
        <p:spPr>
          <a:xfrm>
            <a:off x="0" y="688975"/>
            <a:ext cx="11320145" cy="13766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571500" indent="-5715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3200" dirty="0">
              <a:solidFill>
                <a:schemeClr val="tx1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8" name="Imagem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961" y="213696"/>
            <a:ext cx="3607314" cy="754156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643255" y="427990"/>
            <a:ext cx="8216265" cy="32924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eaLnBrk="1" hangingPunct="1"/>
            <a:r>
              <a:rPr lang="pt-BR" altLang="pt-BR" sz="3000" b="1" dirty="0" smtClean="0">
                <a:solidFill>
                  <a:srgbClr val="9B31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RESULTADOS OBTIDOS E DISCUSSÕES</a:t>
            </a:r>
            <a:endParaRPr lang="pt-BR" altLang="pt-BR" sz="3000" b="1" dirty="0" smtClean="0">
              <a:solidFill>
                <a:srgbClr val="6D1C1A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646430" y="1235075"/>
            <a:ext cx="10948670" cy="4662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 fontAlgn="auto">
              <a:lnSpc>
                <a:spcPct val="150000"/>
              </a:lnSpc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Apresente as descobertas do </a:t>
            </a: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estudo. Na 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discussão, apresente a precisão e a confiabilidade dos resultados e sua </a:t>
            </a: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significância. Detalhes 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que não são essenciais para o entendimento dos resultados devem ser incluidos no </a:t>
            </a: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apêndice. Sua discussão é a resposta para a pergunta: O que significam os meus resultados?</a:t>
            </a:r>
            <a:endParaRPr lang="pt-BR" altLang="pt-BR" sz="2000" dirty="0" smtClean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endParaRPr lang="pt-BR" altLang="pt-BR" sz="2000" dirty="0" smtClean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lnSpc>
                <a:spcPct val="150000"/>
              </a:lnSpc>
            </a:pPr>
            <a:r>
              <a:rPr lang="pt-BR" altLang="pt-BR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Exemplos: Diante dos resultados e discussões obtidos através das pesquisas, entende-se que o profissional de Recursos Humanos é </a:t>
            </a:r>
            <a:r>
              <a:rPr lang="pt-BR" altLang="pt-BR" sz="20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imprescíndivel</a:t>
            </a:r>
            <a:r>
              <a:rPr lang="pt-BR" altLang="pt-BR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para as organizações, pois seu papel é um diferencial.</a:t>
            </a:r>
            <a:endParaRPr lang="pt-BR" altLang="pt-BR" sz="20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endParaRPr lang="pt-BR" altLang="pt-BR" sz="20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lnSpc>
                <a:spcPct val="150000"/>
              </a:lnSpc>
            </a:pPr>
            <a:r>
              <a:rPr lang="pt-BR" altLang="pt-BR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As pesquisas apontam...</a:t>
            </a:r>
            <a:endParaRPr lang="pt-BR" altLang="pt-BR" sz="20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lnSpc>
                <a:spcPct val="150000"/>
              </a:lnSpc>
            </a:pPr>
            <a:endParaRPr lang="pt-BR" altLang="pt-BR" sz="2000" b="1" u="sng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 de Texto 1"/>
          <p:cNvSpPr txBox="1"/>
          <p:nvPr/>
        </p:nvSpPr>
        <p:spPr>
          <a:xfrm>
            <a:off x="0" y="688975"/>
            <a:ext cx="11320145" cy="13766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571500" indent="-5715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3200" dirty="0">
              <a:solidFill>
                <a:schemeClr val="tx1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8" name="Imagem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961" y="213696"/>
            <a:ext cx="3607314" cy="754156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472440" y="347980"/>
            <a:ext cx="8488680" cy="3372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eaLnBrk="1" hangingPunct="1"/>
            <a:r>
              <a:rPr lang="pt-BR" altLang="pt-BR" sz="3000" b="1" dirty="0">
                <a:solidFill>
                  <a:srgbClr val="9B31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CONSIDERAÇÕES FINAIS</a:t>
            </a:r>
            <a:br>
              <a:rPr lang="pt-BR" altLang="pt-BR" sz="3000" b="1" dirty="0">
                <a:solidFill>
                  <a:srgbClr val="9B31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br>
              <a:rPr lang="pt-BR" altLang="pt-BR" sz="3000" b="1" dirty="0" smtClean="0">
                <a:solidFill>
                  <a:srgbClr val="9B31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br>
              <a:rPr lang="pt-BR" altLang="pt-BR" sz="3000" b="1" dirty="0">
                <a:solidFill>
                  <a:srgbClr val="9B31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br>
              <a:rPr lang="pt-BR" altLang="pt-BR" sz="3000" b="1" dirty="0">
                <a:solidFill>
                  <a:srgbClr val="9B31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endParaRPr lang="pt-BR" altLang="pt-BR" sz="3000" b="1" dirty="0" smtClean="0">
              <a:solidFill>
                <a:srgbClr val="6D1C1A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441960" y="1235075"/>
            <a:ext cx="11533505" cy="4662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Interprete os resultados e discuta suas </a:t>
            </a: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implicações e não 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apresente material novo.</a:t>
            </a:r>
            <a:endParaRPr lang="pt-BR" altLang="pt-BR" sz="20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As conclusões podem incluir deduções que são independente das condições específicas do estudo em questão, descobertas específicas do </a:t>
            </a: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estudo.</a:t>
            </a:r>
            <a:endParaRPr lang="pt-BR" altLang="pt-BR" sz="20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 </a:t>
            </a: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Sua conclusão pode ser entendida como um resumo de tudo o que foi lido até agora.Você deve reafirmar as suas principais descobertas e pode também indicar direções futuras de pesquisa e fazer recomendações.</a:t>
            </a:r>
            <a:endParaRPr lang="pt-BR" altLang="pt-BR" sz="2000" dirty="0" smtClean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altLang="pt-BR" sz="2000" b="1" u="sng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Exemplos: </a:t>
            </a:r>
            <a:r>
              <a:rPr lang="pt-BR" altLang="pt-BR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Conforme apresentado no trabalho proposto.. Inserir informações sobre o trabalho resumidamente)</a:t>
            </a:r>
            <a:endParaRPr lang="pt-BR" altLang="pt-BR" sz="20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pt-BR" altLang="pt-BR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Conclui-se que é de suma importância a profissão de Gestor Financeiro para a sociedade/Entende-se que a área de Análise e Desenvolvimento de Sistemas vem crescendo devido aos fatores XXX.</a:t>
            </a:r>
            <a:endParaRPr lang="pt-BR" altLang="pt-BR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lnSpc>
                <a:spcPct val="150000"/>
              </a:lnSpc>
            </a:pPr>
            <a:endParaRPr lang="pt-BR" altLang="pt-BR" sz="2000" b="1" u="sng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 de Texto 1"/>
          <p:cNvSpPr txBox="1"/>
          <p:nvPr/>
        </p:nvSpPr>
        <p:spPr>
          <a:xfrm>
            <a:off x="0" y="688975"/>
            <a:ext cx="11320145" cy="13766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571500" indent="-5715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3200" dirty="0">
              <a:solidFill>
                <a:schemeClr val="tx1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8" name="Imagem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961" y="213696"/>
            <a:ext cx="3607314" cy="754156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633730" y="427990"/>
            <a:ext cx="8327390" cy="32924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eaLnBrk="1" hangingPunct="1"/>
            <a:r>
              <a:rPr lang="pt-BR" altLang="pt-BR" sz="3000" b="1" dirty="0">
                <a:solidFill>
                  <a:srgbClr val="9B31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REFERÊNCIAS BIBLIOGRÁFICAS</a:t>
            </a:r>
            <a:br>
              <a:rPr lang="pt-BR" altLang="pt-BR" sz="3000" b="1" dirty="0">
                <a:solidFill>
                  <a:srgbClr val="9B31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endParaRPr lang="pt-BR" altLang="pt-BR" sz="3000" b="1" dirty="0" smtClean="0">
              <a:solidFill>
                <a:srgbClr val="6D1C1A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441960" y="1235075"/>
            <a:ext cx="11533505" cy="4662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 fontAlgn="auto">
              <a:lnSpc>
                <a:spcPct val="150000"/>
              </a:lnSpc>
            </a:pPr>
            <a:r>
              <a:rPr lang="pt-BR" altLang="pt-BR" sz="320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Conjunto de elementos que, juntos, identificam documentos impressos ou digitais, detalhando como e onde encontrá-los. É necessário que você apresente nesta seção (final do trabalho), as suas referências bibliográficas, com o objetivo de comprovar as suas fontes e onde elas podem ser encontradas.</a:t>
            </a:r>
            <a:endParaRPr lang="pt-BR" altLang="pt-BR" sz="3200" dirty="0" smtClean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lnSpc>
                <a:spcPct val="150000"/>
              </a:lnSpc>
            </a:pPr>
            <a:endParaRPr lang="pt-BR" altLang="pt-BR" sz="3200" b="1" u="sng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 de Texto 1"/>
          <p:cNvSpPr txBox="1"/>
          <p:nvPr/>
        </p:nvSpPr>
        <p:spPr>
          <a:xfrm>
            <a:off x="0" y="688975"/>
            <a:ext cx="11320145" cy="13766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571500" indent="-5715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3200" dirty="0">
              <a:solidFill>
                <a:schemeClr val="tx1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8" name="Imagem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961" y="213696"/>
            <a:ext cx="3607314" cy="754156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0" y="347980"/>
            <a:ext cx="8122920" cy="3372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eaLnBrk="1" hangingPunct="1"/>
            <a:r>
              <a:rPr lang="pt-BR" altLang="pt-BR" sz="3000" b="1" dirty="0">
                <a:solidFill>
                  <a:srgbClr val="9B31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REFERÊNCIAS BIBLIOGRÁFICAS</a:t>
            </a:r>
            <a:br>
              <a:rPr lang="pt-BR" altLang="pt-BR" sz="3000" b="1" dirty="0">
                <a:solidFill>
                  <a:srgbClr val="9B31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endParaRPr lang="pt-BR" altLang="pt-BR" sz="3000" b="1" dirty="0" smtClean="0">
              <a:solidFill>
                <a:srgbClr val="6D1C1A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441960" y="1235075"/>
            <a:ext cx="11533505" cy="4662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 eaLnBrk="1" fontAlgn="auto" latinLnBrk="0" hangingPunct="1">
              <a:lnSpc>
                <a:spcPct val="150000"/>
              </a:lnSpc>
            </a:pPr>
            <a:r>
              <a:rPr lang="pt-BR" altLang="pt-BR" sz="2800" b="1" u="sng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Exemplos: Páginas da web (Sites): </a:t>
            </a:r>
            <a:r>
              <a:rPr lang="pt-BR" altLang="pt-BR" sz="28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ANJOS, Victor. Como a leitura afeta as crianças do século 21. Jornal do Comércio, Recife, 2 jul. 200. Disponível em: INSIRA AQUI O LINK DO SITE. Acesso em: 09 set. 2020.</a:t>
            </a:r>
            <a:endParaRPr lang="pt-BR" altLang="pt-BR" sz="280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latinLnBrk="0" hangingPunct="1">
              <a:lnSpc>
                <a:spcPct val="150000"/>
              </a:lnSpc>
            </a:pPr>
            <a:r>
              <a:rPr lang="pt-BR" altLang="pt-BR" sz="2800" b="1" u="sng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Livros: </a:t>
            </a:r>
            <a:r>
              <a:rPr lang="pt-BR" altLang="pt-BR" sz="28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SOBRENOME, Nome abreviado.Titulo: subtítulo. Edição. Local de publicação: Editora, data de publicação da obra.</a:t>
            </a:r>
            <a:endParaRPr lang="pt-BR" altLang="pt-BR" sz="280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latinLnBrk="0" hangingPunct="1">
              <a:lnSpc>
                <a:spcPct val="150000"/>
              </a:lnSpc>
            </a:pPr>
            <a:r>
              <a:rPr lang="pt-BR" altLang="pt-BR" sz="2800" b="1" u="sng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Entrevista: </a:t>
            </a:r>
            <a:r>
              <a:rPr lang="pt-BR" altLang="pt-BR" sz="28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A importância do profissional de Recursos Humanos SOBRENOME DO ENTREVISTADO e o ano da entrevista).</a:t>
            </a:r>
            <a:endParaRPr lang="pt-BR" altLang="pt-BR" sz="280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lnSpc>
                <a:spcPct val="150000"/>
              </a:lnSpc>
            </a:pPr>
            <a:endParaRPr lang="pt-BR" altLang="pt-BR" sz="2800" b="1" u="sng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51455" y="539115"/>
            <a:ext cx="6689725" cy="58489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s - CED e Parceiros -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51" name="Espaço Reservado para Conteúdo 2"/>
          <p:cNvSpPr>
            <a:spLocks noGrp="1"/>
          </p:cNvSpPr>
          <p:nvPr/>
        </p:nvSpPr>
        <p:spPr>
          <a:xfrm>
            <a:off x="5361940" y="4083685"/>
            <a:ext cx="6829425" cy="23660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buNone/>
            </a:pPr>
            <a:r>
              <a:rPr lang="pt-BR" alt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DISCIPLINA: PROJETO INTEGRADOR  </a:t>
            </a:r>
            <a:r>
              <a:rPr lang="pt-BR" altLang="pt-B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AMBIENTAÇÃO </a:t>
            </a:r>
            <a:endParaRPr lang="pt-BR" altLang="pt-BR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ctr" fontAlgn="auto">
              <a:lnSpc>
                <a:spcPct val="150000"/>
              </a:lnSpc>
              <a:buNone/>
            </a:pPr>
            <a:r>
              <a:rPr lang="pt-BR" altLang="pt-B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PROFA. ANA CAROLINA FERREIRA</a:t>
            </a:r>
            <a:endParaRPr lang="pt-BR" altLang="pt-B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fontAlgn="auto">
              <a:lnSpc>
                <a:spcPct val="150000"/>
              </a:lnSpc>
              <a:buNone/>
            </a:pPr>
            <a:r>
              <a:rPr lang="pt-BR" altLang="pt-BR" sz="2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2024</a:t>
            </a:r>
            <a:endParaRPr lang="pt-BR" altLang="pt-BR" sz="2400" b="1" dirty="0">
              <a:solidFill>
                <a:schemeClr val="bg1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 de Texto 1"/>
          <p:cNvSpPr txBox="1"/>
          <p:nvPr/>
        </p:nvSpPr>
        <p:spPr>
          <a:xfrm>
            <a:off x="483870" y="323215"/>
            <a:ext cx="11442065" cy="3714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eaLnBrk="1" hangingPunct="1"/>
            <a:r>
              <a:rPr lang="pt-BR" altLang="pt-BR" sz="4000" b="1" dirty="0">
                <a:solidFill>
                  <a:srgbClr val="80303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PROJETO INTEGRADOR</a:t>
            </a:r>
            <a:endParaRPr lang="pt-BR" altLang="pt-BR" sz="4000" b="1" dirty="0">
              <a:solidFill>
                <a:srgbClr val="80303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pt-BR" altLang="pt-BR" sz="4000" b="1" dirty="0">
              <a:solidFill>
                <a:srgbClr val="8030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pPr marL="0" indent="0" algn="ctr" fontAlgn="auto">
              <a:lnSpc>
                <a:spcPct val="150000"/>
              </a:lnSpc>
              <a:buNone/>
            </a:pPr>
            <a:r>
              <a:rPr lang="pt-BR" altLang="pt-BR" sz="3600" b="1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Tema</a:t>
            </a:r>
            <a:r>
              <a:rPr lang="pt-BR" altLang="pt-BR" sz="3600" b="1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/ Título do Projeto </a:t>
            </a:r>
            <a:r>
              <a:rPr lang="pt-BR" altLang="pt-BR" sz="3600" b="1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Integrador</a:t>
            </a:r>
            <a:endParaRPr lang="pt-BR" altLang="pt-BR" sz="3600" b="1" dirty="0" smtClean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fontAlgn="auto">
              <a:lnSpc>
                <a:spcPct val="150000"/>
              </a:lnSpc>
              <a:buNone/>
            </a:pPr>
            <a:endParaRPr lang="pt-BR" altLang="pt-BR" sz="3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pt-BR" altLang="pt-BR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Aluno:</a:t>
            </a:r>
            <a:endParaRPr lang="pt-BR" altLang="pt-BR" sz="3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pt-BR" altLang="pt-BR" sz="3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Curso:                                                    Matrícula</a:t>
            </a:r>
            <a:r>
              <a:rPr lang="pt-BR" altLang="pt-BR" sz="3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:</a:t>
            </a:r>
            <a:endParaRPr lang="pt-BR" altLang="pt-BR" sz="3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pt-BR" altLang="pt-BR" sz="2000" b="1" dirty="0">
              <a:solidFill>
                <a:srgbClr val="7A2E2E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pPr eaLnBrk="1" hangingPunct="1"/>
            <a:endParaRPr lang="pt-BR" altLang="pt-BR" sz="2000" dirty="0">
              <a:solidFill>
                <a:schemeClr val="tx1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pPr eaLnBrk="1" hangingPunct="1"/>
            <a:endParaRPr lang="pt-BR" altLang="pt-BR" sz="4000" b="1" dirty="0">
              <a:solidFill>
                <a:srgbClr val="803031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pPr eaLnBrk="1" hangingPunct="1"/>
            <a:endParaRPr lang="pt-BR" altLang="pt-BR" sz="4000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/>
            <a:endParaRPr lang="pt-BR" altLang="pt-BR" sz="2000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961" y="213696"/>
            <a:ext cx="3607314" cy="7541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 de Texto 1"/>
          <p:cNvSpPr txBox="1"/>
          <p:nvPr/>
        </p:nvSpPr>
        <p:spPr>
          <a:xfrm>
            <a:off x="659130" y="1438910"/>
            <a:ext cx="10330180" cy="33216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just" fontAlgn="auto">
              <a:lnSpc>
                <a:spcPct val="150000"/>
              </a:lnSpc>
            </a:pPr>
            <a:r>
              <a:rPr lang="pt-BR" altLang="pt-BR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Definição do objetivo: O que será entregue no final do trabalho, a </a:t>
            </a:r>
            <a:r>
              <a:rPr lang="pt-BR" altLang="pt-BR" sz="200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ideia</a:t>
            </a:r>
            <a:r>
              <a:rPr lang="pt-BR" altLang="pt-BR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central do trabalho, precisa estar claro e ser entregue no final.Tudo que direciona o seu trabalho.</a:t>
            </a:r>
            <a:endParaRPr lang="pt-BR" altLang="pt-BR" sz="200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endParaRPr lang="pt-BR" altLang="pt-BR" sz="2000" b="1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pt-BR" altLang="pt-BR" sz="2000" b="1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Exemplos: </a:t>
            </a:r>
            <a:r>
              <a:rPr lang="pt-BR" altLang="pt-BR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Caracterizar a importância da profissão de Gestor Financeiro para a sociedade/Apresentar o crescimento da área de Análise e Desenvolvimento de Sistemas.</a:t>
            </a:r>
            <a:endParaRPr lang="pt-BR" altLang="pt-BR" sz="200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endParaRPr lang="pt-BR" altLang="pt-BR" sz="200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lnSpc>
                <a:spcPct val="150000"/>
              </a:lnSpc>
            </a:pPr>
            <a:r>
              <a:rPr lang="pt-BR" altLang="pt-BR" sz="2000" b="1" dirty="0" smtClean="0">
                <a:solidFill>
                  <a:srgbClr val="00206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Dicas de palavras para iniciar seu objetivo: Definir, Apontar, Discutir, Explicar, Identificar, Debater, Propor, Reunir, Articular, Avaliar, Ordenar, Selecionar, Demonstrar, Ilustrar, Aplicar, entre outros.</a:t>
            </a:r>
            <a:endParaRPr lang="pt-BR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8" name="Imagem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961" y="213696"/>
            <a:ext cx="3607314" cy="754156"/>
          </a:xfrm>
          <a:prstGeom prst="rect">
            <a:avLst/>
          </a:prstGeom>
        </p:spPr>
      </p:pic>
      <p:sp>
        <p:nvSpPr>
          <p:cNvPr id="3" name="Caixa de Texto 2"/>
          <p:cNvSpPr txBox="1"/>
          <p:nvPr/>
        </p:nvSpPr>
        <p:spPr>
          <a:xfrm>
            <a:off x="3048000" y="301371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/>
            <a:endParaRPr lang="pt-BR" altLang="pt-BR" sz="4800" b="1" dirty="0">
              <a:solidFill>
                <a:srgbClr val="80303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969010" y="398780"/>
            <a:ext cx="5932805" cy="486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eaLnBrk="1" hangingPunct="1"/>
            <a:r>
              <a:rPr lang="pt-BR" altLang="pt-BR" sz="4000" b="1" dirty="0">
                <a:solidFill>
                  <a:srgbClr val="80303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OBJETIVO</a:t>
            </a:r>
            <a:endParaRPr lang="pt-BR" alt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 de Texto 1"/>
          <p:cNvSpPr txBox="1"/>
          <p:nvPr/>
        </p:nvSpPr>
        <p:spPr>
          <a:xfrm>
            <a:off x="469900" y="241300"/>
            <a:ext cx="11249025" cy="5744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 algn="l" eaLnBrk="1" fontAlgn="auto" latinLnBrk="0" hangingPunct="1">
              <a:lnSpc>
                <a:spcPct val="150000"/>
              </a:lnSpc>
            </a:pPr>
            <a:r>
              <a:rPr lang="pt-BR" altLang="pt-BR" sz="4000" b="1" dirty="0">
                <a:solidFill>
                  <a:srgbClr val="80303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JUSTIFICATIVA</a:t>
            </a:r>
            <a:endParaRPr lang="pt-BR" altLang="pt-BR" sz="4000" b="1" dirty="0">
              <a:solidFill>
                <a:srgbClr val="80303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>
              <a:lnSpc>
                <a:spcPct val="170000"/>
              </a:lnSpc>
              <a:buNone/>
            </a:pPr>
            <a:endParaRPr lang="pt-BR" altLang="pt-BR" sz="240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>
              <a:lnSpc>
                <a:spcPct val="170000"/>
              </a:lnSpc>
              <a:buNone/>
            </a:pPr>
            <a:r>
              <a:rPr lang="pt-BR" altLang="pt-BR" sz="24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Informa a relevância e importância do estudo e suas contribuições para a organização, setor ou sociedade em geral e a comunidade científica. Na justificativa busca-se apresentar a importância do tema, o público alvo, e quais necessidades, expectativas e aspirações precisa atender, o porquê (motivo pelo qual este tema foi escolhido), o que (qual a função do projeto), e base (fonte de informações onde seu trabalho está baseado).</a:t>
            </a:r>
            <a:endParaRPr lang="pt-BR" altLang="pt-BR" sz="2400" b="1" dirty="0" smtClean="0">
              <a:solidFill>
                <a:srgbClr val="FF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70000"/>
              </a:lnSpc>
              <a:buNone/>
            </a:pPr>
            <a:endParaRPr lang="pt-BR" altLang="pt-BR" sz="2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eaLnBrk="1" fontAlgn="auto" latinLnBrk="0" hangingPunct="1">
              <a:lnSpc>
                <a:spcPct val="150000"/>
              </a:lnSpc>
            </a:pPr>
            <a:endParaRPr lang="pt-BR" altLang="pt-BR" sz="2400" dirty="0" smtClean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8" name="Imagem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961" y="213696"/>
            <a:ext cx="3607314" cy="7541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 de Texto 1"/>
          <p:cNvSpPr txBox="1"/>
          <p:nvPr/>
        </p:nvSpPr>
        <p:spPr>
          <a:xfrm>
            <a:off x="0" y="688975"/>
            <a:ext cx="11320145" cy="13766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571500" indent="-5715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3200" dirty="0">
              <a:solidFill>
                <a:schemeClr val="tx1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8" name="Imagem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961" y="213696"/>
            <a:ext cx="3607314" cy="754156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683895" y="202565"/>
            <a:ext cx="7268210" cy="35179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 algn="l" eaLnBrk="1" fontAlgn="auto" latinLnBrk="0" hangingPunct="1">
              <a:lnSpc>
                <a:spcPct val="150000"/>
              </a:lnSpc>
            </a:pPr>
            <a:r>
              <a:rPr lang="pt-BR" altLang="pt-BR" sz="4000" b="1" dirty="0">
                <a:solidFill>
                  <a:srgbClr val="80303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JUSTIFICATIVA</a:t>
            </a:r>
            <a:endParaRPr lang="pt-BR" altLang="pt-BR" sz="4000" b="1" dirty="0" smtClean="0">
              <a:solidFill>
                <a:srgbClr val="6D1C1A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646430" y="1564005"/>
            <a:ext cx="10948670" cy="4333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 algn="just" eaLnBrk="1" fontAlgn="auto" latinLnBrk="0" hangingPunct="1">
              <a:lnSpc>
                <a:spcPct val="150000"/>
              </a:lnSpc>
            </a:pPr>
            <a:r>
              <a:rPr lang="pt-BR" altLang="pt-BR" sz="2000" b="1" dirty="0" smtClean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Exemplos: É de suma importância a presença do profissional de Gestão de Saúde Pública, devido a necessidade dos mesmos nos ambientes hospitalares, ou devido ao déficit destes profissionais.  </a:t>
            </a:r>
            <a:endParaRPr lang="pt-BR" altLang="pt-BR" sz="2000" b="1" dirty="0" smtClean="0"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fontAlgn="auto" latinLnBrk="0" hangingPunct="1">
              <a:lnSpc>
                <a:spcPct val="150000"/>
              </a:lnSpc>
            </a:pPr>
            <a:r>
              <a:rPr lang="pt-BR" altLang="pt-BR" sz="2000" b="1" dirty="0" smtClean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Faz-se crucial a existência de profissionais nesta área, devido a alta demanda de trabalho. </a:t>
            </a:r>
            <a:endParaRPr lang="pt-BR" altLang="pt-BR" sz="2000" b="1" dirty="0" smtClean="0"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fontAlgn="auto" latinLnBrk="0" hangingPunct="1">
              <a:lnSpc>
                <a:spcPct val="150000"/>
              </a:lnSpc>
            </a:pPr>
            <a:r>
              <a:rPr lang="pt-BR" altLang="pt-BR" sz="2000" b="1" dirty="0" smtClean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Compreender as características do trabalho desempenhado pelo gestor de Rh é de suma importância, pois as possibilidades de trabalho para este profissional são imensas.</a:t>
            </a:r>
            <a:endParaRPr lang="pt-BR" altLang="pt-BR" sz="2000" b="1" dirty="0" smtClean="0"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fontAlgn="auto" latinLnBrk="0" hangingPunct="1">
              <a:lnSpc>
                <a:spcPct val="150000"/>
              </a:lnSpc>
            </a:pPr>
            <a:r>
              <a:rPr lang="pt-BR" altLang="pt-BR" sz="2000" b="1" dirty="0" smtClean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Com o crescimento da utilização da tecnologia, observa-se que é de extrema importância a existência de profissionais com formação nesta área.</a:t>
            </a:r>
            <a:endParaRPr lang="pt-BR" altLang="pt-BR" sz="2000" b="1" dirty="0" smtClean="0"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lnSpc>
                <a:spcPct val="150000"/>
              </a:lnSpc>
            </a:pPr>
            <a:endParaRPr lang="pt-BR" altLang="pt-BR" sz="240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lnSpc>
                <a:spcPct val="150000"/>
              </a:lnSpc>
            </a:pPr>
            <a:endParaRPr lang="pt-B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 de Texto 1"/>
          <p:cNvSpPr txBox="1"/>
          <p:nvPr/>
        </p:nvSpPr>
        <p:spPr>
          <a:xfrm>
            <a:off x="0" y="688975"/>
            <a:ext cx="11320145" cy="13766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571500" indent="-5715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3200" dirty="0">
              <a:solidFill>
                <a:schemeClr val="tx1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8" name="Imagem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961" y="213696"/>
            <a:ext cx="3607314" cy="754156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695325" y="406400"/>
            <a:ext cx="7256780" cy="33140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eaLnBrk="1" hangingPunct="1"/>
            <a:r>
              <a:rPr lang="pt-BR" altLang="pt-BR" sz="3600" b="1" dirty="0" smtClean="0">
                <a:solidFill>
                  <a:srgbClr val="9B31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FUNDAMENTAÇÃO </a:t>
            </a:r>
            <a:r>
              <a:rPr lang="pt-BR" altLang="pt-BR" sz="3600" b="1" dirty="0">
                <a:solidFill>
                  <a:srgbClr val="9B31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TEÓRICA</a:t>
            </a:r>
            <a:br>
              <a:rPr lang="pt-BR" altLang="pt-BR" sz="4000" b="1" dirty="0">
                <a:solidFill>
                  <a:srgbClr val="9B31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br>
              <a:rPr lang="pt-BR" altLang="pt-BR" sz="4000" b="1" dirty="0">
                <a:solidFill>
                  <a:srgbClr val="9B31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endParaRPr lang="pt-BR" altLang="pt-BR" sz="4000" b="1" dirty="0" smtClean="0">
              <a:solidFill>
                <a:srgbClr val="6D1C1A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646430" y="1235075"/>
            <a:ext cx="10948670" cy="4662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 fontAlgn="auto">
              <a:lnSpc>
                <a:spcPct val="150000"/>
              </a:lnSpc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Materiais (livros, artigos, notícias, etc) que possam fundamentar seu trabalho.  </a:t>
            </a: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Tudo 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que ajuda na interpretação dos resultados obtidos</a:t>
            </a: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pt-BR" altLang="pt-BR" sz="2000" dirty="0" smtClean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endParaRPr lang="pt-BR" altLang="pt-BR" sz="2000" dirty="0" smtClean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lnSpc>
                <a:spcPct val="150000"/>
              </a:lnSpc>
            </a:pPr>
            <a:r>
              <a:rPr lang="pt-BR" alt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Citações: Direta ou Indireta:</a:t>
            </a:r>
            <a:endParaRPr lang="pt-BR" altLang="pt-BR" sz="2000" b="1" dirty="0" smtClean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lnSpc>
                <a:spcPct val="150000"/>
              </a:lnSpc>
            </a:pPr>
            <a:r>
              <a:rPr lang="pt-BR" altLang="pt-BR" sz="2000" b="1" u="sng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Direta: </a:t>
            </a:r>
            <a:r>
              <a:rPr lang="pt-BR" altLang="pt-BR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Cópia da </a:t>
            </a:r>
            <a:r>
              <a:rPr lang="pt-BR" altLang="pt-BR" sz="200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ideia</a:t>
            </a:r>
            <a:r>
              <a:rPr lang="pt-BR" altLang="pt-BR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do autor pesquisado exatamente com as palavras dele. Quando usamos esse tipo de citação, devemos colocar entre parênteses o sobrenome do autor, o ano de publicação da obra e o número da página, tudo separado por vírgulas)</a:t>
            </a:r>
            <a:endParaRPr lang="pt-BR" altLang="pt-BR" sz="200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lnSpc>
                <a:spcPct val="150000"/>
              </a:lnSpc>
            </a:pPr>
            <a:r>
              <a:rPr lang="pt-BR" altLang="pt-BR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Exemplo:</a:t>
            </a:r>
            <a:endParaRPr lang="pt-BR" altLang="pt-BR" sz="20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lnSpc>
                <a:spcPct val="150000"/>
              </a:lnSpc>
            </a:pPr>
            <a:r>
              <a:rPr lang="pt-BR" sz="20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"Quero deixar aqui minha gratidão dos mestres que, através de seus livros, me permitiram repetir as boas doutrinas; ainda quando não lhes sigo </a:t>
            </a:r>
            <a:r>
              <a:rPr lang="pt-BR" sz="20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aspegadas</a:t>
            </a:r>
            <a:r>
              <a:rPr lang="pt-BR" sz="20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permanece n meu preito de reconhecimento." (BECHARA, 2001)</a:t>
            </a:r>
            <a:endParaRPr lang="pt-BR" altLang="en-US" sz="200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 de Texto 1"/>
          <p:cNvSpPr txBox="1"/>
          <p:nvPr/>
        </p:nvSpPr>
        <p:spPr>
          <a:xfrm>
            <a:off x="0" y="688975"/>
            <a:ext cx="11320145" cy="13766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571500" indent="-5715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3200" dirty="0">
              <a:solidFill>
                <a:schemeClr val="tx1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8" name="Imagem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961" y="213696"/>
            <a:ext cx="3607314" cy="754156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638810" y="360045"/>
            <a:ext cx="7313295" cy="33604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eaLnBrk="1" hangingPunct="1"/>
            <a:r>
              <a:rPr lang="pt-BR" altLang="pt-BR" sz="3600" b="1" dirty="0" smtClean="0">
                <a:solidFill>
                  <a:srgbClr val="9B31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FUNDAMENTAÇÃO </a:t>
            </a:r>
            <a:r>
              <a:rPr lang="pt-BR" altLang="pt-BR" sz="3600" b="1" dirty="0">
                <a:solidFill>
                  <a:srgbClr val="9B31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TEÓRICA</a:t>
            </a:r>
            <a:br>
              <a:rPr lang="pt-BR" altLang="pt-BR" sz="4000" b="1" dirty="0">
                <a:solidFill>
                  <a:srgbClr val="9B31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br>
              <a:rPr lang="pt-BR" altLang="pt-BR" sz="4000" b="1" dirty="0">
                <a:solidFill>
                  <a:srgbClr val="9B31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endParaRPr lang="pt-BR" altLang="pt-BR" sz="4000" b="1" dirty="0" smtClean="0">
              <a:solidFill>
                <a:srgbClr val="6D1C1A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646430" y="1235075"/>
            <a:ext cx="10948670" cy="4662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  <a:buNone/>
            </a:pPr>
            <a:r>
              <a:rPr lang="pt-BR" altLang="pt-BR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  </a:t>
            </a:r>
            <a:r>
              <a:rPr lang="pt-BR" altLang="pt-BR" sz="2000" b="1" u="sng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Indireta: </a:t>
            </a: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É aquela que mencionada no texto,  sem que tenhamos tido acesso ao texto original.</a:t>
            </a:r>
            <a:endParaRPr lang="pt-BR" altLang="pt-BR" sz="2000" dirty="0" smtClean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fontAlgn="auto">
              <a:lnSpc>
                <a:spcPct val="150000"/>
              </a:lnSpc>
              <a:buNone/>
            </a:pPr>
            <a:endParaRPr lang="pt-BR" altLang="pt-BR" sz="2000" dirty="0" smtClean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lnSpc>
                <a:spcPct val="150000"/>
              </a:lnSpc>
              <a:buNone/>
            </a:pPr>
            <a:r>
              <a:rPr lang="pt-BR" altLang="pt-BR" sz="20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  </a:t>
            </a:r>
            <a:r>
              <a:rPr lang="pt-BR" altLang="pt-BR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Exemplo: </a:t>
            </a:r>
            <a:endParaRPr lang="pt-BR" altLang="pt-BR" sz="20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lnSpc>
                <a:spcPct val="150000"/>
              </a:lnSpc>
            </a:pPr>
            <a:r>
              <a:rPr lang="pt-BR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Bechara (2001)é agradecido dos seus mestres, pois reconhece que através dos seus livros obteve as suas bases. Acrescenta que ainda que não siga as mesmas pegadas. Reconhece o trabalho de seus professores.</a:t>
            </a:r>
            <a:endParaRPr lang="pt-BR" sz="20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endParaRPr lang="pt-BR" altLang="pt-BR" sz="20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pt-BR" altLang="pt-BR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De acordo com o IBGE....</a:t>
            </a:r>
            <a:endParaRPr lang="pt-BR" altLang="pt-BR" sz="20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lnSpc>
                <a:spcPct val="150000"/>
              </a:lnSpc>
            </a:pPr>
            <a:r>
              <a:rPr lang="pt-BR" altLang="pt-BR" sz="2000" b="1" u="sng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Vale lembrar que todo material citado, precisa constar nas Referências Bibliográficas!</a:t>
            </a:r>
            <a:endParaRPr lang="pt-BR" altLang="pt-BR" sz="2000" b="1" u="sng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 de Texto 1"/>
          <p:cNvSpPr txBox="1"/>
          <p:nvPr/>
        </p:nvSpPr>
        <p:spPr>
          <a:xfrm>
            <a:off x="0" y="688975"/>
            <a:ext cx="11320145" cy="13766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571500" indent="-5715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3200" dirty="0">
              <a:solidFill>
                <a:schemeClr val="tx1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8" name="Imagem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961" y="213696"/>
            <a:ext cx="3607314" cy="754156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661035" y="361315"/>
            <a:ext cx="7291070" cy="33591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eaLnBrk="1" hangingPunct="1"/>
            <a:r>
              <a:rPr lang="pt-BR" altLang="pt-BR" sz="3600" b="1" dirty="0" smtClean="0">
                <a:solidFill>
                  <a:srgbClr val="9B31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MATERIAIS </a:t>
            </a:r>
            <a:r>
              <a:rPr lang="pt-BR" altLang="pt-BR" sz="3600" b="1" dirty="0">
                <a:solidFill>
                  <a:srgbClr val="9B31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 MÉTODOS</a:t>
            </a:r>
            <a:br>
              <a:rPr lang="pt-BR" altLang="pt-BR" sz="3600" b="1" dirty="0">
                <a:solidFill>
                  <a:srgbClr val="9B31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br>
              <a:rPr lang="pt-BR" altLang="pt-BR" sz="3600" b="1" dirty="0">
                <a:solidFill>
                  <a:srgbClr val="9B31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endParaRPr lang="pt-BR" altLang="pt-BR" sz="4000" b="1" dirty="0" smtClean="0">
              <a:solidFill>
                <a:srgbClr val="6D1C1A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646430" y="1235075"/>
            <a:ext cx="10948670" cy="4662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 fontAlgn="auto">
              <a:lnSpc>
                <a:spcPct val="150000"/>
              </a:lnSpc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Será o caminho ou via para a realização do projeto, portanto, informa os meios de obtenção das informações: pesquisa bibliográfica, entrevista, questionários </a:t>
            </a: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etc. Devem 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ser apresentados todos os procedimentos a serem adotados no projeto, contendo um roteiro claro e detalhado das etapas necessárias e das respectivas atividades a serem </a:t>
            </a: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executadas. Deve 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ser descrito como o projeto será realizado para o cumprimento dos objetivos propostos</a:t>
            </a: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pt-BR" altLang="pt-BR" sz="2000" dirty="0" smtClean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lnSpc>
                <a:spcPct val="150000"/>
              </a:lnSpc>
            </a:pPr>
            <a:endParaRPr lang="pt-BR" altLang="pt-BR" sz="2000" dirty="0" smtClean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lnSpc>
                <a:spcPct val="150000"/>
              </a:lnSpc>
            </a:pPr>
            <a:r>
              <a:rPr lang="pt-BR" altLang="pt-BR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Exemplos: Para atingir os objetivos propostos, realizou-se um estudo bibliográfico a partir de pesquisas em paginas eletrônicas e livros.</a:t>
            </a:r>
            <a:endParaRPr lang="pt-BR" altLang="pt-BR" sz="20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lnSpc>
                <a:spcPct val="150000"/>
              </a:lnSpc>
            </a:pPr>
            <a:r>
              <a:rPr lang="pt-BR" altLang="pt-BR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Foi realizado um levantamento a partir de referências teóricas e publicadas por meios eletrônicos como livros e artigos científicos .</a:t>
            </a:r>
            <a:endParaRPr lang="pt-BR" altLang="pt-BR" sz="20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lnSpc>
                <a:spcPct val="150000"/>
              </a:lnSpc>
            </a:pPr>
            <a:r>
              <a:rPr lang="pt-BR" altLang="pt-BR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Realizou-se uma entrevista com profissionais atuantes na área proposta.</a:t>
            </a:r>
            <a:endParaRPr lang="pt-BR" altLang="pt-BR" sz="20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lnSpc>
                <a:spcPct val="150000"/>
              </a:lnSpc>
            </a:pPr>
            <a:endParaRPr lang="pt-BR" altLang="pt-BR" sz="2000" b="1" u="sng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5796</Words>
  <Application>WPS Presentation</Application>
  <PresentationFormat>Widescreen</PresentationFormat>
  <Paragraphs>99</Paragraphs>
  <Slides>14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Arial</vt:lpstr>
      <vt:lpstr>Calibri</vt:lpstr>
      <vt:lpstr>Times New Roman</vt:lpstr>
      <vt:lpstr>Times New Roman</vt:lpstr>
      <vt:lpstr>Microsoft YaHei</vt:lpstr>
      <vt:lpstr>Arial Unicode MS</vt:lpstr>
      <vt:lpstr>Times</vt:lpstr>
      <vt:lpstr>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Ana Carolina Ferreira</cp:lastModifiedBy>
  <cp:revision>269</cp:revision>
  <cp:lastPrinted>2023-09-04T18:09:00Z</cp:lastPrinted>
  <dcterms:created xsi:type="dcterms:W3CDTF">2023-05-05T14:45:00Z</dcterms:created>
  <dcterms:modified xsi:type="dcterms:W3CDTF">2024-10-28T21:07:08Z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F69D5E077B0A453F82B765FF22B0ED5F_13</vt:lpwstr>
  </property>
  <property fmtid="{D5CDD505-2E9C-101B-9397-08002B2CF9AE}" pid="3" name="KSOProductBuildVer">
    <vt:lpwstr>1046-12.2.0.18607</vt:lpwstr>
  </property>
</Properties>
</file>