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81" r:id="rId3"/>
    <p:sldId id="459" r:id="rId4"/>
    <p:sldId id="460" r:id="rId5"/>
    <p:sldId id="463" r:id="rId6"/>
    <p:sldId id="462" r:id="rId7"/>
    <p:sldId id="566" r:id="rId8"/>
    <p:sldId id="466" r:id="rId9"/>
    <p:sldId id="467" r:id="rId10"/>
    <p:sldId id="495" r:id="rId11"/>
    <p:sldId id="465" r:id="rId12"/>
    <p:sldId id="496" r:id="rId13"/>
    <p:sldId id="497" r:id="rId14"/>
    <p:sldId id="498" r:id="rId15"/>
    <p:sldId id="499" r:id="rId16"/>
    <p:sldId id="545" r:id="rId17"/>
    <p:sldId id="500" r:id="rId18"/>
    <p:sldId id="554" r:id="rId19"/>
    <p:sldId id="530" r:id="rId20"/>
    <p:sldId id="531" r:id="rId21"/>
    <p:sldId id="568" r:id="rId22"/>
    <p:sldId id="569" r:id="rId23"/>
    <p:sldId id="544" r:id="rId24"/>
    <p:sldId id="534" r:id="rId25"/>
    <p:sldId id="506" r:id="rId26"/>
    <p:sldId id="549" r:id="rId27"/>
    <p:sldId id="567" r:id="rId28"/>
    <p:sldId id="532" r:id="rId29"/>
    <p:sldId id="538" r:id="rId30"/>
    <p:sldId id="539" r:id="rId31"/>
    <p:sldId id="535" r:id="rId32"/>
    <p:sldId id="536" r:id="rId33"/>
    <p:sldId id="501" r:id="rId34"/>
    <p:sldId id="503" r:id="rId35"/>
    <p:sldId id="507" r:id="rId36"/>
    <p:sldId id="564" r:id="rId37"/>
    <p:sldId id="565" r:id="rId38"/>
    <p:sldId id="519" r:id="rId39"/>
    <p:sldId id="525" r:id="rId40"/>
    <p:sldId id="541" r:id="rId41"/>
    <p:sldId id="54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/>
    <p:restoredTop sz="95073"/>
  </p:normalViewPr>
  <p:slideViewPr>
    <p:cSldViewPr snapToGrid="0" snapToObjects="1">
      <p:cViewPr varScale="1">
        <p:scale>
          <a:sx n="89" d="100"/>
          <a:sy n="89" d="100"/>
        </p:scale>
        <p:origin x="968" y="160"/>
      </p:cViewPr>
      <p:guideLst>
        <p:guide orient="horz" pos="2160"/>
        <p:guide pos="3840"/>
      </p:guideLst>
    </p:cSldViewPr>
  </p:slideViewPr>
  <p:outlineViewPr>
    <p:cViewPr>
      <p:scale>
        <a:sx n="30" d="100"/>
        <a:sy n="30" d="100"/>
      </p:scale>
      <p:origin x="0" y="-23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47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0460D-6B63-EF4C-B072-4AACFF9CE2B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F18A-692B-5941-9899-573946B82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E516D-1914-024A-8E19-9082C7FEA839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0DB72-861E-E44C-B700-F24FFD3F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/engine/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storagedriver</a:t>
            </a:r>
            <a:r>
              <a:rPr lang="en-US" dirty="0"/>
              <a:t>/</a:t>
            </a:r>
            <a:r>
              <a:rPr lang="en-US" dirty="0" err="1"/>
              <a:t>imagesandcontainers</a:t>
            </a:r>
            <a:r>
              <a:rPr lang="en-US" dirty="0"/>
              <a:t>/#container-and-layers</a:t>
            </a:r>
          </a:p>
          <a:p>
            <a:r>
              <a:rPr lang="en-US" dirty="0"/>
              <a:t>We</a:t>
            </a:r>
            <a:r>
              <a:rPr lang="en-US" baseline="0" dirty="0"/>
              <a:t> will talk later how the r/w layer of the container is relevant 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docker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5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nginx </a:t>
            </a:r>
            <a:r>
              <a:rPr lang="en-US" dirty="0"/>
              <a:t>example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container</a:t>
            </a:r>
            <a:r>
              <a:rPr lang="en-US" baseline="0" dirty="0"/>
              <a:t>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99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 clinic 101 exercise afterwards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7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3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 example</a:t>
            </a:r>
            <a:r>
              <a:rPr lang="en-US" baseline="0" dirty="0"/>
              <a:t> of the flask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4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www.ctl.io</a:t>
            </a:r>
            <a:r>
              <a:rPr lang="en-US" dirty="0"/>
              <a:t>/developers/blog/post/dockerfile-entrypoint-vs-</a:t>
            </a:r>
            <a:r>
              <a:rPr lang="en-US" dirty="0" err="1"/>
              <a:t>cmd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example of stopping</a:t>
            </a:r>
            <a:r>
              <a:rPr lang="en-US" baseline="0" dirty="0"/>
              <a:t> a container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7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7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docker actually build the container </a:t>
            </a:r>
          </a:p>
          <a:p>
            <a:r>
              <a:rPr lang="en-US" dirty="0"/>
              <a:t>Talk</a:t>
            </a:r>
            <a:r>
              <a:rPr lang="en-US" baseline="0" dirty="0"/>
              <a:t> about the context  and docker ignore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6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6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6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askubuntu.com</a:t>
            </a:r>
            <a:r>
              <a:rPr lang="en-US" dirty="0"/>
              <a:t>/questions/179955</a:t>
            </a:r>
          </a:p>
          <a:p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/engine/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eng</a:t>
            </a:r>
            <a:r>
              <a:rPr lang="en-US" dirty="0"/>
              <a:t>-image/</a:t>
            </a:r>
            <a:r>
              <a:rPr lang="en-US" dirty="0" err="1"/>
              <a:t>dockerfile_best</a:t>
            </a:r>
            <a:r>
              <a:rPr lang="en-US" dirty="0"/>
              <a:t>-practices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3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6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2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0DB72-861E-E44C-B700-F24FFD3F7B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2587-1DC5-B64D-BEA4-1EAF203D00EC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E85-1CDA-FE4D-A2CD-5257CCFF7FA9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7008-A268-0D44-BD98-3C2EAB2431DC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66E-E812-4B40-8316-25AEF8049252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455-8F9D-9A40-A5B2-D0682AD3D6EA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E652-1366-6944-86DA-A1698700A5D2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C20-1F48-0343-A8ED-23D2E81DE691}" type="datetime1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A6A7-82C6-4B44-9180-C477CFA87A4A}" type="datetime1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A4AD-90C7-7840-944C-2C21916AEAC6}" type="datetime1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2178-1BBB-3F4D-9D80-FAD807EE739C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CB80-6ABE-FB4C-97EF-7CAFA2CA8E6E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2017 Trainologic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FE43-811F-F544-87FC-19A44DB9AF27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6ED3-B2C0-E549-BA32-90449B37F4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7170" y="245698"/>
            <a:ext cx="2840842" cy="42750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sym typeface="Verdana" pitchFamily="34" charset="0"/>
              </a:rPr>
              <a:t> Copyright 2017 </a:t>
            </a:r>
            <a:r>
              <a:rPr lang="en-US" dirty="0" err="1">
                <a:solidFill>
                  <a:schemeClr val="tx1"/>
                </a:solidFill>
                <a:sym typeface="Verdana" pitchFamily="34" charset="0"/>
              </a:rPr>
              <a:t>Trainologic</a:t>
            </a:r>
            <a:r>
              <a:rPr lang="en-US" dirty="0">
                <a:solidFill>
                  <a:schemeClr val="tx1"/>
                </a:solidFill>
                <a:sym typeface="Verdana" pitchFamily="34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546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</a:p>
        </p:txBody>
      </p:sp>
    </p:spTree>
    <p:extLst>
      <p:ext uri="{BB962C8B-B14F-4D97-AF65-F5344CB8AC3E}">
        <p14:creationId xmlns:p14="http://schemas.microsoft.com/office/powerpoint/2010/main" val="121333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dirty="0">
                <a:sym typeface="Verdana" pitchFamily="34" charset="0"/>
              </a:rPr>
              <a:t>Immutable “Template” for creating containers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image itself should reside in a Docker registry.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Based on a “Dockerfile” file 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Composed of layers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Each “Dockerfile” instruction is a new layer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Based on the UFS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Union File System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0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The filesystem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Docker uses Union FS which is layered.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This means that a Docker image will only contain the difference from the parent image.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You can deploy thousands of containers from the same image without “almost” any additional cost.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Uses </a:t>
            </a:r>
            <a:r>
              <a:rPr lang="en-US" dirty="0" err="1">
                <a:sym typeface="Verdana" pitchFamily="34" charset="0"/>
              </a:rPr>
              <a:t>CoW</a:t>
            </a:r>
            <a:r>
              <a:rPr lang="en-US" dirty="0">
                <a:sym typeface="Verdana" pitchFamily="34" charset="0"/>
              </a:rPr>
              <a:t> strategy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if a file from a sublayer is being modified, it is copied to a new layer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5" y="4818713"/>
            <a:ext cx="1493187" cy="14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Manages Docker images.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main public one is: Docker Hub.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You can create your own private registry.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Main point of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1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A runnable instance of the Docker image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Can be ran, start, stopped or deleted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Secure and isolated application platform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Can be given access to resources on other hosts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Has a state: Created, Stopped, Running</a:t>
            </a:r>
          </a:p>
          <a:p>
            <a:pPr marL="0" indent="0" algn="l" rtl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dirty="0">
                <a:sym typeface="Verdana" pitchFamily="34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Container filesystem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Images are immutable and built from layers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Every container has a r/w layer on top of the image layers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Modifying an existent file in the container:</a:t>
            </a:r>
          </a:p>
          <a:p>
            <a:pPr marL="914400" lvl="1" indent="-457200" algn="l" rtl="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ym typeface="Verdana" pitchFamily="34" charset="0"/>
              </a:rPr>
              <a:t>Go over the layers (from new to old) and find the file </a:t>
            </a:r>
          </a:p>
          <a:p>
            <a:pPr marL="914400" lvl="1" indent="-457200" algn="l" rtl="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ym typeface="Verdana" pitchFamily="34" charset="0"/>
              </a:rPr>
              <a:t>If found, copy to the r/w layer. If not, just create it.</a:t>
            </a:r>
          </a:p>
          <a:p>
            <a:pPr marL="914400" lvl="1" indent="-457200" algn="l" rtl="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ym typeface="Verdana" pitchFamily="34" charset="0"/>
              </a:rPr>
              <a:t>Modify the file. 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Running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Images are immutable and built from layers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docker container run [options] image [command] [</a:t>
            </a:r>
            <a:r>
              <a:rPr lang="en-US" b="1" i="1" dirty="0" err="1">
                <a:sym typeface="Verdana" pitchFamily="34" charset="0"/>
              </a:rPr>
              <a:t>args</a:t>
            </a:r>
            <a:r>
              <a:rPr lang="en-US" b="1" i="1" dirty="0">
                <a:sym typeface="Verdana" pitchFamily="34" charset="0"/>
              </a:rPr>
              <a:t>]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More than 80 options! The most useful: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--name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gives the container a name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--</a:t>
            </a:r>
            <a:r>
              <a:rPr lang="en-US" dirty="0" err="1">
                <a:sym typeface="Verdana" pitchFamily="34" charset="0"/>
              </a:rPr>
              <a:t>rm</a:t>
            </a:r>
            <a:r>
              <a:rPr lang="en-US" dirty="0">
                <a:sym typeface="Verdana" pitchFamily="34" charset="0"/>
              </a:rPr>
              <a:t>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removes the container at the end of the 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-d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run container in the background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-it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interactive mode 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-p [host </a:t>
            </a:r>
            <a:r>
              <a:rPr lang="en-US" dirty="0" err="1">
                <a:sym typeface="Verdana" pitchFamily="34" charset="0"/>
              </a:rPr>
              <a:t>port:container</a:t>
            </a:r>
            <a:r>
              <a:rPr lang="en-US" dirty="0">
                <a:sym typeface="Verdana" pitchFamily="34" charset="0"/>
              </a:rPr>
              <a:t> port]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-v [volume definition]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will be discussed later on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--network will also be discussed later on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Managing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/>
              <a:t>You can list the current containers with the following instruction: </a:t>
            </a:r>
            <a:r>
              <a:rPr lang="en-US" i="1" dirty="0"/>
              <a:t>docker </a:t>
            </a:r>
            <a:r>
              <a:rPr lang="en-US" i="1" dirty="0" err="1"/>
              <a:t>ps</a:t>
            </a:r>
            <a:r>
              <a:rPr lang="en-US" i="1" dirty="0"/>
              <a:t> 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/>
              <a:t>Will list the running instances. 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/>
              <a:t>Use the –a argument to list all the containers (including stopped ones). 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/>
              <a:t>To </a:t>
            </a:r>
            <a:r>
              <a:rPr lang="en-US" b="1" dirty="0"/>
              <a:t>stop/start</a:t>
            </a:r>
            <a:r>
              <a:rPr lang="en-US" dirty="0"/>
              <a:t> a container :</a:t>
            </a:r>
            <a:br>
              <a:rPr lang="en-US" dirty="0"/>
            </a:br>
            <a:r>
              <a:rPr lang="en-US" dirty="0"/>
              <a:t>• </a:t>
            </a:r>
            <a:r>
              <a:rPr lang="en-US" i="1" dirty="0"/>
              <a:t>docker start/stop [container name] 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/>
              <a:t>To remove a container: </a:t>
            </a:r>
            <a:r>
              <a:rPr lang="en-US" i="1" dirty="0"/>
              <a:t>docker </a:t>
            </a:r>
            <a:r>
              <a:rPr lang="en-US" i="1" dirty="0" err="1"/>
              <a:t>rm</a:t>
            </a:r>
            <a:r>
              <a:rPr lang="en-US" i="1" dirty="0"/>
              <a:t> [container name]</a:t>
            </a:r>
            <a:r>
              <a:rPr lang="en-US" dirty="0"/>
              <a:t> 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1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Debugging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Connect to a running container: 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docker attach [container]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connects to a running container 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docker exec </a:t>
            </a:r>
            <a:r>
              <a:rPr lang="mr-IN" b="1" i="1" dirty="0">
                <a:sym typeface="Verdana" pitchFamily="34" charset="0"/>
              </a:rPr>
              <a:t>–</a:t>
            </a:r>
            <a:r>
              <a:rPr lang="en-US" b="1" i="1" dirty="0">
                <a:sym typeface="Verdana" pitchFamily="34" charset="0"/>
              </a:rPr>
              <a:t>it [container] /bin/bash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opens bash shell on the specified container</a:t>
            </a:r>
          </a:p>
          <a:p>
            <a:pPr marL="228600" lvl="1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Viewing Docker logs 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docker logs [</a:t>
            </a:r>
            <a:r>
              <a:rPr lang="en-US" b="1" i="1" dirty="0" err="1">
                <a:sym typeface="Verdana" pitchFamily="34" charset="0"/>
              </a:rPr>
              <a:t>contanier</a:t>
            </a:r>
            <a:r>
              <a:rPr lang="en-US" b="1" i="1" dirty="0">
                <a:sym typeface="Verdana" pitchFamily="34" charset="0"/>
              </a:rPr>
              <a:t>] </a:t>
            </a:r>
          </a:p>
          <a:p>
            <a:pPr marL="1143000" lvl="3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Usually combine with </a:t>
            </a:r>
            <a:r>
              <a:rPr lang="en-US" i="1" dirty="0">
                <a:sym typeface="Verdana" pitchFamily="34" charset="0"/>
              </a:rPr>
              <a:t>--tail #[number of lines]</a:t>
            </a:r>
            <a:r>
              <a:rPr lang="en-US" dirty="0">
                <a:sym typeface="Verdana" pitchFamily="34" charset="0"/>
              </a:rPr>
              <a:t> to limit the output</a:t>
            </a:r>
          </a:p>
          <a:p>
            <a:pPr marL="1143000" lvl="3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And with </a:t>
            </a:r>
            <a:r>
              <a:rPr lang="en-US" i="1" dirty="0">
                <a:sym typeface="Verdana" pitchFamily="34" charset="0"/>
              </a:rPr>
              <a:t>--since #[number of minutes ago]m</a:t>
            </a:r>
            <a:r>
              <a:rPr lang="en-US" dirty="0">
                <a:sym typeface="Verdana" pitchFamily="34" charset="0"/>
              </a:rPr>
              <a:t> to limit to view recent logs</a:t>
            </a:r>
          </a:p>
          <a:p>
            <a:pPr marL="1143000" lvl="3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Configure the Docker daemon to limit the log file</a:t>
            </a:r>
          </a:p>
          <a:p>
            <a:pPr marL="1143000" lvl="3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3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Containers as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Common use case – instead of installation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docker run --</a:t>
            </a:r>
            <a:r>
              <a:rPr lang="en-US" b="1" i="1" dirty="0" err="1">
                <a:sym typeface="Verdana" pitchFamily="34" charset="0"/>
              </a:rPr>
              <a:t>rm</a:t>
            </a:r>
            <a:r>
              <a:rPr lang="en-US" b="1" i="1" dirty="0">
                <a:sym typeface="Verdana" pitchFamily="34" charset="0"/>
              </a:rPr>
              <a:t> –v “$PWD”:/work –w /work &lt;image&gt; </a:t>
            </a:r>
            <a:r>
              <a:rPr lang="en-US" b="1" i="1">
                <a:sym typeface="Verdana" pitchFamily="34" charset="0"/>
              </a:rPr>
              <a:t>&lt;command&gt;</a:t>
            </a:r>
            <a:endParaRPr lang="en-US" b="1" i="1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Most tools work in the current directory 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- –w /work </a:t>
            </a:r>
            <a:r>
              <a:rPr lang="en-US" dirty="0">
                <a:sym typeface="Verdana" pitchFamily="34" charset="0"/>
              </a:rPr>
              <a:t> docker current directory /work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We want the tool to mount the current directory 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–v “$PWD”:/work </a:t>
            </a:r>
            <a:r>
              <a:rPr lang="en-US" dirty="0">
                <a:sym typeface="Verdana" pitchFamily="34" charset="0"/>
              </a:rPr>
              <a:t>current directory mounted as /work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We want ”one-time” container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--</a:t>
            </a:r>
            <a:r>
              <a:rPr lang="en-US" b="1" i="1" dirty="0" err="1">
                <a:sym typeface="Verdana" pitchFamily="34" charset="0"/>
              </a:rPr>
              <a:t>rm</a:t>
            </a: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6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A Docker image is built from a Dockerfile.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Should reside at SCM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Syntax: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Comments are lines starting with ‘#’.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Every other line is in the format: ‘instruction arguments’.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Let’s see the available instructions…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tool???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You want to deploy many services/apps/micro-services – automatically (1 click environment)</a:t>
            </a:r>
          </a:p>
          <a:p>
            <a:pPr algn="l" rtl="0"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You want to run 3</a:t>
            </a:r>
            <a:r>
              <a:rPr lang="en-US" baseline="30000" dirty="0">
                <a:sym typeface="Verdana" pitchFamily="34" charset="0"/>
              </a:rPr>
              <a:t>rd</a:t>
            </a:r>
            <a:r>
              <a:rPr lang="en-US" dirty="0">
                <a:sym typeface="Verdana" pitchFamily="34" charset="0"/>
              </a:rPr>
              <a:t> party services (DBs, message brokers, monitoring.. )</a:t>
            </a:r>
          </a:p>
          <a:p>
            <a:pPr algn="l" rtl="0"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And you’d like the following features: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Isolation (e.g.: OS, resources, networking).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Scalability (distributed systems).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Evolution (upgrades/downgrades).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first instruction in the file which specifies the base image to build upon.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FROM  &lt;base image&gt;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b="1" i="1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FROM nginx:1.15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7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runs a command in shell form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RUN &lt;command&gt; 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RUN [“exec”, ”arg1”,”arg2”… ]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b="1" i="1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RUN echo test &gt;&gt; </a:t>
            </a:r>
            <a:r>
              <a:rPr lang="en-US" b="1" i="1" dirty="0" err="1">
                <a:sym typeface="Verdana" pitchFamily="34" charset="0"/>
              </a:rPr>
              <a:t>test.txt</a:t>
            </a:r>
            <a:endParaRPr lang="en-US" b="1" i="1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Copies file(s) from the context to the image.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COPY &lt;</a:t>
            </a:r>
            <a:r>
              <a:rPr lang="en-US" b="1" i="1" dirty="0" err="1">
                <a:sym typeface="Verdana" pitchFamily="34" charset="0"/>
              </a:rPr>
              <a:t>src</a:t>
            </a:r>
            <a:r>
              <a:rPr lang="en-US" b="1" i="1" dirty="0">
                <a:sym typeface="Verdana" pitchFamily="34" charset="0"/>
              </a:rPr>
              <a:t>&gt; &lt;image </a:t>
            </a:r>
            <a:r>
              <a:rPr lang="en-US" b="1" i="1" dirty="0" err="1">
                <a:sym typeface="Verdana" pitchFamily="34" charset="0"/>
              </a:rPr>
              <a:t>dst</a:t>
            </a:r>
            <a:r>
              <a:rPr lang="en-US" b="1" i="1" dirty="0">
                <a:sym typeface="Verdana" pitchFamily="34" charset="0"/>
              </a:rPr>
              <a:t>&gt; 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b="1" i="1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COPY </a:t>
            </a:r>
            <a:r>
              <a:rPr lang="en-US" b="1" i="1" dirty="0" err="1">
                <a:sym typeface="Verdana" pitchFamily="34" charset="0"/>
              </a:rPr>
              <a:t>server.py</a:t>
            </a:r>
            <a:r>
              <a:rPr lang="en-US" b="1" i="1" dirty="0">
                <a:sym typeface="Verdana" pitchFamily="34" charset="0"/>
              </a:rPr>
              <a:t> /</a:t>
            </a:r>
            <a:r>
              <a:rPr lang="en-US" b="1" i="1" dirty="0" err="1">
                <a:sym typeface="Verdana" pitchFamily="34" charset="0"/>
              </a:rPr>
              <a:t>server.py</a:t>
            </a:r>
            <a:endParaRPr lang="en-US" b="1" i="1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i="1" dirty="0">
                <a:sym typeface="Verdana" pitchFamily="34" charset="0"/>
              </a:rPr>
              <a:t>COPY server/*.</a:t>
            </a:r>
            <a:r>
              <a:rPr lang="en-US" b="1" i="1" dirty="0" err="1">
                <a:sym typeface="Verdana" pitchFamily="34" charset="0"/>
              </a:rPr>
              <a:t>py</a:t>
            </a:r>
            <a:r>
              <a:rPr lang="en-US" b="1" i="1" dirty="0">
                <a:sym typeface="Verdana" pitchFamily="34" charset="0"/>
              </a:rPr>
              <a:t> /server/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5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err="1"/>
              <a:t>Entrypoint</a:t>
            </a:r>
            <a:r>
              <a:rPr lang="en-US" dirty="0"/>
              <a:t>/CMD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/>
              <a:t>Will define an executable to run when running the container. </a:t>
            </a: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Any arguments to the ‘docker run’ command will be appended to the entrypoint.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There can be only one entrypoint in the dockerfile.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You can use CMD once in your dockerfile to provide default arguments for the entrypoint.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So when should I use an ENTRYPOINT ? And when a CMD?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8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Entrypoint vs 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CMD is easily overridden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use it for ”flexible” general purpose images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Java image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Maven image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Entrypoint wraps your parameters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use it  when you want to create an “executable” 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Used for tools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For micro-services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Entrypoint</a:t>
            </a:r>
            <a:r>
              <a:rPr lang="en-US" dirty="0"/>
              <a:t>/CMD</a:t>
            </a:r>
            <a:r>
              <a:rPr lang="en-US" baseline="0" dirty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Two ways to define </a:t>
            </a:r>
            <a:r>
              <a:rPr lang="en-US" dirty="0" err="1"/>
              <a:t>entrypoint</a:t>
            </a:r>
            <a:r>
              <a:rPr lang="en-US" dirty="0"/>
              <a:t>/</a:t>
            </a:r>
            <a:r>
              <a:rPr lang="en-US" dirty="0" err="1"/>
              <a:t>cmd</a:t>
            </a:r>
            <a:endParaRPr lang="en-US" dirty="0"/>
          </a:p>
          <a:p>
            <a:pPr lvl="1" algn="l" rtl="0">
              <a:spcBef>
                <a:spcPts val="1000"/>
              </a:spcBef>
            </a:pPr>
            <a:r>
              <a:rPr lang="en-US" dirty="0"/>
              <a:t>Shell form:</a:t>
            </a:r>
          </a:p>
          <a:p>
            <a:pPr lvl="2" algn="l" rtl="0">
              <a:spcBef>
                <a:spcPts val="1000"/>
              </a:spcBef>
            </a:pPr>
            <a:r>
              <a:rPr lang="en-US" i="1" dirty="0"/>
              <a:t>ENTRYPOINT app param1 param2</a:t>
            </a:r>
          </a:p>
          <a:p>
            <a:pPr lvl="2" algn="l" rtl="0">
              <a:spcBef>
                <a:spcPts val="1000"/>
              </a:spcBef>
            </a:pPr>
            <a:r>
              <a:rPr lang="en-US" i="1" dirty="0"/>
              <a:t>CMD app param1 param2</a:t>
            </a:r>
          </a:p>
          <a:p>
            <a:pPr lvl="2" algn="l" rtl="0">
              <a:spcBef>
                <a:spcPts val="1000"/>
              </a:spcBef>
            </a:pPr>
            <a:r>
              <a:rPr lang="en-US" dirty="0"/>
              <a:t>Prepends /bin/bash </a:t>
            </a:r>
            <a:r>
              <a:rPr lang="mr-IN" dirty="0"/>
              <a:t>–</a:t>
            </a:r>
            <a:r>
              <a:rPr lang="en-US" dirty="0"/>
              <a:t>c to the command</a:t>
            </a:r>
          </a:p>
          <a:p>
            <a:pPr lvl="2" algn="l" rtl="0">
              <a:spcBef>
                <a:spcPts val="1000"/>
              </a:spcBef>
            </a:pPr>
            <a:r>
              <a:rPr lang="en-US" dirty="0"/>
              <a:t>Doesn’t allow CMD override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Exec form (preferred form): </a:t>
            </a:r>
          </a:p>
          <a:p>
            <a:pPr lvl="2" algn="l" rtl="0">
              <a:spcBef>
                <a:spcPts val="1000"/>
              </a:spcBef>
            </a:pPr>
            <a:r>
              <a:rPr lang="en-US" i="1" dirty="0"/>
              <a:t>ENTRYPOINT [“app”, “param1”,”param2”]</a:t>
            </a:r>
          </a:p>
          <a:p>
            <a:pPr lvl="2" algn="l" rtl="0">
              <a:spcBef>
                <a:spcPts val="1000"/>
              </a:spcBef>
            </a:pPr>
            <a:r>
              <a:rPr lang="en-US" i="1" dirty="0"/>
              <a:t>CMD [“app”,”param1”,”param2”]</a:t>
            </a:r>
          </a:p>
          <a:p>
            <a:pPr lvl="2" algn="l" rtl="0">
              <a:spcBef>
                <a:spcPts val="1000"/>
              </a:spcBef>
            </a:pPr>
            <a:r>
              <a:rPr lang="en-US" dirty="0"/>
              <a:t>Enables overriding CMD by using </a:t>
            </a:r>
            <a:r>
              <a:rPr lang="en-US" i="1" dirty="0"/>
              <a:t>docker run </a:t>
            </a:r>
            <a:r>
              <a:rPr lang="en-US" dirty="0"/>
              <a:t>command</a:t>
            </a:r>
          </a:p>
          <a:p>
            <a:pPr lvl="1" algn="l" rtl="0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6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SzPct val="100000"/>
            </a:pPr>
            <a:r>
              <a:rPr lang="en-US" sz="2900" dirty="0">
                <a:sym typeface="Verdana" pitchFamily="34" charset="0"/>
              </a:rPr>
              <a:t>We want to have as much metadata as we can on our image:</a:t>
            </a:r>
          </a:p>
          <a:p>
            <a:pPr lvl="1" algn="l" rtl="0">
              <a:buSzPct val="100000"/>
            </a:pPr>
            <a:r>
              <a:rPr lang="en-US" sz="2100" dirty="0">
                <a:sym typeface="Verdana" pitchFamily="34" charset="0"/>
              </a:rPr>
              <a:t>CI job id</a:t>
            </a:r>
          </a:p>
          <a:p>
            <a:pPr lvl="1" algn="l" rtl="0">
              <a:buSzPct val="100000"/>
            </a:pPr>
            <a:r>
              <a:rPr lang="en-US" sz="2100" dirty="0">
                <a:sym typeface="Verdana" pitchFamily="34" charset="0"/>
              </a:rPr>
              <a:t>Git commit </a:t>
            </a:r>
          </a:p>
          <a:p>
            <a:pPr lvl="1" algn="l" rtl="0">
              <a:buSzPct val="100000"/>
            </a:pPr>
            <a:r>
              <a:rPr lang="en-US" sz="2100" dirty="0">
                <a:sym typeface="Verdana" pitchFamily="34" charset="0"/>
              </a:rPr>
              <a:t>The user that built it</a:t>
            </a:r>
          </a:p>
          <a:p>
            <a:pPr lvl="1" algn="l" rtl="0">
              <a:buSzPct val="100000"/>
            </a:pPr>
            <a:r>
              <a:rPr lang="en-US" sz="2100" dirty="0">
                <a:sym typeface="Verdana" pitchFamily="34" charset="0"/>
              </a:rPr>
              <a:t>Git branch and more.. </a:t>
            </a:r>
          </a:p>
          <a:p>
            <a:pPr algn="l" rtl="0">
              <a:buSzPct val="100000"/>
            </a:pPr>
            <a:r>
              <a:rPr lang="en-US" sz="2500" dirty="0">
                <a:sym typeface="Verdana" pitchFamily="34" charset="0"/>
              </a:rPr>
              <a:t>And we want to be able to filter this data </a:t>
            </a:r>
          </a:p>
          <a:p>
            <a:pPr algn="l" rtl="0">
              <a:buSzPct val="100000"/>
            </a:pPr>
            <a:r>
              <a:rPr lang="en-US" sz="2500" dirty="0">
                <a:sym typeface="Verdana" pitchFamily="34" charset="0"/>
              </a:rPr>
              <a:t>Add </a:t>
            </a:r>
            <a:r>
              <a:rPr lang="en-US" sz="2500" b="1" i="1" dirty="0">
                <a:sym typeface="Verdana" pitchFamily="34" charset="0"/>
              </a:rPr>
              <a:t>LABEL &lt;label name&gt;=&lt;label value&gt;</a:t>
            </a:r>
          </a:p>
          <a:p>
            <a:pPr lvl="1" algn="l" rtl="0">
              <a:buSzPct val="100000"/>
            </a:pPr>
            <a:r>
              <a:rPr lang="en-US" sz="2100" dirty="0">
                <a:sym typeface="Verdana" pitchFamily="34" charset="0"/>
              </a:rPr>
              <a:t>Good convention for label name is to use company name as prefix:</a:t>
            </a:r>
            <a:br>
              <a:rPr lang="en-US" sz="2100" dirty="0">
                <a:sym typeface="Verdana" pitchFamily="34" charset="0"/>
              </a:rPr>
            </a:br>
            <a:r>
              <a:rPr lang="en-US" sz="2100" dirty="0">
                <a:sym typeface="Verdana" pitchFamily="34" charset="0"/>
              </a:rPr>
              <a:t>LABEL </a:t>
            </a:r>
            <a:r>
              <a:rPr lang="en-US" sz="2100" dirty="0" err="1">
                <a:sym typeface="Verdana" pitchFamily="34" charset="0"/>
              </a:rPr>
              <a:t>com.trainologic.version</a:t>
            </a:r>
            <a:r>
              <a:rPr lang="en-US" sz="2100" dirty="0">
                <a:sym typeface="Verdana" pitchFamily="34" charset="0"/>
              </a:rPr>
              <a:t>=0.1.0</a:t>
            </a:r>
          </a:p>
          <a:p>
            <a:pPr lvl="1" algn="l" rtl="0">
              <a:buSzPct val="100000"/>
            </a:pPr>
            <a:endParaRPr lang="en-US" sz="2100" dirty="0">
              <a:sym typeface="Verdana" pitchFamily="34" charset="0"/>
            </a:endParaRPr>
          </a:p>
          <a:p>
            <a:pPr lvl="1" algn="l" rtl="0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FROM</a:t>
            </a:r>
            <a:r>
              <a:rPr lang="en-US" dirty="0">
                <a:sym typeface="Verdana" pitchFamily="34" charset="0"/>
              </a:rPr>
              <a:t> – the first instruction in the file which specifies the base image to build upon.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MAINTAINER</a:t>
            </a:r>
            <a:r>
              <a:rPr lang="en-US" dirty="0">
                <a:sym typeface="Verdana" pitchFamily="34" charset="0"/>
              </a:rPr>
              <a:t> – the author of the image.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RUN</a:t>
            </a:r>
            <a:r>
              <a:rPr lang="en-US" dirty="0">
                <a:sym typeface="Verdana" pitchFamily="34" charset="0"/>
              </a:rPr>
              <a:t> &lt;command&gt; -- runs a command in shell form.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RUN</a:t>
            </a:r>
            <a:r>
              <a:rPr lang="en-US" dirty="0">
                <a:sym typeface="Verdana" pitchFamily="34" charset="0"/>
              </a:rPr>
              <a:t> [“exec”, “arg1”, …] – runs a command in exec form.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CMD</a:t>
            </a:r>
            <a:r>
              <a:rPr lang="en-US" dirty="0">
                <a:sym typeface="Verdana" pitchFamily="34" charset="0"/>
              </a:rPr>
              <a:t> – discussed later.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LABEL</a:t>
            </a:r>
            <a:r>
              <a:rPr lang="en-US" dirty="0">
                <a:sym typeface="Verdana" pitchFamily="34" charset="0"/>
              </a:rPr>
              <a:t> key=value key=value – adds metadata to the image.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04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ADD</a:t>
            </a:r>
            <a:r>
              <a:rPr lang="en-US" dirty="0">
                <a:sym typeface="Verdana" pitchFamily="34" charset="0"/>
              </a:rPr>
              <a:t> – adds file(s) from the context to the image. You can use regex and even </a:t>
            </a:r>
            <a:r>
              <a:rPr lang="en-US" dirty="0" err="1">
                <a:sym typeface="Verdana" pitchFamily="34" charset="0"/>
              </a:rPr>
              <a:t>urls</a:t>
            </a:r>
            <a:r>
              <a:rPr lang="en-US" dirty="0">
                <a:sym typeface="Verdana" pitchFamily="34" charset="0"/>
              </a:rPr>
              <a:t>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COPY</a:t>
            </a:r>
            <a:r>
              <a:rPr lang="en-US" dirty="0">
                <a:sym typeface="Verdana" pitchFamily="34" charset="0"/>
              </a:rPr>
              <a:t> – same as ADD but without URL and tar handling.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ENTRYPOINT</a:t>
            </a:r>
            <a:r>
              <a:rPr lang="en-US" dirty="0">
                <a:sym typeface="Verdana" pitchFamily="34" charset="0"/>
              </a:rPr>
              <a:t> – discussed later.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VOLUME</a:t>
            </a:r>
            <a:r>
              <a:rPr lang="en-US" dirty="0">
                <a:sym typeface="Verdana" pitchFamily="34" charset="0"/>
              </a:rPr>
              <a:t> </a:t>
            </a:r>
            <a:r>
              <a:rPr lang="en-US" i="1" dirty="0">
                <a:sym typeface="Verdana" pitchFamily="34" charset="0"/>
              </a:rPr>
              <a:t>“/</a:t>
            </a:r>
            <a:r>
              <a:rPr lang="en-US" i="1" dirty="0" err="1">
                <a:sym typeface="Verdana" pitchFamily="34" charset="0"/>
              </a:rPr>
              <a:t>dir</a:t>
            </a:r>
            <a:r>
              <a:rPr lang="en-US" i="1" dirty="0">
                <a:sym typeface="Verdana" pitchFamily="34" charset="0"/>
              </a:rPr>
              <a:t>” </a:t>
            </a:r>
            <a:r>
              <a:rPr lang="en-US" dirty="0">
                <a:sym typeface="Verdana" pitchFamily="34" charset="0"/>
              </a:rPr>
              <a:t>– creates a mount point for externally mounted volumes.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USER</a:t>
            </a:r>
            <a:r>
              <a:rPr lang="en-US" dirty="0">
                <a:sym typeface="Verdana" pitchFamily="34" charset="0"/>
              </a:rPr>
              <a:t> – sets the user for the next instructions.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u="sng" dirty="0">
                <a:sym typeface="Verdana" pitchFamily="34" charset="0"/>
              </a:rPr>
              <a:t>WORKDIR</a:t>
            </a:r>
            <a:r>
              <a:rPr lang="en-US" dirty="0">
                <a:sym typeface="Verdana" pitchFamily="34" charset="0"/>
              </a:rPr>
              <a:t> – sets the working directory for the next instructions.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SzPct val="100000"/>
            </a:pPr>
            <a:r>
              <a:rPr lang="en-US" sz="2900" i="1" dirty="0">
                <a:sym typeface="Verdana" pitchFamily="34" charset="0"/>
              </a:rPr>
              <a:t>docker </a:t>
            </a:r>
            <a:r>
              <a:rPr lang="en-US" sz="2900" b="1" i="1" dirty="0">
                <a:sym typeface="Verdana" pitchFamily="34" charset="0"/>
              </a:rPr>
              <a:t>build</a:t>
            </a:r>
            <a:r>
              <a:rPr lang="en-US" sz="2900" i="1" dirty="0">
                <a:sym typeface="Verdana" pitchFamily="34" charset="0"/>
              </a:rPr>
              <a:t> [options] PATH | URL </a:t>
            </a:r>
          </a:p>
          <a:p>
            <a:pPr algn="l" rtl="0">
              <a:buSzPct val="100000"/>
            </a:pPr>
            <a:r>
              <a:rPr lang="en-US" sz="2900" dirty="0">
                <a:sym typeface="Verdana" pitchFamily="34" charset="0"/>
              </a:rPr>
              <a:t>Builds the Docker image from a “Dockerfile” and a the files located in the path/URL </a:t>
            </a:r>
          </a:p>
          <a:p>
            <a:pPr algn="l" rtl="0">
              <a:buSzPct val="100000"/>
            </a:pPr>
            <a:r>
              <a:rPr lang="en-US" sz="2900" dirty="0">
                <a:sym typeface="Verdana" pitchFamily="34" charset="0"/>
              </a:rPr>
              <a:t>Searches for “Dockerfile” file by default or use  </a:t>
            </a:r>
            <a:r>
              <a:rPr lang="mr-IN" sz="2900" dirty="0">
                <a:sym typeface="Verdana" pitchFamily="34" charset="0"/>
              </a:rPr>
              <a:t>–</a:t>
            </a:r>
            <a:r>
              <a:rPr lang="en-US" sz="2900" dirty="0">
                <a:sym typeface="Verdana" pitchFamily="34" charset="0"/>
              </a:rPr>
              <a:t>f [other docker file] option to specify the Dockerfile</a:t>
            </a:r>
          </a:p>
          <a:p>
            <a:pPr algn="l" rtl="0">
              <a:buSzPct val="100000"/>
            </a:pPr>
            <a:endParaRPr lang="en-US" sz="2900" dirty="0">
              <a:sym typeface="Verdana" pitchFamily="34" charset="0"/>
            </a:endParaRPr>
          </a:p>
          <a:p>
            <a:pPr algn="l" rtl="0">
              <a:buSzPct val="100000"/>
            </a:pPr>
            <a:r>
              <a:rPr lang="en-US" sz="2900" dirty="0">
                <a:sym typeface="Verdana" pitchFamily="34" charset="0"/>
              </a:rPr>
              <a:t>The URL can point to:</a:t>
            </a:r>
          </a:p>
          <a:p>
            <a:pPr marL="685800" lvl="2" algn="l" rtl="0">
              <a:spcBef>
                <a:spcPts val="1000"/>
              </a:spcBef>
              <a:buSzPct val="100000"/>
            </a:pPr>
            <a:r>
              <a:rPr lang="en-US" sz="2500" dirty="0">
                <a:sym typeface="Verdana" pitchFamily="34" charset="0"/>
              </a:rPr>
              <a:t>GIT repository</a:t>
            </a:r>
          </a:p>
          <a:p>
            <a:pPr marL="685800" lvl="2" algn="l" rtl="0">
              <a:spcBef>
                <a:spcPts val="1000"/>
              </a:spcBef>
              <a:buSzPct val="100000"/>
            </a:pPr>
            <a:r>
              <a:rPr lang="en-US" sz="2500" dirty="0">
                <a:sym typeface="Verdana" pitchFamily="34" charset="0"/>
              </a:rPr>
              <a:t>Plaintext file</a:t>
            </a:r>
          </a:p>
          <a:p>
            <a:pPr marL="685800" lvl="2" algn="l" rtl="0">
              <a:spcBef>
                <a:spcPts val="1000"/>
              </a:spcBef>
              <a:buSzPct val="100000"/>
            </a:pPr>
            <a:r>
              <a:rPr lang="en-US" sz="2500" dirty="0" err="1">
                <a:sym typeface="Verdana" pitchFamily="34" charset="0"/>
              </a:rPr>
              <a:t>Tarball</a:t>
            </a:r>
            <a:r>
              <a:rPr lang="en-US" sz="2500" dirty="0">
                <a:sym typeface="Verdana" pitchFamily="34" charset="0"/>
              </a:rPr>
              <a:t> context </a:t>
            </a:r>
          </a:p>
          <a:p>
            <a:pPr lvl="1" algn="l" rtl="0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classic VMs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A VM provides: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Full isolation.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Evolution.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Distribution.</a:t>
            </a: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But, the downside: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Heavy on resources.</a:t>
            </a:r>
          </a:p>
          <a:p>
            <a:pPr marL="685800" lvl="2" algn="l" rtl="0"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Takes time to start.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SzPct val="100000"/>
            </a:pPr>
            <a:r>
              <a:rPr lang="en-US" sz="2900" dirty="0">
                <a:sym typeface="Verdana" pitchFamily="34" charset="0"/>
              </a:rPr>
              <a:t>Tag format: </a:t>
            </a:r>
          </a:p>
          <a:p>
            <a:pPr lvl="1" algn="l" rtl="0">
              <a:buSzPct val="100000"/>
            </a:pPr>
            <a:r>
              <a:rPr lang="en-US" dirty="0">
                <a:solidFill>
                  <a:schemeClr val="accent1"/>
                </a:solidFill>
              </a:rPr>
              <a:t>REGISTRY</a:t>
            </a:r>
            <a:r>
              <a:rPr lang="en-US" dirty="0"/>
              <a:t>[:</a:t>
            </a:r>
            <a:r>
              <a:rPr lang="en-US" dirty="0">
                <a:solidFill>
                  <a:schemeClr val="accent2"/>
                </a:solidFill>
              </a:rPr>
              <a:t>PORT</a:t>
            </a:r>
            <a:r>
              <a:rPr lang="en-US" dirty="0"/>
              <a:t>]/</a:t>
            </a:r>
            <a:r>
              <a:rPr lang="en-US" dirty="0">
                <a:solidFill>
                  <a:schemeClr val="accent6"/>
                </a:solidFill>
              </a:rPr>
              <a:t>NAMESPACE</a:t>
            </a:r>
            <a:r>
              <a:rPr lang="en-US" dirty="0"/>
              <a:t>/</a:t>
            </a:r>
            <a:r>
              <a:rPr lang="en-US" dirty="0">
                <a:solidFill>
                  <a:srgbClr val="7030A0"/>
                </a:solidFill>
              </a:rPr>
              <a:t>REPOSITORY</a:t>
            </a:r>
            <a:r>
              <a:rPr lang="en-US" dirty="0"/>
              <a:t>[:</a:t>
            </a:r>
            <a:r>
              <a:rPr lang="en-US" dirty="0">
                <a:solidFill>
                  <a:srgbClr val="C00000"/>
                </a:solidFill>
              </a:rPr>
              <a:t>TAG</a:t>
            </a:r>
            <a:r>
              <a:rPr lang="en-US" dirty="0"/>
              <a:t>]</a:t>
            </a:r>
          </a:p>
          <a:p>
            <a:pPr algn="l" rtl="0">
              <a:buSzPct val="100000"/>
            </a:pPr>
            <a:endParaRPr lang="en-US" sz="2900" dirty="0">
              <a:sym typeface="Verdana" pitchFamily="34" charset="0"/>
            </a:endParaRPr>
          </a:p>
          <a:p>
            <a:pPr algn="l" rtl="0">
              <a:buSzPct val="100000"/>
            </a:pPr>
            <a:r>
              <a:rPr lang="en-US" sz="2900" dirty="0">
                <a:sym typeface="Verdana" pitchFamily="34" charset="0"/>
              </a:rPr>
              <a:t>Tagging is used for image information and versioning</a:t>
            </a:r>
            <a:endParaRPr lang="en-US" sz="2500" dirty="0">
              <a:sym typeface="Verdana" pitchFamily="34" charset="0"/>
            </a:endParaRPr>
          </a:p>
          <a:p>
            <a:pPr lvl="1" algn="l" rtl="0">
              <a:buSzPct val="100000"/>
            </a:pPr>
            <a:r>
              <a:rPr lang="en-US" i="1" dirty="0">
                <a:sym typeface="Verdana" pitchFamily="34" charset="0"/>
              </a:rPr>
              <a:t>docker tag </a:t>
            </a:r>
            <a:r>
              <a:rPr lang="cs-CZ" i="1" dirty="0"/>
              <a:t>0e5574283393</a:t>
            </a:r>
            <a:r>
              <a:rPr lang="en-US" i="1" dirty="0">
                <a:sym typeface="Verdana" pitchFamily="34" charset="0"/>
              </a:rPr>
              <a:t> service:1.0</a:t>
            </a:r>
          </a:p>
          <a:p>
            <a:pPr lvl="1" algn="l" rtl="0"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buSzPct val="100000"/>
            </a:pPr>
            <a:r>
              <a:rPr lang="en-US" dirty="0">
                <a:sym typeface="Verdana" pitchFamily="34" charset="0"/>
              </a:rPr>
              <a:t>For aliasing</a:t>
            </a:r>
          </a:p>
          <a:p>
            <a:pPr lvl="1" algn="l" rtl="0">
              <a:buSzPct val="100000"/>
            </a:pPr>
            <a:r>
              <a:rPr lang="en-US" i="1" dirty="0">
                <a:sym typeface="Verdana" pitchFamily="34" charset="0"/>
              </a:rPr>
              <a:t>docker tag </a:t>
            </a:r>
            <a:r>
              <a:rPr lang="en-US" i="1" dirty="0" err="1">
                <a:sym typeface="Verdana" pitchFamily="34" charset="0"/>
              </a:rPr>
              <a:t>myApp</a:t>
            </a:r>
            <a:r>
              <a:rPr lang="en-US" i="1" dirty="0">
                <a:sym typeface="Verdana" pitchFamily="34" charset="0"/>
              </a:rPr>
              <a:t>/service:1.0.5 </a:t>
            </a:r>
            <a:r>
              <a:rPr lang="en-US" i="1" dirty="0" err="1">
                <a:sym typeface="Verdana" pitchFamily="34" charset="0"/>
              </a:rPr>
              <a:t>myApp</a:t>
            </a:r>
            <a:r>
              <a:rPr lang="en-US" i="1" dirty="0">
                <a:sym typeface="Verdana" pitchFamily="34" charset="0"/>
              </a:rPr>
              <a:t>/service:1.0</a:t>
            </a:r>
          </a:p>
          <a:p>
            <a:pPr lvl="1" algn="l" rtl="0"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buSzPct val="100000"/>
            </a:pPr>
            <a:r>
              <a:rPr lang="en-US" dirty="0">
                <a:sym typeface="Verdana" pitchFamily="34" charset="0"/>
              </a:rPr>
              <a:t>For publishing to a specific registry</a:t>
            </a:r>
          </a:p>
          <a:p>
            <a:pPr lvl="1" algn="l" rtl="0">
              <a:buSzPct val="100000"/>
            </a:pPr>
            <a:r>
              <a:rPr lang="en-US" i="1" dirty="0">
                <a:sym typeface="Verdana" pitchFamily="34" charset="0"/>
              </a:rPr>
              <a:t>docker tag service:1.0 myRegistry:5000/</a:t>
            </a:r>
            <a:r>
              <a:rPr lang="en-US" i="1" dirty="0" err="1">
                <a:sym typeface="Verdana" pitchFamily="34" charset="0"/>
              </a:rPr>
              <a:t>myApp</a:t>
            </a:r>
            <a:r>
              <a:rPr lang="en-US" i="1" dirty="0">
                <a:sym typeface="Verdana" pitchFamily="34" charset="0"/>
              </a:rPr>
              <a:t>/service:1.0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rgbClr val="646260"/>
              </a:buClr>
              <a:buSzPct val="125000"/>
            </a:pPr>
            <a:r>
              <a:rPr lang="en-US" dirty="0">
                <a:sym typeface="Verdana" pitchFamily="34" charset="0"/>
              </a:rPr>
              <a:t>A specially designed directory that bypasses the UFS</a:t>
            </a:r>
          </a:p>
          <a:p>
            <a:pPr algn="l" rtl="0">
              <a:buClr>
                <a:srgbClr val="646260"/>
              </a:buClr>
              <a:buSzPct val="125000"/>
            </a:pPr>
            <a:r>
              <a:rPr lang="en-US" dirty="0">
                <a:sym typeface="Verdana" pitchFamily="34" charset="0"/>
              </a:rPr>
              <a:t>Meaning changes are written directly</a:t>
            </a:r>
          </a:p>
          <a:p>
            <a:pPr algn="l" rtl="0">
              <a:buClr>
                <a:srgbClr val="646260"/>
              </a:buClr>
              <a:buSzPct val="125000"/>
            </a:pPr>
            <a:r>
              <a:rPr lang="en-US" dirty="0">
                <a:sym typeface="Verdana" pitchFamily="34" charset="0"/>
              </a:rPr>
              <a:t>Used for persistent data (DB, files) or to share data between containers</a:t>
            </a:r>
          </a:p>
          <a:p>
            <a:pPr algn="l" rtl="0">
              <a:buClr>
                <a:srgbClr val="646260"/>
              </a:buClr>
              <a:buSzPct val="125000"/>
            </a:pPr>
            <a:r>
              <a:rPr lang="en-US" dirty="0">
                <a:sym typeface="Verdana" pitchFamily="34" charset="0"/>
              </a:rPr>
              <a:t>You define a volume in the Dockerfile using </a:t>
            </a:r>
          </a:p>
          <a:p>
            <a:pPr lvl="1" algn="l" rtl="0">
              <a:buClr>
                <a:srgbClr val="646260"/>
              </a:buClr>
              <a:buSzPct val="125000"/>
            </a:pPr>
            <a:r>
              <a:rPr lang="en-US" dirty="0">
                <a:sym typeface="Verdana" pitchFamily="34" charset="0"/>
              </a:rPr>
              <a:t>VOLUME [“volume_1”,”volume_2”]</a:t>
            </a:r>
          </a:p>
          <a:p>
            <a:pPr lvl="1" algn="l" rtl="0">
              <a:buClr>
                <a:srgbClr val="646260"/>
              </a:buClr>
              <a:buSzPct val="125000"/>
            </a:pPr>
            <a:r>
              <a:rPr lang="en-US" dirty="0">
                <a:sym typeface="Verdana" pitchFamily="34" charset="0"/>
              </a:rPr>
              <a:t>VOLUME /</a:t>
            </a:r>
            <a:r>
              <a:rPr lang="en-US" dirty="0" err="1">
                <a:sym typeface="Verdana" pitchFamily="34" charset="0"/>
              </a:rPr>
              <a:t>var</a:t>
            </a:r>
            <a:r>
              <a:rPr lang="en-US" dirty="0">
                <a:sym typeface="Verdana" pitchFamily="34" charset="0"/>
              </a:rPr>
              <a:t>/lib/data</a:t>
            </a:r>
          </a:p>
          <a:p>
            <a:pPr lvl="1" algn="l" rtl="0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43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mounts - named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managed by docker </a:t>
            </a: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stored by the volume driver (default is “local”)</a:t>
            </a: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Easily shared between containers</a:t>
            </a: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Multiplatform (windows/</a:t>
            </a:r>
            <a:r>
              <a:rPr lang="en-US" dirty="0" err="1">
                <a:sym typeface="Verdana" pitchFamily="34" charset="0"/>
              </a:rPr>
              <a:t>linux</a:t>
            </a:r>
            <a:r>
              <a:rPr lang="en-US" dirty="0">
                <a:sym typeface="Verdana" pitchFamily="34" charset="0"/>
              </a:rPr>
              <a:t>)</a:t>
            </a: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docker </a:t>
            </a:r>
            <a:r>
              <a:rPr lang="en-US" b="1" dirty="0">
                <a:sym typeface="Verdana" pitchFamily="34" charset="0"/>
              </a:rPr>
              <a:t>run/create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v [name]:[docker path] [image name]</a:t>
            </a:r>
          </a:p>
          <a:p>
            <a:pPr lvl="1" algn="l" rtl="0"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8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Bind mount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a file/directory on the </a:t>
            </a:r>
            <a:r>
              <a:rPr lang="en-US" b="1" dirty="0">
                <a:sym typeface="Verdana" pitchFamily="34" charset="0"/>
              </a:rPr>
              <a:t>host </a:t>
            </a:r>
            <a:r>
              <a:rPr lang="en-US" dirty="0">
                <a:sym typeface="Verdana" pitchFamily="34" charset="0"/>
              </a:rPr>
              <a:t>machine is mapped to the container</a:t>
            </a:r>
          </a:p>
          <a:p>
            <a:pPr lvl="1"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Use case </a:t>
            </a:r>
          </a:p>
          <a:p>
            <a:pPr lvl="1" algn="l" rtl="0"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run example </a:t>
            </a:r>
          </a:p>
          <a:p>
            <a:pPr algn="l" rtl="0"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buClr>
                <a:schemeClr val="tx1"/>
              </a:buClr>
              <a:buSzPct val="100000"/>
            </a:pPr>
            <a:r>
              <a:rPr lang="en-US" dirty="0" err="1">
                <a:sym typeface="Verdana" pitchFamily="34" charset="0"/>
              </a:rPr>
              <a:t>tmpfs</a:t>
            </a:r>
            <a:r>
              <a:rPr lang="en-US" dirty="0">
                <a:sym typeface="Verdana" pitchFamily="34" charset="0"/>
              </a:rPr>
              <a:t>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stores data in memory (or swap)</a:t>
            </a:r>
          </a:p>
          <a:p>
            <a:pPr lvl="1" algn="l" rtl="0">
              <a:buClr>
                <a:schemeClr val="tx1"/>
              </a:buClr>
              <a:buSzPct val="100000"/>
            </a:pPr>
            <a:r>
              <a:rPr lang="en-US" sz="2200" dirty="0" err="1">
                <a:sym typeface="Verdana" pitchFamily="34" charset="0"/>
              </a:rPr>
              <a:t>tmpfs</a:t>
            </a:r>
            <a:r>
              <a:rPr lang="en-US" sz="2200" dirty="0">
                <a:sym typeface="Verdana" pitchFamily="34" charset="0"/>
              </a:rPr>
              <a:t> </a:t>
            </a:r>
            <a:r>
              <a:rPr lang="mr-IN" sz="2200" dirty="0">
                <a:sym typeface="Verdana" pitchFamily="34" charset="0"/>
              </a:rPr>
              <a:t>–</a:t>
            </a:r>
            <a:r>
              <a:rPr lang="en-US" sz="2200" dirty="0">
                <a:sym typeface="Verdana" pitchFamily="34" charset="0"/>
              </a:rPr>
              <a:t> </a:t>
            </a:r>
            <a:r>
              <a:rPr lang="en-US" sz="2200" i="1" dirty="0">
                <a:sym typeface="Verdana" pitchFamily="34" charset="0"/>
              </a:rPr>
              <a:t>docker container run </a:t>
            </a:r>
            <a:r>
              <a:rPr lang="mr-IN" sz="2200" i="1" dirty="0">
                <a:sym typeface="Verdana" pitchFamily="34" charset="0"/>
              </a:rPr>
              <a:t>–</a:t>
            </a:r>
            <a:r>
              <a:rPr lang="en-US" sz="2200" i="1" dirty="0">
                <a:sym typeface="Verdana" pitchFamily="34" charset="0"/>
              </a:rPr>
              <a:t>mount type=</a:t>
            </a:r>
            <a:r>
              <a:rPr lang="en-US" sz="2200" i="1" dirty="0" err="1">
                <a:sym typeface="Verdana" pitchFamily="34" charset="0"/>
              </a:rPr>
              <a:t>tmpfs,destination</a:t>
            </a:r>
            <a:r>
              <a:rPr lang="en-US" sz="2200" i="1" dirty="0">
                <a:sym typeface="Verdana" pitchFamily="34" charset="0"/>
              </a:rPr>
              <a:t>=/</a:t>
            </a:r>
            <a:r>
              <a:rPr lang="en-US" sz="2200" i="1" dirty="0" err="1">
                <a:sym typeface="Verdana" pitchFamily="34" charset="0"/>
              </a:rPr>
              <a:t>docker_path</a:t>
            </a:r>
            <a:r>
              <a:rPr lang="en-US" sz="2200" i="1" dirty="0">
                <a:sym typeface="Verdana" pitchFamily="34" charset="0"/>
              </a:rPr>
              <a:t> </a:t>
            </a:r>
            <a:r>
              <a:rPr lang="en-US" sz="2200" i="1" dirty="0" err="1">
                <a:sym typeface="Verdana" pitchFamily="34" charset="0"/>
              </a:rPr>
              <a:t>postgresql</a:t>
            </a:r>
            <a:endParaRPr lang="en-US" sz="2200" i="1" dirty="0">
              <a:sym typeface="Verdana" pitchFamily="34" charset="0"/>
            </a:endParaRPr>
          </a:p>
          <a:p>
            <a:pPr lvl="1" algn="l" rtl="0"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97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Dockerfile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Minimize number of layers 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Base image </a:t>
            </a:r>
            <a:r>
              <a:rPr lang="mr-IN" dirty="0"/>
              <a:t>–</a:t>
            </a:r>
            <a:r>
              <a:rPr lang="en-US" dirty="0"/>
              <a:t> whenever possible use: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Official images 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Images with version (no </a:t>
            </a:r>
            <a:r>
              <a:rPr lang="en-US" i="1" dirty="0"/>
              <a:t>FROM </a:t>
            </a:r>
            <a:r>
              <a:rPr lang="en-US" i="1" dirty="0" err="1"/>
              <a:t>ubuntu</a:t>
            </a:r>
            <a:r>
              <a:rPr lang="en-US" dirty="0"/>
              <a:t>)</a:t>
            </a:r>
          </a:p>
          <a:p>
            <a:pPr lvl="1" algn="l" rtl="0">
              <a:spcBef>
                <a:spcPts val="1000"/>
              </a:spcBef>
            </a:pPr>
            <a:r>
              <a:rPr lang="en-US" dirty="0"/>
              <a:t>By default use </a:t>
            </a:r>
            <a:r>
              <a:rPr lang="en-US" dirty="0" err="1"/>
              <a:t>debian</a:t>
            </a:r>
            <a:r>
              <a:rPr lang="en-US" dirty="0"/>
              <a:t> images</a:t>
            </a:r>
          </a:p>
          <a:p>
            <a:pPr algn="l" rtl="0"/>
            <a:r>
              <a:rPr lang="en-US" dirty="0"/>
              <a:t>Label</a:t>
            </a:r>
          </a:p>
          <a:p>
            <a:pPr lvl="1" algn="l" rtl="0"/>
            <a:r>
              <a:rPr lang="en-US" dirty="0"/>
              <a:t>Use labels to specify metadata on images</a:t>
            </a:r>
          </a:p>
          <a:p>
            <a:pPr lvl="1" algn="l" rtl="0"/>
            <a:r>
              <a:rPr lang="en-US" dirty="0"/>
              <a:t>Useful for management and filtering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1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Dockerfile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RUN command </a:t>
            </a:r>
            <a:r>
              <a:rPr lang="mr-IN" dirty="0"/>
              <a:t>–</a:t>
            </a:r>
            <a:r>
              <a:rPr lang="en-US" dirty="0"/>
              <a:t> use the exec form!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Installing packages with apt-get, use the following pattern:</a:t>
            </a:r>
          </a:p>
          <a:p>
            <a:pPr lvl="1" algn="l" rtl="0">
              <a:spcBef>
                <a:spcPts val="1000"/>
              </a:spcBef>
            </a:pPr>
            <a:r>
              <a:rPr lang="en-US" b="1" dirty="0"/>
              <a:t>RUN apt-get update </a:t>
            </a:r>
            <a:r>
              <a:rPr lang="en-US" dirty="0"/>
              <a:t>&amp;&amp; apt-get install -y \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aPackage</a:t>
            </a:r>
            <a:r>
              <a:rPr lang="en-US" dirty="0"/>
              <a:t> \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cPackage</a:t>
            </a:r>
            <a:r>
              <a:rPr lang="en-US" dirty="0"/>
              <a:t> \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dPackage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&amp;&amp; </a:t>
            </a:r>
            <a:r>
              <a:rPr lang="en-US" b="1" dirty="0" err="1"/>
              <a:t>rm</a:t>
            </a:r>
            <a:r>
              <a:rPr lang="en-US" b="1" dirty="0"/>
              <a:t> -</a:t>
            </a:r>
            <a:r>
              <a:rPr lang="en-US" b="1" dirty="0" err="1"/>
              <a:t>rf</a:t>
            </a:r>
            <a:r>
              <a:rPr lang="en-US" b="1" dirty="0"/>
              <a:t> /</a:t>
            </a:r>
            <a:r>
              <a:rPr lang="en-US" b="1" dirty="0" err="1"/>
              <a:t>var</a:t>
            </a:r>
            <a:r>
              <a:rPr lang="en-US" b="1" dirty="0"/>
              <a:t>/lib/apt/lists/*</a:t>
            </a:r>
            <a:endParaRPr lang="he-IL" b="1" dirty="0"/>
          </a:p>
          <a:p>
            <a:pPr algn="l" rtl="0"/>
            <a:endParaRPr lang="he-IL" b="1" dirty="0"/>
          </a:p>
          <a:p>
            <a:pPr algn="l" rtl="0"/>
            <a:r>
              <a:rPr lang="en-US" dirty="0"/>
              <a:t>Use ”Intermediate images” </a:t>
            </a:r>
            <a:r>
              <a:rPr lang="mr-IN" dirty="0"/>
              <a:t>–</a:t>
            </a:r>
            <a:r>
              <a:rPr lang="en-US" dirty="0"/>
              <a:t> images that contain common components and configuration cross several apps</a:t>
            </a:r>
          </a:p>
          <a:p>
            <a:pPr algn="l" rtl="0"/>
            <a:endParaRPr lang="en-US" b="1" dirty="0"/>
          </a:p>
          <a:p>
            <a:pPr lvl="1" algn="l" rtl="0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61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/>
              <a:t>3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networks: none, host, bridge</a:t>
            </a:r>
          </a:p>
          <a:p>
            <a:pPr algn="l" rtl="0"/>
            <a:r>
              <a:rPr lang="en-US" b="1" dirty="0"/>
              <a:t>none </a:t>
            </a:r>
            <a:r>
              <a:rPr lang="mr-IN" dirty="0"/>
              <a:t>–</a:t>
            </a:r>
            <a:r>
              <a:rPr lang="en-US" dirty="0"/>
              <a:t> the container in this network lacks a network interface</a:t>
            </a:r>
          </a:p>
          <a:p>
            <a:pPr algn="l" rtl="0"/>
            <a:r>
              <a:rPr lang="en-US" b="1" dirty="0"/>
              <a:t>host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container in this network shares the host network </a:t>
            </a:r>
          </a:p>
          <a:p>
            <a:pPr lvl="1" algn="l" rtl="0"/>
            <a:r>
              <a:rPr lang="en-US" dirty="0"/>
              <a:t>A port exposed in the container will be exposed in the host</a:t>
            </a:r>
          </a:p>
          <a:p>
            <a:pPr algn="l" rtl="0"/>
            <a:r>
              <a:rPr lang="en-US" b="1" dirty="0"/>
              <a:t>bridge </a:t>
            </a:r>
            <a:r>
              <a:rPr lang="mr-IN" dirty="0"/>
              <a:t>–</a:t>
            </a:r>
            <a:r>
              <a:rPr lang="en-US" dirty="0"/>
              <a:t> the default - a docker0 network interface </a:t>
            </a:r>
          </a:p>
          <a:p>
            <a:pPr lvl="1" algn="l" rtl="0"/>
            <a:r>
              <a:rPr lang="en-US" dirty="0"/>
              <a:t>Containers that run in this network can access one another by </a:t>
            </a:r>
            <a:r>
              <a:rPr lang="en-US" dirty="0" err="1"/>
              <a:t>ip</a:t>
            </a:r>
            <a:endParaRPr lang="en-US" dirty="0"/>
          </a:p>
          <a:p>
            <a:pPr lvl="1" algn="l" rtl="0"/>
            <a:r>
              <a:rPr lang="en-US" dirty="0"/>
              <a:t>Doesn’t support discovery</a:t>
            </a:r>
          </a:p>
          <a:p>
            <a:pPr algn="l" rtl="0"/>
            <a:r>
              <a:rPr lang="en-US" dirty="0"/>
              <a:t>Users can define custom bridge networks </a:t>
            </a:r>
            <a:r>
              <a:rPr lang="mr-IN" dirty="0"/>
              <a:t>–</a:t>
            </a:r>
            <a:r>
              <a:rPr lang="en-US" dirty="0"/>
              <a:t> in this case discovery is supported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4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overlay</a:t>
            </a:r>
            <a:r>
              <a:rPr lang="en-US" dirty="0"/>
              <a:t> – connects several Docker daemons together.</a:t>
            </a:r>
          </a:p>
          <a:p>
            <a:pPr lvl="1" algn="l" rtl="0"/>
            <a:r>
              <a:rPr lang="en-US" dirty="0"/>
              <a:t>Used by Docker swarm</a:t>
            </a:r>
          </a:p>
          <a:p>
            <a:pPr lvl="1" algn="l" rtl="0"/>
            <a:r>
              <a:rPr lang="en-US" dirty="0"/>
              <a:t>Removes the need for OS level routing</a:t>
            </a:r>
          </a:p>
          <a:p>
            <a:pPr lvl="1" algn="l" rtl="0"/>
            <a:endParaRPr lang="en-US" dirty="0"/>
          </a:p>
          <a:p>
            <a:pPr algn="l" rtl="0"/>
            <a:r>
              <a:rPr lang="en-US" b="1" dirty="0" err="1"/>
              <a:t>macvlan</a:t>
            </a:r>
            <a:r>
              <a:rPr lang="en-US" dirty="0"/>
              <a:t> – provides a physical MAC address to every container virtual interface</a:t>
            </a:r>
          </a:p>
          <a:p>
            <a:pPr lvl="1" algn="l" rtl="0"/>
            <a:r>
              <a:rPr lang="en-US" dirty="0"/>
              <a:t>Good for legacy applications that require physical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3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docker-compose is a tool for managing a group of containers on a single host using YAML specification</a:t>
            </a:r>
          </a:p>
          <a:p>
            <a:pPr marL="228600" lvl="3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800" dirty="0">
                <a:sym typeface="Verdana" pitchFamily="34" charset="0"/>
              </a:rPr>
              <a:t>The main component in compose is the service</a:t>
            </a:r>
          </a:p>
          <a:p>
            <a:pPr marL="228600" lvl="3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800" dirty="0">
                <a:sym typeface="Verdana" pitchFamily="34" charset="0"/>
              </a:rPr>
              <a:t>The service defines</a:t>
            </a:r>
          </a:p>
          <a:p>
            <a:pPr marL="685800" lvl="4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800" dirty="0">
                <a:sym typeface="Verdana" pitchFamily="34" charset="0"/>
              </a:rPr>
              <a:t>Which image to use and how to build it if needed</a:t>
            </a:r>
          </a:p>
          <a:p>
            <a:pPr marL="685800" lvl="4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800" dirty="0">
                <a:sym typeface="Verdana" pitchFamily="34" charset="0"/>
              </a:rPr>
              <a:t>Ports, volumes, </a:t>
            </a:r>
            <a:r>
              <a:rPr lang="en-US" sz="2800" dirty="0" err="1">
                <a:sym typeface="Verdana" pitchFamily="34" charset="0"/>
              </a:rPr>
              <a:t>env</a:t>
            </a:r>
            <a:r>
              <a:rPr lang="en-US" sz="2800" dirty="0">
                <a:sym typeface="Verdana" pitchFamily="34" charset="0"/>
              </a:rPr>
              <a:t> </a:t>
            </a:r>
            <a:r>
              <a:rPr lang="en-US" sz="2800" dirty="0" err="1">
                <a:sym typeface="Verdana" pitchFamily="34" charset="0"/>
              </a:rPr>
              <a:t>vars</a:t>
            </a:r>
            <a:r>
              <a:rPr lang="en-US" sz="2800" dirty="0">
                <a:sym typeface="Verdana" pitchFamily="34" charset="0"/>
              </a:rPr>
              <a:t> and networking</a:t>
            </a:r>
          </a:p>
          <a:p>
            <a:pPr marL="685800" lvl="4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800" dirty="0">
                <a:sym typeface="Verdana" pitchFamily="34" charset="0"/>
              </a:rPr>
              <a:t>Dependencies between containers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9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In the </a:t>
            </a:r>
            <a:r>
              <a:rPr lang="en-US" dirty="0" err="1">
                <a:sym typeface="Verdana" pitchFamily="34" charset="0"/>
              </a:rPr>
              <a:t>docker</a:t>
            </a:r>
            <a:r>
              <a:rPr lang="en-US" dirty="0">
                <a:sym typeface="Verdana" pitchFamily="34" charset="0"/>
              </a:rPr>
              <a:t>-compose </a:t>
            </a:r>
            <a:r>
              <a:rPr lang="en-US" dirty="0" err="1">
                <a:sym typeface="Verdana" pitchFamily="34" charset="0"/>
              </a:rPr>
              <a:t>yml</a:t>
            </a:r>
            <a:r>
              <a:rPr lang="en-US" dirty="0">
                <a:sym typeface="Verdana" pitchFamily="34" charset="0"/>
              </a:rPr>
              <a:t> folder: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up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creates and starts the containers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stop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stops the containers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kill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kills the containers</a:t>
            </a:r>
          </a:p>
          <a:p>
            <a:pPr marL="685800" lvl="2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use </a:t>
            </a:r>
            <a:r>
              <a:rPr lang="en-US" dirty="0" err="1">
                <a:sym typeface="Verdana" pitchFamily="34" charset="0"/>
              </a:rPr>
              <a:t>docker</a:t>
            </a:r>
            <a:r>
              <a:rPr lang="en-US" dirty="0">
                <a:sym typeface="Verdana" pitchFamily="34" charset="0"/>
              </a:rPr>
              <a:t>-compose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-help for more commands</a:t>
            </a:r>
          </a:p>
          <a:p>
            <a:pPr marL="685800" lvl="4" algn="l" rtl="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endParaRPr lang="en-US" sz="2800" dirty="0">
              <a:sym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9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Docker provides:</a:t>
            </a:r>
          </a:p>
          <a:p>
            <a:pPr marL="685800" lvl="2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Decent isolation.</a:t>
            </a:r>
          </a:p>
          <a:p>
            <a:pPr marL="685800" lvl="2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Evolution.</a:t>
            </a:r>
          </a:p>
          <a:p>
            <a:pPr marL="685800" lvl="2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Distribution (via Docker Swarm/ Kubernetes).</a:t>
            </a:r>
          </a:p>
          <a:p>
            <a:pPr marL="685800" lvl="2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Fast start time.</a:t>
            </a:r>
          </a:p>
          <a:p>
            <a:pPr marL="685800" lvl="2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Share resources (for similar images).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downside:</a:t>
            </a:r>
          </a:p>
          <a:p>
            <a:pPr marL="685800" lvl="2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Only Linux.</a:t>
            </a:r>
          </a:p>
          <a:p>
            <a:pPr marL="685800" lvl="2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Windows is on the way..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7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Controlling container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What should it do on container stop  - restart!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Using restart: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dirty="0">
                <a:sym typeface="Verdana" pitchFamily="34" charset="0"/>
              </a:rPr>
              <a:t>no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never restarts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dirty="0">
                <a:sym typeface="Verdana" pitchFamily="34" charset="0"/>
              </a:rPr>
              <a:t>always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always restarts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dirty="0">
                <a:sym typeface="Verdana" pitchFamily="34" charset="0"/>
              </a:rPr>
              <a:t>on-failure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when container stops with error (non-zero exit code)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dirty="0">
                <a:sym typeface="Verdana" pitchFamily="34" charset="0"/>
              </a:rPr>
              <a:t>unless-stopped </a:t>
            </a:r>
            <a:r>
              <a:rPr lang="mr-IN" dirty="0">
                <a:sym typeface="Verdana" pitchFamily="34" charset="0"/>
              </a:rPr>
              <a:t>–</a:t>
            </a:r>
            <a:r>
              <a:rPr lang="en-US" dirty="0">
                <a:sym typeface="Verdana" pitchFamily="34" charset="0"/>
              </a:rPr>
              <a:t> restart unless stopped from outside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8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Controlling start up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2800" dirty="0">
                <a:sym typeface="Verdana" pitchFamily="34" charset="0"/>
              </a:rPr>
              <a:t>Service A depends on Service B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we can specify:</a:t>
            </a:r>
          </a:p>
          <a:p>
            <a:pPr lvl="1"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2400" dirty="0" err="1">
                <a:sym typeface="Verdana" pitchFamily="34" charset="0"/>
              </a:rPr>
              <a:t>depends_on</a:t>
            </a:r>
            <a:r>
              <a:rPr lang="en-US" sz="2400" dirty="0">
                <a:sym typeface="Verdana" pitchFamily="34" charset="0"/>
              </a:rPr>
              <a:t> : </a:t>
            </a:r>
            <a:r>
              <a:rPr lang="en-US" sz="2400" dirty="0" err="1">
                <a:sym typeface="Verdana" pitchFamily="34" charset="0"/>
              </a:rPr>
              <a:t>serviceB</a:t>
            </a:r>
            <a:endParaRPr lang="en-US" sz="2400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endParaRPr lang="en-US" sz="2800" dirty="0">
              <a:sym typeface="Verdana" pitchFamily="34" charset="0"/>
            </a:endParaRP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b="1" dirty="0">
                <a:sym typeface="Verdana" pitchFamily="34" charset="0"/>
              </a:rPr>
              <a:t>Not Good Enough! </a:t>
            </a:r>
          </a:p>
          <a:p>
            <a:pPr algn="l" rtl="0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2800" b="1" dirty="0">
                <a:sym typeface="Verdana" pitchFamily="34" charset="0"/>
              </a:rPr>
              <a:t>Always assume that your resources may not be available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Docker is a lightweight container.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Useful for deploying and running an application/service/micro-service with its environment.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You can run your packaged application on production server, staging server, development machine or even a laptop.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dirty="0">
              <a:sym typeface="Verdana" pitchFamily="34" charset="0"/>
            </a:endParaRP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Utilizes Linux namespaces for isolation and </a:t>
            </a:r>
            <a:r>
              <a:rPr lang="en-US" dirty="0" err="1">
                <a:sym typeface="Verdana" pitchFamily="34" charset="0"/>
              </a:rPr>
              <a:t>cgroups</a:t>
            </a:r>
            <a:r>
              <a:rPr lang="en-US" dirty="0">
                <a:sym typeface="Verdana" pitchFamily="34" charset="0"/>
              </a:rPr>
              <a:t> for resource utilization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The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following concepts participate in Docker architecture:</a:t>
            </a:r>
          </a:p>
          <a:p>
            <a:pPr marL="685800" lvl="3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600" dirty="0">
                <a:sym typeface="Verdana" pitchFamily="34" charset="0"/>
              </a:rPr>
              <a:t>The Docker daemon.</a:t>
            </a:r>
          </a:p>
          <a:p>
            <a:pPr marL="685800" lvl="3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600" dirty="0">
                <a:sym typeface="Verdana" pitchFamily="34" charset="0"/>
              </a:rPr>
              <a:t>The Docker client.</a:t>
            </a:r>
          </a:p>
          <a:p>
            <a:pPr marL="685800" lvl="3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600" dirty="0">
                <a:sym typeface="Verdana" pitchFamily="34" charset="0"/>
              </a:rPr>
              <a:t>Docker images.</a:t>
            </a:r>
          </a:p>
          <a:p>
            <a:pPr marL="685800" lvl="3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600" dirty="0">
                <a:sym typeface="Verdana" pitchFamily="34" charset="0"/>
              </a:rPr>
              <a:t>Docker registries.</a:t>
            </a:r>
          </a:p>
          <a:p>
            <a:pPr marL="685800" lvl="3" algn="l" rtl="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</a:pPr>
            <a:r>
              <a:rPr lang="en-US" sz="2600" dirty="0">
                <a:sym typeface="Verdana" pitchFamily="34" charset="0"/>
              </a:rPr>
              <a:t>Docker containers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30" y="2399259"/>
            <a:ext cx="4099379" cy="3207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285" y="5707368"/>
            <a:ext cx="683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r>
              <a:rPr lang="en-US" sz="1000" dirty="0"/>
              <a:t>Image taken from </a:t>
            </a:r>
            <a:r>
              <a:rPr lang="en-US" sz="1000" dirty="0" err="1"/>
              <a:t>docs.docker.com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Hello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3FD3-1294-E140-AD5A-51264B1A8645}"/>
              </a:ext>
            </a:extLst>
          </p:cNvPr>
          <p:cNvSpPr/>
          <p:nvPr/>
        </p:nvSpPr>
        <p:spPr>
          <a:xfrm>
            <a:off x="2264602" y="2638524"/>
            <a:ext cx="7662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run -it ubuntu bash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8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76" y="1996431"/>
            <a:ext cx="7307449" cy="38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Docker Daemon and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host process of Docker.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Users interact with the daemon through the Docker client binary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communication is through REST API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client can connect from a remote machine</a:t>
            </a:r>
          </a:p>
          <a:p>
            <a:pPr algn="l" rtl="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>
                <a:sym typeface="Verdana" pitchFamily="34" charset="0"/>
              </a:rPr>
              <a:t>The daemon manages the images and the containers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2017 Trainologic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6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ologic-Theme" id="{2ECAB41D-31BB-5B4E-8D2A-A223F890FD82}" vid="{5C0C3DBD-B9FE-A44F-9673-CA45C1E8B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F067AC4-C820-B249-BB30-E74832CD901B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Trainologic-Theme</Template>
  <TotalTime>93448</TotalTime>
  <Words>2311</Words>
  <Application>Microsoft Macintosh PowerPoint</Application>
  <PresentationFormat>Widescreen</PresentationFormat>
  <Paragraphs>376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Helvetica</vt:lpstr>
      <vt:lpstr>Verdana</vt:lpstr>
      <vt:lpstr>Office Theme</vt:lpstr>
      <vt:lpstr>Docker</vt:lpstr>
      <vt:lpstr>Why another tool??? </vt:lpstr>
      <vt:lpstr>What about classic VMs</vt:lpstr>
      <vt:lpstr>Docker</vt:lpstr>
      <vt:lpstr>Docker</vt:lpstr>
      <vt:lpstr>The participants</vt:lpstr>
      <vt:lpstr>Hello World</vt:lpstr>
      <vt:lpstr>Docker Architecture</vt:lpstr>
      <vt:lpstr>Docker Daemon and Client</vt:lpstr>
      <vt:lpstr>Docker Image</vt:lpstr>
      <vt:lpstr>The filesystem</vt:lpstr>
      <vt:lpstr>Docker Registry</vt:lpstr>
      <vt:lpstr>Docker Container</vt:lpstr>
      <vt:lpstr>Container filesystem</vt:lpstr>
      <vt:lpstr>Running containers</vt:lpstr>
      <vt:lpstr>Managing Containers</vt:lpstr>
      <vt:lpstr>Debugging containers</vt:lpstr>
      <vt:lpstr>Containers as tools</vt:lpstr>
      <vt:lpstr>Dockerfile</vt:lpstr>
      <vt:lpstr>FROM</vt:lpstr>
      <vt:lpstr>RUN</vt:lpstr>
      <vt:lpstr>COPY</vt:lpstr>
      <vt:lpstr>Entrypoint/CMD</vt:lpstr>
      <vt:lpstr>Entrypoint vs CMD</vt:lpstr>
      <vt:lpstr>Entrypoint/CMD format</vt:lpstr>
      <vt:lpstr>Labels</vt:lpstr>
      <vt:lpstr>Instructions</vt:lpstr>
      <vt:lpstr>Instructions</vt:lpstr>
      <vt:lpstr>Building Images</vt:lpstr>
      <vt:lpstr>Tagging Images</vt:lpstr>
      <vt:lpstr>Volumes</vt:lpstr>
      <vt:lpstr>Volume mounts - named volumes</vt:lpstr>
      <vt:lpstr>Bind mounts</vt:lpstr>
      <vt:lpstr>Dockerfile Best Practices</vt:lpstr>
      <vt:lpstr>Dockerfile Best Practices</vt:lpstr>
      <vt:lpstr>Docker networking</vt:lpstr>
      <vt:lpstr>Docker networking</vt:lpstr>
      <vt:lpstr>Docker compose</vt:lpstr>
      <vt:lpstr>Docker compose</vt:lpstr>
      <vt:lpstr>Controlling container behavior</vt:lpstr>
      <vt:lpstr>Controlling start up order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shimi bandiel</dc:creator>
  <cp:lastModifiedBy>Alex Landa</cp:lastModifiedBy>
  <cp:revision>501</cp:revision>
  <cp:lastPrinted>2018-07-16T08:06:19Z</cp:lastPrinted>
  <dcterms:created xsi:type="dcterms:W3CDTF">2017-06-21T08:10:37Z</dcterms:created>
  <dcterms:modified xsi:type="dcterms:W3CDTF">2018-08-18T17:25:56Z</dcterms:modified>
</cp:coreProperties>
</file>