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docker hub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 example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container lifecycle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 clinic 101 exercise afterwards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an example of the flask server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https://www.ctl.io/developers/blog/post/dockerfile-entrypoint-vs-cmd/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the example of stopping a container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how docker actually build the container </a:t>
            </a:r>
          </a:p>
          <a:p>
            <a:pPr/>
            <a:r>
              <a:t>Talk about the context  and docker ignore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https://docs.docker.com/engine/userguide/storagedriver/imagesandcontainers/#container-and-layers</a:t>
            </a:r>
          </a:p>
          <a:p>
            <a:pPr/>
            <a:r>
              <a:t>We will talk later how the r/w layer of the container is relevant here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169" y="245698"/>
            <a:ext cx="2840843" cy="427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28600" marR="0" indent="-228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23900" marR="0" indent="-2667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34439" marR="0" indent="-320039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27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844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416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988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560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13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lonelLanda/docker-meetup-2018" TargetMode="External"/><Relationship Id="rId3" Type="http://schemas.openxmlformats.org/officeDocument/2006/relationships/hyperlink" Target="https://github.com/ColonelLanda/hello-app-docker" TargetMode="External"/><Relationship Id="rId4" Type="http://schemas.openxmlformats.org/officeDocument/2006/relationships/hyperlink" Target="https://github.com/Trainologic/docker-webinar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1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1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Image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  <a:defRPr b="1"/>
            </a:pPr>
            <a:r>
              <a:t>Immutable “Template” for creating containers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The image itself should reside in a Docker registry.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Based on a “Dockerfile” file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Composed of layers </a:t>
            </a:r>
            <a:r>
              <a:t>–</a:t>
            </a:r>
            <a:r>
              <a:t> Each “Dockerfile” instruction is a new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Registry</a:t>
            </a:r>
          </a:p>
        </p:txBody>
      </p:sp>
      <p:sp>
        <p:nvSpPr>
          <p:cNvPr id="15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Manages Docker images.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The main public one is: Docker Hub.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You can create your own private registry.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Main point of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Container</a:t>
            </a:r>
          </a:p>
        </p:txBody>
      </p:sp>
      <p:sp>
        <p:nvSpPr>
          <p:cNvPr id="16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A runnable instance of the Docker image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Can be ran, start, stopped or deleted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Secure and isolated application platform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Can be given access to resources on other hosts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Has a state: Created, Stopped, Running</a:t>
            </a:r>
          </a:p>
          <a:p>
            <a:pPr marL="0" indent="0" algn="l">
              <a:lnSpc>
                <a:spcPct val="110000"/>
              </a:lnSpc>
              <a:buSzTx/>
              <a:buNone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filesystem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Images are immutable and built from layers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Every container has a r/w layer on top of the image layers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Modifying an existent file in the container:</a:t>
            </a:r>
          </a:p>
          <a:p>
            <a:pPr lvl="1" marL="914400" indent="-4572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FontTx/>
              <a:buAutoNum type="arabicPeriod" startAt="1"/>
              <a:defRPr sz="2400"/>
            </a:pPr>
            <a:r>
              <a:t>Go over the layers (from new to old) and find the file </a:t>
            </a:r>
          </a:p>
          <a:p>
            <a:pPr lvl="1" marL="914400" indent="-4572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FontTx/>
              <a:buAutoNum type="arabicPeriod" startAt="1"/>
              <a:defRPr sz="2400"/>
            </a:pPr>
            <a:r>
              <a:t>If found, copy to the r/w layer. If not, just create it.</a:t>
            </a:r>
          </a:p>
          <a:p>
            <a:pPr lvl="1" marL="914400" indent="-4572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FontTx/>
              <a:buAutoNum type="arabicPeriod" startAt="1"/>
              <a:defRPr sz="2400"/>
            </a:pPr>
            <a:r>
              <a:t>Modify the file.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containers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88000"/>
              </a:lnSpc>
              <a:buClr>
                <a:srgbClr val="000000"/>
              </a:buClr>
              <a:defRPr sz="2500"/>
            </a:pPr>
            <a:r>
              <a:t>Images are immutable and built from layers</a:t>
            </a:r>
          </a:p>
          <a:p>
            <a:pPr algn="l">
              <a:lnSpc>
                <a:spcPct val="88000"/>
              </a:lnSpc>
              <a:buClr>
                <a:srgbClr val="000000"/>
              </a:buClr>
              <a:defRPr b="1" i="1" sz="2500"/>
            </a:pPr>
            <a:r>
              <a:t>docker container run [options] image [command] [args]</a:t>
            </a:r>
          </a:p>
          <a:p>
            <a:pPr algn="l">
              <a:lnSpc>
                <a:spcPct val="88000"/>
              </a:lnSpc>
              <a:buClr>
                <a:srgbClr val="000000"/>
              </a:buClr>
              <a:defRPr sz="2500"/>
            </a:pPr>
            <a:r>
              <a:t>More than 80 options! The most useful: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--name </a:t>
            </a:r>
            <a:r>
              <a:t>–</a:t>
            </a:r>
            <a:r>
              <a:t> gives the container a name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--rm </a:t>
            </a:r>
            <a:r>
              <a:t>–</a:t>
            </a:r>
            <a:r>
              <a:t> removes the container at the end of the 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-d </a:t>
            </a:r>
            <a:r>
              <a:t>–</a:t>
            </a:r>
            <a:r>
              <a:t> run container in the background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-it </a:t>
            </a:r>
            <a:r>
              <a:t>–</a:t>
            </a:r>
            <a:r>
              <a:t> interactive mode 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-p [host port:container port]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-v [volume definition] </a:t>
            </a:r>
            <a:r>
              <a:t>–</a:t>
            </a:r>
            <a:r>
              <a:t> will be discussed later on</a:t>
            </a:r>
          </a:p>
          <a:p>
            <a:pPr lvl="2" marL="685800" indent="-228600" algn="l">
              <a:lnSpc>
                <a:spcPct val="88000"/>
              </a:lnSpc>
              <a:buClr>
                <a:srgbClr val="000000"/>
              </a:buClr>
              <a:defRPr sz="1800"/>
            </a:pPr>
            <a:r>
              <a:t>--network will also be discussed later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Containers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You can list the current containers with the following instruction: </a:t>
            </a:r>
            <a:r>
              <a:rPr i="1"/>
              <a:t>docker ps </a:t>
            </a:r>
            <a:endParaRPr i="1"/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Will list the running instances. 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Use the –a argument to list all the containers (including stopped ones).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To </a:t>
            </a:r>
            <a:r>
              <a:rPr b="1"/>
              <a:t>stop/start</a:t>
            </a:r>
            <a:r>
              <a:t> a container :</a:t>
            </a:r>
            <a:br/>
            <a:r>
              <a:t>• </a:t>
            </a:r>
            <a:r>
              <a:rPr i="1"/>
              <a:t>docker start/stop [container name] </a:t>
            </a:r>
            <a:endParaRPr i="1"/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To remove a container: </a:t>
            </a:r>
            <a:r>
              <a:rPr i="1"/>
              <a:t>docker rm [container name]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Debugging containers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Connect to a running container: 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b="1" i="1" sz="2000"/>
            </a:pPr>
            <a:r>
              <a:t>docker attach [container] </a:t>
            </a:r>
            <a:r>
              <a:rPr b="0" i="0"/>
              <a:t>–</a:t>
            </a:r>
            <a:r>
              <a:rPr b="0" i="0"/>
              <a:t> connects to a running container 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b="1" i="1" sz="2000"/>
            </a:pPr>
            <a:r>
              <a:t>docker exec </a:t>
            </a:r>
            <a:r>
              <a:t>–</a:t>
            </a:r>
            <a:r>
              <a:t>it [container] /bin/bash </a:t>
            </a:r>
            <a:r>
              <a:rPr b="0" i="0"/>
              <a:t>–</a:t>
            </a:r>
            <a:r>
              <a:rPr b="0" i="0"/>
              <a:t> opens bash shell on the specified container</a:t>
            </a:r>
          </a:p>
          <a:p>
            <a:pPr lvl="1" marL="228600" indent="-228600" algn="l">
              <a:lnSpc>
                <a:spcPct val="110000"/>
              </a:lnSpc>
              <a:buClr>
                <a:srgbClr val="000000"/>
              </a:buClr>
              <a:defRPr sz="2400"/>
            </a:pPr>
            <a:r>
              <a:t>Viewing Docker logs 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b="1" i="1" sz="2000"/>
            </a:pPr>
            <a:r>
              <a:t>docker logs [contanier] </a:t>
            </a:r>
          </a:p>
          <a:p>
            <a:pPr lvl="3" marL="1143000" indent="-228600" algn="l">
              <a:lnSpc>
                <a:spcPct val="110000"/>
              </a:lnSpc>
              <a:buClr>
                <a:srgbClr val="000000"/>
              </a:buClr>
              <a:defRPr sz="1800"/>
            </a:pPr>
            <a:r>
              <a:t>Usually combine with </a:t>
            </a:r>
            <a:r>
              <a:rPr i="1"/>
              <a:t>--tail #[number of lines]</a:t>
            </a:r>
            <a:r>
              <a:t> to limit the output</a:t>
            </a:r>
          </a:p>
          <a:p>
            <a:pPr lvl="3" marL="1143000" indent="-228600" algn="l">
              <a:lnSpc>
                <a:spcPct val="110000"/>
              </a:lnSpc>
              <a:buClr>
                <a:srgbClr val="000000"/>
              </a:buClr>
              <a:defRPr sz="1800"/>
            </a:pPr>
            <a:r>
              <a:t>And with </a:t>
            </a:r>
            <a:r>
              <a:rPr i="1"/>
              <a:t>--since #[number of minutes ago]m</a:t>
            </a:r>
            <a:r>
              <a:t> to limit to view recent logs</a:t>
            </a:r>
          </a:p>
          <a:p>
            <a:pPr lvl="3" marL="1143000" indent="-228600" algn="l">
              <a:lnSpc>
                <a:spcPct val="110000"/>
              </a:lnSpc>
              <a:buClr>
                <a:srgbClr val="000000"/>
              </a:buClr>
              <a:defRPr sz="1800"/>
            </a:pPr>
            <a:r>
              <a:t>Configure the Docker daemon to limit the log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as tools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9000"/>
              </a:lnSpc>
              <a:buClr>
                <a:srgbClr val="000000"/>
              </a:buClr>
              <a:defRPr sz="2500"/>
            </a:pPr>
            <a:r>
              <a:t>Common use case – instead of installation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  <a:defRPr b="1" i="1" sz="2500"/>
            </a:pPr>
            <a:r>
              <a:t>docker run --rm –v “$PWD”:/work –w /work &lt;image&gt; &lt;command&gt;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  <a:defRPr sz="2500"/>
            </a:pPr>
            <a:r>
              <a:t>Most tools work in the current directory 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b="1" i="1" sz="2200"/>
            </a:pPr>
            <a:r>
              <a:t>- –w /work </a:t>
            </a:r>
            <a:r>
              <a:rPr b="0" i="0"/>
              <a:t> docker current directory /work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  <a:defRPr sz="2500"/>
            </a:pPr>
            <a:r>
              <a:t>We want the tool to mount the current directory 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b="1" i="1" sz="2200"/>
            </a:pPr>
            <a:r>
              <a:t>–v “$PWD”:/work </a:t>
            </a:r>
            <a:r>
              <a:rPr b="0" i="0"/>
              <a:t>current directory mounted as /work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  <a:defRPr sz="2500"/>
            </a:pPr>
            <a:r>
              <a:t>We want ”one-time” container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b="1" i="1" sz="2200"/>
            </a:pPr>
            <a:r>
              <a:t>--rm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A Docker image is built from a Dockerfile.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Should reside at SCM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Syntax: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Comments are lines starting with ‘#’.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Every other line is in the format: ‘instruction arguments’.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Let’s see the available instructions…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</a:t>
            </a:r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The first instruction in the file which specifies the base image to build upon.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FROM  &lt;base image&gt;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FROM nginx:1.15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6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another tool??? 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buClr>
                <a:srgbClr val="000000"/>
              </a:buClr>
            </a:pPr>
            <a:r>
              <a:t>You want to deploy many services/apps/micro-services – automatically (1 click environment)</a:t>
            </a:r>
          </a:p>
          <a:p>
            <a:pPr algn="l">
              <a:lnSpc>
                <a:spcPct val="81000"/>
              </a:lnSpc>
              <a:buClr>
                <a:srgbClr val="000000"/>
              </a:buClr>
            </a:pPr>
          </a:p>
          <a:p>
            <a:pPr algn="l">
              <a:lnSpc>
                <a:spcPct val="81000"/>
              </a:lnSpc>
              <a:buClr>
                <a:srgbClr val="000000"/>
              </a:buClr>
            </a:pPr>
            <a:r>
              <a:t>You want to run 3</a:t>
            </a:r>
            <a:r>
              <a:rPr baseline="30000"/>
              <a:t>rd</a:t>
            </a:r>
            <a:r>
              <a:t> party services (DBs, message brokers, monitoring.. )</a:t>
            </a:r>
          </a:p>
          <a:p>
            <a:pPr algn="l">
              <a:lnSpc>
                <a:spcPct val="81000"/>
              </a:lnSpc>
              <a:buClr>
                <a:srgbClr val="000000"/>
              </a:buClr>
            </a:pPr>
          </a:p>
          <a:p>
            <a:pPr algn="l">
              <a:lnSpc>
                <a:spcPct val="81000"/>
              </a:lnSpc>
              <a:buClr>
                <a:srgbClr val="000000"/>
              </a:buClr>
            </a:pPr>
            <a:r>
              <a:t>And you’d like the following features:</a:t>
            </a:r>
          </a:p>
          <a:p>
            <a:pPr lvl="2" marL="685800" indent="-228600" algn="l">
              <a:lnSpc>
                <a:spcPct val="81000"/>
              </a:lnSpc>
              <a:buClr>
                <a:srgbClr val="000000"/>
              </a:buClr>
              <a:defRPr sz="2000"/>
            </a:pPr>
            <a:r>
              <a:t>Isolation (e.g.: OS, resources, networking).</a:t>
            </a:r>
          </a:p>
          <a:p>
            <a:pPr lvl="2" marL="685800" indent="-228600" algn="l">
              <a:lnSpc>
                <a:spcPct val="81000"/>
              </a:lnSpc>
              <a:buClr>
                <a:srgbClr val="000000"/>
              </a:buClr>
              <a:defRPr sz="2000"/>
            </a:pPr>
            <a:r>
              <a:t>Scalability (distributed systems).</a:t>
            </a:r>
          </a:p>
          <a:p>
            <a:pPr lvl="2" marL="685800" indent="-228600" algn="l">
              <a:lnSpc>
                <a:spcPct val="81000"/>
              </a:lnSpc>
              <a:buClr>
                <a:srgbClr val="000000"/>
              </a:buClr>
              <a:defRPr sz="2000"/>
            </a:pPr>
            <a:r>
              <a:t>Evolution (upgrades/downgrades).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</a:t>
            </a:r>
          </a:p>
        </p:txBody>
      </p:sp>
      <p:sp>
        <p:nvSpPr>
          <p:cNvPr id="20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runs a command in shell form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RUN &lt;command&gt;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RUN [“exec”, ”arg1”,”arg2”… ]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RUN echo test &gt;&gt; test.txt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</a:t>
            </a:r>
          </a:p>
        </p:txBody>
      </p:sp>
      <p:sp>
        <p:nvSpPr>
          <p:cNvPr id="20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Copies file(s) from the context to the image.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COPY &lt;src&gt; &lt;image dst&gt;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COPY server.py /server.py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 i="1"/>
            </a:pPr>
            <a:r>
              <a:t>COPY server/*.py /server/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Entrypoint/CMD</a:t>
            </a:r>
          </a:p>
        </p:txBody>
      </p:sp>
      <p:sp>
        <p:nvSpPr>
          <p:cNvPr id="21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Will define an executable to run when running the container. 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Any arguments to the ‘docker run’ command will be appended to the entrypoint.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There can be only one entrypoint in the dockerfile.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You can use CMD once in your dockerfile to provide default arguments for the entrypoint.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</a:pPr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So when should I use an ENTRYPOINT ? And when a CMD?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Entrypoint vs CMD</a:t>
            </a:r>
          </a:p>
        </p:txBody>
      </p:sp>
      <p:sp>
        <p:nvSpPr>
          <p:cNvPr id="2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CMD is easily overridden </a:t>
            </a:r>
            <a:r>
              <a:t>–</a:t>
            </a:r>
            <a:r>
              <a:t> use it for ”flexible” general purpose images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Java image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Maven image</a:t>
            </a:r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endParaRPr sz="2400"/>
          </a:p>
          <a:p>
            <a:pPr algn="l">
              <a:lnSpc>
                <a:spcPct val="99000"/>
              </a:lnSpc>
              <a:buClr>
                <a:srgbClr val="000000"/>
              </a:buClr>
            </a:pPr>
            <a:r>
              <a:t>Entrypoint wraps your parameters </a:t>
            </a:r>
            <a:r>
              <a:t>–</a:t>
            </a:r>
            <a:r>
              <a:t> use it  when you want to create an “executable” 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Used for tools</a:t>
            </a:r>
          </a:p>
          <a:p>
            <a:pPr lvl="1" marL="685800" indent="-228600" algn="l">
              <a:lnSpc>
                <a:spcPct val="99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For micro-services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Entrypoint/CMD format</a:t>
            </a:r>
          </a:p>
        </p:txBody>
      </p:sp>
      <p:sp>
        <p:nvSpPr>
          <p:cNvPr id="22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Two ways to define entrypoint/cmd</a:t>
            </a:r>
          </a:p>
          <a:p>
            <a:pPr lvl="1" marL="685800" indent="-228600" algn="l">
              <a:defRPr sz="2400"/>
            </a:pPr>
            <a:r>
              <a:t>Shell form:</a:t>
            </a:r>
          </a:p>
          <a:p>
            <a:pPr lvl="2" marL="1143000" indent="-228600" algn="l">
              <a:defRPr i="1" sz="2000"/>
            </a:pPr>
            <a:r>
              <a:t>ENTRYPOINT app param1 param2</a:t>
            </a:r>
          </a:p>
          <a:p>
            <a:pPr lvl="2" marL="1143000" indent="-228600" algn="l">
              <a:defRPr i="1" sz="2000"/>
            </a:pPr>
            <a:r>
              <a:t>CMD app param1 param2</a:t>
            </a:r>
          </a:p>
          <a:p>
            <a:pPr lvl="2" marL="1143000" indent="-228600" algn="l">
              <a:defRPr sz="2000"/>
            </a:pPr>
            <a:r>
              <a:t>Prepends /bin/bash </a:t>
            </a:r>
            <a:r>
              <a:t>–</a:t>
            </a:r>
            <a:r>
              <a:t>c to the command</a:t>
            </a:r>
          </a:p>
          <a:p>
            <a:pPr lvl="2" marL="1143000" indent="-228600" algn="l">
              <a:defRPr sz="2000"/>
            </a:pPr>
            <a:r>
              <a:t>Doesn’t allow CMD override</a:t>
            </a:r>
          </a:p>
          <a:p>
            <a:pPr lvl="1" marL="685800" indent="-228600" algn="l">
              <a:defRPr sz="2400"/>
            </a:pPr>
            <a:r>
              <a:t>Exec form (preferred form): </a:t>
            </a:r>
          </a:p>
          <a:p>
            <a:pPr lvl="2" marL="1143000" indent="-228600" algn="l">
              <a:defRPr i="1" sz="2000"/>
            </a:pPr>
            <a:r>
              <a:t>ENTRYPOINT [“app”, “param1”,”param2”]</a:t>
            </a:r>
          </a:p>
          <a:p>
            <a:pPr lvl="2" marL="1143000" indent="-228600" algn="l">
              <a:defRPr i="1" sz="2000"/>
            </a:pPr>
            <a:r>
              <a:t>CMD [“app”,”param1”,”param2”]</a:t>
            </a:r>
          </a:p>
          <a:p>
            <a:pPr lvl="2" marL="1143000" indent="-228600" algn="l">
              <a:defRPr sz="2000"/>
            </a:pPr>
            <a:r>
              <a:t>Enables overriding CMD by using </a:t>
            </a:r>
            <a:r>
              <a:rPr i="1"/>
              <a:t>docker run </a:t>
            </a:r>
            <a:r>
              <a:t>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</a:t>
            </a:r>
          </a:p>
        </p:txBody>
      </p:sp>
      <p:sp>
        <p:nvSpPr>
          <p:cNvPr id="22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2900"/>
            </a:pPr>
            <a:r>
              <a:t>We want to have as much metadata as we can on our image:</a:t>
            </a:r>
          </a:p>
          <a:p>
            <a:pPr lvl="1" marL="685800" indent="-228600" algn="l">
              <a:spcBef>
                <a:spcPts val="500"/>
              </a:spcBef>
              <a:defRPr sz="2100"/>
            </a:pPr>
            <a:r>
              <a:t>CI job id</a:t>
            </a:r>
            <a:endParaRPr sz="2400"/>
          </a:p>
          <a:p>
            <a:pPr lvl="1" marL="685800" indent="-228600" algn="l">
              <a:spcBef>
                <a:spcPts val="500"/>
              </a:spcBef>
              <a:defRPr sz="2100"/>
            </a:pPr>
            <a:r>
              <a:t>Git commit </a:t>
            </a:r>
            <a:endParaRPr sz="2400"/>
          </a:p>
          <a:p>
            <a:pPr lvl="1" marL="685800" indent="-228600" algn="l">
              <a:spcBef>
                <a:spcPts val="500"/>
              </a:spcBef>
              <a:defRPr sz="2100"/>
            </a:pPr>
            <a:r>
              <a:t>The user that built it</a:t>
            </a:r>
            <a:endParaRPr sz="2400"/>
          </a:p>
          <a:p>
            <a:pPr lvl="1" marL="685800" indent="-228600" algn="l">
              <a:spcBef>
                <a:spcPts val="500"/>
              </a:spcBef>
              <a:defRPr sz="2100"/>
            </a:pPr>
            <a:r>
              <a:t>Git branch and more.. </a:t>
            </a:r>
            <a:endParaRPr sz="2400"/>
          </a:p>
          <a:p>
            <a:pPr algn="l">
              <a:defRPr sz="2500"/>
            </a:pPr>
            <a:r>
              <a:t>And we want to be able to filter this data </a:t>
            </a:r>
          </a:p>
          <a:p>
            <a:pPr algn="l">
              <a:defRPr sz="2500"/>
            </a:pPr>
            <a:r>
              <a:t>Add </a:t>
            </a:r>
            <a:r>
              <a:rPr b="1" i="1"/>
              <a:t>LABEL &lt;label name&gt;=&lt;label value&gt;</a:t>
            </a:r>
            <a:endParaRPr b="1" i="1"/>
          </a:p>
          <a:p>
            <a:pPr lvl="1" marL="685800" indent="-228600" algn="l">
              <a:spcBef>
                <a:spcPts val="500"/>
              </a:spcBef>
              <a:defRPr sz="2100"/>
            </a:pPr>
            <a:r>
              <a:t>Good convention for label name is to use company name as prefix:</a:t>
            </a:r>
            <a:br/>
            <a:r>
              <a:t>LABEL com.trainologic.version=0.1.0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FROM</a:t>
            </a:r>
            <a:r>
              <a:rPr b="0" u="none"/>
              <a:t> – the first instruction in the file which specifies the base image to build upon.</a:t>
            </a:r>
            <a:endParaRPr b="0" u="none"/>
          </a:p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MAINTAINER</a:t>
            </a:r>
            <a:r>
              <a:rPr b="0" u="none"/>
              <a:t> – the author of the image.</a:t>
            </a:r>
            <a:endParaRPr b="0" u="none"/>
          </a:p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RUN</a:t>
            </a:r>
            <a:r>
              <a:rPr b="0" u="none"/>
              <a:t> &lt;command&gt; -- runs a command in shell form.</a:t>
            </a:r>
            <a:endParaRPr b="0" u="none"/>
          </a:p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RUN</a:t>
            </a:r>
            <a:r>
              <a:rPr b="0" u="none"/>
              <a:t> [“exec”, “arg1”, …] – runs a command in exec form.</a:t>
            </a:r>
            <a:endParaRPr b="0" u="none"/>
          </a:p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CMD</a:t>
            </a:r>
            <a:r>
              <a:rPr b="0" u="none"/>
              <a:t> – discussed later.</a:t>
            </a:r>
            <a:endParaRPr b="0" u="none"/>
          </a:p>
          <a:p>
            <a:pPr algn="l">
              <a:lnSpc>
                <a:spcPct val="110000"/>
              </a:lnSpc>
              <a:buClr>
                <a:srgbClr val="000000"/>
              </a:buClr>
              <a:defRPr b="1" u="sng"/>
            </a:pPr>
            <a:r>
              <a:t>LABEL</a:t>
            </a:r>
            <a:r>
              <a:rPr b="0" u="none"/>
              <a:t> key=value key=value – adds metadata to the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ADD</a:t>
            </a:r>
            <a:r>
              <a:rPr b="0" u="none"/>
              <a:t> – adds file(s) from the context to the image. You can use regex and even urls.</a:t>
            </a:r>
            <a:endParaRPr b="0" u="none"/>
          </a:p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COPY</a:t>
            </a:r>
            <a:r>
              <a:rPr b="0" u="none"/>
              <a:t> – same as ADD but without URL and tar handling.</a:t>
            </a:r>
            <a:endParaRPr b="0" u="none"/>
          </a:p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ENTRYPOINT</a:t>
            </a:r>
            <a:r>
              <a:rPr b="0" u="none"/>
              <a:t> – discussed later.</a:t>
            </a:r>
            <a:endParaRPr b="0" u="none"/>
          </a:p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VOLUME</a:t>
            </a:r>
            <a:r>
              <a:rPr b="0" u="none"/>
              <a:t> </a:t>
            </a:r>
            <a:r>
              <a:rPr b="0" i="1" u="none"/>
              <a:t>“/dir” </a:t>
            </a:r>
            <a:r>
              <a:rPr b="0" u="none"/>
              <a:t>– creates a mount point for externally mounted volumes.</a:t>
            </a:r>
            <a:endParaRPr b="0" u="none"/>
          </a:p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USER</a:t>
            </a:r>
            <a:r>
              <a:rPr b="0" u="none"/>
              <a:t> – sets the user for the next instructions.</a:t>
            </a:r>
            <a:endParaRPr b="0" u="none"/>
          </a:p>
          <a:p>
            <a:pPr algn="l">
              <a:lnSpc>
                <a:spcPct val="99000"/>
              </a:lnSpc>
              <a:buClr>
                <a:srgbClr val="000000"/>
              </a:buClr>
              <a:defRPr b="1" u="sng"/>
            </a:pPr>
            <a:r>
              <a:t>WORKDIR</a:t>
            </a:r>
            <a:r>
              <a:rPr b="0" u="none"/>
              <a:t> – sets the working directory for the next instructions.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Images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i="1" sz="2600"/>
            </a:pPr>
            <a:r>
              <a:t>docker </a:t>
            </a:r>
            <a:r>
              <a:rPr b="1"/>
              <a:t>build</a:t>
            </a:r>
            <a:r>
              <a:t> [options] PATH | URL </a:t>
            </a:r>
            <a:endParaRPr sz="2500"/>
          </a:p>
          <a:p>
            <a:pPr algn="l">
              <a:lnSpc>
                <a:spcPct val="81000"/>
              </a:lnSpc>
              <a:defRPr sz="2600"/>
            </a:pPr>
            <a:r>
              <a:t>Builds the Docker image from a “Dockerfile” and a the files located in the path/URL </a:t>
            </a:r>
            <a:endParaRPr sz="2500"/>
          </a:p>
          <a:p>
            <a:pPr algn="l">
              <a:lnSpc>
                <a:spcPct val="81000"/>
              </a:lnSpc>
              <a:defRPr sz="2600"/>
            </a:pPr>
            <a:r>
              <a:t>Searches for “Dockerfile” file by default or use  </a:t>
            </a:r>
            <a:r>
              <a:t>–</a:t>
            </a:r>
            <a:r>
              <a:t>f [other docker file] option to specify the Dockerfile</a:t>
            </a:r>
            <a:endParaRPr sz="2500"/>
          </a:p>
          <a:p>
            <a:pPr algn="l">
              <a:lnSpc>
                <a:spcPct val="81000"/>
              </a:lnSpc>
              <a:defRPr sz="2900"/>
            </a:pPr>
          </a:p>
          <a:p>
            <a:pPr algn="l">
              <a:lnSpc>
                <a:spcPct val="81000"/>
              </a:lnSpc>
              <a:defRPr sz="2600"/>
            </a:pPr>
            <a:r>
              <a:t>The URL can point to:</a:t>
            </a:r>
            <a:endParaRPr sz="2500"/>
          </a:p>
          <a:p>
            <a:pPr lvl="2" marL="685800" indent="-228600" algn="l">
              <a:lnSpc>
                <a:spcPct val="81000"/>
              </a:lnSpc>
              <a:defRPr sz="2300"/>
            </a:pPr>
            <a:r>
              <a:t>GIT repository</a:t>
            </a:r>
            <a:endParaRPr sz="1800"/>
          </a:p>
          <a:p>
            <a:pPr lvl="2" marL="685800" indent="-228600" algn="l">
              <a:lnSpc>
                <a:spcPct val="81000"/>
              </a:lnSpc>
              <a:defRPr sz="2300"/>
            </a:pPr>
            <a:r>
              <a:t>Plaintext file</a:t>
            </a:r>
            <a:endParaRPr sz="1800"/>
          </a:p>
          <a:p>
            <a:pPr lvl="2" marL="685800" indent="-228600" algn="l">
              <a:lnSpc>
                <a:spcPct val="81000"/>
              </a:lnSpc>
              <a:defRPr sz="2300"/>
            </a:pPr>
            <a:r>
              <a:t>Tarball context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filesystem</a:t>
            </a:r>
          </a:p>
        </p:txBody>
      </p:sp>
      <p:sp>
        <p:nvSpPr>
          <p:cNvPr id="24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Docker uses Union FS which is layered.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This means that a Docker image will only contain the difference from the parent image.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You can deploy thousands of containers from the same image without “almost” any additional cost.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Uses CoW strategy </a:t>
            </a:r>
            <a:r>
              <a:t>–</a:t>
            </a:r>
            <a:r>
              <a:t> if a file from a sublayer is being modified, it is copied to a new layer</a:t>
            </a:r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074" y="4818712"/>
            <a:ext cx="1493188" cy="1493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classic VMs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buClr>
                <a:srgbClr val="000000"/>
              </a:buClr>
            </a:pPr>
            <a:r>
              <a:t>A VM provides:</a:t>
            </a:r>
          </a:p>
          <a:p>
            <a:pPr lvl="2" marL="685800" indent="-228600" algn="l">
              <a:buClr>
                <a:srgbClr val="000000"/>
              </a:buClr>
              <a:defRPr sz="2000"/>
            </a:pPr>
            <a:r>
              <a:t>Full isolation.</a:t>
            </a:r>
          </a:p>
          <a:p>
            <a:pPr lvl="2" marL="685800" indent="-228600" algn="l">
              <a:buClr>
                <a:srgbClr val="000000"/>
              </a:buClr>
              <a:defRPr sz="2000"/>
            </a:pPr>
            <a:r>
              <a:t>Evolution.</a:t>
            </a:r>
          </a:p>
          <a:p>
            <a:pPr lvl="2" marL="685800" indent="-228600" algn="l">
              <a:buClr>
                <a:srgbClr val="000000"/>
              </a:buClr>
              <a:defRPr sz="2000"/>
            </a:pPr>
            <a:r>
              <a:t>Distribution.</a:t>
            </a:r>
          </a:p>
          <a:p>
            <a:pPr algn="l">
              <a:buClr>
                <a:srgbClr val="000000"/>
              </a:buClr>
            </a:pPr>
            <a:r>
              <a:t>But, the downside:</a:t>
            </a:r>
          </a:p>
          <a:p>
            <a:pPr lvl="2" marL="685800" indent="-228600" algn="l">
              <a:buClr>
                <a:srgbClr val="000000"/>
              </a:buClr>
              <a:defRPr sz="2000"/>
            </a:pPr>
            <a:r>
              <a:t>Heavy on resources.</a:t>
            </a:r>
          </a:p>
          <a:p>
            <a:pPr lvl="2" marL="685800" indent="-228600" algn="l">
              <a:buClr>
                <a:srgbClr val="000000"/>
              </a:buClr>
              <a:defRPr sz="2000"/>
            </a:pPr>
            <a:r>
              <a:t>Takes time to start.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Tagging Images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sz="2600"/>
            </a:pPr>
            <a:r>
              <a:t>Tag format: </a:t>
            </a:r>
            <a:endParaRPr sz="2500"/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sz="2200">
                <a:solidFill>
                  <a:schemeClr val="accent1"/>
                </a:solidFill>
              </a:defRPr>
            </a:pPr>
            <a:r>
              <a:t>REGISTRY</a:t>
            </a:r>
            <a:r>
              <a:rPr>
                <a:solidFill>
                  <a:srgbClr val="000000"/>
                </a:solidFill>
              </a:rPr>
              <a:t>[:</a:t>
            </a:r>
            <a:r>
              <a:rPr>
                <a:solidFill>
                  <a:schemeClr val="accent2"/>
                </a:solidFill>
              </a:rPr>
              <a:t>PORT</a:t>
            </a:r>
            <a:r>
              <a:rPr>
                <a:solidFill>
                  <a:srgbClr val="000000"/>
                </a:solidFill>
              </a:rPr>
              <a:t>]/</a:t>
            </a:r>
            <a:r>
              <a:rPr>
                <a:solidFill>
                  <a:schemeClr val="accent6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/</a:t>
            </a:r>
            <a:r>
              <a:rPr>
                <a:solidFill>
                  <a:srgbClr val="7030A0"/>
                </a:solidFill>
              </a:rPr>
              <a:t>REPOSITORY</a:t>
            </a:r>
            <a:r>
              <a:rPr>
                <a:solidFill>
                  <a:srgbClr val="000000"/>
                </a:solidFill>
              </a:rPr>
              <a:t>[:</a:t>
            </a:r>
            <a:r>
              <a:rPr>
                <a:solidFill>
                  <a:srgbClr val="C00000"/>
                </a:solidFill>
              </a:rPr>
              <a:t>TAG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>
              <a:lnSpc>
                <a:spcPct val="81000"/>
              </a:lnSpc>
              <a:defRPr sz="2900"/>
            </a:pPr>
          </a:p>
          <a:p>
            <a:pPr algn="l">
              <a:lnSpc>
                <a:spcPct val="81000"/>
              </a:lnSpc>
              <a:defRPr sz="2600"/>
            </a:pPr>
            <a:r>
              <a:t>Tagging is used for image information and versioning</a:t>
            </a:r>
            <a:endParaRPr sz="2500"/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i="1" sz="2200"/>
            </a:pPr>
            <a:r>
              <a:t>docker tag </a:t>
            </a:r>
            <a:r>
              <a:t>0e5574283393</a:t>
            </a:r>
            <a:r>
              <a:t> service:1.0</a:t>
            </a:r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sz="2200"/>
            </a:pPr>
          </a:p>
          <a:p>
            <a:pPr algn="l">
              <a:lnSpc>
                <a:spcPct val="81000"/>
              </a:lnSpc>
              <a:defRPr sz="2500"/>
            </a:pPr>
            <a:r>
              <a:t>For aliasing</a:t>
            </a:r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i="1" sz="2200"/>
            </a:pPr>
            <a:r>
              <a:t>docker tag myApp/service:1.0.5 myApp/service:1.0</a:t>
            </a:r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sz="2200"/>
            </a:pPr>
          </a:p>
          <a:p>
            <a:pPr algn="l">
              <a:lnSpc>
                <a:spcPct val="81000"/>
              </a:lnSpc>
              <a:defRPr sz="2500"/>
            </a:pPr>
            <a:r>
              <a:t>For publishing to a specific registry</a:t>
            </a:r>
          </a:p>
          <a:p>
            <a:pPr lvl="1" marL="685800" indent="-228600" algn="l">
              <a:lnSpc>
                <a:spcPct val="81000"/>
              </a:lnSpc>
              <a:spcBef>
                <a:spcPts val="500"/>
              </a:spcBef>
              <a:defRPr i="1" sz="2200"/>
            </a:pPr>
            <a:r>
              <a:t>docker tag service:1.0 myRegistry:5000/myApp/service:1.0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networking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i="1"/>
            </a:pPr>
            <a:r>
              <a:t>3</a:t>
            </a:r>
            <a:r>
              <a:rPr i="0"/>
              <a:t> builtin networks: none, host, bridge</a:t>
            </a:r>
            <a:endParaRPr i="0"/>
          </a:p>
          <a:p>
            <a:pPr algn="l">
              <a:defRPr b="1"/>
            </a:pPr>
            <a:r>
              <a:t>none </a:t>
            </a:r>
            <a:r>
              <a:rPr b="0"/>
              <a:t>–</a:t>
            </a:r>
            <a:r>
              <a:rPr b="0"/>
              <a:t> the container in this network lacks a network interface</a:t>
            </a:r>
            <a:endParaRPr b="0"/>
          </a:p>
          <a:p>
            <a:pPr algn="l">
              <a:defRPr b="1"/>
            </a:pPr>
            <a:r>
              <a:t>host</a:t>
            </a:r>
            <a:r>
              <a:rPr b="0"/>
              <a:t> </a:t>
            </a:r>
            <a:r>
              <a:rPr b="0"/>
              <a:t>–</a:t>
            </a:r>
            <a:r>
              <a:rPr b="0"/>
              <a:t> the container in this network shares the host network </a:t>
            </a:r>
            <a:endParaRPr b="0"/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A port exposed in the container will be exposed in the host</a:t>
            </a:r>
          </a:p>
          <a:p>
            <a:pPr algn="l">
              <a:defRPr b="1"/>
            </a:pPr>
            <a:r>
              <a:t>bridge </a:t>
            </a:r>
            <a:r>
              <a:rPr b="0"/>
              <a:t>–</a:t>
            </a:r>
            <a:r>
              <a:rPr b="0"/>
              <a:t> the default - a docker0 network interface </a:t>
            </a:r>
            <a:endParaRPr b="0"/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Containers that run in this network can access one another by ip</a:t>
            </a:r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Doesn’t support discovery</a:t>
            </a:r>
          </a:p>
          <a:p>
            <a:pPr algn="l"/>
            <a:r>
              <a:t>Users can define custom bridge networks </a:t>
            </a:r>
            <a:r>
              <a:t>–</a:t>
            </a:r>
            <a:r>
              <a:t> in this case discovery is supported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networking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b="1"/>
            </a:pPr>
            <a:r>
              <a:t>overlay</a:t>
            </a:r>
            <a:r>
              <a:rPr b="0"/>
              <a:t> – connects several Docker daemons together.</a:t>
            </a:r>
            <a:endParaRPr b="0"/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Used by Docker swarm</a:t>
            </a:r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Removes the need for OS level routing</a:t>
            </a:r>
          </a:p>
          <a:p>
            <a:pPr lvl="1" marL="685800" indent="-228600" algn="l">
              <a:spcBef>
                <a:spcPts val="500"/>
              </a:spcBef>
              <a:defRPr sz="2400"/>
            </a:pPr>
          </a:p>
          <a:p>
            <a:pPr algn="l">
              <a:defRPr b="1"/>
            </a:pPr>
            <a:r>
              <a:t>macvlan</a:t>
            </a:r>
            <a:r>
              <a:rPr b="0"/>
              <a:t> – provides a physical MAC address to every container virtual interface</a:t>
            </a:r>
            <a:endParaRPr b="0"/>
          </a:p>
          <a:p>
            <a:pPr lvl="1" marL="685800" indent="-228600" algn="l">
              <a:spcBef>
                <a:spcPts val="500"/>
              </a:spcBef>
              <a:defRPr sz="2400"/>
            </a:pPr>
            <a:r>
              <a:t>Good for legacy applications that require physical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docker-compose is a tool for managing a group of containers on a single host using YAML specification</a:t>
            </a:r>
          </a:p>
          <a:p>
            <a:pPr lvl="3" marL="228600" indent="-228600" algn="l">
              <a:lnSpc>
                <a:spcPct val="110000"/>
              </a:lnSpc>
              <a:buClr>
                <a:srgbClr val="000000"/>
              </a:buClr>
            </a:pPr>
            <a:r>
              <a:t>The main component in compose is the service</a:t>
            </a:r>
            <a:endParaRPr sz="1800"/>
          </a:p>
          <a:p>
            <a:pPr lvl="3" marL="228600" indent="-228600" algn="l">
              <a:lnSpc>
                <a:spcPct val="110000"/>
              </a:lnSpc>
              <a:buClr>
                <a:srgbClr val="000000"/>
              </a:buClr>
            </a:pPr>
            <a:r>
              <a:t>The service defines</a:t>
            </a:r>
            <a:endParaRPr sz="1800"/>
          </a:p>
          <a:p>
            <a:pPr lvl="4" marL="685800" indent="-228600" algn="l">
              <a:lnSpc>
                <a:spcPct val="110000"/>
              </a:lnSpc>
              <a:buClr>
                <a:srgbClr val="000000"/>
              </a:buClr>
            </a:pPr>
            <a:r>
              <a:t>Which image to use and how to build it if needed</a:t>
            </a:r>
            <a:endParaRPr sz="1800"/>
          </a:p>
          <a:p>
            <a:pPr lvl="4" marL="685800" indent="-228600" algn="l">
              <a:lnSpc>
                <a:spcPct val="110000"/>
              </a:lnSpc>
              <a:buClr>
                <a:srgbClr val="000000"/>
              </a:buClr>
            </a:pPr>
            <a:r>
              <a:t>Ports, volumes, env vars and networking</a:t>
            </a:r>
            <a:endParaRPr sz="1800"/>
          </a:p>
          <a:p>
            <a:pPr lvl="4" marL="685800" indent="-228600" algn="l">
              <a:lnSpc>
                <a:spcPct val="110000"/>
              </a:lnSpc>
              <a:buClr>
                <a:srgbClr val="000000"/>
              </a:buClr>
            </a:pPr>
            <a:r>
              <a:t>Dependencies between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In the docker-compose yml folder: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up </a:t>
            </a:r>
            <a:r>
              <a:t>–</a:t>
            </a:r>
            <a:r>
              <a:t> creates and starts the containers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stop </a:t>
            </a:r>
            <a:r>
              <a:t>–</a:t>
            </a:r>
            <a:r>
              <a:t> stops the containers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kill </a:t>
            </a:r>
            <a:r>
              <a:t>–</a:t>
            </a:r>
            <a:r>
              <a:t> kills the containers</a:t>
            </a:r>
          </a:p>
          <a:p>
            <a:pPr lvl="2" marL="685800" indent="-228600" algn="l">
              <a:lnSpc>
                <a:spcPct val="110000"/>
              </a:lnSpc>
              <a:buClr>
                <a:srgbClr val="000000"/>
              </a:buClr>
              <a:defRPr sz="2000"/>
            </a:pPr>
            <a:r>
              <a:t>use docker-compose </a:t>
            </a:r>
            <a:r>
              <a:t>–</a:t>
            </a:r>
            <a:r>
              <a:t>-help for more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Controlling container behaviour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What should it do on container stop  - restart!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Using restart: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b="1" sz="2400"/>
            </a:pPr>
            <a:r>
              <a:t>no </a:t>
            </a:r>
            <a:r>
              <a:rPr b="0"/>
              <a:t>–</a:t>
            </a:r>
            <a:r>
              <a:rPr b="0"/>
              <a:t> never restarts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b="1" sz="2400"/>
            </a:pPr>
            <a:r>
              <a:t>always </a:t>
            </a:r>
            <a:r>
              <a:rPr b="0"/>
              <a:t>–</a:t>
            </a:r>
            <a:r>
              <a:rPr b="0"/>
              <a:t> always restarts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b="1" sz="2400"/>
            </a:pPr>
            <a:r>
              <a:t>on-failure </a:t>
            </a:r>
            <a:r>
              <a:rPr b="0"/>
              <a:t>–</a:t>
            </a:r>
            <a:r>
              <a:rPr b="0"/>
              <a:t> when container stops with error (non-zero exit code)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b="1" sz="2400"/>
            </a:pPr>
            <a:r>
              <a:t>unless-stopped </a:t>
            </a:r>
            <a:r>
              <a:rPr b="0"/>
              <a:t>–</a:t>
            </a:r>
            <a:r>
              <a:rPr b="0"/>
              <a:t> restart unless stopped from outside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Controlling start up order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Service A depends on Service B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we can specify: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depends_on : serviceB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endParaRPr sz="2400"/>
          </a:p>
          <a:p>
            <a:pPr algn="l">
              <a:lnSpc>
                <a:spcPct val="110000"/>
              </a:lnSpc>
              <a:buClr>
                <a:srgbClr val="000000"/>
              </a:buClr>
              <a:defRPr b="1"/>
            </a:pPr>
            <a:r>
              <a:t>Not Good Enough!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/>
            </a:pPr>
            <a:r>
              <a:t>Always assume that your resources may not be available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280" name="https://github.com/ColonelLanda/docker-meetup-201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https://github.com/ColonelLanda/docker-meetup-2018</a:t>
            </a:r>
          </a:p>
          <a:p>
            <a:pPr algn="l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https://github.com/ColonelLanda/hello-app-docker</a:t>
            </a:r>
          </a:p>
          <a:p>
            <a:pPr algn="l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https://github.com/Trainologic/docker-webinar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Controlling start up order</a:t>
            </a:r>
          </a:p>
        </p:txBody>
      </p:sp>
      <p:sp>
        <p:nvSpPr>
          <p:cNvPr id="28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Service A depends on Service B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r>
              <a:t>we can specify:</a:t>
            </a:r>
          </a:p>
          <a:p>
            <a:pPr lvl="1" marL="685800" indent="-228600" algn="l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defRPr sz="2400"/>
            </a:pPr>
            <a:r>
              <a:t>depends_on : serviceB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</a:pPr>
            <a:endParaRPr sz="2400"/>
          </a:p>
          <a:p>
            <a:pPr algn="l">
              <a:lnSpc>
                <a:spcPct val="110000"/>
              </a:lnSpc>
              <a:buClr>
                <a:srgbClr val="000000"/>
              </a:buClr>
              <a:defRPr b="1"/>
            </a:pPr>
            <a:r>
              <a:t>Not Good Enough! </a:t>
            </a:r>
          </a:p>
          <a:p>
            <a:pPr algn="l">
              <a:lnSpc>
                <a:spcPct val="110000"/>
              </a:lnSpc>
              <a:buClr>
                <a:srgbClr val="000000"/>
              </a:buClr>
              <a:defRPr b="1"/>
            </a:pPr>
            <a:r>
              <a:t>Always assume that your resources may not be available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Docker provides: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Decent isolation.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Evolution.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Distribution (via Docker Swarm/ Kubernetes).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Fast start time.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Share resources (for similar images).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downside: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Only Linux.</a:t>
            </a:r>
          </a:p>
          <a:p>
            <a:pPr lvl="2" marL="685800" indent="-228600" algn="l">
              <a:lnSpc>
                <a:spcPct val="100000"/>
              </a:lnSpc>
              <a:buClr>
                <a:srgbClr val="000000"/>
              </a:buClr>
              <a:defRPr sz="2000"/>
            </a:pPr>
            <a:r>
              <a:t>Windows is on the way..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Docker is a lightweight container.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Useful for deploying and running an application/service/micro-service with its environment.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You can run your packaged application on production server, staging server, development machine or even a laptop.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Utilizes Linux namespaces for isolation and cgroups for resource utilization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6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participants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following concepts participate in Docker architecture:</a:t>
            </a:r>
          </a:p>
          <a:p>
            <a:pPr lvl="3" marL="685800" indent="-228600" algn="l">
              <a:lnSpc>
                <a:spcPct val="100000"/>
              </a:lnSpc>
              <a:buClr>
                <a:srgbClr val="000000"/>
              </a:buClr>
              <a:defRPr sz="2600"/>
            </a:pPr>
            <a:r>
              <a:t>The Docker daemon.</a:t>
            </a:r>
            <a:endParaRPr sz="1800"/>
          </a:p>
          <a:p>
            <a:pPr lvl="3" marL="685800" indent="-228600" algn="l">
              <a:lnSpc>
                <a:spcPct val="100000"/>
              </a:lnSpc>
              <a:buClr>
                <a:srgbClr val="000000"/>
              </a:buClr>
              <a:defRPr sz="2600"/>
            </a:pPr>
            <a:r>
              <a:t>The Docker client.</a:t>
            </a:r>
            <a:endParaRPr sz="1800"/>
          </a:p>
          <a:p>
            <a:pPr lvl="3" marL="685800" indent="-228600" algn="l">
              <a:lnSpc>
                <a:spcPct val="100000"/>
              </a:lnSpc>
              <a:buClr>
                <a:srgbClr val="000000"/>
              </a:buClr>
              <a:defRPr sz="2600"/>
            </a:pPr>
            <a:r>
              <a:t>Docker images.</a:t>
            </a:r>
            <a:endParaRPr sz="1800"/>
          </a:p>
          <a:p>
            <a:pPr lvl="3" marL="685800" indent="-228600" algn="l">
              <a:lnSpc>
                <a:spcPct val="100000"/>
              </a:lnSpc>
              <a:buClr>
                <a:srgbClr val="000000"/>
              </a:buClr>
              <a:defRPr sz="2600"/>
            </a:pPr>
            <a:r>
              <a:t>Docker registries.</a:t>
            </a:r>
            <a:endParaRPr sz="1800"/>
          </a:p>
          <a:p>
            <a:pPr lvl="3" marL="685800" indent="-228600" algn="l">
              <a:lnSpc>
                <a:spcPct val="100000"/>
              </a:lnSpc>
              <a:buClr>
                <a:srgbClr val="000000"/>
              </a:buClr>
              <a:defRPr sz="2600"/>
            </a:pPr>
            <a:r>
              <a:t>Docker containers</a:t>
            </a:r>
          </a:p>
        </p:txBody>
      </p:sp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4229" y="2399258"/>
            <a:ext cx="4099380" cy="320784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5"/>
          <p:cNvSpPr txBox="1"/>
          <p:nvPr/>
        </p:nvSpPr>
        <p:spPr>
          <a:xfrm>
            <a:off x="1499285" y="5707367"/>
            <a:ext cx="683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					</a:t>
            </a:r>
            <a:r>
              <a:rPr sz="1000"/>
              <a:t>Image taken from docs.docker.com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41" name="Rectangle 5"/>
          <p:cNvSpPr txBox="1"/>
          <p:nvPr/>
        </p:nvSpPr>
        <p:spPr>
          <a:xfrm>
            <a:off x="1951234" y="2638524"/>
            <a:ext cx="828953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docker run -it ubuntu bash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Architecture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2275" y="1996431"/>
            <a:ext cx="7307451" cy="381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3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 Copyright 2017 Trainologic LTD</a:t>
            </a:r>
          </a:p>
        </p:txBody>
      </p:sp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Daemon and Client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host process of Docker.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Users interact with the daemon through the Docker client binary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communication is through REST API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client can connect from a remote machine</a:t>
            </a:r>
          </a:p>
          <a:p>
            <a:pPr algn="l">
              <a:lnSpc>
                <a:spcPct val="100000"/>
              </a:lnSpc>
              <a:buClr>
                <a:srgbClr val="000000"/>
              </a:buClr>
            </a:pPr>
            <a:r>
              <a:t>The daemon manages the images and the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