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9" name="Shape 3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Descriptive statistics</a:t>
            </a: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4" name="Shape 3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Descriptive statistics</a:t>
            </a:r>
          </a:p>
          <a:p>
            <a:pPr/>
            <a:r>
              <a:t>Credible sets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28650" y="2238874"/>
            <a:ext cx="7886700" cy="1471842"/>
          </a:xfrm>
          <a:prstGeom prst="rect">
            <a:avLst/>
          </a:prstGeom>
        </p:spPr>
        <p:txBody>
          <a:bodyPr anchor="b"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628651" y="4038227"/>
            <a:ext cx="6281603" cy="16557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342900">
              <a:buSzTx/>
              <a:buFontTx/>
              <a:buNone/>
              <a:defRPr sz="2400"/>
            </a:lvl2pPr>
            <a:lvl3pPr marL="0" indent="685800">
              <a:buSzTx/>
              <a:buFontTx/>
              <a:buNone/>
              <a:defRPr sz="2400"/>
            </a:lvl3pPr>
            <a:lvl4pPr marL="0" indent="1028700">
              <a:buSzTx/>
              <a:buFontTx/>
              <a:buNone/>
              <a:defRPr sz="2400"/>
            </a:lvl4pPr>
            <a:lvl5pPr marL="0" indent="13716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Text Placeholder 11"/>
          <p:cNvSpPr/>
          <p:nvPr>
            <p:ph type="body" sz="quarter" idx="21" hasCustomPrompt="1"/>
          </p:nvPr>
        </p:nvSpPr>
        <p:spPr>
          <a:xfrm>
            <a:off x="628651" y="1715106"/>
            <a:ext cx="7378701" cy="3924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</a:lstStyle>
          <a:p>
            <a:pPr/>
            <a:r>
              <a:t>Click to edit Master subtitle style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ick to edit Master title style"/>
          <p:cNvSpPr txBox="1"/>
          <p:nvPr>
            <p:ph type="title" hasCustomPrompt="1"/>
          </p:nvPr>
        </p:nvSpPr>
        <p:spPr>
          <a:xfrm>
            <a:off x="106139" y="102203"/>
            <a:ext cx="8868049" cy="810532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xfrm>
            <a:off x="300446" y="1214849"/>
            <a:ext cx="8503920" cy="496211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traight Connector 6"/>
          <p:cNvSpPr/>
          <p:nvPr/>
        </p:nvSpPr>
        <p:spPr>
          <a:xfrm>
            <a:off x="192714" y="892877"/>
            <a:ext cx="4740187" cy="1"/>
          </a:xfrm>
          <a:prstGeom prst="line">
            <a:avLst/>
          </a:prstGeom>
          <a:ln w="38100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623887" y="1709748"/>
            <a:ext cx="7886701" cy="2852738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623887" y="4589474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Click to edit Master title style"/>
          <p:cNvSpPr txBox="1"/>
          <p:nvPr>
            <p:ph type="title" hasCustomPrompt="1"/>
          </p:nvPr>
        </p:nvSpPr>
        <p:spPr>
          <a:xfrm>
            <a:off x="106139" y="102203"/>
            <a:ext cx="8868049" cy="810532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42" name="Straight Connector 9"/>
          <p:cNvSpPr/>
          <p:nvPr/>
        </p:nvSpPr>
        <p:spPr>
          <a:xfrm>
            <a:off x="192714" y="892877"/>
            <a:ext cx="4740187" cy="1"/>
          </a:xfrm>
          <a:prstGeom prst="line">
            <a:avLst/>
          </a:prstGeom>
          <a:ln w="38100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xfrm>
            <a:off x="629841" y="365128"/>
            <a:ext cx="7886701" cy="132556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629841" y="1681163"/>
            <a:ext cx="3868341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/>
            </a:lvl1pPr>
            <a:lvl2pPr marL="0" indent="342900">
              <a:buSzTx/>
              <a:buFontTx/>
              <a:buNone/>
              <a:defRPr b="1" sz="1800"/>
            </a:lvl2pPr>
            <a:lvl3pPr marL="0" indent="685800">
              <a:buSzTx/>
              <a:buFontTx/>
              <a:buNone/>
              <a:defRPr b="1" sz="1800"/>
            </a:lvl3pPr>
            <a:lvl4pPr marL="0" indent="1028700">
              <a:buSzTx/>
              <a:buFontTx/>
              <a:buNone/>
              <a:defRPr b="1" sz="1800"/>
            </a:lvl4pPr>
            <a:lvl5pPr marL="0" indent="1371600">
              <a:buSzTx/>
              <a:buFontTx/>
              <a:buNone/>
              <a:defRPr b="1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Text Placeholder 4"/>
          <p:cNvSpPr/>
          <p:nvPr>
            <p:ph type="body" sz="quarter" idx="21"/>
          </p:nvPr>
        </p:nvSpPr>
        <p:spPr>
          <a:xfrm>
            <a:off x="4629151" y="1681163"/>
            <a:ext cx="38873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1800"/>
            </a:pP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ick to edit Master title style"/>
          <p:cNvSpPr txBox="1"/>
          <p:nvPr>
            <p:ph type="title" hasCustomPrompt="1"/>
          </p:nvPr>
        </p:nvSpPr>
        <p:spPr>
          <a:xfrm>
            <a:off x="106139" y="102203"/>
            <a:ext cx="8868049" cy="810532"/>
          </a:xfrm>
          <a:prstGeom prst="rect">
            <a:avLst/>
          </a:prstGeo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61" name="Straight Connector 7"/>
          <p:cNvSpPr/>
          <p:nvPr/>
        </p:nvSpPr>
        <p:spPr>
          <a:xfrm>
            <a:off x="192714" y="892877"/>
            <a:ext cx="4740187" cy="1"/>
          </a:xfrm>
          <a:prstGeom prst="line">
            <a:avLst/>
          </a:prstGeom>
          <a:ln w="38100">
            <a:solidFill>
              <a:srgbClr val="A6A6A6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3887391" y="987436"/>
            <a:ext cx="4629151" cy="487362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20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Text Placeholder 3"/>
          <p:cNvSpPr/>
          <p:nvPr>
            <p:ph type="body" sz="quarter" idx="21"/>
          </p:nvPr>
        </p:nvSpPr>
        <p:spPr>
          <a:xfrm>
            <a:off x="629840" y="2057400"/>
            <a:ext cx="2949180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200"/>
            </a:pP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Picture Placeholder 2"/>
          <p:cNvSpPr/>
          <p:nvPr>
            <p:ph type="pic" sz="half" idx="21"/>
          </p:nvPr>
        </p:nvSpPr>
        <p:spPr>
          <a:xfrm>
            <a:off x="3887391" y="987436"/>
            <a:ext cx="462915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342900">
              <a:buSzTx/>
              <a:buFontTx/>
              <a:buNone/>
              <a:defRPr sz="1200"/>
            </a:lvl2pPr>
            <a:lvl3pPr marL="0" indent="685800">
              <a:buSzTx/>
              <a:buFontTx/>
              <a:buNone/>
              <a:defRPr sz="1200"/>
            </a:lvl3pPr>
            <a:lvl4pPr marL="0" indent="1028700">
              <a:buSzTx/>
              <a:buFontTx/>
              <a:buNone/>
              <a:defRPr sz="1200"/>
            </a:lvl4pPr>
            <a:lvl5pPr marL="0" indent="1371600"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295347" y="6435966"/>
            <a:ext cx="220003" cy="20591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3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85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914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43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72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201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3"/>
          <p:cNvSpPr txBox="1"/>
          <p:nvPr>
            <p:ph type="ctrTitle"/>
          </p:nvPr>
        </p:nvSpPr>
        <p:spPr>
          <a:xfrm>
            <a:off x="314326" y="2043207"/>
            <a:ext cx="8515348" cy="1253854"/>
          </a:xfrm>
          <a:prstGeom prst="rect">
            <a:avLst/>
          </a:prstGeom>
        </p:spPr>
        <p:txBody>
          <a:bodyPr/>
          <a:lstStyle/>
          <a:p>
            <a:pPr algn="ctr">
              <a:defRPr sz="2800"/>
            </a:pPr>
            <a:r>
              <a:t>Mathematical and statistical necessities </a:t>
            </a:r>
            <a:br/>
            <a:r>
              <a:t>for population genomics</a:t>
            </a:r>
          </a:p>
        </p:txBody>
      </p:sp>
      <p:sp>
        <p:nvSpPr>
          <p:cNvPr id="99" name="Subtitle 4"/>
          <p:cNvSpPr txBox="1"/>
          <p:nvPr>
            <p:ph type="subTitle" sz="quarter" idx="1"/>
          </p:nvPr>
        </p:nvSpPr>
        <p:spPr>
          <a:xfrm>
            <a:off x="3724392" y="3348411"/>
            <a:ext cx="1607774" cy="436496"/>
          </a:xfrm>
          <a:prstGeom prst="rect">
            <a:avLst/>
          </a:prstGeom>
        </p:spPr>
        <p:txBody>
          <a:bodyPr/>
          <a:lstStyle/>
          <a:p>
            <a:pPr/>
            <a:r>
              <a:t>Leo Speidel</a:t>
            </a:r>
          </a:p>
        </p:txBody>
      </p:sp>
      <p:pic>
        <p:nvPicPr>
          <p:cNvPr id="10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1084" y="4194414"/>
            <a:ext cx="2312649" cy="23126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9234" y="5494627"/>
            <a:ext cx="1166274" cy="11285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UCL Branding" descr="UCL Branding"/>
          <p:cNvPicPr>
            <a:picLocks noChangeAspect="1"/>
          </p:cNvPicPr>
          <p:nvPr/>
        </p:nvPicPr>
        <p:blipFill>
          <a:blip r:embed="rId4">
            <a:extLst/>
          </a:blip>
          <a:srcRect l="72694" t="0" r="3179" b="0"/>
          <a:stretch>
            <a:fillRect/>
          </a:stretch>
        </p:blipFill>
        <p:spPr>
          <a:xfrm>
            <a:off x="6746415" y="5727694"/>
            <a:ext cx="1451582" cy="661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4" descr="Picture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49076" y="5566764"/>
            <a:ext cx="940299" cy="9402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Picture 11" descr="Picture 11"/>
          <p:cNvPicPr>
            <a:picLocks noChangeAspect="1"/>
          </p:cNvPicPr>
          <p:nvPr/>
        </p:nvPicPr>
        <p:blipFill>
          <a:blip r:embed="rId6">
            <a:extLst/>
          </a:blip>
          <a:srcRect l="0" t="0" r="0" b="24648"/>
          <a:stretch>
            <a:fillRect/>
          </a:stretch>
        </p:blipFill>
        <p:spPr>
          <a:xfrm>
            <a:off x="1527730" y="650380"/>
            <a:ext cx="6171463" cy="1449354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traight Arrow Connector 13"/>
          <p:cNvSpPr/>
          <p:nvPr/>
        </p:nvSpPr>
        <p:spPr>
          <a:xfrm>
            <a:off x="1970419" y="1885244"/>
            <a:ext cx="5203161" cy="1"/>
          </a:xfrm>
          <a:prstGeom prst="line">
            <a:avLst/>
          </a:prstGeom>
          <a:ln w="38100">
            <a:solidFill>
              <a:srgbClr val="FFFFFF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traight Arrow Connector 15"/>
          <p:cNvSpPr/>
          <p:nvPr/>
        </p:nvSpPr>
        <p:spPr>
          <a:xfrm flipV="1">
            <a:off x="1992996" y="705554"/>
            <a:ext cx="1" cy="1190979"/>
          </a:xfrm>
          <a:prstGeom prst="line">
            <a:avLst/>
          </a:prstGeom>
          <a:ln w="38100">
            <a:solidFill>
              <a:srgbClr val="FFFFFF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TextBox 17"/>
          <p:cNvSpPr txBox="1"/>
          <p:nvPr/>
        </p:nvSpPr>
        <p:spPr>
          <a:xfrm rot="16200000">
            <a:off x="1211849" y="1140645"/>
            <a:ext cx="110594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Probability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xfrm>
            <a:off x="106139" y="102203"/>
            <a:ext cx="8868049" cy="810532"/>
          </a:xfrm>
          <a:prstGeom prst="rect">
            <a:avLst/>
          </a:prstGeom>
        </p:spPr>
        <p:txBody>
          <a:bodyPr/>
          <a:lstStyle/>
          <a:p>
            <a:pPr/>
            <a:r>
              <a:t>What are the essentials for population genomics?</a:t>
            </a:r>
          </a:p>
        </p:txBody>
      </p:sp>
      <p:pic>
        <p:nvPicPr>
          <p:cNvPr id="11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13338" b="0"/>
          <a:stretch>
            <a:fillRect/>
          </a:stretch>
        </p:blipFill>
        <p:spPr>
          <a:xfrm>
            <a:off x="372533" y="1459655"/>
            <a:ext cx="7772400" cy="106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533" y="2415546"/>
            <a:ext cx="7772401" cy="3403739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extBox 7"/>
          <p:cNvSpPr txBox="1"/>
          <p:nvPr/>
        </p:nvSpPr>
        <p:spPr>
          <a:xfrm>
            <a:off x="418252" y="997991"/>
            <a:ext cx="1230622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ChatGPT:</a:t>
            </a:r>
          </a:p>
        </p:txBody>
      </p:sp>
      <p:pic>
        <p:nvPicPr>
          <p:cNvPr id="11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44933" y="2798399"/>
            <a:ext cx="681846" cy="669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44933" y="3760258"/>
            <a:ext cx="681847" cy="6697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44933" y="4719382"/>
            <a:ext cx="681847" cy="669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1" grpId="3"/>
      <p:bldP build="whole" bldLvl="1" animBg="1" rev="0" advAuto="0" spid="114" grpId="5"/>
      <p:bldP build="whole" bldLvl="1" animBg="1" rev="0" advAuto="0" spid="112" grpId="1"/>
      <p:bldP build="whole" bldLvl="1" animBg="1" rev="0" advAuto="0" spid="115" grpId="6"/>
      <p:bldP build="whole" bldLvl="1" animBg="1" rev="0" advAuto="0" spid="113" grpId="4"/>
      <p:bldP build="whole" bldLvl="1" animBg="1" rev="0" advAuto="0" spid="110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title"/>
          </p:nvPr>
        </p:nvSpPr>
        <p:spPr>
          <a:xfrm>
            <a:off x="106139" y="102203"/>
            <a:ext cx="8868049" cy="810532"/>
          </a:xfrm>
          <a:prstGeom prst="rect">
            <a:avLst/>
          </a:prstGeom>
        </p:spPr>
        <p:txBody>
          <a:bodyPr/>
          <a:lstStyle/>
          <a:p>
            <a:pPr/>
            <a:r>
              <a:t>Randomness in population genetics</a:t>
            </a:r>
          </a:p>
        </p:txBody>
      </p:sp>
      <p:sp>
        <p:nvSpPr>
          <p:cNvPr id="118" name="Content Placeholder 2"/>
          <p:cNvSpPr txBox="1"/>
          <p:nvPr>
            <p:ph type="body" idx="1"/>
          </p:nvPr>
        </p:nvSpPr>
        <p:spPr>
          <a:xfrm>
            <a:off x="247767" y="1079073"/>
            <a:ext cx="8503920" cy="4962117"/>
          </a:xfrm>
          <a:prstGeom prst="rect">
            <a:avLst/>
          </a:prstGeom>
        </p:spPr>
        <p:txBody>
          <a:bodyPr/>
          <a:lstStyle/>
          <a:p>
            <a:pPr/>
            <a:r>
              <a:t>Our sample is a random subset of the whole population</a:t>
            </a:r>
          </a:p>
          <a:p>
            <a:pPr>
              <a:defRPr sz="200"/>
            </a:pPr>
          </a:p>
          <a:p>
            <a:pPr/>
            <a:r>
              <a:t>Genetic inheritance is random</a:t>
            </a:r>
          </a:p>
          <a:p>
            <a:pPr lvl="1" marL="514350" indent="-171450">
              <a:spcBef>
                <a:spcPts val="300"/>
              </a:spcBef>
              <a:defRPr sz="1800"/>
            </a:pPr>
            <a:r>
              <a:t>Mutation</a:t>
            </a:r>
          </a:p>
          <a:p>
            <a:pPr lvl="1" marL="514350" indent="-171450">
              <a:spcBef>
                <a:spcPts val="300"/>
              </a:spcBef>
              <a:defRPr sz="1800"/>
            </a:pPr>
            <a:r>
              <a:t>Recombination</a:t>
            </a:r>
          </a:p>
          <a:p>
            <a:pPr lvl="1" marL="514350" indent="-171450">
              <a:spcBef>
                <a:spcPts val="300"/>
              </a:spcBef>
              <a:defRPr sz="1800"/>
            </a:pPr>
            <a:r>
              <a:t>Mating choices</a:t>
            </a:r>
          </a:p>
        </p:txBody>
      </p:sp>
      <p:grpSp>
        <p:nvGrpSpPr>
          <p:cNvPr id="287" name="Group 3"/>
          <p:cNvGrpSpPr/>
          <p:nvPr/>
        </p:nvGrpSpPr>
        <p:grpSpPr>
          <a:xfrm>
            <a:off x="4571999" y="1719085"/>
            <a:ext cx="4118684" cy="3682727"/>
            <a:chOff x="0" y="0"/>
            <a:chExt cx="4118682" cy="3682726"/>
          </a:xfrm>
        </p:grpSpPr>
        <p:sp>
          <p:nvSpPr>
            <p:cNvPr id="119" name="Straight Connector 4"/>
            <p:cNvSpPr/>
            <p:nvPr/>
          </p:nvSpPr>
          <p:spPr>
            <a:xfrm>
              <a:off x="2630" y="368209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0" name="Straight Connector 5"/>
            <p:cNvSpPr/>
            <p:nvPr/>
          </p:nvSpPr>
          <p:spPr>
            <a:xfrm>
              <a:off x="537848" y="368209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1" name="Straight Connector 6"/>
            <p:cNvSpPr/>
            <p:nvPr/>
          </p:nvSpPr>
          <p:spPr>
            <a:xfrm>
              <a:off x="1077012" y="368209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5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2" name="Straight Connector 7"/>
            <p:cNvSpPr/>
            <p:nvPr/>
          </p:nvSpPr>
          <p:spPr>
            <a:xfrm>
              <a:off x="1612230" y="368209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3" name="Straight Connector 8"/>
            <p:cNvSpPr/>
            <p:nvPr/>
          </p:nvSpPr>
          <p:spPr>
            <a:xfrm>
              <a:off x="2151393" y="368209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" name="Straight Connector 9"/>
            <p:cNvSpPr/>
            <p:nvPr/>
          </p:nvSpPr>
          <p:spPr>
            <a:xfrm>
              <a:off x="2686612" y="368209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" name="Straight Connector 10"/>
            <p:cNvSpPr/>
            <p:nvPr/>
          </p:nvSpPr>
          <p:spPr>
            <a:xfrm>
              <a:off x="3225776" y="368209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" name="Straight Connector 11"/>
            <p:cNvSpPr/>
            <p:nvPr/>
          </p:nvSpPr>
          <p:spPr>
            <a:xfrm>
              <a:off x="3760994" y="368209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" name="Straight Connector 12"/>
            <p:cNvSpPr/>
            <p:nvPr/>
          </p:nvSpPr>
          <p:spPr>
            <a:xfrm>
              <a:off x="2630" y="0"/>
              <a:ext cx="357689" cy="0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8" name="Straight Connector 13"/>
            <p:cNvSpPr/>
            <p:nvPr/>
          </p:nvSpPr>
          <p:spPr>
            <a:xfrm>
              <a:off x="537848" y="0"/>
              <a:ext cx="357689" cy="0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9" name="Straight Connector 14"/>
            <p:cNvSpPr/>
            <p:nvPr/>
          </p:nvSpPr>
          <p:spPr>
            <a:xfrm>
              <a:off x="1077012" y="0"/>
              <a:ext cx="357689" cy="0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" name="Straight Connector 15"/>
            <p:cNvSpPr/>
            <p:nvPr/>
          </p:nvSpPr>
          <p:spPr>
            <a:xfrm>
              <a:off x="1612230" y="0"/>
              <a:ext cx="357689" cy="0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1" name="Straight Connector 16"/>
            <p:cNvSpPr/>
            <p:nvPr/>
          </p:nvSpPr>
          <p:spPr>
            <a:xfrm>
              <a:off x="2151393" y="0"/>
              <a:ext cx="357689" cy="0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2" name="Straight Connector 17"/>
            <p:cNvSpPr/>
            <p:nvPr/>
          </p:nvSpPr>
          <p:spPr>
            <a:xfrm>
              <a:off x="2686612" y="0"/>
              <a:ext cx="357689" cy="0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Straight Connector 18"/>
            <p:cNvSpPr/>
            <p:nvPr/>
          </p:nvSpPr>
          <p:spPr>
            <a:xfrm>
              <a:off x="3225776" y="0"/>
              <a:ext cx="357689" cy="0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4" name="Straight Connector 19"/>
            <p:cNvSpPr/>
            <p:nvPr/>
          </p:nvSpPr>
          <p:spPr>
            <a:xfrm>
              <a:off x="3760994" y="0"/>
              <a:ext cx="357689" cy="0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5" name="Straight Connector 20"/>
            <p:cNvSpPr/>
            <p:nvPr/>
          </p:nvSpPr>
          <p:spPr>
            <a:xfrm>
              <a:off x="2630" y="736418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6" name="Straight Connector 21"/>
            <p:cNvSpPr/>
            <p:nvPr/>
          </p:nvSpPr>
          <p:spPr>
            <a:xfrm>
              <a:off x="537848" y="736418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5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7" name="Straight Connector 22"/>
            <p:cNvSpPr/>
            <p:nvPr/>
          </p:nvSpPr>
          <p:spPr>
            <a:xfrm>
              <a:off x="1077012" y="736418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5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8" name="Straight Connector 23"/>
            <p:cNvSpPr/>
            <p:nvPr/>
          </p:nvSpPr>
          <p:spPr>
            <a:xfrm>
              <a:off x="1612230" y="736418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Straight Connector 24"/>
            <p:cNvSpPr/>
            <p:nvPr/>
          </p:nvSpPr>
          <p:spPr>
            <a:xfrm>
              <a:off x="2151393" y="736418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Straight Connector 25"/>
            <p:cNvSpPr/>
            <p:nvPr/>
          </p:nvSpPr>
          <p:spPr>
            <a:xfrm>
              <a:off x="2686612" y="736418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1" name="Straight Connector 26"/>
            <p:cNvSpPr/>
            <p:nvPr/>
          </p:nvSpPr>
          <p:spPr>
            <a:xfrm>
              <a:off x="3225776" y="736418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2" name="Straight Connector 27"/>
            <p:cNvSpPr/>
            <p:nvPr/>
          </p:nvSpPr>
          <p:spPr>
            <a:xfrm>
              <a:off x="3760994" y="736418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3" name="Straight Connector 28"/>
            <p:cNvSpPr/>
            <p:nvPr/>
          </p:nvSpPr>
          <p:spPr>
            <a:xfrm>
              <a:off x="2630" y="1104627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5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4" name="Straight Connector 29"/>
            <p:cNvSpPr/>
            <p:nvPr/>
          </p:nvSpPr>
          <p:spPr>
            <a:xfrm>
              <a:off x="537848" y="1104627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Straight Connector 30"/>
            <p:cNvSpPr/>
            <p:nvPr/>
          </p:nvSpPr>
          <p:spPr>
            <a:xfrm>
              <a:off x="1077012" y="1104627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Straight Connector 31"/>
            <p:cNvSpPr/>
            <p:nvPr/>
          </p:nvSpPr>
          <p:spPr>
            <a:xfrm>
              <a:off x="1612230" y="1104627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Straight Connector 32"/>
            <p:cNvSpPr/>
            <p:nvPr/>
          </p:nvSpPr>
          <p:spPr>
            <a:xfrm>
              <a:off x="2151393" y="1104627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8" name="Straight Connector 33"/>
            <p:cNvSpPr/>
            <p:nvPr/>
          </p:nvSpPr>
          <p:spPr>
            <a:xfrm>
              <a:off x="2686612" y="1104627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" name="Straight Connector 34"/>
            <p:cNvSpPr/>
            <p:nvPr/>
          </p:nvSpPr>
          <p:spPr>
            <a:xfrm>
              <a:off x="3225776" y="1104627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0" name="Straight Connector 35"/>
            <p:cNvSpPr/>
            <p:nvPr/>
          </p:nvSpPr>
          <p:spPr>
            <a:xfrm>
              <a:off x="3760994" y="1104627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1" name="Straight Connector 36"/>
            <p:cNvSpPr/>
            <p:nvPr/>
          </p:nvSpPr>
          <p:spPr>
            <a:xfrm>
              <a:off x="0" y="1841045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5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2" name="Straight Connector 37"/>
            <p:cNvSpPr/>
            <p:nvPr/>
          </p:nvSpPr>
          <p:spPr>
            <a:xfrm>
              <a:off x="535218" y="1841045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5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Straight Connector 38"/>
            <p:cNvSpPr/>
            <p:nvPr/>
          </p:nvSpPr>
          <p:spPr>
            <a:xfrm>
              <a:off x="1074382" y="1841045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4" name="Straight Connector 39"/>
            <p:cNvSpPr/>
            <p:nvPr/>
          </p:nvSpPr>
          <p:spPr>
            <a:xfrm>
              <a:off x="1609600" y="1841045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5" name="Straight Connector 40"/>
            <p:cNvSpPr/>
            <p:nvPr/>
          </p:nvSpPr>
          <p:spPr>
            <a:xfrm>
              <a:off x="2148763" y="1841045"/>
              <a:ext cx="359005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6" name="Straight Connector 41"/>
            <p:cNvSpPr/>
            <p:nvPr/>
          </p:nvSpPr>
          <p:spPr>
            <a:xfrm>
              <a:off x="2683982" y="1841045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7" name="Straight Connector 42"/>
            <p:cNvSpPr/>
            <p:nvPr/>
          </p:nvSpPr>
          <p:spPr>
            <a:xfrm>
              <a:off x="3224460" y="1841045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5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8" name="Straight Connector 43"/>
            <p:cNvSpPr/>
            <p:nvPr/>
          </p:nvSpPr>
          <p:spPr>
            <a:xfrm>
              <a:off x="3759679" y="1841045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9" name="Straight Connector 44"/>
            <p:cNvSpPr/>
            <p:nvPr/>
          </p:nvSpPr>
          <p:spPr>
            <a:xfrm>
              <a:off x="0" y="1472836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5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0" name="Straight Connector 45"/>
            <p:cNvSpPr/>
            <p:nvPr/>
          </p:nvSpPr>
          <p:spPr>
            <a:xfrm>
              <a:off x="535218" y="1472836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5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1" name="Straight Connector 46"/>
            <p:cNvSpPr/>
            <p:nvPr/>
          </p:nvSpPr>
          <p:spPr>
            <a:xfrm>
              <a:off x="1074382" y="1472836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2" name="Straight Connector 47"/>
            <p:cNvSpPr/>
            <p:nvPr/>
          </p:nvSpPr>
          <p:spPr>
            <a:xfrm>
              <a:off x="1609600" y="1472836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3" name="Straight Connector 48"/>
            <p:cNvSpPr/>
            <p:nvPr/>
          </p:nvSpPr>
          <p:spPr>
            <a:xfrm>
              <a:off x="2148763" y="1472836"/>
              <a:ext cx="359005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4" name="Straight Connector 49"/>
            <p:cNvSpPr/>
            <p:nvPr/>
          </p:nvSpPr>
          <p:spPr>
            <a:xfrm>
              <a:off x="2683982" y="1472836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5" name="Straight Connector 50"/>
            <p:cNvSpPr/>
            <p:nvPr/>
          </p:nvSpPr>
          <p:spPr>
            <a:xfrm>
              <a:off x="3224460" y="1472836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" name="Straight Connector 51"/>
            <p:cNvSpPr/>
            <p:nvPr/>
          </p:nvSpPr>
          <p:spPr>
            <a:xfrm>
              <a:off x="3759679" y="1472836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Straight Connector 52"/>
            <p:cNvSpPr/>
            <p:nvPr/>
          </p:nvSpPr>
          <p:spPr>
            <a:xfrm>
              <a:off x="0" y="2209255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5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8" name="Straight Connector 53"/>
            <p:cNvSpPr/>
            <p:nvPr/>
          </p:nvSpPr>
          <p:spPr>
            <a:xfrm>
              <a:off x="535218" y="2209255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5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9" name="Straight Connector 54"/>
            <p:cNvSpPr/>
            <p:nvPr/>
          </p:nvSpPr>
          <p:spPr>
            <a:xfrm>
              <a:off x="1074382" y="2209255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Straight Connector 55"/>
            <p:cNvSpPr/>
            <p:nvPr/>
          </p:nvSpPr>
          <p:spPr>
            <a:xfrm>
              <a:off x="1609600" y="2209255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Straight Connector 56"/>
            <p:cNvSpPr/>
            <p:nvPr/>
          </p:nvSpPr>
          <p:spPr>
            <a:xfrm>
              <a:off x="2148763" y="2209255"/>
              <a:ext cx="359005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2" name="Straight Connector 57"/>
            <p:cNvSpPr/>
            <p:nvPr/>
          </p:nvSpPr>
          <p:spPr>
            <a:xfrm>
              <a:off x="2683982" y="2209255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5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Straight Connector 58"/>
            <p:cNvSpPr/>
            <p:nvPr/>
          </p:nvSpPr>
          <p:spPr>
            <a:xfrm>
              <a:off x="3224460" y="2209255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5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Straight Connector 59"/>
            <p:cNvSpPr/>
            <p:nvPr/>
          </p:nvSpPr>
          <p:spPr>
            <a:xfrm>
              <a:off x="3759679" y="2209255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" name="Straight Connector 60"/>
            <p:cNvSpPr/>
            <p:nvPr/>
          </p:nvSpPr>
          <p:spPr>
            <a:xfrm>
              <a:off x="2630" y="2577464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Straight Connector 61"/>
            <p:cNvSpPr/>
            <p:nvPr/>
          </p:nvSpPr>
          <p:spPr>
            <a:xfrm>
              <a:off x="537848" y="2577464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Straight Connector 62"/>
            <p:cNvSpPr/>
            <p:nvPr/>
          </p:nvSpPr>
          <p:spPr>
            <a:xfrm>
              <a:off x="1077012" y="2577464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8" name="Straight Connector 63"/>
            <p:cNvSpPr/>
            <p:nvPr/>
          </p:nvSpPr>
          <p:spPr>
            <a:xfrm>
              <a:off x="1612230" y="2577464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9" name="Straight Connector 64"/>
            <p:cNvSpPr/>
            <p:nvPr/>
          </p:nvSpPr>
          <p:spPr>
            <a:xfrm>
              <a:off x="2151393" y="2577464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" name="Straight Connector 65"/>
            <p:cNvSpPr/>
            <p:nvPr/>
          </p:nvSpPr>
          <p:spPr>
            <a:xfrm>
              <a:off x="2686612" y="2577464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1" name="Straight Connector 66"/>
            <p:cNvSpPr/>
            <p:nvPr/>
          </p:nvSpPr>
          <p:spPr>
            <a:xfrm>
              <a:off x="3225776" y="2577464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5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2" name="Straight Connector 67"/>
            <p:cNvSpPr/>
            <p:nvPr/>
          </p:nvSpPr>
          <p:spPr>
            <a:xfrm>
              <a:off x="3760994" y="2577464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5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" name="Straight Connector 68"/>
            <p:cNvSpPr/>
            <p:nvPr/>
          </p:nvSpPr>
          <p:spPr>
            <a:xfrm>
              <a:off x="0" y="3313882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4" name="Straight Connector 69"/>
            <p:cNvSpPr/>
            <p:nvPr/>
          </p:nvSpPr>
          <p:spPr>
            <a:xfrm>
              <a:off x="535218" y="3313882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5" name="Straight Connector 70"/>
            <p:cNvSpPr/>
            <p:nvPr/>
          </p:nvSpPr>
          <p:spPr>
            <a:xfrm>
              <a:off x="1074382" y="3313882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6" name="Straight Connector 71"/>
            <p:cNvSpPr/>
            <p:nvPr/>
          </p:nvSpPr>
          <p:spPr>
            <a:xfrm>
              <a:off x="1609600" y="3313882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7" name="Straight Connector 72"/>
            <p:cNvSpPr/>
            <p:nvPr/>
          </p:nvSpPr>
          <p:spPr>
            <a:xfrm>
              <a:off x="2148763" y="3313882"/>
              <a:ext cx="359005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8" name="Straight Connector 73"/>
            <p:cNvSpPr/>
            <p:nvPr/>
          </p:nvSpPr>
          <p:spPr>
            <a:xfrm>
              <a:off x="2683982" y="3313882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5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9" name="Straight Connector 74"/>
            <p:cNvSpPr/>
            <p:nvPr/>
          </p:nvSpPr>
          <p:spPr>
            <a:xfrm>
              <a:off x="3224460" y="3313882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5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" name="Straight Connector 75"/>
            <p:cNvSpPr/>
            <p:nvPr/>
          </p:nvSpPr>
          <p:spPr>
            <a:xfrm>
              <a:off x="3759679" y="3313882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5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1" name="Straight Connector 76"/>
            <p:cNvSpPr/>
            <p:nvPr/>
          </p:nvSpPr>
          <p:spPr>
            <a:xfrm>
              <a:off x="0" y="2945673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" name="Straight Connector 77"/>
            <p:cNvSpPr/>
            <p:nvPr/>
          </p:nvSpPr>
          <p:spPr>
            <a:xfrm>
              <a:off x="535218" y="2945673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3" name="Straight Connector 78"/>
            <p:cNvSpPr/>
            <p:nvPr/>
          </p:nvSpPr>
          <p:spPr>
            <a:xfrm>
              <a:off x="1074382" y="2945673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4" name="Straight Connector 79"/>
            <p:cNvSpPr/>
            <p:nvPr/>
          </p:nvSpPr>
          <p:spPr>
            <a:xfrm>
              <a:off x="1609600" y="2945673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5" name="Straight Connector 80"/>
            <p:cNvSpPr/>
            <p:nvPr/>
          </p:nvSpPr>
          <p:spPr>
            <a:xfrm>
              <a:off x="2148763" y="2945673"/>
              <a:ext cx="359005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6" name="Straight Connector 81"/>
            <p:cNvSpPr/>
            <p:nvPr/>
          </p:nvSpPr>
          <p:spPr>
            <a:xfrm>
              <a:off x="2683982" y="2945673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5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7" name="Straight Connector 82"/>
            <p:cNvSpPr/>
            <p:nvPr/>
          </p:nvSpPr>
          <p:spPr>
            <a:xfrm>
              <a:off x="3224460" y="2945673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5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8" name="Straight Connector 83"/>
            <p:cNvSpPr/>
            <p:nvPr/>
          </p:nvSpPr>
          <p:spPr>
            <a:xfrm>
              <a:off x="3759679" y="2945673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5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9" name="Straight Connector 84"/>
            <p:cNvSpPr/>
            <p:nvPr/>
          </p:nvSpPr>
          <p:spPr>
            <a:xfrm>
              <a:off x="0" y="3682091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EC7C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0" name="Straight Connector 85"/>
            <p:cNvSpPr/>
            <p:nvPr/>
          </p:nvSpPr>
          <p:spPr>
            <a:xfrm>
              <a:off x="535218" y="3682091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EC7C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1" name="Straight Connector 86"/>
            <p:cNvSpPr/>
            <p:nvPr/>
          </p:nvSpPr>
          <p:spPr>
            <a:xfrm>
              <a:off x="1074382" y="3682091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EC7C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2" name="Straight Connector 87"/>
            <p:cNvSpPr/>
            <p:nvPr/>
          </p:nvSpPr>
          <p:spPr>
            <a:xfrm>
              <a:off x="1609600" y="3682091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3" name="Straight Connector 88"/>
            <p:cNvSpPr/>
            <p:nvPr/>
          </p:nvSpPr>
          <p:spPr>
            <a:xfrm>
              <a:off x="2148763" y="3682091"/>
              <a:ext cx="359005" cy="1"/>
            </a:xfrm>
            <a:prstGeom prst="line">
              <a:avLst/>
            </a:prstGeom>
            <a:noFill/>
            <a:ln w="63500" cap="flat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4" name="Straight Connector 89"/>
            <p:cNvSpPr/>
            <p:nvPr/>
          </p:nvSpPr>
          <p:spPr>
            <a:xfrm>
              <a:off x="2683982" y="3682091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EC7C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5" name="Straight Connector 90"/>
            <p:cNvSpPr/>
            <p:nvPr/>
          </p:nvSpPr>
          <p:spPr>
            <a:xfrm>
              <a:off x="3224460" y="3682091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EC7C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6" name="Straight Connector 91"/>
            <p:cNvSpPr/>
            <p:nvPr/>
          </p:nvSpPr>
          <p:spPr>
            <a:xfrm>
              <a:off x="3759679" y="3682091"/>
              <a:ext cx="357689" cy="1"/>
            </a:xfrm>
            <a:prstGeom prst="line">
              <a:avLst/>
            </a:prstGeom>
            <a:noFill/>
            <a:ln w="63500" cap="flat">
              <a:solidFill>
                <a:srgbClr val="EC7C3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7" name="Straight Arrow Connector 92"/>
            <p:cNvSpPr/>
            <p:nvPr/>
          </p:nvSpPr>
          <p:spPr>
            <a:xfrm flipV="1">
              <a:off x="184739" y="635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8" name="Straight Arrow Connector 93"/>
            <p:cNvSpPr/>
            <p:nvPr/>
          </p:nvSpPr>
          <p:spPr>
            <a:xfrm flipV="1">
              <a:off x="722588" y="635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09" name="Straight Arrow Connector 94"/>
            <p:cNvSpPr/>
            <p:nvPr/>
          </p:nvSpPr>
          <p:spPr>
            <a:xfrm flipV="1">
              <a:off x="2320353" y="635"/>
              <a:ext cx="1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0" name="Straight Arrow Connector 95"/>
            <p:cNvSpPr/>
            <p:nvPr/>
          </p:nvSpPr>
          <p:spPr>
            <a:xfrm flipV="1">
              <a:off x="2872667" y="635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1" name="Straight Arrow Connector 96"/>
            <p:cNvSpPr/>
            <p:nvPr/>
          </p:nvSpPr>
          <p:spPr>
            <a:xfrm flipV="1">
              <a:off x="3388159" y="635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2" name="Straight Arrow Connector 97"/>
            <p:cNvSpPr/>
            <p:nvPr/>
          </p:nvSpPr>
          <p:spPr>
            <a:xfrm flipH="1" flipV="1">
              <a:off x="721954" y="0"/>
              <a:ext cx="529958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3" name="Straight Arrow Connector 98"/>
            <p:cNvSpPr/>
            <p:nvPr/>
          </p:nvSpPr>
          <p:spPr>
            <a:xfrm flipV="1">
              <a:off x="1804225" y="0"/>
              <a:ext cx="515493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4" name="Straight Arrow Connector 99"/>
            <p:cNvSpPr/>
            <p:nvPr/>
          </p:nvSpPr>
          <p:spPr>
            <a:xfrm flipH="1" flipV="1">
              <a:off x="3387525" y="0"/>
              <a:ext cx="552314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5" name="Straight Arrow Connector 100"/>
            <p:cNvSpPr/>
            <p:nvPr/>
          </p:nvSpPr>
          <p:spPr>
            <a:xfrm flipV="1">
              <a:off x="184739" y="368844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6" name="Straight Arrow Connector 101"/>
            <p:cNvSpPr/>
            <p:nvPr/>
          </p:nvSpPr>
          <p:spPr>
            <a:xfrm flipV="1">
              <a:off x="722588" y="368844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7" name="Straight Arrow Connector 102"/>
            <p:cNvSpPr/>
            <p:nvPr/>
          </p:nvSpPr>
          <p:spPr>
            <a:xfrm flipH="1" flipV="1">
              <a:off x="1804226" y="368209"/>
              <a:ext cx="515493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8" name="Straight Arrow Connector 103"/>
            <p:cNvSpPr/>
            <p:nvPr/>
          </p:nvSpPr>
          <p:spPr>
            <a:xfrm flipH="1" flipV="1">
              <a:off x="2319719" y="368209"/>
              <a:ext cx="552314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19" name="Straight Arrow Connector 104"/>
            <p:cNvSpPr/>
            <p:nvPr/>
          </p:nvSpPr>
          <p:spPr>
            <a:xfrm flipV="1">
              <a:off x="3388159" y="368844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0" name="Straight Arrow Connector 105"/>
            <p:cNvSpPr/>
            <p:nvPr/>
          </p:nvSpPr>
          <p:spPr>
            <a:xfrm flipV="1">
              <a:off x="1252546" y="368844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1" name="Straight Arrow Connector 106"/>
            <p:cNvSpPr/>
            <p:nvPr/>
          </p:nvSpPr>
          <p:spPr>
            <a:xfrm flipH="1" flipV="1">
              <a:off x="1802911" y="368208"/>
              <a:ext cx="1315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2" name="Straight Arrow Connector 107"/>
            <p:cNvSpPr/>
            <p:nvPr/>
          </p:nvSpPr>
          <p:spPr>
            <a:xfrm flipV="1">
              <a:off x="3940473" y="368844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3" name="Straight Arrow Connector 108"/>
            <p:cNvSpPr/>
            <p:nvPr/>
          </p:nvSpPr>
          <p:spPr>
            <a:xfrm flipV="1">
              <a:off x="184104" y="736418"/>
              <a:ext cx="537849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Straight Arrow Connector 109"/>
            <p:cNvSpPr/>
            <p:nvPr/>
          </p:nvSpPr>
          <p:spPr>
            <a:xfrm flipV="1">
              <a:off x="722588" y="737053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5" name="Straight Arrow Connector 110"/>
            <p:cNvSpPr/>
            <p:nvPr/>
          </p:nvSpPr>
          <p:spPr>
            <a:xfrm flipV="1">
              <a:off x="2320353" y="737053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Straight Arrow Connector 111"/>
            <p:cNvSpPr/>
            <p:nvPr/>
          </p:nvSpPr>
          <p:spPr>
            <a:xfrm flipV="1">
              <a:off x="2872667" y="737053"/>
              <a:ext cx="1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7" name="Straight Arrow Connector 112"/>
            <p:cNvSpPr/>
            <p:nvPr/>
          </p:nvSpPr>
          <p:spPr>
            <a:xfrm flipV="1">
              <a:off x="3388159" y="737053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Straight Arrow Connector 113"/>
            <p:cNvSpPr/>
            <p:nvPr/>
          </p:nvSpPr>
          <p:spPr>
            <a:xfrm flipV="1">
              <a:off x="1251911" y="736418"/>
              <a:ext cx="552314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9" name="Straight Arrow Connector 114"/>
            <p:cNvSpPr/>
            <p:nvPr/>
          </p:nvSpPr>
          <p:spPr>
            <a:xfrm flipV="1">
              <a:off x="1803590" y="737053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Straight Arrow Connector 115"/>
            <p:cNvSpPr/>
            <p:nvPr/>
          </p:nvSpPr>
          <p:spPr>
            <a:xfrm flipH="1" flipV="1">
              <a:off x="3387525" y="736418"/>
              <a:ext cx="552314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1" name="Straight Arrow Connector 116"/>
            <p:cNvSpPr/>
            <p:nvPr/>
          </p:nvSpPr>
          <p:spPr>
            <a:xfrm flipV="1">
              <a:off x="184739" y="1105262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Straight Arrow Connector 117"/>
            <p:cNvSpPr/>
            <p:nvPr/>
          </p:nvSpPr>
          <p:spPr>
            <a:xfrm flipH="1" flipV="1">
              <a:off x="184105" y="1104627"/>
              <a:ext cx="537849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3" name="Straight Arrow Connector 118"/>
            <p:cNvSpPr/>
            <p:nvPr/>
          </p:nvSpPr>
          <p:spPr>
            <a:xfrm flipV="1">
              <a:off x="2320353" y="1105262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Straight Arrow Connector 119"/>
            <p:cNvSpPr/>
            <p:nvPr/>
          </p:nvSpPr>
          <p:spPr>
            <a:xfrm flipV="1">
              <a:off x="2872667" y="1105262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5" name="Straight Arrow Connector 120"/>
            <p:cNvSpPr/>
            <p:nvPr/>
          </p:nvSpPr>
          <p:spPr>
            <a:xfrm flipH="1" flipV="1">
              <a:off x="2872032" y="1105943"/>
              <a:ext cx="515493" cy="36689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Straight Arrow Connector 121"/>
            <p:cNvSpPr/>
            <p:nvPr/>
          </p:nvSpPr>
          <p:spPr>
            <a:xfrm flipV="1">
              <a:off x="1251911" y="1104627"/>
              <a:ext cx="1316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7" name="Straight Arrow Connector 122"/>
            <p:cNvSpPr/>
            <p:nvPr/>
          </p:nvSpPr>
          <p:spPr>
            <a:xfrm flipV="1">
              <a:off x="1802911" y="1105942"/>
              <a:ext cx="263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" name="Straight Arrow Connector 123"/>
            <p:cNvSpPr/>
            <p:nvPr/>
          </p:nvSpPr>
          <p:spPr>
            <a:xfrm flipH="1" flipV="1">
              <a:off x="3387525" y="1104627"/>
              <a:ext cx="552314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9" name="Straight Arrow Connector 124"/>
            <p:cNvSpPr/>
            <p:nvPr/>
          </p:nvSpPr>
          <p:spPr>
            <a:xfrm flipV="1">
              <a:off x="184739" y="1473471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0" name="Straight Arrow Connector 125"/>
            <p:cNvSpPr/>
            <p:nvPr/>
          </p:nvSpPr>
          <p:spPr>
            <a:xfrm flipV="1">
              <a:off x="722588" y="1473471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1" name="Straight Arrow Connector 126"/>
            <p:cNvSpPr/>
            <p:nvPr/>
          </p:nvSpPr>
          <p:spPr>
            <a:xfrm flipV="1">
              <a:off x="2320353" y="1473471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Straight Arrow Connector 127"/>
            <p:cNvSpPr/>
            <p:nvPr/>
          </p:nvSpPr>
          <p:spPr>
            <a:xfrm flipV="1">
              <a:off x="2872667" y="1473471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Straight Arrow Connector 128"/>
            <p:cNvSpPr/>
            <p:nvPr/>
          </p:nvSpPr>
          <p:spPr>
            <a:xfrm flipV="1">
              <a:off x="3388159" y="1474787"/>
              <a:ext cx="1" cy="36689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" name="Straight Arrow Connector 129"/>
            <p:cNvSpPr/>
            <p:nvPr/>
          </p:nvSpPr>
          <p:spPr>
            <a:xfrm flipV="1">
              <a:off x="1252546" y="1473471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5" name="Straight Arrow Connector 130"/>
            <p:cNvSpPr/>
            <p:nvPr/>
          </p:nvSpPr>
          <p:spPr>
            <a:xfrm flipH="1" flipV="1">
              <a:off x="1253227" y="1474152"/>
              <a:ext cx="550999" cy="36689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6" name="Straight Arrow Connector 131"/>
            <p:cNvSpPr/>
            <p:nvPr/>
          </p:nvSpPr>
          <p:spPr>
            <a:xfrm flipV="1">
              <a:off x="3940473" y="1474787"/>
              <a:ext cx="1" cy="36689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7" name="Straight Arrow Connector 132"/>
            <p:cNvSpPr/>
            <p:nvPr/>
          </p:nvSpPr>
          <p:spPr>
            <a:xfrm flipV="1">
              <a:off x="184739" y="1841681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8" name="Straight Arrow Connector 133"/>
            <p:cNvSpPr/>
            <p:nvPr/>
          </p:nvSpPr>
          <p:spPr>
            <a:xfrm flipH="1" flipV="1">
              <a:off x="184105" y="1841046"/>
              <a:ext cx="537849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9" name="Straight Arrow Connector 134"/>
            <p:cNvSpPr/>
            <p:nvPr/>
          </p:nvSpPr>
          <p:spPr>
            <a:xfrm flipV="1">
              <a:off x="2320353" y="1841681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0" name="Straight Arrow Connector 135"/>
            <p:cNvSpPr/>
            <p:nvPr/>
          </p:nvSpPr>
          <p:spPr>
            <a:xfrm flipV="1">
              <a:off x="2872032" y="1841046"/>
              <a:ext cx="515493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1" name="Straight Arrow Connector 136"/>
            <p:cNvSpPr/>
            <p:nvPr/>
          </p:nvSpPr>
          <p:spPr>
            <a:xfrm flipV="1">
              <a:off x="3388159" y="1841681"/>
              <a:ext cx="1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2" name="Straight Arrow Connector 137"/>
            <p:cNvSpPr/>
            <p:nvPr/>
          </p:nvSpPr>
          <p:spPr>
            <a:xfrm flipV="1">
              <a:off x="1251911" y="1841046"/>
              <a:ext cx="551000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3" name="Straight Arrow Connector 138"/>
            <p:cNvSpPr/>
            <p:nvPr/>
          </p:nvSpPr>
          <p:spPr>
            <a:xfrm flipV="1">
              <a:off x="1804225" y="1841046"/>
              <a:ext cx="515493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Straight Arrow Connector 139"/>
            <p:cNvSpPr/>
            <p:nvPr/>
          </p:nvSpPr>
          <p:spPr>
            <a:xfrm flipV="1">
              <a:off x="3940473" y="1841681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5" name="Straight Arrow Connector 140"/>
            <p:cNvSpPr/>
            <p:nvPr/>
          </p:nvSpPr>
          <p:spPr>
            <a:xfrm flipV="1">
              <a:off x="184104" y="2209255"/>
              <a:ext cx="537849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Straight Arrow Connector 141"/>
            <p:cNvSpPr/>
            <p:nvPr/>
          </p:nvSpPr>
          <p:spPr>
            <a:xfrm flipV="1">
              <a:off x="721953" y="2209255"/>
              <a:ext cx="529958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7" name="Straight Arrow Connector 142"/>
            <p:cNvSpPr/>
            <p:nvPr/>
          </p:nvSpPr>
          <p:spPr>
            <a:xfrm flipH="1" flipV="1">
              <a:off x="1805541" y="2209255"/>
              <a:ext cx="514178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Straight Arrow Connector 143"/>
            <p:cNvSpPr/>
            <p:nvPr/>
          </p:nvSpPr>
          <p:spPr>
            <a:xfrm flipH="1" flipV="1">
              <a:off x="2319719" y="2209255"/>
              <a:ext cx="552314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9" name="Straight Arrow Connector 144"/>
            <p:cNvSpPr/>
            <p:nvPr/>
          </p:nvSpPr>
          <p:spPr>
            <a:xfrm flipH="1" flipV="1">
              <a:off x="2872032" y="2209255"/>
              <a:ext cx="515493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Straight Arrow Connector 145"/>
            <p:cNvSpPr/>
            <p:nvPr/>
          </p:nvSpPr>
          <p:spPr>
            <a:xfrm flipV="1">
              <a:off x="1252546" y="2209890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1" name="Straight Arrow Connector 146"/>
            <p:cNvSpPr/>
            <p:nvPr/>
          </p:nvSpPr>
          <p:spPr>
            <a:xfrm flipH="1" flipV="1">
              <a:off x="1253227" y="2209255"/>
              <a:ext cx="550999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Straight Arrow Connector 147"/>
            <p:cNvSpPr/>
            <p:nvPr/>
          </p:nvSpPr>
          <p:spPr>
            <a:xfrm flipH="1" flipV="1">
              <a:off x="3387525" y="2209255"/>
              <a:ext cx="552314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3" name="Straight Arrow Connector 148"/>
            <p:cNvSpPr/>
            <p:nvPr/>
          </p:nvSpPr>
          <p:spPr>
            <a:xfrm flipV="1">
              <a:off x="184104" y="2577464"/>
              <a:ext cx="537849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Straight Arrow Connector 149"/>
            <p:cNvSpPr/>
            <p:nvPr/>
          </p:nvSpPr>
          <p:spPr>
            <a:xfrm flipV="1">
              <a:off x="722588" y="2578099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5" name="Straight Arrow Connector 150"/>
            <p:cNvSpPr/>
            <p:nvPr/>
          </p:nvSpPr>
          <p:spPr>
            <a:xfrm flipV="1">
              <a:off x="2320353" y="2578099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" name="Straight Arrow Connector 151"/>
            <p:cNvSpPr/>
            <p:nvPr/>
          </p:nvSpPr>
          <p:spPr>
            <a:xfrm flipV="1">
              <a:off x="2872032" y="2577464"/>
              <a:ext cx="515493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7" name="Straight Arrow Connector 152"/>
            <p:cNvSpPr/>
            <p:nvPr/>
          </p:nvSpPr>
          <p:spPr>
            <a:xfrm flipV="1">
              <a:off x="3388159" y="2578099"/>
              <a:ext cx="1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Straight Arrow Connector 153"/>
            <p:cNvSpPr/>
            <p:nvPr/>
          </p:nvSpPr>
          <p:spPr>
            <a:xfrm flipV="1">
              <a:off x="1251911" y="2577464"/>
              <a:ext cx="552314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9" name="Straight Arrow Connector 154"/>
            <p:cNvSpPr/>
            <p:nvPr/>
          </p:nvSpPr>
          <p:spPr>
            <a:xfrm flipH="1" flipV="1">
              <a:off x="1802911" y="2577464"/>
              <a:ext cx="1315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0" name="Straight Arrow Connector 155"/>
            <p:cNvSpPr/>
            <p:nvPr/>
          </p:nvSpPr>
          <p:spPr>
            <a:xfrm flipV="1">
              <a:off x="3940473" y="2578099"/>
              <a:ext cx="1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1" name="Straight Arrow Connector 156"/>
            <p:cNvSpPr/>
            <p:nvPr/>
          </p:nvSpPr>
          <p:spPr>
            <a:xfrm flipV="1">
              <a:off x="184739" y="2946308"/>
              <a:ext cx="1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2" name="Straight Arrow Connector 157"/>
            <p:cNvSpPr/>
            <p:nvPr/>
          </p:nvSpPr>
          <p:spPr>
            <a:xfrm flipV="1">
              <a:off x="721953" y="2945673"/>
              <a:ext cx="529958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3" name="Straight Arrow Connector 158"/>
            <p:cNvSpPr/>
            <p:nvPr/>
          </p:nvSpPr>
          <p:spPr>
            <a:xfrm flipV="1">
              <a:off x="2320353" y="2946308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4" name="Straight Arrow Connector 159"/>
            <p:cNvSpPr/>
            <p:nvPr/>
          </p:nvSpPr>
          <p:spPr>
            <a:xfrm flipV="1">
              <a:off x="2872032" y="2946989"/>
              <a:ext cx="515493" cy="36689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5" name="Straight Arrow Connector 160"/>
            <p:cNvSpPr/>
            <p:nvPr/>
          </p:nvSpPr>
          <p:spPr>
            <a:xfrm flipV="1">
              <a:off x="3388159" y="2946308"/>
              <a:ext cx="1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6" name="Straight Arrow Connector 161"/>
            <p:cNvSpPr/>
            <p:nvPr/>
          </p:nvSpPr>
          <p:spPr>
            <a:xfrm flipV="1">
              <a:off x="1251911" y="2946989"/>
              <a:ext cx="1316" cy="36689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7" name="Straight Arrow Connector 162"/>
            <p:cNvSpPr/>
            <p:nvPr/>
          </p:nvSpPr>
          <p:spPr>
            <a:xfrm flipH="1" flipV="1">
              <a:off x="1253227" y="2946989"/>
              <a:ext cx="550999" cy="36689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8" name="Straight Arrow Connector 163"/>
            <p:cNvSpPr/>
            <p:nvPr/>
          </p:nvSpPr>
          <p:spPr>
            <a:xfrm flipV="1">
              <a:off x="3940473" y="2946308"/>
              <a:ext cx="1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9" name="Straight Arrow Connector 164"/>
            <p:cNvSpPr/>
            <p:nvPr/>
          </p:nvSpPr>
          <p:spPr>
            <a:xfrm flipV="1">
              <a:off x="184739" y="3314517"/>
              <a:ext cx="1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0" name="Straight Arrow Connector 165"/>
            <p:cNvSpPr/>
            <p:nvPr/>
          </p:nvSpPr>
          <p:spPr>
            <a:xfrm flipV="1">
              <a:off x="722588" y="3314517"/>
              <a:ext cx="1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1" name="Straight Arrow Connector 166"/>
            <p:cNvSpPr/>
            <p:nvPr/>
          </p:nvSpPr>
          <p:spPr>
            <a:xfrm flipV="1">
              <a:off x="2320353" y="3314517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2" name="Straight Arrow Connector 167"/>
            <p:cNvSpPr/>
            <p:nvPr/>
          </p:nvSpPr>
          <p:spPr>
            <a:xfrm flipV="1">
              <a:off x="2872667" y="3314517"/>
              <a:ext cx="1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Straight Arrow Connector 168"/>
            <p:cNvSpPr/>
            <p:nvPr/>
          </p:nvSpPr>
          <p:spPr>
            <a:xfrm flipV="1">
              <a:off x="3388159" y="3314517"/>
              <a:ext cx="1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4" name="Straight Arrow Connector 169"/>
            <p:cNvSpPr/>
            <p:nvPr/>
          </p:nvSpPr>
          <p:spPr>
            <a:xfrm flipH="1" flipV="1">
              <a:off x="721954" y="3313882"/>
              <a:ext cx="529958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5" name="Straight Arrow Connector 170"/>
            <p:cNvSpPr/>
            <p:nvPr/>
          </p:nvSpPr>
          <p:spPr>
            <a:xfrm flipV="1">
              <a:off x="1803590" y="3314517"/>
              <a:ext cx="1" cy="36821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6" name="Straight Arrow Connector 171"/>
            <p:cNvSpPr/>
            <p:nvPr/>
          </p:nvSpPr>
          <p:spPr>
            <a:xfrm flipV="1">
              <a:off x="3939203" y="3314517"/>
              <a:ext cx="1" cy="368210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88" name="Lightning Bolt 172"/>
          <p:cNvSpPr/>
          <p:nvPr/>
        </p:nvSpPr>
        <p:spPr>
          <a:xfrm flipH="1">
            <a:off x="5808428" y="3419023"/>
            <a:ext cx="225911" cy="383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72" y="0"/>
                </a:moveTo>
                <a:lnTo>
                  <a:pt x="12860" y="6080"/>
                </a:lnTo>
                <a:lnTo>
                  <a:pt x="11050" y="6797"/>
                </a:lnTo>
                <a:lnTo>
                  <a:pt x="16577" y="12007"/>
                </a:lnTo>
                <a:lnTo>
                  <a:pt x="14767" y="12877"/>
                </a:lnTo>
                <a:lnTo>
                  <a:pt x="21600" y="21600"/>
                </a:lnTo>
                <a:lnTo>
                  <a:pt x="10012" y="14915"/>
                </a:lnTo>
                <a:lnTo>
                  <a:pt x="12222" y="13987"/>
                </a:lnTo>
                <a:lnTo>
                  <a:pt x="5022" y="9705"/>
                </a:lnTo>
                <a:lnTo>
                  <a:pt x="7602" y="8382"/>
                </a:lnTo>
                <a:lnTo>
                  <a:pt x="0" y="389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Lightning Bolt 173"/>
          <p:cNvSpPr/>
          <p:nvPr/>
        </p:nvSpPr>
        <p:spPr>
          <a:xfrm flipH="1">
            <a:off x="6922397" y="2327954"/>
            <a:ext cx="225911" cy="383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72" y="0"/>
                </a:moveTo>
                <a:lnTo>
                  <a:pt x="12860" y="6080"/>
                </a:lnTo>
                <a:lnTo>
                  <a:pt x="11050" y="6797"/>
                </a:lnTo>
                <a:lnTo>
                  <a:pt x="16577" y="12007"/>
                </a:lnTo>
                <a:lnTo>
                  <a:pt x="14767" y="12877"/>
                </a:lnTo>
                <a:lnTo>
                  <a:pt x="21600" y="21600"/>
                </a:lnTo>
                <a:lnTo>
                  <a:pt x="10012" y="14915"/>
                </a:lnTo>
                <a:lnTo>
                  <a:pt x="12222" y="13987"/>
                </a:lnTo>
                <a:lnTo>
                  <a:pt x="5022" y="9705"/>
                </a:lnTo>
                <a:lnTo>
                  <a:pt x="7602" y="8382"/>
                </a:lnTo>
                <a:lnTo>
                  <a:pt x="0" y="389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0" name="Lightning Bolt 174"/>
          <p:cNvSpPr/>
          <p:nvPr/>
        </p:nvSpPr>
        <p:spPr>
          <a:xfrm flipH="1">
            <a:off x="8236187" y="4932345"/>
            <a:ext cx="225911" cy="383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72" y="0"/>
                </a:moveTo>
                <a:lnTo>
                  <a:pt x="12860" y="6080"/>
                </a:lnTo>
                <a:lnTo>
                  <a:pt x="11050" y="6797"/>
                </a:lnTo>
                <a:lnTo>
                  <a:pt x="16577" y="12007"/>
                </a:lnTo>
                <a:lnTo>
                  <a:pt x="14767" y="12877"/>
                </a:lnTo>
                <a:lnTo>
                  <a:pt x="21600" y="21600"/>
                </a:lnTo>
                <a:lnTo>
                  <a:pt x="10012" y="14915"/>
                </a:lnTo>
                <a:lnTo>
                  <a:pt x="12222" y="13987"/>
                </a:lnTo>
                <a:lnTo>
                  <a:pt x="5022" y="9705"/>
                </a:lnTo>
                <a:lnTo>
                  <a:pt x="7602" y="8382"/>
                </a:lnTo>
                <a:lnTo>
                  <a:pt x="0" y="389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1" name="Lightning Bolt 175"/>
          <p:cNvSpPr/>
          <p:nvPr/>
        </p:nvSpPr>
        <p:spPr>
          <a:xfrm flipH="1">
            <a:off x="5846100" y="4149254"/>
            <a:ext cx="225911" cy="383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472" y="0"/>
                </a:moveTo>
                <a:lnTo>
                  <a:pt x="12860" y="6080"/>
                </a:lnTo>
                <a:lnTo>
                  <a:pt x="11050" y="6797"/>
                </a:lnTo>
                <a:lnTo>
                  <a:pt x="16577" y="12007"/>
                </a:lnTo>
                <a:lnTo>
                  <a:pt x="14767" y="12877"/>
                </a:lnTo>
                <a:lnTo>
                  <a:pt x="21600" y="21600"/>
                </a:lnTo>
                <a:lnTo>
                  <a:pt x="10012" y="14915"/>
                </a:lnTo>
                <a:lnTo>
                  <a:pt x="12222" y="13987"/>
                </a:lnTo>
                <a:lnTo>
                  <a:pt x="5022" y="9705"/>
                </a:lnTo>
                <a:lnTo>
                  <a:pt x="7602" y="8382"/>
                </a:lnTo>
                <a:lnTo>
                  <a:pt x="0" y="3890"/>
                </a:lnTo>
                <a:close/>
              </a:path>
            </a:pathLst>
          </a:custGeom>
          <a:solidFill>
            <a:srgbClr val="FFFF00"/>
          </a:solidFill>
          <a:ln w="12700">
            <a:solidFill>
              <a:srgbClr val="32538F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2" name="TextBox 176"/>
          <p:cNvSpPr txBox="1"/>
          <p:nvPr/>
        </p:nvSpPr>
        <p:spPr>
          <a:xfrm>
            <a:off x="1251083" y="2992997"/>
            <a:ext cx="220328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But there are patterns</a:t>
            </a:r>
          </a:p>
        </p:txBody>
      </p:sp>
      <p:pic>
        <p:nvPicPr>
          <p:cNvPr id="2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5047" t="0" r="0" b="39091"/>
          <a:stretch>
            <a:fillRect/>
          </a:stretch>
        </p:blipFill>
        <p:spPr>
          <a:xfrm>
            <a:off x="261147" y="3319295"/>
            <a:ext cx="4172522" cy="3473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3" grpId="2"/>
      <p:bldP build="whole" bldLvl="1" animBg="1" rev="0" advAuto="0" spid="29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34" descr="Picture 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7805" y="1376848"/>
            <a:ext cx="4441710" cy="2220855"/>
          </a:xfrm>
          <a:prstGeom prst="rect">
            <a:avLst/>
          </a:prstGeom>
          <a:ln w="12700">
            <a:miter lim="400000"/>
          </a:ln>
        </p:spPr>
      </p:pic>
      <p:sp>
        <p:nvSpPr>
          <p:cNvPr id="296" name="Rectangle 18"/>
          <p:cNvSpPr/>
          <p:nvPr/>
        </p:nvSpPr>
        <p:spPr>
          <a:xfrm>
            <a:off x="480198" y="3887100"/>
            <a:ext cx="3815741" cy="2790067"/>
          </a:xfrm>
          <a:prstGeom prst="rect">
            <a:avLst/>
          </a:prstGeom>
          <a:solidFill>
            <a:srgbClr val="00B0F0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7" name="Rectangle 19"/>
          <p:cNvSpPr/>
          <p:nvPr/>
        </p:nvSpPr>
        <p:spPr>
          <a:xfrm>
            <a:off x="4841645" y="3863949"/>
            <a:ext cx="3815741" cy="2790067"/>
          </a:xfrm>
          <a:prstGeom prst="rect">
            <a:avLst/>
          </a:prstGeom>
          <a:solidFill>
            <a:srgbClr val="FFFF00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8" name="Title 1"/>
          <p:cNvSpPr txBox="1"/>
          <p:nvPr>
            <p:ph type="title"/>
          </p:nvPr>
        </p:nvSpPr>
        <p:spPr>
          <a:xfrm>
            <a:off x="106139" y="102203"/>
            <a:ext cx="8868049" cy="810532"/>
          </a:xfrm>
          <a:prstGeom prst="rect">
            <a:avLst/>
          </a:prstGeom>
        </p:spPr>
        <p:txBody>
          <a:bodyPr/>
          <a:lstStyle/>
          <a:p>
            <a:pPr/>
            <a:r>
              <a:t>What are probability distributions?</a:t>
            </a:r>
          </a:p>
        </p:txBody>
      </p:sp>
      <p:sp>
        <p:nvSpPr>
          <p:cNvPr id="299" name="Content Placeholder 2"/>
          <p:cNvSpPr txBox="1"/>
          <p:nvPr>
            <p:ph type="body" sz="quarter" idx="1"/>
          </p:nvPr>
        </p:nvSpPr>
        <p:spPr>
          <a:xfrm>
            <a:off x="144045" y="999448"/>
            <a:ext cx="8503920" cy="50230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Mathematical function describing how likely each outcome is</a:t>
            </a:r>
          </a:p>
        </p:txBody>
      </p:sp>
      <p:sp>
        <p:nvSpPr>
          <p:cNvPr id="300" name="TextBox 9"/>
          <p:cNvSpPr txBox="1"/>
          <p:nvPr/>
        </p:nvSpPr>
        <p:spPr>
          <a:xfrm>
            <a:off x="1282205" y="2035071"/>
            <a:ext cx="110594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Probability</a:t>
            </a:r>
          </a:p>
        </p:txBody>
      </p:sp>
      <p:sp>
        <p:nvSpPr>
          <p:cNvPr id="301" name="TextBox 14"/>
          <p:cNvSpPr txBox="1"/>
          <p:nvPr/>
        </p:nvSpPr>
        <p:spPr>
          <a:xfrm>
            <a:off x="647609" y="4001015"/>
            <a:ext cx="313498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Discrete probability distributions</a:t>
            </a:r>
          </a:p>
        </p:txBody>
      </p:sp>
      <p:sp>
        <p:nvSpPr>
          <p:cNvPr id="302" name="TextBox 15"/>
          <p:cNvSpPr txBox="1"/>
          <p:nvPr/>
        </p:nvSpPr>
        <p:spPr>
          <a:xfrm>
            <a:off x="4939836" y="4001015"/>
            <a:ext cx="3438486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Continuous probability distributions</a:t>
            </a:r>
          </a:p>
        </p:txBody>
      </p:sp>
      <p:sp>
        <p:nvSpPr>
          <p:cNvPr id="303" name="TextBox 16"/>
          <p:cNvSpPr txBox="1"/>
          <p:nvPr/>
        </p:nvSpPr>
        <p:spPr>
          <a:xfrm>
            <a:off x="561752" y="4382175"/>
            <a:ext cx="3776983" cy="2471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Outcome takes discrete values</a:t>
            </a:r>
            <a:br/>
            <a:r>
              <a:t>e.g., (0,1,2,3,…,20)</a:t>
            </a:r>
            <a:br/>
            <a:br/>
          </a:p>
          <a:p>
            <a:pPr marL="285750" indent="-285750">
              <a:buSzPct val="100000"/>
              <a:buFont typeface="Arial"/>
              <a:buChar char="•"/>
            </a:pPr>
            <a:r>
              <a:t>Probability mass function </a:t>
            </a:r>
            <a14:m>
              <m:oMath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e>
                </m:d>
              </m:oMath>
            </a14:m>
            <a:br/>
            <a14:m>
              <m:oMath>
                <m:nary>
                  <m:naryPr>
                    <m:ctrl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chr m:val="∑"/>
                    <m:limLoc m:val="undOvr"/>
                    <m:grow m:val="0"/>
                    <m:subHide m:val="off"/>
                    <m:supHide m:val="on"/>
                  </m:naryPr>
                  <m:sub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sub>
                  <m:sup/>
                  <m:e>
                    <m:r>
                      <a:rPr xmlns:a="http://schemas.openxmlformats.org/drawingml/2006/main"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e>
                </m:nary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/>
                </m:r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br/>
          </a:p>
        </p:txBody>
      </p:sp>
      <p:sp>
        <p:nvSpPr>
          <p:cNvPr id="304" name="TextBox 17"/>
          <p:cNvSpPr txBox="1"/>
          <p:nvPr/>
        </p:nvSpPr>
        <p:spPr>
          <a:xfrm>
            <a:off x="4925217" y="4370347"/>
            <a:ext cx="3676909" cy="2616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Outcome takes continuous values</a:t>
            </a:r>
            <a:br/>
            <a:r>
              <a:t>e.g., any number between 0 and 20</a:t>
            </a:r>
            <a:br/>
          </a:p>
          <a:p>
            <a:pPr marL="285750" indent="-285750">
              <a:buSzPct val="100000"/>
              <a:buFont typeface="Arial"/>
              <a:buChar char="•"/>
            </a:pPr>
          </a:p>
          <a:p>
            <a:pPr marL="285750" indent="-285750">
              <a:buSzPct val="100000"/>
              <a:buFont typeface="Arial"/>
              <a:buChar char="•"/>
            </a:pPr>
            <a:r>
              <a:t>Probability density function f(X = t)</a:t>
            </a:r>
          </a:p>
          <a:p>
            <a:pPr>
              <a:defRPr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>
                <m:nary>
                  <m:naryPr>
                    <m:ctrl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chr m:val="∫"/>
                    <m:limLoc m:val="undOvr"/>
                    <m:grow m:val="0"/>
                    <m:subHide m:val="off"/>
                    <m:supHide m:val="off"/>
                  </m:naryPr>
                  <m:sub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  <m:sup/>
                  <m:e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19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/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xmlns:a="http://schemas.openxmlformats.org/drawingml/2006/main" sz="19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e>
                </m:nary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br/>
          </a:p>
        </p:txBody>
      </p:sp>
      <p:sp>
        <p:nvSpPr>
          <p:cNvPr id="305" name="Elbow Connector 21"/>
          <p:cNvSpPr/>
          <p:nvPr/>
        </p:nvSpPr>
        <p:spPr>
          <a:xfrm rot="5400000">
            <a:off x="3460453" y="4553938"/>
            <a:ext cx="1983842" cy="232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86" y="21600"/>
                </a:lnTo>
              </a:path>
            </a:pathLst>
          </a:custGeom>
          <a:ln w="19050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6" name="Elbow Connector 27"/>
          <p:cNvSpPr/>
          <p:nvPr/>
        </p:nvSpPr>
        <p:spPr>
          <a:xfrm flipH="1" rot="16200000">
            <a:off x="3739428" y="4556026"/>
            <a:ext cx="1983842" cy="2320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86" y="21600"/>
                </a:lnTo>
              </a:path>
            </a:pathLst>
          </a:custGeom>
          <a:ln w="19050">
            <a:solidFill>
              <a:srgbClr val="000000"/>
            </a:solidFill>
            <a:miter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307" name="Picture 36" descr="Picture 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04632" y="1370152"/>
            <a:ext cx="4441710" cy="2220857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TextBox 10"/>
          <p:cNvSpPr txBox="1"/>
          <p:nvPr/>
        </p:nvSpPr>
        <p:spPr>
          <a:xfrm>
            <a:off x="4279951" y="3228370"/>
            <a:ext cx="93024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outcome</a:t>
            </a:r>
          </a:p>
        </p:txBody>
      </p:sp>
      <p:sp>
        <p:nvSpPr>
          <p:cNvPr id="309" name="TextBox 30"/>
          <p:cNvSpPr txBox="1"/>
          <p:nvPr/>
        </p:nvSpPr>
        <p:spPr>
          <a:xfrm>
            <a:off x="6497292" y="1896572"/>
            <a:ext cx="2514152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Mean (expected value)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Standard deviation</a:t>
            </a:r>
          </a:p>
        </p:txBody>
      </p:sp>
      <p:pic>
        <p:nvPicPr>
          <p:cNvPr id="310" name="Picture 37" descr="Picture 37"/>
          <p:cNvPicPr>
            <a:picLocks noChangeAspect="1"/>
          </p:cNvPicPr>
          <p:nvPr/>
        </p:nvPicPr>
        <p:blipFill>
          <a:blip r:embed="rId4">
            <a:alphaModFix amt="66000"/>
            <a:extLst/>
          </a:blip>
          <a:srcRect l="0" t="0" r="0" b="24648"/>
          <a:stretch>
            <a:fillRect/>
          </a:stretch>
        </p:blipFill>
        <p:spPr>
          <a:xfrm>
            <a:off x="6933513" y="73223"/>
            <a:ext cx="2142753" cy="926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4" grpId="9"/>
      <p:bldP build="whole" bldLvl="1" animBg="1" rev="0" advAuto="0" spid="296" grpId="3"/>
      <p:bldP build="whole" bldLvl="1" animBg="1" rev="0" advAuto="0" spid="303" grpId="6"/>
      <p:bldP build="whole" bldLvl="1" animBg="1" rev="0" advAuto="0" spid="309" grpId="2"/>
      <p:bldP build="whole" bldLvl="1" animBg="1" rev="0" advAuto="0" spid="302" grpId="8"/>
      <p:bldP build="whole" bldLvl="1" animBg="1" rev="0" advAuto="0" spid="306" grpId="10"/>
      <p:bldP build="whole" bldLvl="1" animBg="1" rev="0" advAuto="0" spid="307" grpId="1"/>
      <p:bldP build="whole" bldLvl="1" animBg="1" rev="0" advAuto="0" spid="305" grpId="5"/>
      <p:bldP build="whole" bldLvl="1" animBg="1" rev="0" advAuto="0" spid="301" grpId="4"/>
      <p:bldP build="whole" bldLvl="1" animBg="1" rev="0" advAuto="0" spid="297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29"/>
          <p:cNvSpPr/>
          <p:nvPr/>
        </p:nvSpPr>
        <p:spPr>
          <a:xfrm>
            <a:off x="7224179" y="2820503"/>
            <a:ext cx="1220207" cy="1792503"/>
          </a:xfrm>
          <a:prstGeom prst="rect">
            <a:avLst/>
          </a:prstGeom>
          <a:solidFill>
            <a:srgbClr val="BFBFBF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3" name="Rectangle 17"/>
          <p:cNvSpPr/>
          <p:nvPr/>
        </p:nvSpPr>
        <p:spPr>
          <a:xfrm>
            <a:off x="334186" y="2813005"/>
            <a:ext cx="3323346" cy="1800001"/>
          </a:xfrm>
          <a:prstGeom prst="rect">
            <a:avLst/>
          </a:prstGeom>
          <a:solidFill>
            <a:srgbClr val="00B050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4" name="Rectangle 18"/>
          <p:cNvSpPr/>
          <p:nvPr/>
        </p:nvSpPr>
        <p:spPr>
          <a:xfrm>
            <a:off x="3747099" y="2816256"/>
            <a:ext cx="3323345" cy="1800001"/>
          </a:xfrm>
          <a:prstGeom prst="rect">
            <a:avLst/>
          </a:prstGeom>
          <a:solidFill>
            <a:srgbClr val="00B050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5" name="Rectangle 16"/>
          <p:cNvSpPr/>
          <p:nvPr/>
        </p:nvSpPr>
        <p:spPr>
          <a:xfrm>
            <a:off x="3747099" y="970950"/>
            <a:ext cx="3323345" cy="1800001"/>
          </a:xfrm>
          <a:prstGeom prst="rect">
            <a:avLst/>
          </a:prstGeom>
          <a:solidFill>
            <a:srgbClr val="B4C7E7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6" name="Rectangle 15"/>
          <p:cNvSpPr/>
          <p:nvPr/>
        </p:nvSpPr>
        <p:spPr>
          <a:xfrm>
            <a:off x="334186" y="970950"/>
            <a:ext cx="3323346" cy="1800001"/>
          </a:xfrm>
          <a:prstGeom prst="rect">
            <a:avLst/>
          </a:prstGeom>
          <a:solidFill>
            <a:srgbClr val="FFFF00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17" name="Title 1"/>
          <p:cNvSpPr txBox="1"/>
          <p:nvPr>
            <p:ph type="title"/>
          </p:nvPr>
        </p:nvSpPr>
        <p:spPr>
          <a:xfrm>
            <a:off x="106139" y="102203"/>
            <a:ext cx="8868049" cy="810532"/>
          </a:xfrm>
          <a:prstGeom prst="rect">
            <a:avLst/>
          </a:prstGeom>
        </p:spPr>
        <p:txBody>
          <a:bodyPr/>
          <a:lstStyle/>
          <a:p>
            <a:pPr/>
            <a:r>
              <a:t>Common probability distributions</a:t>
            </a:r>
          </a:p>
        </p:txBody>
      </p:sp>
      <p:sp>
        <p:nvSpPr>
          <p:cNvPr id="318" name="TextBox 3"/>
          <p:cNvSpPr txBox="1"/>
          <p:nvPr/>
        </p:nvSpPr>
        <p:spPr>
          <a:xfrm>
            <a:off x="392715" y="954908"/>
            <a:ext cx="3144452" cy="58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/>
            </a:pPr>
            <a:r>
              <a:t>Uniform distribution</a:t>
            </a:r>
          </a:p>
          <a:p>
            <a:pPr algn="ctr">
              <a:defRPr sz="1400"/>
            </a:pPr>
            <a:r>
              <a:t>“no information / p-values under the null”</a:t>
            </a:r>
          </a:p>
        </p:txBody>
      </p:sp>
      <p:sp>
        <p:nvSpPr>
          <p:cNvPr id="319" name="TextBox 4"/>
          <p:cNvSpPr txBox="1"/>
          <p:nvPr/>
        </p:nvSpPr>
        <p:spPr>
          <a:xfrm>
            <a:off x="825721" y="2796910"/>
            <a:ext cx="2264381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Binomial distribution</a:t>
            </a:r>
          </a:p>
        </p:txBody>
      </p:sp>
      <p:sp>
        <p:nvSpPr>
          <p:cNvPr id="320" name="TextBox 5"/>
          <p:cNvSpPr txBox="1"/>
          <p:nvPr/>
        </p:nvSpPr>
        <p:spPr>
          <a:xfrm>
            <a:off x="4364799" y="957689"/>
            <a:ext cx="2128699" cy="58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000"/>
            </a:pPr>
            <a:r>
              <a:t>Normal distribution</a:t>
            </a:r>
          </a:p>
          <a:p>
            <a:pPr algn="ctr">
              <a:defRPr sz="1400"/>
            </a:pPr>
            <a:r>
              <a:t>“</a:t>
            </a:r>
            <a:r>
              <a:rPr b="1"/>
              <a:t>everything</a:t>
            </a:r>
            <a:r>
              <a:t> &amp; if in doubt”</a:t>
            </a:r>
          </a:p>
        </p:txBody>
      </p:sp>
      <p:sp>
        <p:nvSpPr>
          <p:cNvPr id="321" name="TextBox 6"/>
          <p:cNvSpPr txBox="1"/>
          <p:nvPr/>
        </p:nvSpPr>
        <p:spPr>
          <a:xfrm>
            <a:off x="4330625" y="2800142"/>
            <a:ext cx="2143831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Poisson distribution</a:t>
            </a:r>
          </a:p>
        </p:txBody>
      </p:sp>
      <p:pic>
        <p:nvPicPr>
          <p:cNvPr id="32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07660" y="57512"/>
            <a:ext cx="1730201" cy="1986834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TextBox 10"/>
          <p:cNvSpPr txBox="1"/>
          <p:nvPr/>
        </p:nvSpPr>
        <p:spPr>
          <a:xfrm>
            <a:off x="842563" y="6481521"/>
            <a:ext cx="7319886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Practical will explore these distributions in the context of population genetics!</a:t>
            </a:r>
          </a:p>
        </p:txBody>
      </p:sp>
      <p:sp>
        <p:nvSpPr>
          <p:cNvPr id="324" name="TextBox 11"/>
          <p:cNvSpPr txBox="1"/>
          <p:nvPr/>
        </p:nvSpPr>
        <p:spPr>
          <a:xfrm>
            <a:off x="4197830" y="3077400"/>
            <a:ext cx="2494718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400"/>
            </a:pPr>
            <a:r>
              <a:t>“</a:t>
            </a:r>
            <a:r>
              <a:rPr b="1"/>
              <a:t>counting</a:t>
            </a:r>
            <a:r>
              <a:t> the number of events”</a:t>
            </a:r>
          </a:p>
        </p:txBody>
      </p:sp>
      <p:sp>
        <p:nvSpPr>
          <p:cNvPr id="325" name="TextBox 12"/>
          <p:cNvSpPr txBox="1"/>
          <p:nvPr/>
        </p:nvSpPr>
        <p:spPr>
          <a:xfrm>
            <a:off x="731689" y="3080635"/>
            <a:ext cx="2466503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400"/>
            </a:pPr>
            <a:r>
              <a:t>“</a:t>
            </a:r>
            <a:r>
              <a:rPr b="1"/>
              <a:t>counting</a:t>
            </a:r>
            <a:r>
              <a:t> the number of a type”</a:t>
            </a:r>
          </a:p>
        </p:txBody>
      </p:sp>
      <p:sp>
        <p:nvSpPr>
          <p:cNvPr id="326" name="Rectangle 19"/>
          <p:cNvSpPr/>
          <p:nvPr/>
        </p:nvSpPr>
        <p:spPr>
          <a:xfrm>
            <a:off x="334185" y="4669237"/>
            <a:ext cx="6736261" cy="1800001"/>
          </a:xfrm>
          <a:prstGeom prst="rect">
            <a:avLst/>
          </a:prstGeom>
          <a:solidFill>
            <a:srgbClr val="EC7C33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27" name="TextBox 7"/>
          <p:cNvSpPr txBox="1"/>
          <p:nvPr/>
        </p:nvSpPr>
        <p:spPr>
          <a:xfrm>
            <a:off x="732618" y="4663154"/>
            <a:ext cx="2447192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Geometric distribution</a:t>
            </a:r>
          </a:p>
        </p:txBody>
      </p:sp>
      <p:sp>
        <p:nvSpPr>
          <p:cNvPr id="328" name="TextBox 8"/>
          <p:cNvSpPr txBox="1"/>
          <p:nvPr/>
        </p:nvSpPr>
        <p:spPr>
          <a:xfrm>
            <a:off x="4105596" y="4663154"/>
            <a:ext cx="2575060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Exponential distribution</a:t>
            </a:r>
          </a:p>
        </p:txBody>
      </p:sp>
      <p:sp>
        <p:nvSpPr>
          <p:cNvPr id="329" name="TextBox 13"/>
          <p:cNvSpPr txBox="1"/>
          <p:nvPr/>
        </p:nvSpPr>
        <p:spPr>
          <a:xfrm>
            <a:off x="2353728" y="4940896"/>
            <a:ext cx="2697174" cy="28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400"/>
            </a:pPr>
            <a:r>
              <a:t>“</a:t>
            </a:r>
            <a:r>
              <a:rPr b="1"/>
              <a:t>time</a:t>
            </a:r>
            <a:r>
              <a:t> until first failure / next event”</a:t>
            </a:r>
          </a:p>
        </p:txBody>
      </p:sp>
      <p:pic>
        <p:nvPicPr>
          <p:cNvPr id="330" name="Picture 22" descr="Picture 22"/>
          <p:cNvPicPr>
            <a:picLocks noChangeAspect="1"/>
          </p:cNvPicPr>
          <p:nvPr/>
        </p:nvPicPr>
        <p:blipFill>
          <a:blip r:embed="rId3">
            <a:extLst/>
          </a:blip>
          <a:srcRect l="67085" t="50548" r="308" b="8726"/>
          <a:stretch>
            <a:fillRect/>
          </a:stretch>
        </p:blipFill>
        <p:spPr>
          <a:xfrm>
            <a:off x="4550700" y="3372094"/>
            <a:ext cx="1788979" cy="1117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Picture 23" descr="Picture 23"/>
          <p:cNvPicPr>
            <a:picLocks noChangeAspect="1"/>
          </p:cNvPicPr>
          <p:nvPr/>
        </p:nvPicPr>
        <p:blipFill>
          <a:blip r:embed="rId4">
            <a:extLst/>
          </a:blip>
          <a:srcRect l="2840" t="0" r="64437" b="57594"/>
          <a:stretch>
            <a:fillRect/>
          </a:stretch>
        </p:blipFill>
        <p:spPr>
          <a:xfrm>
            <a:off x="4619319" y="5237124"/>
            <a:ext cx="1795263" cy="11632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Picture 24" descr="Picture 24"/>
          <p:cNvPicPr>
            <a:picLocks noChangeAspect="1"/>
          </p:cNvPicPr>
          <p:nvPr/>
        </p:nvPicPr>
        <p:blipFill>
          <a:blip r:embed="rId5">
            <a:extLst/>
          </a:blip>
          <a:srcRect l="35464" t="0" r="33035" b="58600"/>
          <a:stretch>
            <a:fillRect/>
          </a:stretch>
        </p:blipFill>
        <p:spPr>
          <a:xfrm>
            <a:off x="4538509" y="1564988"/>
            <a:ext cx="1728293" cy="11356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Picture 25" descr="Picture 25"/>
          <p:cNvPicPr>
            <a:picLocks noChangeAspect="1"/>
          </p:cNvPicPr>
          <p:nvPr/>
        </p:nvPicPr>
        <p:blipFill>
          <a:blip r:embed="rId6">
            <a:extLst/>
          </a:blip>
          <a:srcRect l="66660" t="0" r="1" b="56557"/>
          <a:stretch>
            <a:fillRect/>
          </a:stretch>
        </p:blipFill>
        <p:spPr>
          <a:xfrm>
            <a:off x="1061239" y="1541512"/>
            <a:ext cx="1829168" cy="11917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4" name="Picture 26" descr="Picture 26"/>
          <p:cNvPicPr>
            <a:picLocks noChangeAspect="1"/>
          </p:cNvPicPr>
          <p:nvPr/>
        </p:nvPicPr>
        <p:blipFill>
          <a:blip r:embed="rId7">
            <a:extLst/>
          </a:blip>
          <a:srcRect l="2889" t="49300" r="64168" b="7681"/>
          <a:stretch>
            <a:fillRect/>
          </a:stretch>
        </p:blipFill>
        <p:spPr>
          <a:xfrm>
            <a:off x="1061239" y="3366220"/>
            <a:ext cx="1807400" cy="1180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Picture 27" descr="Picture 27"/>
          <p:cNvPicPr>
            <a:picLocks noChangeAspect="1"/>
          </p:cNvPicPr>
          <p:nvPr/>
        </p:nvPicPr>
        <p:blipFill>
          <a:blip r:embed="rId8">
            <a:extLst/>
          </a:blip>
          <a:srcRect l="35850" t="48905" r="32481" b="8076"/>
          <a:stretch>
            <a:fillRect/>
          </a:stretch>
        </p:blipFill>
        <p:spPr>
          <a:xfrm>
            <a:off x="1127133" y="5237124"/>
            <a:ext cx="1737450" cy="1180089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TextBox 28"/>
          <p:cNvSpPr txBox="1"/>
          <p:nvPr/>
        </p:nvSpPr>
        <p:spPr>
          <a:xfrm>
            <a:off x="7167447" y="2828993"/>
            <a:ext cx="1125027" cy="179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    runif()  </a:t>
            </a:r>
          </a:p>
          <a:p>
            <a:pPr/>
            <a:r>
              <a:t>    rnorm()</a:t>
            </a:r>
          </a:p>
          <a:p>
            <a:pPr/>
            <a:r>
              <a:t>    rbinom()</a:t>
            </a:r>
          </a:p>
          <a:p>
            <a:pPr/>
            <a:r>
              <a:t>    rpois()</a:t>
            </a:r>
          </a:p>
          <a:p>
            <a:pPr/>
            <a:r>
              <a:t>    rgeom()</a:t>
            </a:r>
          </a:p>
          <a:p>
            <a:pPr/>
            <a:r>
              <a:t>    rexp()</a:t>
            </a:r>
          </a:p>
        </p:txBody>
      </p:sp>
      <p:sp>
        <p:nvSpPr>
          <p:cNvPr id="337" name="TextBox 31"/>
          <p:cNvSpPr txBox="1"/>
          <p:nvPr/>
        </p:nvSpPr>
        <p:spPr>
          <a:xfrm>
            <a:off x="7179802" y="2511094"/>
            <a:ext cx="227844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In R: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33"/>
          <p:cNvSpPr/>
          <p:nvPr/>
        </p:nvSpPr>
        <p:spPr>
          <a:xfrm>
            <a:off x="3149599" y="4583288"/>
            <a:ext cx="2823866" cy="451556"/>
          </a:xfrm>
          <a:prstGeom prst="rect">
            <a:avLst/>
          </a:prstGeom>
          <a:solidFill>
            <a:srgbClr val="FFFF00">
              <a:alpha val="261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0" name="Rectangle 30"/>
          <p:cNvSpPr/>
          <p:nvPr/>
        </p:nvSpPr>
        <p:spPr>
          <a:xfrm>
            <a:off x="1655180" y="3169639"/>
            <a:ext cx="1967697" cy="830485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41" name="Title 1"/>
          <p:cNvSpPr txBox="1"/>
          <p:nvPr>
            <p:ph type="title"/>
          </p:nvPr>
        </p:nvSpPr>
        <p:spPr>
          <a:xfrm>
            <a:off x="106139" y="102203"/>
            <a:ext cx="8868049" cy="810532"/>
          </a:xfrm>
          <a:prstGeom prst="rect">
            <a:avLst/>
          </a:prstGeom>
        </p:spPr>
        <p:txBody>
          <a:bodyPr/>
          <a:lstStyle/>
          <a:p>
            <a:pPr/>
            <a:r>
              <a:t>Statistical inference</a:t>
            </a:r>
          </a:p>
        </p:txBody>
      </p:sp>
      <p:grpSp>
        <p:nvGrpSpPr>
          <p:cNvPr id="344" name="Rectangle 5"/>
          <p:cNvGrpSpPr/>
          <p:nvPr/>
        </p:nvGrpSpPr>
        <p:grpSpPr>
          <a:xfrm>
            <a:off x="1230031" y="1130812"/>
            <a:ext cx="1399933" cy="625188"/>
            <a:chOff x="0" y="0"/>
            <a:chExt cx="1399931" cy="625187"/>
          </a:xfrm>
        </p:grpSpPr>
        <p:sp>
          <p:nvSpPr>
            <p:cNvPr id="342" name="Rectangle"/>
            <p:cNvSpPr/>
            <p:nvPr/>
          </p:nvSpPr>
          <p:spPr>
            <a:xfrm>
              <a:off x="0" y="43652"/>
              <a:ext cx="1399932" cy="53788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3" name="(genetic) data"/>
            <p:cNvSpPr txBox="1"/>
            <p:nvPr/>
          </p:nvSpPr>
          <p:spPr>
            <a:xfrm>
              <a:off x="52069" y="0"/>
              <a:ext cx="1295793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t>(genetic)</a:t>
              </a:r>
              <a:br/>
              <a:r>
                <a:t>data</a:t>
              </a:r>
            </a:p>
          </p:txBody>
        </p:sp>
      </p:grpSp>
      <p:grpSp>
        <p:nvGrpSpPr>
          <p:cNvPr id="347" name="Rectangle 8"/>
          <p:cNvGrpSpPr/>
          <p:nvPr/>
        </p:nvGrpSpPr>
        <p:grpSpPr>
          <a:xfrm>
            <a:off x="6352616" y="1133498"/>
            <a:ext cx="1399932" cy="625188"/>
            <a:chOff x="0" y="0"/>
            <a:chExt cx="1399931" cy="625187"/>
          </a:xfrm>
        </p:grpSpPr>
        <p:sp>
          <p:nvSpPr>
            <p:cNvPr id="345" name="Rectangle"/>
            <p:cNvSpPr/>
            <p:nvPr/>
          </p:nvSpPr>
          <p:spPr>
            <a:xfrm>
              <a:off x="0" y="43652"/>
              <a:ext cx="1399932" cy="53788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6" name="estimated parameter"/>
            <p:cNvSpPr txBox="1"/>
            <p:nvPr/>
          </p:nvSpPr>
          <p:spPr>
            <a:xfrm>
              <a:off x="52069" y="0"/>
              <a:ext cx="1295793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estimated parameter</a:t>
              </a:r>
            </a:p>
          </p:txBody>
        </p:sp>
      </p:grpSp>
      <p:sp>
        <p:nvSpPr>
          <p:cNvPr id="348" name="Straight Arrow Connector 10"/>
          <p:cNvSpPr/>
          <p:nvPr/>
        </p:nvSpPr>
        <p:spPr>
          <a:xfrm>
            <a:off x="2952691" y="1443405"/>
            <a:ext cx="3065930" cy="1"/>
          </a:xfrm>
          <a:prstGeom prst="line">
            <a:avLst/>
          </a:prstGeom>
          <a:ln w="571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9" name="TextBox 6"/>
          <p:cNvSpPr txBox="1"/>
          <p:nvPr/>
        </p:nvSpPr>
        <p:spPr>
          <a:xfrm>
            <a:off x="3037222" y="1074073"/>
            <a:ext cx="3048482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Formula / algorithm / estimator</a:t>
            </a:r>
          </a:p>
        </p:txBody>
      </p:sp>
      <p:grpSp>
        <p:nvGrpSpPr>
          <p:cNvPr id="352" name="Rectangle 9"/>
          <p:cNvGrpSpPr/>
          <p:nvPr/>
        </p:nvGrpSpPr>
        <p:grpSpPr>
          <a:xfrm>
            <a:off x="6352614" y="2442348"/>
            <a:ext cx="1399932" cy="625188"/>
            <a:chOff x="0" y="0"/>
            <a:chExt cx="1399931" cy="625187"/>
          </a:xfrm>
        </p:grpSpPr>
        <p:sp>
          <p:nvSpPr>
            <p:cNvPr id="350" name="Rectangle"/>
            <p:cNvSpPr/>
            <p:nvPr/>
          </p:nvSpPr>
          <p:spPr>
            <a:xfrm>
              <a:off x="0" y="43652"/>
              <a:ext cx="1399932" cy="53788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" name="true parameter"/>
            <p:cNvSpPr txBox="1"/>
            <p:nvPr/>
          </p:nvSpPr>
          <p:spPr>
            <a:xfrm>
              <a:off x="52069" y="0"/>
              <a:ext cx="1295793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true parameter</a:t>
              </a:r>
            </a:p>
          </p:txBody>
        </p:sp>
      </p:grpSp>
      <p:sp>
        <p:nvSpPr>
          <p:cNvPr id="353" name="Straight Arrow Connector 11"/>
          <p:cNvSpPr/>
          <p:nvPr/>
        </p:nvSpPr>
        <p:spPr>
          <a:xfrm>
            <a:off x="7052580" y="1778448"/>
            <a:ext cx="1" cy="626127"/>
          </a:xfrm>
          <a:prstGeom prst="line">
            <a:avLst/>
          </a:prstGeom>
          <a:ln w="57150">
            <a:solidFill>
              <a:schemeClr val="accent4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TextBox 19"/>
          <p:cNvSpPr txBox="1"/>
          <p:nvPr/>
        </p:nvSpPr>
        <p:spPr>
          <a:xfrm>
            <a:off x="309923" y="2776095"/>
            <a:ext cx="8524153" cy="4311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Statistics provides us with both</a:t>
            </a:r>
          </a:p>
          <a:p>
            <a:pPr/>
          </a:p>
          <a:p>
            <a:pPr/>
          </a:p>
          <a:p>
            <a:pPr/>
            <a:br/>
            <a:br/>
            <a:endParaRPr sz="1000"/>
          </a:p>
          <a:p>
            <a:pPr marL="342900" indent="-342900">
              <a:buSzPct val="100000"/>
              <a:buAutoNum type="arabicPeriod" startAt="1"/>
            </a:pPr>
            <a:r>
              <a:t>Link between data and parameter is often </a:t>
            </a:r>
            <a:r>
              <a:rPr b="1"/>
              <a:t>the likelihood</a:t>
            </a:r>
            <a:br>
              <a:rPr b="1"/>
            </a:br>
            <a14:m>
              <m:oMath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data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parameter</m:t>
                </m:r>
                <m:r>
                  <m:rPr>
                    <m:nor/>
                  </m:rP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br>
              <a:rPr b="1"/>
            </a:br>
            <a:r>
              <a:t>“What is the probability of the data given parameters?”</a:t>
            </a:r>
            <a:br/>
            <a:r>
              <a:t>“E.g. what is the probability of my genetic data assuming the mutation rate is x”</a:t>
            </a:r>
            <a:br/>
          </a:p>
          <a:p>
            <a:pPr marL="342900" indent="-342900">
              <a:buSzPct val="100000"/>
              <a:buAutoNum type="arabicPeriod" startAt="1"/>
            </a:pPr>
            <a:r>
              <a:t>For any formula, some desirable properties:</a:t>
            </a:r>
            <a:br/>
            <a:r>
              <a:t>- </a:t>
            </a:r>
            <a:r>
              <a:rPr b="1"/>
              <a:t>Unbiased:</a:t>
            </a:r>
            <a:r>
              <a:t> On average, it should give the right answer</a:t>
            </a:r>
            <a:br/>
            <a:r>
              <a:t>- </a:t>
            </a:r>
            <a:r>
              <a:rPr b="1"/>
              <a:t>Small</a:t>
            </a:r>
            <a:r>
              <a:t> </a:t>
            </a:r>
            <a:r>
              <a:rPr b="1"/>
              <a:t>variance: </a:t>
            </a:r>
            <a:r>
              <a:t>How far off the true value do I expect my estimated parameter to be?</a:t>
            </a:r>
            <a:br/>
          </a:p>
        </p:txBody>
      </p:sp>
      <p:sp>
        <p:nvSpPr>
          <p:cNvPr id="355" name="TextBox 27"/>
          <p:cNvSpPr txBox="1"/>
          <p:nvPr/>
        </p:nvSpPr>
        <p:spPr>
          <a:xfrm>
            <a:off x="1700900" y="3261714"/>
            <a:ext cx="1876257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the estimator/formula </a:t>
            </a:r>
          </a:p>
        </p:txBody>
      </p:sp>
      <p:sp>
        <p:nvSpPr>
          <p:cNvPr id="356" name="TextBox 29"/>
          <p:cNvSpPr txBox="1"/>
          <p:nvPr/>
        </p:nvSpPr>
        <p:spPr>
          <a:xfrm>
            <a:off x="4198137" y="3257696"/>
            <a:ext cx="4509497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some description of the relationship between estimated and true parameters </a:t>
            </a:r>
          </a:p>
        </p:txBody>
      </p:sp>
      <p:sp>
        <p:nvSpPr>
          <p:cNvPr id="357" name="Rectangle 31"/>
          <p:cNvSpPr/>
          <p:nvPr/>
        </p:nvSpPr>
        <p:spPr>
          <a:xfrm>
            <a:off x="4050922" y="3169639"/>
            <a:ext cx="4600937" cy="830485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00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0" grpId="1"/>
      <p:bldP build="whole" bldLvl="1" animBg="1" rev="0" advAuto="0" spid="357" grpId="4"/>
      <p:bldP build="p" bldLvl="5" animBg="1" rev="0" advAuto="0" spid="354" grpId="5"/>
      <p:bldP build="whole" bldLvl="1" animBg="1" rev="0" advAuto="0" spid="339" grpId="6"/>
      <p:bldP build="whole" bldLvl="1" animBg="1" rev="0" advAuto="0" spid="355" grpId="2"/>
      <p:bldP build="whole" bldLvl="1" animBg="1" rev="0" advAuto="0" spid="356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itle 1"/>
          <p:cNvSpPr txBox="1"/>
          <p:nvPr>
            <p:ph type="title"/>
          </p:nvPr>
        </p:nvSpPr>
        <p:spPr>
          <a:xfrm>
            <a:off x="106139" y="102203"/>
            <a:ext cx="8868049" cy="810532"/>
          </a:xfrm>
          <a:prstGeom prst="rect">
            <a:avLst/>
          </a:prstGeom>
        </p:spPr>
        <p:txBody>
          <a:bodyPr/>
          <a:lstStyle>
            <a:lvl1pPr>
              <a:defRPr sz="2900"/>
            </a:lvl1pPr>
          </a:lstStyle>
          <a:p>
            <a:pPr/>
            <a:r>
              <a:t>Likelihood: the link between the data and parameters</a:t>
            </a:r>
          </a:p>
        </p:txBody>
      </p:sp>
      <p:sp>
        <p:nvSpPr>
          <p:cNvPr id="362" name="Content Placeholder 2"/>
          <p:cNvSpPr txBox="1"/>
          <p:nvPr>
            <p:ph type="body" sz="quarter" idx="1"/>
          </p:nvPr>
        </p:nvSpPr>
        <p:spPr>
          <a:xfrm>
            <a:off x="95470" y="1014568"/>
            <a:ext cx="8503920" cy="427124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000"/>
            </a:lvl1pPr>
          </a:lstStyle>
          <a:p>
            <a:pPr/>
            <a:r>
              <a:t>Key is to find some link between the data and our parameters of interest</a:t>
            </a:r>
          </a:p>
        </p:txBody>
      </p:sp>
      <p:grpSp>
        <p:nvGrpSpPr>
          <p:cNvPr id="365" name="Rectangle 5"/>
          <p:cNvGrpSpPr/>
          <p:nvPr/>
        </p:nvGrpSpPr>
        <p:grpSpPr>
          <a:xfrm>
            <a:off x="1230031" y="1579581"/>
            <a:ext cx="1399933" cy="537883"/>
            <a:chOff x="0" y="0"/>
            <a:chExt cx="1399931" cy="537881"/>
          </a:xfrm>
        </p:grpSpPr>
        <p:sp>
          <p:nvSpPr>
            <p:cNvPr id="363" name="Rectangle"/>
            <p:cNvSpPr/>
            <p:nvPr/>
          </p:nvSpPr>
          <p:spPr>
            <a:xfrm>
              <a:off x="-1" y="0"/>
              <a:ext cx="1399933" cy="537882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4" name="Data"/>
            <p:cNvSpPr txBox="1"/>
            <p:nvPr/>
          </p:nvSpPr>
          <p:spPr>
            <a:xfrm>
              <a:off x="52069" y="102397"/>
              <a:ext cx="1295793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sp>
        <p:nvSpPr>
          <p:cNvPr id="366" name="TextBox 7"/>
          <p:cNvSpPr txBox="1"/>
          <p:nvPr/>
        </p:nvSpPr>
        <p:spPr>
          <a:xfrm>
            <a:off x="2213358" y="1386857"/>
            <a:ext cx="4512833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P(data | parameter)</a:t>
            </a:r>
          </a:p>
        </p:txBody>
      </p:sp>
      <p:grpSp>
        <p:nvGrpSpPr>
          <p:cNvPr id="369" name="Rectangle 8"/>
          <p:cNvGrpSpPr/>
          <p:nvPr/>
        </p:nvGrpSpPr>
        <p:grpSpPr>
          <a:xfrm>
            <a:off x="6352616" y="1538615"/>
            <a:ext cx="1399932" cy="625188"/>
            <a:chOff x="0" y="0"/>
            <a:chExt cx="1399931" cy="625187"/>
          </a:xfrm>
        </p:grpSpPr>
        <p:sp>
          <p:nvSpPr>
            <p:cNvPr id="367" name="Rectangle"/>
            <p:cNvSpPr/>
            <p:nvPr/>
          </p:nvSpPr>
          <p:spPr>
            <a:xfrm>
              <a:off x="0" y="43652"/>
              <a:ext cx="1399932" cy="53788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8" name="estimated parameter"/>
            <p:cNvSpPr txBox="1"/>
            <p:nvPr/>
          </p:nvSpPr>
          <p:spPr>
            <a:xfrm>
              <a:off x="52069" y="0"/>
              <a:ext cx="1295793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estimated parameter</a:t>
              </a:r>
            </a:p>
          </p:txBody>
        </p:sp>
      </p:grpSp>
      <p:sp>
        <p:nvSpPr>
          <p:cNvPr id="370" name="Straight Arrow Connector 10"/>
          <p:cNvSpPr/>
          <p:nvPr/>
        </p:nvSpPr>
        <p:spPr>
          <a:xfrm>
            <a:off x="2952691" y="1848523"/>
            <a:ext cx="3065930" cy="1"/>
          </a:xfrm>
          <a:prstGeom prst="line">
            <a:avLst/>
          </a:prstGeom>
          <a:ln w="571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71" name="TextBox 12"/>
          <p:cNvSpPr txBox="1"/>
          <p:nvPr/>
        </p:nvSpPr>
        <p:spPr>
          <a:xfrm>
            <a:off x="459860" y="2272202"/>
            <a:ext cx="8216153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Two common strategies </a:t>
            </a:r>
          </a:p>
        </p:txBody>
      </p:sp>
      <p:sp>
        <p:nvSpPr>
          <p:cNvPr id="372" name="TextBox 14"/>
          <p:cNvSpPr txBox="1"/>
          <p:nvPr/>
        </p:nvSpPr>
        <p:spPr>
          <a:xfrm>
            <a:off x="157461" y="5430777"/>
            <a:ext cx="8412480" cy="1173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Define a prior </a:t>
            </a:r>
            <a14:m>
              <m:oMath>
                <m:r>
                  <m:rPr>
                    <m:sty m:val="p"/>
                  </m:rPr>
                  <a:rPr xmlns:a="http://schemas.openxmlformats.org/drawingml/2006/main" sz="2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d>
                  <m:dPr>
                    <m:ctrl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m:rPr>
                        <m:sty m:val="p"/>
                      </m:r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xmlns:a="http://schemas.openxmlformats.org/drawingml/2006/mai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</m:d>
              </m:oMath>
            </a14:m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>
              <a:defRPr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m:rPr>
                      <m:sty m:val="p"/>
                    </m:rP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d>
                    <m:dPr>
                      <m:ctrl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endChr m:val="|"/>
                    </m:dPr>
                    <m:e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</m:e>
                  </m:d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m:rPr>
                      <m:sty m:val="p"/>
                    </m:rP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d</m:t>
                  </m:r>
                  <m:r>
                    <m:rPr>
                      <m:sty m:val="p"/>
                    </m:rP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m:rPr>
                      <m:sty m:val="p"/>
                    </m:rP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m:rPr>
                      <m:sty m:val="p"/>
                    </m:rP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/>
                  </m:r>
                  <m:f>
                    <m:fPr>
                      <m:ctrl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endChr m:val="|"/>
                        </m:dPr>
                        <m:e>
                          <m:r>
                            <m:rPr>
                              <m:sty m:val="p"/>
                            </m:r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/>
                          </m:r>
                        </m:e>
                      </m:d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/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num>
                    <m:den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den>
                  </m:f>
                </m:oMath>
              </m:oMathPara>
            </a14:m>
          </a:p>
        </p:txBody>
      </p:sp>
      <p:sp>
        <p:nvSpPr>
          <p:cNvPr id="373" name="Rectangle 15"/>
          <p:cNvSpPr/>
          <p:nvPr/>
        </p:nvSpPr>
        <p:spPr>
          <a:xfrm>
            <a:off x="118810" y="2688083"/>
            <a:ext cx="8489782" cy="358575"/>
          </a:xfrm>
          <a:prstGeom prst="rect">
            <a:avLst/>
          </a:prstGeom>
          <a:solidFill>
            <a:srgbClr val="00B0F0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4" name="Rectangle 16"/>
          <p:cNvSpPr/>
          <p:nvPr/>
        </p:nvSpPr>
        <p:spPr>
          <a:xfrm>
            <a:off x="118810" y="4985237"/>
            <a:ext cx="8489782" cy="369334"/>
          </a:xfrm>
          <a:prstGeom prst="rect">
            <a:avLst/>
          </a:prstGeom>
          <a:solidFill>
            <a:srgbClr val="FFFF00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5" name="TextBox 18"/>
          <p:cNvSpPr txBox="1"/>
          <p:nvPr/>
        </p:nvSpPr>
        <p:spPr>
          <a:xfrm>
            <a:off x="164529" y="2682294"/>
            <a:ext cx="5975874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Maximum likelihood:</a:t>
            </a:r>
          </a:p>
        </p:txBody>
      </p:sp>
      <p:sp>
        <p:nvSpPr>
          <p:cNvPr id="376" name="TextBox 20"/>
          <p:cNvSpPr txBox="1"/>
          <p:nvPr/>
        </p:nvSpPr>
        <p:spPr>
          <a:xfrm>
            <a:off x="87244" y="3048286"/>
            <a:ext cx="5975874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Find the parameter value that maximises P(data | parameter)</a:t>
            </a:r>
          </a:p>
        </p:txBody>
      </p:sp>
      <p:sp>
        <p:nvSpPr>
          <p:cNvPr id="377" name="TextBox 22"/>
          <p:cNvSpPr txBox="1"/>
          <p:nvPr/>
        </p:nvSpPr>
        <p:spPr>
          <a:xfrm>
            <a:off x="164529" y="5015079"/>
            <a:ext cx="597587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pPr/>
            <a:r>
              <a:t>Bayesian inference:</a:t>
            </a:r>
          </a:p>
        </p:txBody>
      </p:sp>
      <p:pic>
        <p:nvPicPr>
          <p:cNvPr id="378" name="Picture 46" descr="Picture 4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31911" y="3573347"/>
            <a:ext cx="2743201" cy="1371601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TextBox 37"/>
          <p:cNvSpPr txBox="1"/>
          <p:nvPr/>
        </p:nvSpPr>
        <p:spPr>
          <a:xfrm>
            <a:off x="4987297" y="4618964"/>
            <a:ext cx="1080937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parameter</a:t>
            </a:r>
          </a:p>
        </p:txBody>
      </p:sp>
      <p:sp>
        <p:nvSpPr>
          <p:cNvPr id="380" name="TextBox 39"/>
          <p:cNvSpPr txBox="1"/>
          <p:nvPr/>
        </p:nvSpPr>
        <p:spPr>
          <a:xfrm>
            <a:off x="2056850" y="3898341"/>
            <a:ext cx="1969971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P(data | parameter)</a:t>
            </a:r>
          </a:p>
        </p:txBody>
      </p:sp>
      <p:sp>
        <p:nvSpPr>
          <p:cNvPr id="381" name="Rectangle 3"/>
          <p:cNvSpPr/>
          <p:nvPr/>
        </p:nvSpPr>
        <p:spPr>
          <a:xfrm>
            <a:off x="3037721" y="1377375"/>
            <a:ext cx="2823865" cy="451556"/>
          </a:xfrm>
          <a:prstGeom prst="rect">
            <a:avLst/>
          </a:prstGeom>
          <a:solidFill>
            <a:srgbClr val="FFFF00">
              <a:alpha val="26108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2" name="TextBox 4"/>
          <p:cNvSpPr txBox="1"/>
          <p:nvPr/>
        </p:nvSpPr>
        <p:spPr>
          <a:xfrm>
            <a:off x="2796203" y="6488667"/>
            <a:ext cx="3518183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Practical will explore both strategies!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3" grpId="1"/>
      <p:bldP build="whole" bldLvl="1" animBg="1" rev="0" advAuto="0" spid="372" grpId="7"/>
      <p:bldP build="whole" bldLvl="1" animBg="1" rev="0" advAuto="0" spid="382" grpId="10"/>
      <p:bldP build="whole" bldLvl="1" animBg="1" rev="0" advAuto="0" spid="376" grpId="3"/>
      <p:bldP build="whole" bldLvl="1" animBg="1" rev="0" advAuto="0" spid="378" grpId="4"/>
      <p:bldP build="whole" bldLvl="1" animBg="1" rev="0" advAuto="0" spid="375" grpId="2"/>
      <p:bldP build="whole" bldLvl="1" animBg="1" rev="0" advAuto="0" spid="380" grpId="6"/>
      <p:bldP build="whole" bldLvl="1" animBg="1" rev="0" advAuto="0" spid="377" grpId="9"/>
      <p:bldP build="whole" bldLvl="1" animBg="1" rev="0" advAuto="0" spid="379" grpId="5"/>
      <p:bldP build="whole" bldLvl="1" animBg="1" rev="0" advAuto="0" spid="374" grpId="8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Rectangle 23"/>
          <p:cNvSpPr/>
          <p:nvPr/>
        </p:nvSpPr>
        <p:spPr>
          <a:xfrm>
            <a:off x="327109" y="4581152"/>
            <a:ext cx="8489782" cy="358575"/>
          </a:xfrm>
          <a:prstGeom prst="rect">
            <a:avLst/>
          </a:prstGeom>
          <a:solidFill>
            <a:srgbClr val="00B0F0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7" name="Title 1"/>
          <p:cNvSpPr txBox="1"/>
          <p:nvPr>
            <p:ph type="title"/>
          </p:nvPr>
        </p:nvSpPr>
        <p:spPr>
          <a:xfrm>
            <a:off x="106139" y="102203"/>
            <a:ext cx="8868049" cy="810532"/>
          </a:xfrm>
          <a:prstGeom prst="rect">
            <a:avLst/>
          </a:prstGeom>
        </p:spPr>
        <p:txBody>
          <a:bodyPr/>
          <a:lstStyle/>
          <a:p>
            <a:pPr/>
            <a:r>
              <a:t>How to find the “best” parameters</a:t>
            </a:r>
          </a:p>
        </p:txBody>
      </p:sp>
      <p:grpSp>
        <p:nvGrpSpPr>
          <p:cNvPr id="390" name="Rectangle 9"/>
          <p:cNvGrpSpPr/>
          <p:nvPr/>
        </p:nvGrpSpPr>
        <p:grpSpPr>
          <a:xfrm>
            <a:off x="1402154" y="1400066"/>
            <a:ext cx="1399932" cy="537883"/>
            <a:chOff x="0" y="0"/>
            <a:chExt cx="1399931" cy="537881"/>
          </a:xfrm>
        </p:grpSpPr>
        <p:sp>
          <p:nvSpPr>
            <p:cNvPr id="388" name="Rectangle"/>
            <p:cNvSpPr/>
            <p:nvPr/>
          </p:nvSpPr>
          <p:spPr>
            <a:xfrm>
              <a:off x="-1" y="0"/>
              <a:ext cx="1399933" cy="537882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9" name="Data"/>
            <p:cNvSpPr txBox="1"/>
            <p:nvPr/>
          </p:nvSpPr>
          <p:spPr>
            <a:xfrm>
              <a:off x="52069" y="102397"/>
              <a:ext cx="1295793" cy="333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Data</a:t>
              </a:r>
            </a:p>
          </p:txBody>
        </p:sp>
      </p:grpSp>
      <p:sp>
        <p:nvSpPr>
          <p:cNvPr id="391" name="TextBox 10"/>
          <p:cNvSpPr txBox="1"/>
          <p:nvPr/>
        </p:nvSpPr>
        <p:spPr>
          <a:xfrm>
            <a:off x="2385480" y="1207342"/>
            <a:ext cx="4512833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P(data | parameter)</a:t>
            </a:r>
          </a:p>
        </p:txBody>
      </p:sp>
      <p:grpSp>
        <p:nvGrpSpPr>
          <p:cNvPr id="394" name="Rectangle 11"/>
          <p:cNvGrpSpPr/>
          <p:nvPr/>
        </p:nvGrpSpPr>
        <p:grpSpPr>
          <a:xfrm>
            <a:off x="6524738" y="1359100"/>
            <a:ext cx="1399932" cy="625188"/>
            <a:chOff x="0" y="0"/>
            <a:chExt cx="1399931" cy="625187"/>
          </a:xfrm>
        </p:grpSpPr>
        <p:sp>
          <p:nvSpPr>
            <p:cNvPr id="392" name="Rectangle"/>
            <p:cNvSpPr/>
            <p:nvPr/>
          </p:nvSpPr>
          <p:spPr>
            <a:xfrm>
              <a:off x="0" y="43652"/>
              <a:ext cx="1399932" cy="53788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3" name="Best parameter"/>
            <p:cNvSpPr txBox="1"/>
            <p:nvPr/>
          </p:nvSpPr>
          <p:spPr>
            <a:xfrm>
              <a:off x="52069" y="0"/>
              <a:ext cx="1295793" cy="6251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Best parameter</a:t>
              </a:r>
            </a:p>
          </p:txBody>
        </p:sp>
      </p:grpSp>
      <p:sp>
        <p:nvSpPr>
          <p:cNvPr id="395" name="Straight Arrow Connector 12"/>
          <p:cNvSpPr/>
          <p:nvPr/>
        </p:nvSpPr>
        <p:spPr>
          <a:xfrm>
            <a:off x="3124812" y="1669008"/>
            <a:ext cx="3065930" cy="1"/>
          </a:xfrm>
          <a:prstGeom prst="line">
            <a:avLst/>
          </a:prstGeom>
          <a:ln w="571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6" name="TextBox 14"/>
          <p:cNvSpPr txBox="1"/>
          <p:nvPr/>
        </p:nvSpPr>
        <p:spPr>
          <a:xfrm>
            <a:off x="2976391" y="1737685"/>
            <a:ext cx="3540173" cy="6251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/>
            <a:r>
              <a:t>“lots of parameters”</a:t>
            </a:r>
          </a:p>
          <a:p>
            <a:pPr algn="ctr"/>
            <a:r>
              <a:t>“dependencies between data points”</a:t>
            </a:r>
          </a:p>
        </p:txBody>
      </p:sp>
      <p:sp>
        <p:nvSpPr>
          <p:cNvPr id="397" name="TextBox 15"/>
          <p:cNvSpPr txBox="1"/>
          <p:nvPr/>
        </p:nvSpPr>
        <p:spPr>
          <a:xfrm>
            <a:off x="1025176" y="5152509"/>
            <a:ext cx="260590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Markov-Chain Monte Carlo</a:t>
            </a:r>
          </a:p>
        </p:txBody>
      </p:sp>
      <p:sp>
        <p:nvSpPr>
          <p:cNvPr id="398" name="TextBox 16"/>
          <p:cNvSpPr txBox="1"/>
          <p:nvPr/>
        </p:nvSpPr>
        <p:spPr>
          <a:xfrm>
            <a:off x="665746" y="5601253"/>
            <a:ext cx="3433017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Approximate Bayesian Computation</a:t>
            </a:r>
          </a:p>
        </p:txBody>
      </p:sp>
      <p:sp>
        <p:nvSpPr>
          <p:cNvPr id="399" name="TextBox 17"/>
          <p:cNvSpPr txBox="1"/>
          <p:nvPr/>
        </p:nvSpPr>
        <p:spPr>
          <a:xfrm>
            <a:off x="1140662" y="6041785"/>
            <a:ext cx="2258987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Hidden Markov models</a:t>
            </a:r>
          </a:p>
        </p:txBody>
      </p:sp>
      <p:sp>
        <p:nvSpPr>
          <p:cNvPr id="400" name="TextBox 18"/>
          <p:cNvSpPr txBox="1"/>
          <p:nvPr/>
        </p:nvSpPr>
        <p:spPr>
          <a:xfrm>
            <a:off x="5411106" y="5303260"/>
            <a:ext cx="2686606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Bootstrapping and jackknife</a:t>
            </a:r>
          </a:p>
        </p:txBody>
      </p:sp>
      <p:sp>
        <p:nvSpPr>
          <p:cNvPr id="401" name="TextBox 19"/>
          <p:cNvSpPr txBox="1"/>
          <p:nvPr/>
        </p:nvSpPr>
        <p:spPr>
          <a:xfrm>
            <a:off x="5898289" y="5820428"/>
            <a:ext cx="1719522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Machine learning</a:t>
            </a:r>
          </a:p>
        </p:txBody>
      </p:sp>
      <p:sp>
        <p:nvSpPr>
          <p:cNvPr id="402" name="TextBox 22"/>
          <p:cNvSpPr txBox="1"/>
          <p:nvPr/>
        </p:nvSpPr>
        <p:spPr>
          <a:xfrm>
            <a:off x="372829" y="4572830"/>
            <a:ext cx="8398342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Some of the approaches we will encounter this week:</a:t>
            </a:r>
          </a:p>
        </p:txBody>
      </p:sp>
      <p:sp>
        <p:nvSpPr>
          <p:cNvPr id="403" name="TextBox 25"/>
          <p:cNvSpPr txBox="1"/>
          <p:nvPr/>
        </p:nvSpPr>
        <p:spPr>
          <a:xfrm>
            <a:off x="9717021" y="2477132"/>
            <a:ext cx="209244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Group 1 (e.g. African)</a:t>
            </a:r>
          </a:p>
        </p:txBody>
      </p:sp>
      <p:sp>
        <p:nvSpPr>
          <p:cNvPr id="404" name="TextBox 26"/>
          <p:cNvSpPr txBox="1"/>
          <p:nvPr/>
        </p:nvSpPr>
        <p:spPr>
          <a:xfrm>
            <a:off x="9721640" y="3470669"/>
            <a:ext cx="232562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Group 2 (e.g. European)</a:t>
            </a:r>
          </a:p>
        </p:txBody>
      </p:sp>
      <p:sp>
        <p:nvSpPr>
          <p:cNvPr id="405" name="TextBox 27"/>
          <p:cNvSpPr txBox="1"/>
          <p:nvPr/>
        </p:nvSpPr>
        <p:spPr>
          <a:xfrm>
            <a:off x="9721638" y="4150147"/>
            <a:ext cx="2090439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Target individual, </a:t>
            </a:r>
            <a:br/>
            <a:r>
              <a:t>e.g. African American</a:t>
            </a:r>
          </a:p>
        </p:txBody>
      </p:sp>
      <p:sp>
        <p:nvSpPr>
          <p:cNvPr id="406" name="TextBox 31"/>
          <p:cNvSpPr txBox="1"/>
          <p:nvPr/>
        </p:nvSpPr>
        <p:spPr>
          <a:xfrm>
            <a:off x="641465" y="2528093"/>
            <a:ext cx="6918832" cy="1501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e.g., 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Individuals are genetically related through common ancestors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Mutations nearby in the genome are linked (linkage disequilibrium)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Two or more distinct processes generating similar patterns in the data:</a:t>
            </a:r>
            <a:br/>
            <a:r>
              <a:t>   E.g., effective population size changes and natural selection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8" grpId="4"/>
      <p:bldP build="whole" bldLvl="1" animBg="1" rev="0" advAuto="0" spid="400" grpId="6"/>
      <p:bldP build="whole" bldLvl="1" animBg="1" rev="0" advAuto="0" spid="401" grpId="7"/>
      <p:bldP build="whole" bldLvl="1" animBg="1" rev="0" advAuto="0" spid="406" grpId="1"/>
      <p:bldP build="whole" bldLvl="1" animBg="1" rev="0" advAuto="0" spid="397" grpId="3"/>
      <p:bldP build="whole" bldLvl="1" animBg="1" rev="0" advAuto="0" spid="399" grpId="5"/>
      <p:bldP build="whole" bldLvl="1" animBg="1" rev="0" advAuto="0" spid="402" grpId="8"/>
      <p:bldP build="whole" bldLvl="1" animBg="1" rev="0" advAuto="0" spid="386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itle 1"/>
          <p:cNvSpPr txBox="1"/>
          <p:nvPr>
            <p:ph type="title"/>
          </p:nvPr>
        </p:nvSpPr>
        <p:spPr>
          <a:xfrm>
            <a:off x="106139" y="102203"/>
            <a:ext cx="8868049" cy="810532"/>
          </a:xfrm>
          <a:prstGeom prst="rect">
            <a:avLst/>
          </a:prstGeom>
        </p:spPr>
        <p:txBody>
          <a:bodyPr/>
          <a:lstStyle/>
          <a:p>
            <a:pPr/>
            <a:r>
              <a:t>Overview of the practical</a:t>
            </a:r>
          </a:p>
        </p:txBody>
      </p:sp>
      <p:sp>
        <p:nvSpPr>
          <p:cNvPr id="409" name="Content Placeholder 2"/>
          <p:cNvSpPr txBox="1"/>
          <p:nvPr>
            <p:ph type="body" idx="1"/>
          </p:nvPr>
        </p:nvSpPr>
        <p:spPr>
          <a:xfrm>
            <a:off x="137731" y="2571892"/>
            <a:ext cx="8503920" cy="4962117"/>
          </a:xfrm>
          <a:prstGeom prst="rect">
            <a:avLst/>
          </a:prstGeom>
        </p:spPr>
        <p:txBody>
          <a:bodyPr/>
          <a:lstStyle/>
          <a:p>
            <a:pPr marL="0" indent="0" algn="just">
              <a:spcBef>
                <a:spcPts val="0"/>
              </a:spcBef>
              <a:buSzTx/>
              <a:buNone/>
              <a:defRPr b="1" sz="2000"/>
            </a:pPr>
          </a:p>
          <a:p>
            <a:pPr algn="just">
              <a:spcBef>
                <a:spcPts val="0"/>
              </a:spcBef>
              <a:defRPr b="1" sz="1800"/>
            </a:pPr>
            <a:r>
              <a:t>Part 1 </a:t>
            </a:r>
            <a:r>
              <a:rPr b="0"/>
              <a:t>Coin toss, binomial distribution, geometric distribution</a:t>
            </a:r>
            <a:endParaRPr b="0"/>
          </a:p>
          <a:p>
            <a:pPr marL="0" indent="0" algn="just">
              <a:spcBef>
                <a:spcPts val="0"/>
              </a:spcBef>
              <a:buSzTx/>
              <a:buNone/>
              <a:defRPr sz="1800"/>
            </a:pPr>
          </a:p>
          <a:p>
            <a:pPr>
              <a:spcBef>
                <a:spcPts val="0"/>
              </a:spcBef>
              <a:defRPr b="1" sz="1800"/>
            </a:pPr>
            <a:r>
              <a:t>Part 2</a:t>
            </a:r>
            <a:r>
              <a:rPr b="0"/>
              <a:t> Exponential distribution, Poisson distribution</a:t>
            </a:r>
            <a:endParaRPr b="0"/>
          </a:p>
          <a:p>
            <a:pPr>
              <a:spcBef>
                <a:spcPts val="0"/>
              </a:spcBef>
              <a:defRPr sz="1800"/>
            </a:pPr>
          </a:p>
          <a:p>
            <a:pPr marL="0" indent="0" algn="ctr">
              <a:spcBef>
                <a:spcPts val="0"/>
              </a:spcBef>
              <a:buSzTx/>
              <a:buNone/>
              <a:defRPr sz="1800"/>
            </a:pPr>
            <a:r>
              <a:t>(Solutions will be discussed ~15:00)</a:t>
            </a:r>
          </a:p>
          <a:p>
            <a:pPr marL="0" indent="0">
              <a:spcBef>
                <a:spcPts val="0"/>
              </a:spcBef>
              <a:buSzTx/>
              <a:buNone/>
            </a:pPr>
          </a:p>
          <a:p>
            <a:pPr marL="0" indent="0">
              <a:spcBef>
                <a:spcPts val="0"/>
              </a:spcBef>
              <a:buSzTx/>
              <a:buNone/>
            </a:pPr>
          </a:p>
          <a:p>
            <a:pPr marL="0" indent="0">
              <a:spcBef>
                <a:spcPts val="0"/>
              </a:spcBef>
              <a:buSzTx/>
              <a:buNone/>
            </a:pPr>
          </a:p>
          <a:p>
            <a:pPr marL="0" indent="0">
              <a:spcBef>
                <a:spcPts val="0"/>
              </a:spcBef>
              <a:buSzTx/>
              <a:buNone/>
            </a:pPr>
          </a:p>
          <a:p>
            <a:pPr algn="just">
              <a:spcBef>
                <a:spcPts val="0"/>
              </a:spcBef>
              <a:defRPr b="1" sz="1800"/>
            </a:pPr>
            <a:r>
              <a:t>Part 3 </a:t>
            </a:r>
            <a:r>
              <a:rPr b="0"/>
              <a:t>Maximum likelihood estimation, Bayesian statistics</a:t>
            </a:r>
            <a:endParaRPr b="0"/>
          </a:p>
          <a:p>
            <a:pPr algn="just">
              <a:spcBef>
                <a:spcPts val="0"/>
              </a:spcBef>
              <a:defRPr sz="1800"/>
            </a:pPr>
          </a:p>
          <a:p>
            <a:pPr marL="0" indent="0" algn="ctr">
              <a:spcBef>
                <a:spcPts val="0"/>
              </a:spcBef>
              <a:buSzTx/>
              <a:buNone/>
              <a:defRPr sz="1800"/>
            </a:pPr>
            <a:r>
              <a:t>(Solutions will be discussed ~17:00)</a:t>
            </a:r>
          </a:p>
        </p:txBody>
      </p:sp>
      <p:sp>
        <p:nvSpPr>
          <p:cNvPr id="410" name="TextBox 4"/>
          <p:cNvSpPr txBox="1"/>
          <p:nvPr/>
        </p:nvSpPr>
        <p:spPr>
          <a:xfrm>
            <a:off x="151858" y="1292802"/>
            <a:ext cx="8946423" cy="949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/>
            </a:pPr>
            <a:r>
              <a:t>“Estimating the effective population size by hand”</a:t>
            </a:r>
            <a:br/>
          </a:p>
          <a:p>
            <a:pPr>
              <a:defRPr b="1" sz="2000"/>
            </a:pPr>
            <a:r>
              <a:t>“Maximum likelihood estimate of the time to the most-recent common ancestor”</a:t>
            </a:r>
          </a:p>
        </p:txBody>
      </p:sp>
      <p:sp>
        <p:nvSpPr>
          <p:cNvPr id="411" name="Rectangle 5"/>
          <p:cNvSpPr/>
          <p:nvPr/>
        </p:nvSpPr>
        <p:spPr>
          <a:xfrm>
            <a:off x="138222" y="1244675"/>
            <a:ext cx="8868048" cy="1155102"/>
          </a:xfrm>
          <a:prstGeom prst="rect">
            <a:avLst/>
          </a:prstGeom>
          <a:solidFill>
            <a:srgbClr val="00B0F0">
              <a:alpha val="2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12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0001" y="3747685"/>
            <a:ext cx="2726268" cy="18175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