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63" r:id="rId2"/>
    <p:sldId id="265" r:id="rId3"/>
    <p:sldId id="262" r:id="rId4"/>
    <p:sldId id="268" r:id="rId5"/>
    <p:sldId id="256" r:id="rId6"/>
    <p:sldId id="257" r:id="rId7"/>
    <p:sldId id="269" r:id="rId8"/>
    <p:sldId id="261" r:id="rId9"/>
    <p:sldId id="258" r:id="rId10"/>
    <p:sldId id="259" r:id="rId11"/>
    <p:sldId id="267" r:id="rId12"/>
    <p:sldId id="266" r:id="rId13"/>
    <p:sldId id="26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1"/>
  </p:normalViewPr>
  <p:slideViewPr>
    <p:cSldViewPr snapToGrid="0" snapToObjects="1">
      <p:cViewPr>
        <p:scale>
          <a:sx n="99" d="100"/>
          <a:sy n="99" d="100"/>
        </p:scale>
        <p:origin x="8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A08E-1667-4A4B-9C73-23E2669C1AE2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C1CFA-644D-3E46-B94F-BB695BCF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A8C1E-26B9-3744-87FA-277678D80D5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2FE5-BA3B-9D42-AFEC-2FF1CA697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2.png"/><Relationship Id="rId6" Type="http://schemas.openxmlformats.org/officeDocument/2006/relationships/image" Target="../media/image3.tiff"/><Relationship Id="rId7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393" y="2274745"/>
            <a:ext cx="10399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ALS biomarker discovery using whole genome bisulfite sequencing of cell-free DNA </a:t>
            </a:r>
            <a:endParaRPr lang="en-US" sz="40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419" y="5415864"/>
            <a:ext cx="373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Christa Caggiano </a:t>
            </a:r>
            <a:endParaRPr lang="en-US" sz="24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419" y="5862031"/>
            <a:ext cx="525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Biomedical Informatics </a:t>
            </a:r>
            <a:endParaRPr lang="en-US" sz="24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756" y="5415864"/>
            <a:ext cx="475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Zaitlen</a:t>
            </a:r>
            <a:r>
              <a:rPr lang="en-US" sz="24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Lab Group Meeting</a:t>
            </a:r>
            <a:endParaRPr lang="en-US" sz="24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3756" y="5862030"/>
            <a:ext cx="475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14 December 2017</a:t>
            </a:r>
            <a:endParaRPr lang="en-US" sz="24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7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18" b="10497"/>
          <a:stretch/>
        </p:blipFill>
        <p:spPr>
          <a:xfrm>
            <a:off x="201477" y="1751308"/>
            <a:ext cx="6143289" cy="3518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542"/>
          <a:stretch/>
        </p:blipFill>
        <p:spPr>
          <a:xfrm>
            <a:off x="6344766" y="1751308"/>
            <a:ext cx="5847234" cy="3518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4671" y="5441327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tserrat" charset="0"/>
                <a:ea typeface="Montserrat" charset="0"/>
                <a:cs typeface="Montserrat" charset="0"/>
              </a:rPr>
              <a:t>PC1 20% of </a:t>
            </a:r>
            <a:r>
              <a:rPr lang="en-US" sz="2000" dirty="0" err="1" smtClean="0">
                <a:latin typeface="Montserrat" charset="0"/>
                <a:ea typeface="Montserrat" charset="0"/>
                <a:cs typeface="Montserrat" charset="0"/>
              </a:rPr>
              <a:t>var</a:t>
            </a:r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797352" y="3310310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tserrat" charset="0"/>
                <a:ea typeface="Montserrat" charset="0"/>
                <a:cs typeface="Montserrat" charset="0"/>
              </a:rPr>
              <a:t>PC2 17% of </a:t>
            </a:r>
            <a:r>
              <a:rPr lang="en-US" sz="2000" dirty="0" err="1" smtClean="0">
                <a:latin typeface="Montserrat" charset="0"/>
                <a:ea typeface="Montserrat" charset="0"/>
                <a:cs typeface="Montserrat" charset="0"/>
              </a:rPr>
              <a:t>var</a:t>
            </a:r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995952" y="33103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tserrat" charset="0"/>
                <a:ea typeface="Montserrat" charset="0"/>
                <a:cs typeface="Montserrat" charset="0"/>
              </a:rPr>
              <a:t>PC3</a:t>
            </a:r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38066" y="5352456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tserrat" charset="0"/>
                <a:ea typeface="Montserrat" charset="0"/>
                <a:cs typeface="Montserrat" charset="0"/>
              </a:rPr>
              <a:t>PC2</a:t>
            </a:r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135" y="446022"/>
            <a:ext cx="11021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PCA decomposition does not separate healthy vs ALS but isolates specific samples regardless of disease state. </a:t>
            </a:r>
            <a:endParaRPr lang="en-US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6942" y="6013342"/>
            <a:ext cx="697424" cy="4339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8975" y="604565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7395" y="6013341"/>
            <a:ext cx="697424" cy="43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3930" y="60456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CTRL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5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42" b="7836"/>
          <a:stretch/>
        </p:blipFill>
        <p:spPr>
          <a:xfrm>
            <a:off x="2309247" y="1332855"/>
            <a:ext cx="7175716" cy="4262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8975" y="477019"/>
            <a:ext cx="1102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K-Means clustering recapitulates isolation of ALS1.  </a:t>
            </a:r>
            <a:endParaRPr lang="en-US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3576" y="5594888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tserrat" charset="0"/>
                <a:ea typeface="Montserrat" charset="0"/>
                <a:cs typeface="Montserrat" charset="0"/>
              </a:rPr>
              <a:t>dim1</a:t>
            </a:r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686641" y="3263815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Montserrat" charset="0"/>
                <a:ea typeface="Montserrat" charset="0"/>
                <a:cs typeface="Montserrat" charset="0"/>
              </a:rPr>
              <a:t>dim2</a:t>
            </a:r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942" y="6013342"/>
            <a:ext cx="697424" cy="4339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8975" y="604565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7395" y="6013341"/>
            <a:ext cx="697424" cy="43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3930" y="60456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CTRL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81" b="5376"/>
          <a:stretch/>
        </p:blipFill>
        <p:spPr>
          <a:xfrm>
            <a:off x="6555781" y="1071481"/>
            <a:ext cx="5459914" cy="4923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441" b="7058"/>
          <a:stretch/>
        </p:blipFill>
        <p:spPr>
          <a:xfrm>
            <a:off x="728420" y="1071482"/>
            <a:ext cx="5332188" cy="4693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8411" y="576537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Montserrat" charset="0"/>
                <a:ea typeface="Montserrat" charset="0"/>
                <a:cs typeface="Montserrat" charset="0"/>
              </a:rPr>
              <a:t>dim1</a:t>
            </a:r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82810" y="3002199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Montserrat" charset="0"/>
                <a:ea typeface="Montserrat" charset="0"/>
                <a:cs typeface="Montserrat" charset="0"/>
              </a:rPr>
              <a:t>dim2</a:t>
            </a:r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6133230" y="300220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Montserrat" charset="0"/>
                <a:ea typeface="Montserrat" charset="0"/>
                <a:cs typeface="Montserrat" charset="0"/>
              </a:rPr>
              <a:t>dim2</a:t>
            </a:r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5738" y="576537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Montserrat" charset="0"/>
                <a:ea typeface="Montserrat" charset="0"/>
                <a:cs typeface="Montserrat" charset="0"/>
              </a:rPr>
              <a:t>dim1</a:t>
            </a:r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6942" y="6013342"/>
            <a:ext cx="697424" cy="4339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8975" y="604565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27395" y="6013341"/>
            <a:ext cx="697424" cy="43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3930" y="60456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CTRL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2592" y="1680636"/>
            <a:ext cx="165474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 ExtraBold" charset="0"/>
                <a:ea typeface="Montserrat ExtraBold" charset="0"/>
                <a:cs typeface="Montserrat ExtraBold" charset="0"/>
              </a:rPr>
              <a:t>Days since ALS onset</a:t>
            </a:r>
            <a:endParaRPr lang="en-US" b="1" dirty="0">
              <a:latin typeface="Montserrat ExtraBold" charset="0"/>
              <a:ea typeface="Montserrat ExtraBold" charset="0"/>
              <a:cs typeface="Montserrat Extra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55204" y="1680636"/>
            <a:ext cx="144306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 ExtraBold" charset="0"/>
                <a:ea typeface="Montserrat ExtraBold" charset="0"/>
                <a:cs typeface="Montserrat ExtraBold" charset="0"/>
              </a:rPr>
              <a:t>Patient age </a:t>
            </a:r>
            <a:endParaRPr lang="en-US" b="1" dirty="0">
              <a:latin typeface="Montserrat ExtraBold" charset="0"/>
              <a:ea typeface="Montserrat ExtraBold" charset="0"/>
              <a:cs typeface="Montserrat ExtraBold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975" y="477019"/>
            <a:ext cx="1102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Number of days since onset of disease may be important factor </a:t>
            </a:r>
            <a:endParaRPr lang="en-US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3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3437" y="5017946"/>
            <a:ext cx="588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III. deconvolution</a:t>
            </a:r>
            <a:endParaRPr lang="en-US" sz="32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437" y="5602721"/>
            <a:ext cx="588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ontserrat Medium" charset="0"/>
                <a:ea typeface="Montserrat Medium" charset="0"/>
                <a:cs typeface="Montserrat Medium" charset="0"/>
              </a:rPr>
              <a:t>preliminary work</a:t>
            </a:r>
            <a:endParaRPr lang="en-US" sz="3200" dirty="0">
              <a:solidFill>
                <a:schemeClr val="bg1"/>
              </a:solidFill>
              <a:latin typeface="Montserrat Medium" charset="0"/>
              <a:ea typeface="Montserrat Medium" charset="0"/>
              <a:cs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3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899" y="766381"/>
            <a:ext cx="11197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tserrat" charset="0"/>
                <a:ea typeface="Montserrat" charset="0"/>
                <a:cs typeface="Montserrat" charset="0"/>
              </a:rPr>
              <a:t>Methylation datasets were obtained to represent 45 tissues and </a:t>
            </a:r>
            <a:r>
              <a:rPr lang="en-US" sz="2800" smtClean="0">
                <a:latin typeface="Montserrat" charset="0"/>
                <a:ea typeface="Montserrat" charset="0"/>
                <a:cs typeface="Montserrat" charset="0"/>
              </a:rPr>
              <a:t>900 individuals. </a:t>
            </a:r>
            <a:endParaRPr lang="en-US" sz="28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9" y="1720488"/>
            <a:ext cx="7516990" cy="45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439" y="4816468"/>
            <a:ext cx="6896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Biological background </a:t>
            </a:r>
            <a:endParaRPr lang="en-US" sz="32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439" y="5409076"/>
            <a:ext cx="525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Cell-free </a:t>
            </a:r>
            <a:r>
              <a:rPr lang="en-US" sz="24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DNA and ALS biology</a:t>
            </a:r>
            <a:endParaRPr lang="en-US" sz="24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3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38" y="5002448"/>
            <a:ext cx="505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Experiment</a:t>
            </a:r>
            <a:endParaRPr lang="en-US" sz="32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938" y="5587223"/>
            <a:ext cx="525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Samples and experimental design </a:t>
            </a:r>
            <a:endParaRPr lang="en-US" sz="24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3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12666" y="1516121"/>
            <a:ext cx="2357654" cy="4190988"/>
            <a:chOff x="683227" y="786754"/>
            <a:chExt cx="2357654" cy="4190988"/>
          </a:xfrm>
        </p:grpSpPr>
        <p:sp>
          <p:nvSpPr>
            <p:cNvPr id="2" name="TextBox 1"/>
            <p:cNvSpPr txBox="1"/>
            <p:nvPr/>
          </p:nvSpPr>
          <p:spPr>
            <a:xfrm>
              <a:off x="683227" y="3900524"/>
              <a:ext cx="21126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Montserrat Light" charset="0"/>
                  <a:ea typeface="Montserrat Light" charset="0"/>
                  <a:cs typeface="Montserrat Light" charset="0"/>
                </a:rPr>
                <a:t>~24 ALS patients/controls (C. </a:t>
              </a:r>
              <a:r>
                <a:rPr lang="en-US" sz="1600" dirty="0" err="1" smtClean="0">
                  <a:latin typeface="Montserrat Light" charset="0"/>
                  <a:ea typeface="Montserrat Light" charset="0"/>
                  <a:cs typeface="Montserrat Light" charset="0"/>
                </a:rPr>
                <a:t>Lomen-Hoerth</a:t>
              </a:r>
              <a:r>
                <a:rPr lang="en-US" sz="1600" dirty="0" smtClean="0">
                  <a:latin typeface="Montserrat Light" charset="0"/>
                  <a:ea typeface="Montserrat Light" charset="0"/>
                  <a:cs typeface="Montserrat Light" charset="0"/>
                </a:rPr>
                <a:t>)</a:t>
              </a:r>
              <a:endParaRPr lang="en-US" sz="16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ctr"/>
              <a:r>
                <a:rPr lang="en-US" sz="1600" dirty="0" smtClean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endParaRPr lang="en-US" sz="16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00" b="100000" l="0" r="28400">
                          <a14:foregroundMark x1="14600" y1="10000" x2="14600" y2="10000"/>
                        </a14:backgroundRemoval>
                      </a14:imgEffect>
                    </a14:imgLayer>
                  </a14:imgProps>
                </a:ext>
              </a:extLst>
            </a:blip>
            <a:srcRect r="71071"/>
            <a:stretch/>
          </p:blipFill>
          <p:spPr>
            <a:xfrm>
              <a:off x="2013214" y="1599515"/>
              <a:ext cx="1027667" cy="163288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00" b="100000" l="0" r="28400">
                          <a14:foregroundMark x1="14600" y1="10000" x2="14600" y2="10000"/>
                        </a14:backgroundRemoval>
                      </a14:imgEffect>
                    </a14:imgLayer>
                  </a14:imgProps>
                </a:ext>
              </a:extLst>
            </a:blip>
            <a:srcRect r="71071"/>
            <a:stretch/>
          </p:blipFill>
          <p:spPr>
            <a:xfrm>
              <a:off x="821597" y="1599515"/>
              <a:ext cx="1027667" cy="163288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7182" y="786754"/>
              <a:ext cx="2055334" cy="71096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259532" y="1752572"/>
            <a:ext cx="2704186" cy="3744515"/>
            <a:chOff x="5033123" y="2408106"/>
            <a:chExt cx="2704186" cy="3744515"/>
          </a:xfrm>
        </p:grpSpPr>
        <p:sp>
          <p:nvSpPr>
            <p:cNvPr id="10" name="TextBox 9"/>
            <p:cNvSpPr txBox="1"/>
            <p:nvPr/>
          </p:nvSpPr>
          <p:spPr>
            <a:xfrm>
              <a:off x="5155895" y="5321624"/>
              <a:ext cx="2112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Montserrat Light" charset="0"/>
                  <a:ea typeface="Montserrat Light" charset="0"/>
                  <a:cs typeface="Montserrat Light" charset="0"/>
                </a:rPr>
                <a:t>cfDNA extracted from a blood draw (B. Celona) </a:t>
              </a:r>
              <a:endParaRPr lang="en-US" sz="16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/>
            <a:srcRect l="17256" r="15023"/>
            <a:stretch/>
          </p:blipFill>
          <p:spPr>
            <a:xfrm>
              <a:off x="5033123" y="2408106"/>
              <a:ext cx="2704186" cy="208060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32129" y="1160010"/>
            <a:ext cx="4120271" cy="3921578"/>
            <a:chOff x="7921139" y="1338013"/>
            <a:chExt cx="4120271" cy="3921578"/>
          </a:xfrm>
        </p:grpSpPr>
        <p:grpSp>
          <p:nvGrpSpPr>
            <p:cNvPr id="21" name="Group 20"/>
            <p:cNvGrpSpPr/>
            <p:nvPr/>
          </p:nvGrpSpPr>
          <p:grpSpPr>
            <a:xfrm>
              <a:off x="7921139" y="1338013"/>
              <a:ext cx="3605259" cy="3921578"/>
              <a:chOff x="7934018" y="1683189"/>
              <a:chExt cx="3605259" cy="392157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4819" y="1762856"/>
                <a:ext cx="2468037" cy="384191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9533037" y="1683189"/>
                <a:ext cx="84779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Montserrat Light" charset="0"/>
                    <a:ea typeface="Montserrat Light" charset="0"/>
                    <a:cs typeface="Montserrat Light" charset="0"/>
                  </a:rPr>
                  <a:t>gDNA</a:t>
                </a:r>
                <a:endParaRPr lang="en-US" sz="1400" dirty="0"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934018" y="2227417"/>
                <a:ext cx="21790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Montserrat Light" charset="0"/>
                    <a:ea typeface="Montserrat Light" charset="0"/>
                    <a:cs typeface="Montserrat Light" charset="0"/>
                  </a:rPr>
                  <a:t>b</a:t>
                </a:r>
                <a:r>
                  <a:rPr lang="en-US" sz="1400" dirty="0" smtClean="0">
                    <a:latin typeface="Montserrat Light" charset="0"/>
                    <a:ea typeface="Montserrat Light" charset="0"/>
                    <a:cs typeface="Montserrat Light" charset="0"/>
                  </a:rPr>
                  <a:t>isulfite conversion</a:t>
                </a:r>
                <a:endParaRPr lang="en-US" sz="1400" dirty="0"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222380" y="2651219"/>
                <a:ext cx="231689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Montserrat Light" charset="0"/>
                    <a:ea typeface="Montserrat Light" charset="0"/>
                    <a:cs typeface="Montserrat Light" charset="0"/>
                  </a:rPr>
                  <a:t>ssDNA fragments</a:t>
                </a:r>
                <a:endParaRPr lang="en-US" sz="1400" dirty="0"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229539" y="4024154"/>
                <a:ext cx="215980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Montserrat Light" charset="0"/>
                    <a:ea typeface="Montserrat Light" charset="0"/>
                    <a:cs typeface="Montserrat Light" charset="0"/>
                  </a:rPr>
                  <a:t>3’ tagging </a:t>
                </a:r>
                <a:endParaRPr lang="en-US" sz="1400" dirty="0"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737586" y="4915581"/>
                <a:ext cx="68223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Montserrat Light" charset="0"/>
                    <a:ea typeface="Montserrat Light" charset="0"/>
                    <a:cs typeface="Montserrat Light" charset="0"/>
                  </a:rPr>
                  <a:t>PCR</a:t>
                </a:r>
                <a:endParaRPr lang="en-US" sz="1200" dirty="0"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065823" y="3096364"/>
              <a:ext cx="29755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ontserrat Light" charset="0"/>
                  <a:ea typeface="Montserrat Light" charset="0"/>
                  <a:cs typeface="Montserrat Light" charset="0"/>
                </a:rPr>
                <a:t>Random primed DNA synthesis  </a:t>
              </a:r>
              <a:endParaRPr lang="en-US" sz="14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986355" y="4887008"/>
            <a:ext cx="338091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w</a:t>
            </a:r>
            <a:r>
              <a:rPr lang="en-US" sz="1600" dirty="0" smtClean="0">
                <a:latin typeface="Montserrat Light" charset="0"/>
                <a:ea typeface="Montserrat Light" charset="0"/>
                <a:cs typeface="Montserrat Light" charset="0"/>
              </a:rPr>
              <a:t>hole genome bisulfite sequencing of the cfDNA (B. Celona)</a:t>
            </a:r>
            <a:endParaRPr lang="en-US" sz="16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1809" y="411075"/>
            <a:ext cx="10820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Montserrat" charset="0"/>
                <a:ea typeface="Montserrat" charset="0"/>
                <a:cs typeface="Montserrat" charset="0"/>
              </a:rPr>
              <a:t>cfDNA whole genome bisulfite </a:t>
            </a:r>
            <a:r>
              <a:rPr lang="en-US" sz="2800" b="1" smtClean="0">
                <a:latin typeface="Montserrat" charset="0"/>
                <a:ea typeface="Montserrat" charset="0"/>
                <a:cs typeface="Montserrat" charset="0"/>
              </a:rPr>
              <a:t>sequencing experiment: </a:t>
            </a:r>
            <a:endParaRPr lang="en-US" sz="2800" b="1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33908"/>
              </p:ext>
            </p:extLst>
          </p:nvPr>
        </p:nvGraphicFramePr>
        <p:xfrm>
          <a:off x="715899" y="1985963"/>
          <a:ext cx="10742676" cy="307238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90446"/>
                <a:gridCol w="1790446"/>
                <a:gridCol w="1790446"/>
                <a:gridCol w="1790446"/>
                <a:gridCol w="1790446"/>
                <a:gridCol w="1790446"/>
              </a:tblGrid>
              <a:tr h="572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sample prefix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sample source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subject </a:t>
                      </a:r>
                      <a:r>
                        <a:rPr lang="en-US" sz="1800" b="1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dob</a:t>
                      </a:r>
                      <a:r>
                        <a:rPr lang="en-US" sz="18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sex 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onset</a:t>
                      </a:r>
                      <a:r>
                        <a:rPr lang="en-US" sz="1800" b="1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18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blood</a:t>
                      </a:r>
                      <a:r>
                        <a:rPr lang="en-US" sz="1800" b="1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18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draw</a:t>
                      </a:r>
                      <a:r>
                        <a:rPr lang="en-US" sz="1800" b="1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18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date 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</a:tr>
              <a:tr h="31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1_BC</a:t>
                      </a:r>
                      <a:endParaRPr lang="en-US" sz="1600" b="0" i="0" u="none" strike="noStrike" dirty="0">
                        <a:solidFill>
                          <a:srgbClr val="DD0806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ALS5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9/13/55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Apr-15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4/19/17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</a:tr>
              <a:tr h="31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2_BC</a:t>
                      </a:r>
                      <a:endParaRPr lang="en-US" sz="1600" b="0" i="0" u="none" strike="noStrike">
                        <a:solidFill>
                          <a:srgbClr val="DD0806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ALS8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3/12/60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Jun-16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5/26/17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</a:tr>
              <a:tr h="31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3_BC</a:t>
                      </a:r>
                      <a:endParaRPr lang="en-US" sz="1600" b="0" i="0" u="none" strike="noStrike">
                        <a:solidFill>
                          <a:srgbClr val="DD0806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ALS18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10/19/31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Dec-16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8/18/17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</a:tr>
              <a:tr h="31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4_BC</a:t>
                      </a:r>
                      <a:endParaRPr lang="en-US" sz="1600" b="0" i="0" u="none" strike="noStrike">
                        <a:solidFill>
                          <a:srgbClr val="DD0806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ALS19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12/16/53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Mar-16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8/18/17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</a:tr>
              <a:tr h="31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5_BC</a:t>
                      </a:r>
                      <a:endParaRPr lang="en-US" sz="1600" b="0" i="0" u="none" strike="noStrike">
                        <a:solidFill>
                          <a:srgbClr val="DD0806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CTRL1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11/7/56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4/19/17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</a:tr>
              <a:tr h="31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6_BC</a:t>
                      </a:r>
                      <a:endParaRPr lang="en-US" sz="1600" b="0" i="0" u="none" strike="noStrike">
                        <a:solidFill>
                          <a:srgbClr val="DD0806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CTRL8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1/10/58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NA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5/26/17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</a:tr>
              <a:tr h="31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7_BC</a:t>
                      </a:r>
                      <a:endParaRPr lang="en-US" sz="1600" b="0" i="0" u="none" strike="noStrike">
                        <a:solidFill>
                          <a:srgbClr val="DD0806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CTRL11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1/21/34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NA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7/7/17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</a:tr>
              <a:tr h="31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8_BC</a:t>
                      </a:r>
                      <a:endParaRPr lang="en-US" sz="1600" b="0" i="0" u="none" strike="noStrike">
                        <a:solidFill>
                          <a:srgbClr val="DD0806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CTRL19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5/30/55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NA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8/18/17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5899" y="766381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  <a:ea typeface="Franklin Gothic Book" charset="0"/>
                <a:cs typeface="Franklin Gothic Book" charset="0"/>
              </a:rPr>
              <a:t>Sample information:</a:t>
            </a:r>
            <a:endParaRPr lang="en-US" sz="2800" dirty="0">
              <a:latin typeface="+mj-lt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64760"/>
              </p:ext>
            </p:extLst>
          </p:nvPr>
        </p:nvGraphicFramePr>
        <p:xfrm>
          <a:off x="844659" y="821406"/>
          <a:ext cx="10701578" cy="5529749"/>
        </p:xfrm>
        <a:graphic>
          <a:graphicData uri="http://schemas.openxmlformats.org/drawingml/2006/table">
            <a:tbl>
              <a:tblPr/>
              <a:tblGrid>
                <a:gridCol w="1519502"/>
                <a:gridCol w="1519502"/>
                <a:gridCol w="1519502"/>
                <a:gridCol w="1519502"/>
                <a:gridCol w="1454438"/>
                <a:gridCol w="1584566"/>
                <a:gridCol w="1584566"/>
              </a:tblGrid>
              <a:tr h="55794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Lane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Project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% of the</a:t>
                      </a:r>
                      <a:b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</a:br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lane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% Perfect</a:t>
                      </a:r>
                      <a:b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</a:br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barcode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% &gt;= Q30</a:t>
                      </a:r>
                      <a:br>
                        <a:rPr lang="mr-IN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</a:br>
                      <a:r>
                        <a:rPr lang="mr-IN" sz="1600" b="1" dirty="0" err="1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bases</a:t>
                      </a:r>
                      <a:endParaRPr lang="mr-IN" sz="1600" b="1" dirty="0">
                        <a:solidFill>
                          <a:schemeClr val="accent5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Mean Quality</a:t>
                      </a:r>
                      <a:b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</a:br>
                      <a:r>
                        <a:rPr lang="en-US" sz="1600" b="1" dirty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Score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%</a:t>
                      </a:r>
                      <a:r>
                        <a:rPr lang="en-US" sz="1600" b="1" baseline="0" dirty="0" smtClean="0">
                          <a:solidFill>
                            <a:schemeClr val="accent5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Alignment </a:t>
                      </a:r>
                      <a:endParaRPr lang="en-US" sz="1600" b="1" dirty="0">
                        <a:solidFill>
                          <a:schemeClr val="accent5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98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default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17.04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89.90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35.19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zaitlenn-1_BC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8.19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94.04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36.01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sz="1600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zaitlenn-2_BC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11.74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93.31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35.89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zaitlenn-3_BC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11.70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93.88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35.98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zaitlenn-4_BC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10.25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93.49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35.92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zaitlenn-5_BC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9.74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93.96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36.00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sz="160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zaitlenn-6_BC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10.69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94.17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36.03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sz="160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zaitlenn-7_BC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11.70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93.73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35.96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zaitlenn-8_BC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8.94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93.66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35.95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988">
                <a:tc>
                  <a:txBody>
                    <a:bodyPr/>
                    <a:lstStyle/>
                    <a:p>
                      <a:pPr algn="l"/>
                      <a:endParaRPr lang="is-IS" sz="1600" u="none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u="none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sz="1600" u="none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 u="none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sz="1600" u="none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 u="none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 u="none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988">
                <a:tc>
                  <a:txBody>
                    <a:bodyPr/>
                    <a:lstStyle/>
                    <a:p>
                      <a:pPr algn="l"/>
                      <a:r>
                        <a:rPr lang="is-IS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default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16.96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89.88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35.19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is-I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zaitlenn-1_BC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8.20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94.05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36.01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sz="160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is-I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zaitlenn-2_BC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11.76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93.32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35.89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is-I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zaitlenn-3_BC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11.70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93.88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35.99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is-I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zaitlenn-4_BC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10.27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93.47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35.92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is-I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zaitlenn-5_BC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9.74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93.97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36.01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sz="1600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is-I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zaitlenn-6_BC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10.71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94.17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36.03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sz="1600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is-I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zaitlenn-7_BC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11.71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93.74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35.96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62">
                <a:tc>
                  <a:txBody>
                    <a:bodyPr/>
                    <a:lstStyle/>
                    <a:p>
                      <a:pPr algn="l"/>
                      <a:r>
                        <a:rPr lang="is-I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zaitlenn-8_BC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8.96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100.00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93.67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35.95</a:t>
                      </a: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b-NO" sz="1600" dirty="0">
                        <a:effectLst/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17833" marR="17833" marT="8917" marB="8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899" y="766381"/>
            <a:ext cx="3904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  <a:ea typeface="Franklin Gothic Book" charset="0"/>
                <a:cs typeface="Franklin Gothic Book" charset="0"/>
              </a:rPr>
              <a:t>Bioinformatic</a:t>
            </a:r>
            <a:r>
              <a:rPr lang="en-US" sz="2800" dirty="0" smtClean="0">
                <a:latin typeface="+mj-lt"/>
                <a:ea typeface="Franklin Gothic Book" charset="0"/>
                <a:cs typeface="Franklin Gothic Book" charset="0"/>
              </a:rPr>
              <a:t> workflow </a:t>
            </a:r>
            <a:endParaRPr lang="en-US" sz="2800" dirty="0">
              <a:latin typeface="+mj-lt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0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437" y="4401517"/>
            <a:ext cx="5889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II. whole genome bisulfite sequencing data </a:t>
            </a:r>
            <a:endParaRPr lang="en-US" sz="32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437" y="5602721"/>
            <a:ext cx="588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ontserrat Medium" charset="0"/>
                <a:ea typeface="Montserrat Medium" charset="0"/>
                <a:cs typeface="Montserrat Medium" charset="0"/>
              </a:rPr>
              <a:t>preliminary analysis </a:t>
            </a:r>
            <a:endParaRPr lang="en-US" sz="3200" dirty="0">
              <a:solidFill>
                <a:schemeClr val="bg1"/>
              </a:solidFill>
              <a:latin typeface="Montserrat Medium" charset="0"/>
              <a:ea typeface="Montserrat Medium" charset="0"/>
              <a:cs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9865" y="5999275"/>
            <a:ext cx="3889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tserrat" charset="0"/>
                <a:ea typeface="Montserrat" charset="0"/>
                <a:cs typeface="Montserrat" charset="0"/>
              </a:rPr>
              <a:t>percent methylated </a:t>
            </a:r>
            <a:r>
              <a:rPr lang="en-US" sz="1600" dirty="0" err="1" smtClean="0">
                <a:latin typeface="Montserrat" charset="0"/>
                <a:ea typeface="Montserrat" charset="0"/>
                <a:cs typeface="Montserrat" charset="0"/>
              </a:rPr>
              <a:t>CpGs</a:t>
            </a:r>
            <a:r>
              <a:rPr lang="en-US" sz="1600" dirty="0" smtClean="0">
                <a:latin typeface="Montserrat" charset="0"/>
                <a:ea typeface="Montserrat" charset="0"/>
                <a:cs typeface="Montserrat" charset="0"/>
              </a:rPr>
              <a:t> per locus </a:t>
            </a:r>
            <a:endParaRPr lang="en-US" sz="16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b="6729"/>
          <a:stretch/>
        </p:blipFill>
        <p:spPr>
          <a:xfrm>
            <a:off x="790414" y="1289602"/>
            <a:ext cx="4850970" cy="4709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71" t="9985" r="45928" b="9902"/>
          <a:stretch/>
        </p:blipFill>
        <p:spPr>
          <a:xfrm>
            <a:off x="5401160" y="1836549"/>
            <a:ext cx="480447" cy="15188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9865" y="1875295"/>
            <a:ext cx="759417" cy="1441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1607" y="1785723"/>
            <a:ext cx="61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  <a:ea typeface="Franklin Gothic Book" charset="0"/>
                <a:cs typeface="Franklin Gothic Book" charset="0"/>
              </a:rPr>
              <a:t>ALS1</a:t>
            </a:r>
          </a:p>
          <a:p>
            <a:r>
              <a:rPr lang="en-US" sz="1200" dirty="0" smtClean="0">
                <a:latin typeface="+mj-lt"/>
                <a:ea typeface="Franklin Gothic Book" charset="0"/>
                <a:cs typeface="Franklin Gothic Book" charset="0"/>
              </a:rPr>
              <a:t>ALS2</a:t>
            </a:r>
          </a:p>
          <a:p>
            <a:r>
              <a:rPr lang="en-US" sz="1200" dirty="0" smtClean="0">
                <a:latin typeface="+mj-lt"/>
                <a:ea typeface="Franklin Gothic Book" charset="0"/>
                <a:cs typeface="Franklin Gothic Book" charset="0"/>
              </a:rPr>
              <a:t>ALS3</a:t>
            </a:r>
          </a:p>
          <a:p>
            <a:r>
              <a:rPr lang="en-US" sz="1200" dirty="0" smtClean="0">
                <a:latin typeface="+mj-lt"/>
                <a:ea typeface="Franklin Gothic Book" charset="0"/>
                <a:cs typeface="Franklin Gothic Book" charset="0"/>
              </a:rPr>
              <a:t>ALS4</a:t>
            </a:r>
          </a:p>
          <a:p>
            <a:r>
              <a:rPr lang="en-US" sz="1200" dirty="0" smtClean="0">
                <a:latin typeface="+mj-lt"/>
                <a:ea typeface="Franklin Gothic Book" charset="0"/>
                <a:cs typeface="Franklin Gothic Book" charset="0"/>
              </a:rPr>
              <a:t>CTRL1</a:t>
            </a:r>
          </a:p>
          <a:p>
            <a:r>
              <a:rPr lang="en-US" sz="1200" dirty="0" smtClean="0">
                <a:latin typeface="+mj-lt"/>
                <a:ea typeface="Franklin Gothic Book" charset="0"/>
                <a:cs typeface="Franklin Gothic Book" charset="0"/>
              </a:rPr>
              <a:t>CTRL2</a:t>
            </a:r>
          </a:p>
          <a:p>
            <a:r>
              <a:rPr lang="en-US" sz="1200" dirty="0" smtClean="0">
                <a:latin typeface="+mj-lt"/>
                <a:ea typeface="Franklin Gothic Book" charset="0"/>
                <a:cs typeface="Franklin Gothic Book" charset="0"/>
              </a:rPr>
              <a:t>CTRL3</a:t>
            </a:r>
          </a:p>
          <a:p>
            <a:r>
              <a:rPr lang="en-US" sz="1200" dirty="0" smtClean="0">
                <a:latin typeface="+mj-lt"/>
                <a:ea typeface="Franklin Gothic Book" charset="0"/>
                <a:cs typeface="Franklin Gothic Book" charset="0"/>
              </a:rPr>
              <a:t>CTRL4</a:t>
            </a:r>
            <a:endParaRPr lang="en-US" sz="1200" dirty="0">
              <a:latin typeface="+mj-lt"/>
              <a:ea typeface="Franklin Gothic Book" charset="0"/>
              <a:cs typeface="Franklin Gothic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23432" y="3475160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Montserrat" charset="0"/>
                <a:ea typeface="Montserrat" charset="0"/>
                <a:cs typeface="Montserrat" charset="0"/>
              </a:rPr>
              <a:t>proportion</a:t>
            </a:r>
            <a:endParaRPr lang="en-US" sz="16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6724" y="529616"/>
            <a:ext cx="1052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Proportion of methylated </a:t>
            </a:r>
            <a:r>
              <a:rPr lang="en-US" sz="2400" b="1" dirty="0" err="1" smtClean="0">
                <a:latin typeface="Montserrat" charset="0"/>
                <a:ea typeface="Montserrat" charset="0"/>
                <a:cs typeface="Montserrat" charset="0"/>
              </a:rPr>
              <a:t>CpGs</a:t>
            </a:r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 are similar for ALS and controls. </a:t>
            </a:r>
            <a:endParaRPr lang="en-US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6482" y="1154624"/>
            <a:ext cx="1588576" cy="1441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13340</TotalTime>
  <Words>390</Words>
  <Application>Microsoft Macintosh PowerPoint</Application>
  <PresentationFormat>Widescreen</PresentationFormat>
  <Paragraphs>228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Franklin Gothic Book</vt:lpstr>
      <vt:lpstr>Franklin Gothic Medium</vt:lpstr>
      <vt:lpstr>Montserrat</vt:lpstr>
      <vt:lpstr>Montserrat ExtraBold</vt:lpstr>
      <vt:lpstr>Montserrat Light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Caggiano, Christa</dc:creator>
  <cp:lastModifiedBy>Caggiano, Christa</cp:lastModifiedBy>
  <cp:revision>47</cp:revision>
  <dcterms:created xsi:type="dcterms:W3CDTF">2017-11-22T23:02:28Z</dcterms:created>
  <dcterms:modified xsi:type="dcterms:W3CDTF">2017-12-18T23:14:52Z</dcterms:modified>
</cp:coreProperties>
</file>