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3" r:id="rId4"/>
    <p:sldId id="260" r:id="rId5"/>
    <p:sldId id="261" r:id="rId6"/>
    <p:sldId id="257" r:id="rId7"/>
    <p:sldId id="262" r:id="rId8"/>
    <p:sldId id="258" r:id="rId9"/>
    <p:sldId id="259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CFF"/>
    <a:srgbClr val="C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717BF-6221-234A-823B-C793ED2203CF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4046-639C-1043-98BB-99F5808BD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7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4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3951-A63F-524D-B844-A93B83097567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415F-BD7B-1849-B286-F0DB8D3F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ncodeproject.org/search/?type=Experimen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heathsc/gemB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www.frontiersin.org/articles/10.3389/fgene.2014.00126/fu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christacaggiano/ENCODE_WGB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256" y="536448"/>
            <a:ext cx="919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RRBS vs WGBS</a:t>
            </a:r>
          </a:p>
          <a:p>
            <a:r>
              <a:rPr lang="en-US" sz="2800" dirty="0" smtClean="0">
                <a:latin typeface="+mj-lt"/>
              </a:rPr>
              <a:t>ENCODE data</a:t>
            </a:r>
          </a:p>
          <a:p>
            <a:r>
              <a:rPr lang="en-US" sz="2800" dirty="0" smtClean="0">
                <a:latin typeface="+mj-lt"/>
                <a:hlinkClick r:id="rId2"/>
              </a:rPr>
              <a:t>https://www.encodeproject.org/search/?type=Experiment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24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256" y="536448"/>
            <a:ext cx="919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Maybe another slide about the pipeline?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20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485900"/>
            <a:ext cx="53086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256" y="536448"/>
            <a:ext cx="919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Replicate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139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256" y="536448"/>
            <a:ext cx="919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WGBS pipeline using </a:t>
            </a:r>
            <a:r>
              <a:rPr lang="en-US" sz="2800" dirty="0" smtClean="0">
                <a:latin typeface="+mj-lt"/>
              </a:rPr>
              <a:t>GEMBS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  <a:hlinkClick r:id="rId2"/>
              </a:rPr>
              <a:t>https://</a:t>
            </a:r>
            <a:r>
              <a:rPr lang="en-US" sz="2800" dirty="0" smtClean="0">
                <a:latin typeface="+mj-lt"/>
                <a:hlinkClick r:id="rId2"/>
              </a:rPr>
              <a:t>github.com/heathsc/gemBS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64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256" y="536448"/>
            <a:ext cx="919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Solutions for matrix manipulation for our large ref matrix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2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256" y="536448"/>
            <a:ext cx="919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RRBS and WGBS samples </a:t>
            </a:r>
            <a:r>
              <a:rPr lang="mr-IN" sz="2800" dirty="0" smtClean="0">
                <a:latin typeface="+mj-lt"/>
              </a:rPr>
              <a:t>–</a:t>
            </a:r>
            <a:r>
              <a:rPr lang="en-US" sz="2800" dirty="0" smtClean="0">
                <a:latin typeface="+mj-lt"/>
              </a:rPr>
              <a:t>what </a:t>
            </a:r>
            <a:r>
              <a:rPr lang="en-US" sz="2800" dirty="0" smtClean="0">
                <a:latin typeface="+mj-lt"/>
              </a:rPr>
              <a:t>is the motivation for different preps? 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3013335"/>
            <a:ext cx="10421112" cy="1512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256" y="1898002"/>
            <a:ext cx="919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RRBS samples “</a:t>
            </a:r>
            <a:r>
              <a:rPr lang="en-US" sz="2000" dirty="0" err="1" smtClean="0">
                <a:latin typeface="+mj-lt"/>
              </a:rPr>
              <a:t>CpG</a:t>
            </a:r>
            <a:r>
              <a:rPr lang="en-US" sz="2000" dirty="0" smtClean="0">
                <a:latin typeface="+mj-lt"/>
              </a:rPr>
              <a:t> shores” </a:t>
            </a:r>
            <a:r>
              <a:rPr lang="mr-IN" sz="2000" dirty="0" smtClean="0">
                <a:latin typeface="+mj-lt"/>
              </a:rPr>
              <a:t>–</a:t>
            </a:r>
            <a:r>
              <a:rPr lang="en-US" sz="2000" dirty="0" smtClean="0">
                <a:latin typeface="+mj-lt"/>
              </a:rPr>
              <a:t> selects for </a:t>
            </a:r>
            <a:r>
              <a:rPr lang="en-US" sz="2000" dirty="0" err="1" smtClean="0">
                <a:latin typeface="+mj-lt"/>
              </a:rPr>
              <a:t>CpG</a:t>
            </a:r>
            <a:r>
              <a:rPr lang="en-US" sz="2000" dirty="0" smtClean="0">
                <a:latin typeface="+mj-lt"/>
              </a:rPr>
              <a:t> rich locations, like promoters and genes. Intergenic regions are underrepresented</a:t>
            </a:r>
            <a:endParaRPr lang="en-US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256" y="5033059"/>
            <a:ext cx="5449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Ex </a:t>
            </a:r>
            <a:r>
              <a:rPr lang="en-US" sz="1400" dirty="0" smtClean="0">
                <a:latin typeface="+mj-lt"/>
              </a:rPr>
              <a:t> coverage- </a:t>
            </a:r>
            <a:r>
              <a:rPr lang="en-US" sz="1400" dirty="0">
                <a:latin typeface="+mj-lt"/>
                <a:hlinkClick r:id="rId3"/>
              </a:rPr>
              <a:t>https://</a:t>
            </a:r>
            <a:r>
              <a:rPr lang="en-US" sz="1400" dirty="0" smtClean="0">
                <a:latin typeface="+mj-lt"/>
                <a:hlinkClick r:id="rId3"/>
              </a:rPr>
              <a:t>www.frontiersin.org/articles/10.3389/fgene.2014.00126/full</a:t>
            </a:r>
            <a:r>
              <a:rPr lang="en-US" sz="1400" dirty="0" smtClean="0">
                <a:latin typeface="+mj-lt"/>
              </a:rPr>
              <a:t> 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69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256" y="536448"/>
            <a:ext cx="919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Fastqc</a:t>
            </a:r>
            <a:r>
              <a:rPr lang="en-US" sz="2800" dirty="0" smtClean="0">
                <a:latin typeface="+mj-lt"/>
              </a:rPr>
              <a:t> checks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256" y="536448"/>
            <a:ext cx="919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depth and number of methylation calls </a:t>
            </a:r>
            <a:endParaRPr lang="en-US" sz="2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256" y="1505635"/>
            <a:ext cx="36099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latin typeface="+mj-lt"/>
              </a:rPr>
              <a:t>RRBS </a:t>
            </a:r>
          </a:p>
          <a:p>
            <a:endParaRPr lang="en-US" sz="2000" u="sng" dirty="0" smtClean="0">
              <a:latin typeface="+mj-lt"/>
            </a:endParaRPr>
          </a:p>
          <a:p>
            <a:r>
              <a:rPr lang="en-US" sz="2000" dirty="0" err="1" smtClean="0">
                <a:latin typeface="+mj-lt"/>
              </a:rPr>
              <a:t>std</a:t>
            </a:r>
            <a:r>
              <a:rPr lang="en-US" sz="2000" dirty="0" smtClean="0">
                <a:latin typeface="+mj-lt"/>
              </a:rPr>
              <a:t>: 157355</a:t>
            </a:r>
          </a:p>
          <a:p>
            <a:r>
              <a:rPr lang="en-US" sz="2000" dirty="0" smtClean="0">
                <a:latin typeface="+mj-lt"/>
              </a:rPr>
              <a:t>mean: 1256254</a:t>
            </a:r>
          </a:p>
          <a:p>
            <a:r>
              <a:rPr lang="en-US" sz="2000" dirty="0" smtClean="0">
                <a:latin typeface="+mj-lt"/>
              </a:rPr>
              <a:t>minimum: 960300</a:t>
            </a:r>
          </a:p>
          <a:p>
            <a:r>
              <a:rPr lang="en-US" sz="2000" dirty="0" smtClean="0">
                <a:latin typeface="+mj-lt"/>
              </a:rPr>
              <a:t>maximum: 2042125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" y="1760629"/>
            <a:ext cx="5227405" cy="3920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256" y="565023"/>
            <a:ext cx="919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Genomic feature distribution 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6956" y="1499019"/>
            <a:ext cx="112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RRBS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785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256" y="565023"/>
            <a:ext cx="919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Bed tools intersect: how many of these sites are shared between similar RRBS/WGBS samples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20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256" y="536448"/>
            <a:ext cx="919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WGBS pipeline using </a:t>
            </a:r>
            <a:r>
              <a:rPr lang="en-US" sz="2800" dirty="0" err="1" smtClean="0">
                <a:latin typeface="+mj-lt"/>
              </a:rPr>
              <a:t>bismark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  <a:hlinkClick r:id="rId2"/>
              </a:rPr>
              <a:t>https://github.com/christacaggiano/ENCODE_WGBS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02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256" y="536448"/>
            <a:ext cx="91927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</a:rPr>
              <a:t>Some runtime information </a:t>
            </a:r>
          </a:p>
          <a:p>
            <a:endParaRPr lang="en-US" sz="2800" u="sng" dirty="0" smtClean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+mj-lt"/>
              </a:rPr>
              <a:t>Entire pipeline takes ~ 24 hours to run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latin typeface="+mj-lt"/>
              </a:rPr>
              <a:t>Splitting of </a:t>
            </a:r>
            <a:r>
              <a:rPr lang="en-US" sz="2800" dirty="0" err="1" smtClean="0">
                <a:latin typeface="+mj-lt"/>
              </a:rPr>
              <a:t>fastq</a:t>
            </a:r>
            <a:r>
              <a:rPr lang="en-US" sz="2800" dirty="0" smtClean="0">
                <a:latin typeface="+mj-lt"/>
              </a:rPr>
              <a:t> files into 18 million reads takes a while ~ 4-10 hours depending 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latin typeface="+mj-lt"/>
              </a:rPr>
              <a:t>Trim galore takes ~ 6 hours  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+mj-lt"/>
              </a:rPr>
              <a:t>Bismark</a:t>
            </a:r>
            <a:r>
              <a:rPr lang="en-US" sz="2800" dirty="0" smtClean="0">
                <a:latin typeface="+mj-lt"/>
              </a:rPr>
              <a:t> takes ~7 hours to run</a:t>
            </a:r>
          </a:p>
          <a:p>
            <a:pPr marL="914400" lvl="1" indent="-457200">
              <a:buFontTx/>
              <a:buChar char="-"/>
            </a:pPr>
            <a:endParaRPr lang="en-US" sz="28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+mj-lt"/>
              </a:rPr>
              <a:t>Could be some opportunities to parallelize splitting </a:t>
            </a:r>
            <a:r>
              <a:rPr lang="mr-IN" sz="2800" dirty="0" smtClean="0">
                <a:latin typeface="+mj-lt"/>
              </a:rPr>
              <a:t>–</a:t>
            </a:r>
            <a:r>
              <a:rPr lang="en-US" sz="2800" dirty="0" smtClean="0">
                <a:latin typeface="+mj-lt"/>
              </a:rPr>
              <a:t> then have trim galore and </a:t>
            </a:r>
            <a:r>
              <a:rPr lang="en-US" sz="2800" dirty="0" err="1" smtClean="0">
                <a:latin typeface="+mj-lt"/>
              </a:rPr>
              <a:t>bismark</a:t>
            </a:r>
            <a:r>
              <a:rPr lang="en-US" sz="2800" dirty="0" smtClean="0">
                <a:latin typeface="+mj-lt"/>
              </a:rPr>
              <a:t> on these split files take place on separate threads instead of sequentially  </a:t>
            </a:r>
          </a:p>
          <a:p>
            <a:pPr marL="914400" lvl="1" indent="-457200">
              <a:buFontTx/>
              <a:buChar char="-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73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192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Caggiano, Christa</dc:creator>
  <cp:lastModifiedBy>Caggiano, Christa</cp:lastModifiedBy>
  <cp:revision>9</cp:revision>
  <dcterms:created xsi:type="dcterms:W3CDTF">2017-10-11T06:00:05Z</dcterms:created>
  <dcterms:modified xsi:type="dcterms:W3CDTF">2017-10-13T20:52:27Z</dcterms:modified>
</cp:coreProperties>
</file>