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4031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52"/>
    <p:restoredTop sz="94933"/>
  </p:normalViewPr>
  <p:slideViewPr>
    <p:cSldViewPr snapToGrid="0" snapToObjects="1">
      <p:cViewPr>
        <p:scale>
          <a:sx n="97" d="100"/>
          <a:sy n="97" d="100"/>
        </p:scale>
        <p:origin x="1192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0007372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eblab.cs.uml.edu/~zlu/DrivingBA/Server/showLog.php" TargetMode="External"/><Relationship Id="rId4" Type="http://schemas.openxmlformats.org/officeDocument/2006/relationships/hyperlink" Target="http://weblab.cs.uml.edu/~zlu/DrivingBA/Server/analyse.php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eblab.cs.uml.edu/~zlu/DrivingBA/Server/showLog.php" TargetMode="External"/><Relationship Id="rId4" Type="http://schemas.openxmlformats.org/officeDocument/2006/relationships/hyperlink" Target="http://weblab.cs.uml.edu/~zlu/DrivingBA/Server/analyse.php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558897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6758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37791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9036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do: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[picture]: OBD    [picture]: a phone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data feature for OBD and Phone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[picture]: about all feature we can get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get a large amount of data, but what is useful for driving behavior analysis.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00082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Citation: Good and Bad behavior website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Features → Behavior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Shape 15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287501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Left: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Calculate on server and return a report to user’ phone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Score system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More information: Route, location, gas and so on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Right: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 for report</a:t>
            </a:r>
          </a:p>
        </p:txBody>
      </p:sp>
      <p:sp>
        <p:nvSpPr>
          <p:cNvPr id="157" name="Shape 15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087460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dirty="0" smtClean="0"/>
              <a:t>data: </a:t>
            </a:r>
            <a:r>
              <a:rPr lang="en-US" u="sng" dirty="0" smtClean="0">
                <a:solidFill>
                  <a:schemeClr val="hlink"/>
                </a:solidFill>
                <a:hlinkClick r:id="rId3"/>
              </a:rPr>
              <a:t>http://weblab.cs.uml.edu/~zlu/DrivingBA/Server/showLog.php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lang="en-US" dirty="0" smtClean="0"/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dirty="0" smtClean="0"/>
              <a:t>report: </a:t>
            </a:r>
            <a:r>
              <a:rPr lang="en-US" u="sng" dirty="0" smtClean="0">
                <a:solidFill>
                  <a:schemeClr val="hlink"/>
                </a:solidFill>
                <a:hlinkClick r:id="rId4"/>
              </a:rPr>
              <a:t>http://weblab.cs.uml.edu/~zlu/DrivingBA/Server/analyse.php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7634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dirty="0" smtClean="0"/>
              <a:t>data: </a:t>
            </a:r>
            <a:r>
              <a:rPr lang="en-US" u="sng" dirty="0" smtClean="0">
                <a:solidFill>
                  <a:schemeClr val="hlink"/>
                </a:solidFill>
                <a:hlinkClick r:id="rId3"/>
              </a:rPr>
              <a:t>http://weblab.cs.uml.edu/~zlu/DrivingBA/Server/showLog.php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lang="en-US" dirty="0" smtClean="0"/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dirty="0" smtClean="0"/>
              <a:t>report: </a:t>
            </a:r>
            <a:r>
              <a:rPr lang="en-US" u="sng" dirty="0" smtClean="0">
                <a:solidFill>
                  <a:schemeClr val="hlink"/>
                </a:solidFill>
                <a:hlinkClick r:id="rId4"/>
              </a:rPr>
              <a:t>http://weblab.cs.uml.edu/~zlu/DrivingBA/Server/analyse.php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lang="en-US" dirty="0" smtClean="0"/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dirty="0" smtClean="0"/>
              <a:t>app: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812412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40703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12306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0830368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3434655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574401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1273811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8515746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15219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319430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24385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58582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926118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702940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06367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271856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473708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43055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08818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2" r:id="rId1"/>
    <p:sldLayoutId id="2147484033" r:id="rId2"/>
    <p:sldLayoutId id="2147484034" r:id="rId3"/>
    <p:sldLayoutId id="2147484035" r:id="rId4"/>
    <p:sldLayoutId id="2147484036" r:id="rId5"/>
    <p:sldLayoutId id="2147484037" r:id="rId6"/>
    <p:sldLayoutId id="2147484038" r:id="rId7"/>
    <p:sldLayoutId id="2147484039" r:id="rId8"/>
    <p:sldLayoutId id="2147484040" r:id="rId9"/>
    <p:sldLayoutId id="2147484041" r:id="rId10"/>
    <p:sldLayoutId id="2147484042" r:id="rId11"/>
    <p:sldLayoutId id="2147484043" r:id="rId12"/>
    <p:sldLayoutId id="2147484044" r:id="rId13"/>
    <p:sldLayoutId id="2147484045" r:id="rId14"/>
    <p:sldLayoutId id="2147484046" r:id="rId15"/>
    <p:sldLayoutId id="2147484047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4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IDerP381ssE" TargetMode="External"/><Relationship Id="rId4" Type="http://schemas.openxmlformats.org/officeDocument/2006/relationships/hyperlink" Target="http://weblab.cs.uml.edu/~zlu/DrivingBA/Server/analyse.php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-346237" y="1122362"/>
            <a:ext cx="11473543" cy="2387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5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Ubiquitous Computing</a:t>
            </a:r>
            <a:r>
              <a:rPr lang="en-US" sz="5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5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5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5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5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Driving Behavior Analysis</a:t>
            </a:r>
          </a:p>
        </p:txBody>
      </p:sp>
      <p:sp>
        <p:nvSpPr>
          <p:cNvPr id="89" name="Shape 89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Yufeng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Yuan</a:t>
            </a:r>
          </a:p>
          <a:p>
            <a:pPr marL="0" marR="0" lvl="0" indent="0" algn="ctr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Cheng Zhang</a:t>
            </a:r>
          </a:p>
          <a:p>
            <a:pPr marL="0" marR="0" lvl="0" indent="0" algn="ctr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Zhaoqian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Lu</a:t>
            </a:r>
          </a:p>
          <a:p>
            <a:pPr marL="0" marR="0" lvl="0" indent="0" algn="ctr" rtl="0">
              <a:lnSpc>
                <a:spcPct val="8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  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825948" y="1680922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dk1"/>
                </a:solidFill>
              </a:rPr>
              <a:t>Spring 2016</a:t>
            </a:r>
            <a:endParaRPr lang="en-US" sz="18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Big Picture</a:t>
            </a:r>
          </a:p>
        </p:txBody>
      </p:sp>
      <p:sp>
        <p:nvSpPr>
          <p:cNvPr id="172" name="Shape 17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More accuracy data analysis algorithm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a </a:t>
            </a:r>
            <a:r>
              <a:rPr lang="en-US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way 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calculating driving behavior </a:t>
            </a:r>
            <a:r>
              <a:rPr lang="en-US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score</a:t>
            </a:r>
            <a:endParaRPr lang="en-US" dirty="0"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Collect auto health report(Machine Learning Algorithm)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altLang="zh-CN" sz="28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Could</a:t>
            </a:r>
            <a:r>
              <a:rPr lang="zh-CN" alt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be</a:t>
            </a:r>
            <a:r>
              <a:rPr lang="zh-CN" alt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useful</a:t>
            </a:r>
            <a:r>
              <a:rPr lang="zh-CN" alt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for</a:t>
            </a:r>
            <a:r>
              <a:rPr lang="zh-CN" alt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insurance</a:t>
            </a:r>
            <a:r>
              <a:rPr lang="zh-CN" alt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company</a:t>
            </a:r>
            <a:r>
              <a:rPr lang="zh-CN" alt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 </a:t>
            </a:r>
            <a:endParaRPr lang="en-US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677334" y="291548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Project Purpose</a:t>
            </a:r>
          </a:p>
        </p:txBody>
      </p:sp>
      <p:sp>
        <p:nvSpPr>
          <p:cNvPr id="95" name="Shape 95"/>
          <p:cNvSpPr txBox="1">
            <a:spLocks noGrp="1"/>
          </p:cNvSpPr>
          <p:nvPr>
            <p:ph idx="1"/>
          </p:nvPr>
        </p:nvSpPr>
        <p:spPr>
          <a:xfrm>
            <a:off x="677334" y="1749772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r>
              <a:rPr lang="en-US" sz="3200" dirty="0"/>
              <a:t>This system will collect data </a:t>
            </a:r>
            <a:r>
              <a:rPr lang="en-US" sz="3200" dirty="0" smtClean="0"/>
              <a:t>from </a:t>
            </a:r>
            <a:r>
              <a:rPr lang="en-US" sz="3200" dirty="0"/>
              <a:t>OBD reader, google map, phone sensors, to analyze </a:t>
            </a:r>
            <a:r>
              <a:rPr lang="en-US" altLang="zh-CN" sz="3200" dirty="0" smtClean="0"/>
              <a:t>if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the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driver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drives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the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auto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appropriately</a:t>
            </a:r>
            <a:r>
              <a:rPr lang="en-US" sz="3200" dirty="0" smtClean="0"/>
              <a:t>. </a:t>
            </a:r>
          </a:p>
          <a:p>
            <a:r>
              <a:rPr lang="en-US" sz="3200" dirty="0" smtClean="0"/>
              <a:t>Then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the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system</a:t>
            </a:r>
            <a:r>
              <a:rPr lang="en-US" sz="3200" dirty="0" smtClean="0"/>
              <a:t> </a:t>
            </a:r>
            <a:r>
              <a:rPr lang="en-US" sz="3200" dirty="0"/>
              <a:t>will gives a report to </a:t>
            </a:r>
            <a:r>
              <a:rPr lang="en-US" altLang="zh-CN" sz="3200" dirty="0" smtClean="0"/>
              <a:t>user</a:t>
            </a:r>
            <a:r>
              <a:rPr lang="zh-CN" altLang="en-US" sz="3200" dirty="0" smtClean="0"/>
              <a:t> </a:t>
            </a:r>
            <a:r>
              <a:rPr lang="en-US" sz="3200" dirty="0" smtClean="0"/>
              <a:t>about </a:t>
            </a:r>
            <a:r>
              <a:rPr lang="en-US" sz="3200" dirty="0"/>
              <a:t>their driving behaviors, and which part of driving behavior should be corrected</a:t>
            </a:r>
            <a:r>
              <a:rPr lang="en-US" sz="3200" dirty="0" smtClean="0"/>
              <a:t>.</a:t>
            </a: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394" y="498699"/>
            <a:ext cx="2661350" cy="266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Shape 1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10144" y="4378525"/>
            <a:ext cx="2309100" cy="230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94193" y="498700"/>
            <a:ext cx="2661351" cy="3272147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Shape 104"/>
          <p:cNvSpPr/>
          <p:nvPr/>
        </p:nvSpPr>
        <p:spPr>
          <a:xfrm rot="-7123440">
            <a:off x="733008" y="3965540"/>
            <a:ext cx="2984451" cy="190248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05" name="Shape 10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60224" y="3742799"/>
            <a:ext cx="416725" cy="635721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Shape 106"/>
          <p:cNvSpPr/>
          <p:nvPr/>
        </p:nvSpPr>
        <p:spPr>
          <a:xfrm rot="-3579538">
            <a:off x="4279050" y="4419730"/>
            <a:ext cx="1798886" cy="201541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07" name="Shape 10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97956" y="4031075"/>
            <a:ext cx="416724" cy="416724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Shape 108"/>
          <p:cNvSpPr txBox="1"/>
          <p:nvPr/>
        </p:nvSpPr>
        <p:spPr>
          <a:xfrm>
            <a:off x="5443169" y="0"/>
            <a:ext cx="2185200" cy="63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altLang="zh-CN" sz="2400" dirty="0"/>
              <a:t>W</a:t>
            </a:r>
            <a:r>
              <a:rPr lang="en-US" sz="2400" dirty="0" smtClean="0"/>
              <a:t>eb </a:t>
            </a:r>
            <a:r>
              <a:rPr lang="en-US" altLang="zh-CN" sz="2400" dirty="0"/>
              <a:t>S</a:t>
            </a:r>
            <a:r>
              <a:rPr lang="en-US" sz="2400" dirty="0" smtClean="0"/>
              <a:t>erver</a:t>
            </a:r>
            <a:endParaRPr lang="en-US" sz="2400" dirty="0"/>
          </a:p>
        </p:txBody>
      </p:sp>
      <p:sp>
        <p:nvSpPr>
          <p:cNvPr id="109" name="Shape 109"/>
          <p:cNvSpPr txBox="1"/>
          <p:nvPr/>
        </p:nvSpPr>
        <p:spPr>
          <a:xfrm>
            <a:off x="518194" y="163425"/>
            <a:ext cx="1546500" cy="63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400" dirty="0"/>
              <a:t>OBD2</a:t>
            </a:r>
          </a:p>
        </p:txBody>
      </p:sp>
      <p:pic>
        <p:nvPicPr>
          <p:cNvPr id="110" name="Shape 11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602844" y="1417000"/>
            <a:ext cx="1911150" cy="1911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Shape 111"/>
          <p:cNvSpPr/>
          <p:nvPr/>
        </p:nvSpPr>
        <p:spPr>
          <a:xfrm>
            <a:off x="8149394" y="2336425"/>
            <a:ext cx="1601100" cy="1344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2" name="Shape 112"/>
          <p:cNvSpPr txBox="1"/>
          <p:nvPr/>
        </p:nvSpPr>
        <p:spPr>
          <a:xfrm>
            <a:off x="9947969" y="907675"/>
            <a:ext cx="1361400" cy="41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altLang="zh-CN" sz="2400" dirty="0"/>
              <a:t>R</a:t>
            </a:r>
            <a:r>
              <a:rPr lang="en-US" sz="2400" dirty="0" smtClean="0"/>
              <a:t>eport</a:t>
            </a:r>
            <a:endParaRPr lang="en-US" sz="2400" dirty="0"/>
          </a:p>
        </p:txBody>
      </p:sp>
      <p:sp>
        <p:nvSpPr>
          <p:cNvPr id="113" name="Shape 113"/>
          <p:cNvSpPr txBox="1"/>
          <p:nvPr/>
        </p:nvSpPr>
        <p:spPr>
          <a:xfrm>
            <a:off x="7258544" y="3496225"/>
            <a:ext cx="2492100" cy="115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400" smtClean="0"/>
              <a:t>Apach</a:t>
            </a:r>
            <a:r>
              <a:rPr lang="en-US" altLang="zh-CN" sz="2400" smtClean="0"/>
              <a:t>e</a:t>
            </a:r>
            <a:endParaRPr lang="en-US" sz="2400" dirty="0"/>
          </a:p>
          <a:p>
            <a:pPr lvl="0">
              <a:spcBef>
                <a:spcPts val="0"/>
              </a:spcBef>
              <a:buNone/>
            </a:pPr>
            <a:r>
              <a:rPr lang="en-US" sz="2400" dirty="0"/>
              <a:t>PHP</a:t>
            </a:r>
          </a:p>
          <a:p>
            <a:pPr lvl="0">
              <a:spcBef>
                <a:spcPts val="0"/>
              </a:spcBef>
              <a:buNone/>
            </a:pPr>
            <a:r>
              <a:rPr lang="en-US" sz="2400" dirty="0"/>
              <a:t>HTML</a:t>
            </a:r>
          </a:p>
          <a:p>
            <a:pPr lvl="0">
              <a:spcBef>
                <a:spcPts val="0"/>
              </a:spcBef>
              <a:buNone/>
            </a:pPr>
            <a:r>
              <a:rPr lang="en-US" sz="2400" dirty="0"/>
              <a:t>Google Map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664082" y="3169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sym typeface="Calibri"/>
              </a:rPr>
              <a:t>Data</a:t>
            </a:r>
          </a:p>
        </p:txBody>
      </p:sp>
      <p:grpSp>
        <p:nvGrpSpPr>
          <p:cNvPr id="120" name="Shape 120"/>
          <p:cNvGrpSpPr/>
          <p:nvPr/>
        </p:nvGrpSpPr>
        <p:grpSpPr>
          <a:xfrm>
            <a:off x="664082" y="1637700"/>
            <a:ext cx="10037219" cy="4347358"/>
            <a:chOff x="259985" y="0"/>
            <a:chExt cx="10037219" cy="4347358"/>
          </a:xfrm>
        </p:grpSpPr>
        <p:sp>
          <p:nvSpPr>
            <p:cNvPr id="121" name="Shape 121"/>
            <p:cNvSpPr/>
            <p:nvPr/>
          </p:nvSpPr>
          <p:spPr>
            <a:xfrm>
              <a:off x="259985" y="1245928"/>
              <a:ext cx="358201" cy="358201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w="9525" cap="flat" cmpd="sng">
              <a:solidFill>
                <a:srgbClr val="599BD5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259985" y="0"/>
              <a:ext cx="4875915" cy="103049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" name="Shape 123"/>
            <p:cNvSpPr txBox="1"/>
            <p:nvPr/>
          </p:nvSpPr>
          <p:spPr>
            <a:xfrm>
              <a:off x="259985" y="0"/>
              <a:ext cx="4875915" cy="1030492"/>
            </a:xfrm>
            <a:prstGeom prst="rect">
              <a:avLst/>
            </a:prstGeom>
            <a:noFill/>
            <a:ln>
              <a:noFill/>
            </a:ln>
          </p:spPr>
          <p:txBody>
            <a:bodyPr lIns="118100" tIns="78725" rIns="118100" bIns="787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62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OBD2</a:t>
              </a:r>
            </a:p>
          </p:txBody>
        </p:sp>
        <p:sp>
          <p:nvSpPr>
            <p:cNvPr id="124" name="Shape 124"/>
            <p:cNvSpPr/>
            <p:nvPr/>
          </p:nvSpPr>
          <p:spPr>
            <a:xfrm>
              <a:off x="259985" y="2080886"/>
              <a:ext cx="358193" cy="35819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599BD5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601299" y="1842508"/>
              <a:ext cx="4534601" cy="83495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" name="Shape 126"/>
            <p:cNvSpPr txBox="1"/>
            <p:nvPr/>
          </p:nvSpPr>
          <p:spPr>
            <a:xfrm>
              <a:off x="601299" y="1842508"/>
              <a:ext cx="4534601" cy="834950"/>
            </a:xfrm>
            <a:prstGeom prst="rect">
              <a:avLst/>
            </a:prstGeom>
            <a:noFill/>
            <a:ln>
              <a:noFill/>
            </a:ln>
          </p:spPr>
          <p:txBody>
            <a:bodyPr lIns="177800" tIns="177800" rIns="177800" bIns="1778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5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RPM</a:t>
              </a:r>
            </a:p>
          </p:txBody>
        </p:sp>
        <p:sp>
          <p:nvSpPr>
            <p:cNvPr id="127" name="Shape 127"/>
            <p:cNvSpPr/>
            <p:nvPr/>
          </p:nvSpPr>
          <p:spPr>
            <a:xfrm>
              <a:off x="259985" y="2915836"/>
              <a:ext cx="358193" cy="35819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599BD5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601299" y="2677458"/>
              <a:ext cx="4534601" cy="83495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" name="Shape 129"/>
            <p:cNvSpPr txBox="1"/>
            <p:nvPr/>
          </p:nvSpPr>
          <p:spPr>
            <a:xfrm>
              <a:off x="601299" y="2677458"/>
              <a:ext cx="4534601" cy="834950"/>
            </a:xfrm>
            <a:prstGeom prst="rect">
              <a:avLst/>
            </a:prstGeom>
            <a:noFill/>
            <a:ln>
              <a:noFill/>
            </a:ln>
          </p:spPr>
          <p:txBody>
            <a:bodyPr lIns="177800" tIns="177800" rIns="177800" bIns="1778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altLang="zh-CN" sz="2500" dirty="0" smtClean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Driving</a:t>
              </a:r>
              <a:r>
                <a:rPr lang="zh-CN" altLang="en-US" sz="2500" dirty="0" smtClean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sz="2500" dirty="0" smtClean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r>
                <a:rPr lang="en-US" altLang="zh-CN" sz="2500" dirty="0" smtClean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uration</a:t>
              </a:r>
              <a:endParaRPr lang="en-US" sz="2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Shape 130"/>
            <p:cNvSpPr/>
            <p:nvPr/>
          </p:nvSpPr>
          <p:spPr>
            <a:xfrm>
              <a:off x="259985" y="3750787"/>
              <a:ext cx="358193" cy="35819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599BD5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601299" y="3512408"/>
              <a:ext cx="4534601" cy="83495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" name="Shape 132"/>
            <p:cNvSpPr txBox="1"/>
            <p:nvPr/>
          </p:nvSpPr>
          <p:spPr>
            <a:xfrm>
              <a:off x="601299" y="3512408"/>
              <a:ext cx="4534601" cy="834950"/>
            </a:xfrm>
            <a:prstGeom prst="rect">
              <a:avLst/>
            </a:prstGeom>
            <a:noFill/>
            <a:ln>
              <a:noFill/>
            </a:ln>
          </p:spPr>
          <p:txBody>
            <a:bodyPr lIns="177800" tIns="177800" rIns="177800" bIns="1778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Lots of engine data</a:t>
              </a:r>
            </a:p>
          </p:txBody>
        </p:sp>
        <p:sp>
          <p:nvSpPr>
            <p:cNvPr id="133" name="Shape 133"/>
            <p:cNvSpPr/>
            <p:nvPr/>
          </p:nvSpPr>
          <p:spPr>
            <a:xfrm>
              <a:off x="5379696" y="1245928"/>
              <a:ext cx="358201" cy="358201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w="9525" cap="flat" cmpd="sng">
              <a:solidFill>
                <a:srgbClr val="599BD5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5379696" y="0"/>
              <a:ext cx="4875915" cy="103049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" name="Shape 135"/>
            <p:cNvSpPr txBox="1"/>
            <p:nvPr/>
          </p:nvSpPr>
          <p:spPr>
            <a:xfrm>
              <a:off x="5379696" y="0"/>
              <a:ext cx="4875915" cy="1030492"/>
            </a:xfrm>
            <a:prstGeom prst="rect">
              <a:avLst/>
            </a:prstGeom>
            <a:noFill/>
            <a:ln>
              <a:noFill/>
            </a:ln>
          </p:spPr>
          <p:txBody>
            <a:bodyPr lIns="118100" tIns="78725" rIns="118100" bIns="787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62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Phone</a:t>
              </a:r>
            </a:p>
          </p:txBody>
        </p:sp>
        <p:sp>
          <p:nvSpPr>
            <p:cNvPr id="136" name="Shape 136"/>
            <p:cNvSpPr/>
            <p:nvPr/>
          </p:nvSpPr>
          <p:spPr>
            <a:xfrm>
              <a:off x="5379696" y="2080886"/>
              <a:ext cx="358193" cy="35819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599BD5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5721012" y="1842508"/>
              <a:ext cx="4534601" cy="83495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" name="Shape 138"/>
            <p:cNvSpPr txBox="1"/>
            <p:nvPr/>
          </p:nvSpPr>
          <p:spPr>
            <a:xfrm>
              <a:off x="5721012" y="1842508"/>
              <a:ext cx="4534601" cy="834950"/>
            </a:xfrm>
            <a:prstGeom prst="rect">
              <a:avLst/>
            </a:prstGeom>
            <a:noFill/>
            <a:ln>
              <a:noFill/>
            </a:ln>
          </p:spPr>
          <p:txBody>
            <a:bodyPr lIns="177800" tIns="177800" rIns="177800" bIns="1778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5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Time</a:t>
              </a:r>
            </a:p>
          </p:txBody>
        </p:sp>
        <p:sp>
          <p:nvSpPr>
            <p:cNvPr id="139" name="Shape 139"/>
            <p:cNvSpPr/>
            <p:nvPr/>
          </p:nvSpPr>
          <p:spPr>
            <a:xfrm>
              <a:off x="5379696" y="2915836"/>
              <a:ext cx="358193" cy="35819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599BD5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5721012" y="2677458"/>
              <a:ext cx="4534601" cy="83495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 txBox="1"/>
            <p:nvPr/>
          </p:nvSpPr>
          <p:spPr>
            <a:xfrm>
              <a:off x="5721012" y="2677458"/>
              <a:ext cx="4534601" cy="834950"/>
            </a:xfrm>
            <a:prstGeom prst="rect">
              <a:avLst/>
            </a:prstGeom>
            <a:noFill/>
            <a:ln>
              <a:noFill/>
            </a:ln>
          </p:spPr>
          <p:txBody>
            <a:bodyPr lIns="177800" tIns="177800" rIns="177800" bIns="1778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5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Google map </a:t>
              </a:r>
              <a:r>
                <a:rPr lang="en-US" sz="2500" dirty="0" smtClean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Inf</a:t>
              </a:r>
              <a:r>
                <a:rPr lang="en-US" altLang="zh-CN" sz="2500" dirty="0" smtClean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ormation</a:t>
              </a:r>
              <a:endParaRPr lang="en-US" sz="2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Shape 142"/>
            <p:cNvSpPr/>
            <p:nvPr/>
          </p:nvSpPr>
          <p:spPr>
            <a:xfrm>
              <a:off x="5379696" y="3750787"/>
              <a:ext cx="358193" cy="35819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599BD5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>
              <a:off x="5721012" y="3512408"/>
              <a:ext cx="4534601" cy="83495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" name="Shape 144"/>
            <p:cNvSpPr txBox="1"/>
            <p:nvPr/>
          </p:nvSpPr>
          <p:spPr>
            <a:xfrm>
              <a:off x="5762603" y="3512408"/>
              <a:ext cx="4534601" cy="834950"/>
            </a:xfrm>
            <a:prstGeom prst="rect">
              <a:avLst/>
            </a:prstGeom>
            <a:noFill/>
            <a:ln>
              <a:noFill/>
            </a:ln>
          </p:spPr>
          <p:txBody>
            <a:bodyPr lIns="177800" tIns="177800" rIns="177800" bIns="177800" anchor="ctr" anchorCtr="0">
              <a:noAutofit/>
            </a:bodyPr>
            <a:lstStyle/>
            <a:p>
              <a:pPr>
                <a:lnSpc>
                  <a:spcPct val="90000"/>
                </a:lnSpc>
                <a:buSzPct val="25000"/>
              </a:pPr>
              <a:r>
                <a:rPr lang="en-US" sz="2500" dirty="0">
                  <a:solidFill>
                    <a:schemeClr val="dk1"/>
                  </a:solidFill>
                  <a:latin typeface="Calibri"/>
                  <a:ea typeface="Calibri"/>
                  <a:cs typeface="Calibri"/>
                </a:rPr>
                <a:t>accelerometer</a:t>
              </a:r>
              <a:endParaRPr sz="2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5" name="Shape 145"/>
          <p:cNvSpPr txBox="1"/>
          <p:nvPr/>
        </p:nvSpPr>
        <p:spPr>
          <a:xfrm>
            <a:off x="1005396" y="2629151"/>
            <a:ext cx="4534500" cy="834900"/>
          </a:xfrm>
          <a:prstGeom prst="rect">
            <a:avLst/>
          </a:prstGeom>
          <a:noFill/>
          <a:ln>
            <a:noFill/>
          </a:ln>
        </p:spPr>
        <p:txBody>
          <a:bodyPr lIns="177800" tIns="177800" rIns="177800" bIns="1778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Speed</a:t>
            </a:r>
          </a:p>
        </p:txBody>
      </p:sp>
      <p:sp>
        <p:nvSpPr>
          <p:cNvPr id="146" name="Shape 146"/>
          <p:cNvSpPr txBox="1"/>
          <p:nvPr/>
        </p:nvSpPr>
        <p:spPr>
          <a:xfrm>
            <a:off x="6125008" y="2668242"/>
            <a:ext cx="4534500" cy="834900"/>
          </a:xfrm>
          <a:prstGeom prst="rect">
            <a:avLst/>
          </a:prstGeom>
          <a:noFill/>
          <a:ln>
            <a:noFill/>
          </a:ln>
        </p:spPr>
        <p:txBody>
          <a:bodyPr lIns="177800" tIns="177800" rIns="177800" bIns="1778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GPS </a:t>
            </a:r>
            <a:r>
              <a:rPr lang="en-US" sz="2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Location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624325" y="265043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dirty="0">
                <a:solidFill>
                  <a:schemeClr val="accent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Analysis</a:t>
            </a:r>
          </a:p>
        </p:txBody>
      </p:sp>
      <p:sp>
        <p:nvSpPr>
          <p:cNvPr id="153" name="Shape 153"/>
          <p:cNvSpPr txBox="1">
            <a:spLocks noGrp="1"/>
          </p:cNvSpPr>
          <p:nvPr>
            <p:ph idx="1"/>
          </p:nvPr>
        </p:nvSpPr>
        <p:spPr>
          <a:xfrm>
            <a:off x="624325" y="1719608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altLang="zh-CN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r>
              <a:rPr lang="zh-CN" altLang="en-US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lang="zh-CN" altLang="en-US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Analysis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</a:p>
          <a:p>
            <a:pPr marL="971550" lvl="1" indent="-514350"/>
            <a:r>
              <a:rPr lang="en-US" altLang="zh-CN" sz="24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Driving</a:t>
            </a:r>
            <a:r>
              <a:rPr lang="zh-CN" alt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Speed </a:t>
            </a:r>
            <a:r>
              <a:rPr lang="en-US" altLang="zh-CN" sz="24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is</a:t>
            </a:r>
            <a:r>
              <a:rPr lang="zh-CN" alt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greater</a:t>
            </a:r>
            <a:r>
              <a:rPr lang="zh-CN" alt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than</a:t>
            </a:r>
            <a:r>
              <a:rPr lang="zh-CN" alt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limit speed information from google map</a:t>
            </a:r>
          </a:p>
          <a:p>
            <a:pPr marL="457200" lvl="1" indent="0">
              <a:buNone/>
            </a:pPr>
            <a:r>
              <a:rPr lang="zh-CN" alt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	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lang="zh-CN" alt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Speed too high</a:t>
            </a:r>
            <a:endParaRPr lang="en-US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71550" lvl="1" indent="-514350"/>
            <a:r>
              <a:rPr lang="en-US" altLang="zh-CN" sz="24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E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ngine </a:t>
            </a:r>
            <a:r>
              <a:rPr lang="en-US" altLang="zh-CN" sz="24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s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tart and stop time </a:t>
            </a:r>
            <a:endParaRPr lang="zh-CN" altLang="en-US" sz="2400" dirty="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marL="457200" lvl="1" indent="0">
              <a:buNone/>
            </a:pPr>
            <a:r>
              <a:rPr lang="zh-CN" alt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	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→</a:t>
            </a:r>
            <a:r>
              <a:rPr lang="zh-CN" alt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Long time driving</a:t>
            </a:r>
            <a:r>
              <a:rPr lang="zh-CN" alt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reminder</a:t>
            </a:r>
            <a:endParaRPr lang="en-US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71550" lvl="1" indent="-514350"/>
            <a:r>
              <a:rPr lang="en-US" altLang="zh-CN" sz="24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S</a:t>
            </a:r>
            <a:r>
              <a:rPr lang="en-US" altLang="zh-C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peed</a:t>
            </a:r>
            <a:r>
              <a:rPr lang="zh-CN" alt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increase</a:t>
            </a:r>
            <a:r>
              <a:rPr lang="zh-CN" alt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</a:t>
            </a:r>
            <a:r>
              <a:rPr lang="zh-CN" alt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decrease</a:t>
            </a:r>
            <a:r>
              <a:rPr lang="zh-CN" alt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</a:t>
            </a:r>
            <a:r>
              <a:rPr lang="zh-CN" alt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too</a:t>
            </a:r>
            <a:r>
              <a:rPr lang="zh-CN" alt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fast</a:t>
            </a:r>
            <a:r>
              <a:rPr lang="zh-CN" alt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</a:t>
            </a:r>
            <a:r>
              <a:rPr lang="zh-CN" alt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24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short</a:t>
            </a:r>
            <a:r>
              <a:rPr lang="zh-CN" alt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time</a:t>
            </a:r>
            <a:r>
              <a:rPr lang="zh-CN" alt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(4</a:t>
            </a:r>
            <a:r>
              <a:rPr lang="zh-CN" alt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secs</a:t>
            </a:r>
            <a:r>
              <a:rPr lang="en-US" altLang="zh-CN" sz="24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)</a:t>
            </a:r>
            <a:r>
              <a:rPr lang="zh-CN" alt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</a:t>
            </a:r>
          </a:p>
          <a:p>
            <a:pPr marL="457200" lvl="1" indent="0">
              <a:buNone/>
            </a:pPr>
            <a:r>
              <a:rPr lang="zh-CN" alt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	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→ Rush 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acceleration and hard break</a:t>
            </a:r>
            <a:endParaRPr lang="en-US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71550" lvl="1" indent="-514350"/>
            <a:r>
              <a:rPr lang="en-US" altLang="zh-CN" sz="24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Speed</a:t>
            </a:r>
            <a:r>
              <a:rPr lang="zh-CN" alt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to</a:t>
            </a:r>
            <a:r>
              <a:rPr lang="zh-CN" alt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high(30</a:t>
            </a:r>
            <a:r>
              <a:rPr lang="zh-CN" alt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miles)</a:t>
            </a:r>
            <a:r>
              <a:rPr lang="zh-CN" alt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if</a:t>
            </a:r>
            <a:r>
              <a:rPr lang="zh-CN" alt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bearing</a:t>
            </a:r>
            <a:r>
              <a:rPr lang="zh-CN" alt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data</a:t>
            </a:r>
            <a:r>
              <a:rPr lang="zh-CN" alt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greater</a:t>
            </a:r>
            <a:r>
              <a:rPr lang="zh-CN" alt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than</a:t>
            </a:r>
            <a:r>
              <a:rPr lang="zh-CN" alt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75</a:t>
            </a:r>
            <a:r>
              <a:rPr lang="zh-CN" alt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degrees</a:t>
            </a:r>
            <a:endParaRPr lang="en-US" sz="2400" dirty="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marL="457200" lvl="1" indent="0">
              <a:buNone/>
            </a:pPr>
            <a:r>
              <a:rPr lang="zh-CN" alt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	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→</a:t>
            </a:r>
            <a:r>
              <a:rPr lang="zh-CN" alt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Turning 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speed too 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fast</a:t>
            </a:r>
            <a:endParaRPr lang="en-US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558064" y="238539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dirty="0">
                <a:solidFill>
                  <a:schemeClr val="accent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Report</a:t>
            </a:r>
          </a:p>
        </p:txBody>
      </p:sp>
      <p:sp>
        <p:nvSpPr>
          <p:cNvPr id="160" name="Shape 160"/>
          <p:cNvSpPr txBox="1">
            <a:spLocks noGrp="1"/>
          </p:cNvSpPr>
          <p:nvPr>
            <p:ph idx="1"/>
          </p:nvPr>
        </p:nvSpPr>
        <p:spPr>
          <a:xfrm>
            <a:off x="558064" y="1511826"/>
            <a:ext cx="10515599" cy="45179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altLang="zh-CN" sz="2400" b="0" i="0" u="none" strike="noStrike" cap="none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Driving</a:t>
            </a:r>
            <a:r>
              <a:rPr lang="zh-CN" altLang="en-US" sz="2400" b="0" i="0" u="none" strike="noStrike" cap="none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2400" b="0" i="0" u="none" strike="noStrike" cap="none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duration</a:t>
            </a:r>
          </a:p>
          <a:p>
            <a:pPr marL="22860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altLang="zh-CN" sz="2400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Driving</a:t>
            </a:r>
            <a:r>
              <a:rPr lang="zh-CN" altLang="en-US" sz="2400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route</a:t>
            </a:r>
            <a:r>
              <a:rPr lang="zh-CN" altLang="en-US" sz="2400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showing</a:t>
            </a:r>
            <a:r>
              <a:rPr lang="zh-CN" altLang="en-US" sz="2400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in</a:t>
            </a:r>
            <a:r>
              <a:rPr lang="zh-CN" altLang="en-US" sz="2400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google</a:t>
            </a:r>
            <a:r>
              <a:rPr lang="zh-CN" altLang="en-US" sz="2400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map</a:t>
            </a:r>
            <a:endParaRPr lang="en-US" altLang="zh-CN" sz="24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altLang="zh-CN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Max</a:t>
            </a:r>
            <a:r>
              <a:rPr lang="zh-CN" altLang="en-US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speed,</a:t>
            </a:r>
            <a:r>
              <a:rPr lang="zh-CN" altLang="en-US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2400" dirty="0" err="1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A</a:t>
            </a:r>
            <a:r>
              <a:rPr lang="en-US" altLang="zh-CN" sz="24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vg</a:t>
            </a:r>
            <a:r>
              <a:rPr lang="zh-CN" altLang="en-US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speed</a:t>
            </a:r>
          </a:p>
          <a:p>
            <a:pPr marL="22860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altLang="zh-CN" sz="2400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Full</a:t>
            </a:r>
            <a:r>
              <a:rPr lang="zh-CN" altLang="en-US" sz="2400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stop</a:t>
            </a:r>
            <a:r>
              <a:rPr lang="zh-CN" altLang="en-US" sz="2400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count</a:t>
            </a:r>
          </a:p>
          <a:p>
            <a:pPr marL="22860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altLang="zh-CN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Hard</a:t>
            </a:r>
            <a:r>
              <a:rPr lang="zh-CN" altLang="en-US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break</a:t>
            </a:r>
            <a:r>
              <a:rPr lang="zh-CN" altLang="en-US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count</a:t>
            </a:r>
          </a:p>
          <a:p>
            <a:pPr marL="22860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altLang="zh-CN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Over</a:t>
            </a:r>
            <a:r>
              <a:rPr lang="zh-CN" altLang="en-US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acceleration</a:t>
            </a:r>
            <a:r>
              <a:rPr lang="zh-CN" altLang="en-US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count</a:t>
            </a:r>
            <a:endParaRPr lang="en-US" altLang="zh-CN" sz="2400" dirty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 marL="22860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Driving </a:t>
            </a:r>
            <a:r>
              <a:rPr lang="en-US" sz="2400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suggestion(TBD</a:t>
            </a:r>
            <a:r>
              <a:rPr lang="en-US" sz="2400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)</a:t>
            </a:r>
          </a:p>
          <a:p>
            <a:pPr marL="228600" lvl="1" indent="-228600">
              <a:lnSpc>
                <a:spcPct val="90000"/>
              </a:lnSpc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altLang="zh-CN" sz="2400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Over</a:t>
            </a:r>
            <a:r>
              <a:rPr lang="zh-CN" altLang="en-US" sz="2400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speed</a:t>
            </a:r>
            <a:r>
              <a:rPr lang="zh-CN" altLang="en-US" sz="2400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limit</a:t>
            </a:r>
            <a:r>
              <a:rPr lang="zh-CN" altLang="en-US" sz="2400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count</a:t>
            </a:r>
            <a:r>
              <a:rPr lang="zh-CN" altLang="en-US" sz="2400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(TBD)</a:t>
            </a:r>
            <a:endParaRPr lang="zh-CN" altLang="en-US" sz="2400" dirty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 marL="228600" lvl="1" indent="-228600">
              <a:lnSpc>
                <a:spcPct val="90000"/>
              </a:lnSpc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altLang="zh-CN" sz="2400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Remind</a:t>
            </a:r>
            <a:r>
              <a:rPr lang="zh-CN" altLang="en-US" sz="2400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if</a:t>
            </a:r>
            <a:r>
              <a:rPr lang="zh-CN" altLang="en-US" sz="2400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gas</a:t>
            </a:r>
            <a:r>
              <a:rPr lang="zh-CN" altLang="en-US" sz="2400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station</a:t>
            </a:r>
            <a:r>
              <a:rPr lang="zh-CN" altLang="en-US" sz="2400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or</a:t>
            </a:r>
            <a:r>
              <a:rPr lang="zh-CN" altLang="en-US" sz="2400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restaurant</a:t>
            </a:r>
            <a:r>
              <a:rPr lang="zh-CN" altLang="en-US" sz="2400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closed</a:t>
            </a:r>
            <a:r>
              <a:rPr lang="zh-CN" altLang="en-US" sz="2400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by</a:t>
            </a:r>
            <a:r>
              <a:rPr lang="zh-CN" altLang="en-US" sz="2400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car</a:t>
            </a:r>
            <a:r>
              <a:rPr lang="zh-CN" altLang="en-US" sz="2400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(TBD</a:t>
            </a:r>
            <a:r>
              <a:rPr lang="en-US" altLang="zh-CN" sz="2400" dirty="0" smtClean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)</a:t>
            </a:r>
            <a:endParaRPr lang="en-US" sz="2400" dirty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083" y="463999"/>
            <a:ext cx="9856856" cy="5927433"/>
          </a:xfrm>
          <a:prstGeom prst="rect">
            <a:avLst/>
          </a:prstGeom>
        </p:spPr>
      </p:pic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0" y="0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dirty="0">
                <a:solidFill>
                  <a:schemeClr val="accent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Demo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0" y="0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dirty="0">
                <a:solidFill>
                  <a:schemeClr val="accent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Demo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341" y="596187"/>
            <a:ext cx="3328520" cy="59162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036" y="596187"/>
            <a:ext cx="3335130" cy="592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16269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Video Demo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584568" y="1930400"/>
            <a:ext cx="8596668" cy="3880773"/>
          </a:xfrm>
        </p:spPr>
        <p:txBody>
          <a:bodyPr/>
          <a:lstStyle/>
          <a:p>
            <a:pPr marL="177800" indent="0">
              <a:buNone/>
            </a:pPr>
            <a:r>
              <a:rPr lang="en-US" dirty="0">
                <a:hlinkClick r:id="rId3"/>
              </a:rPr>
              <a:t>https://youtu.be/IDerP381ssE</a:t>
            </a:r>
            <a:endParaRPr lang="en-US" dirty="0"/>
          </a:p>
          <a:p>
            <a:pPr marL="177800" indent="0">
              <a:buNone/>
            </a:pPr>
            <a:endParaRPr lang="en-US" dirty="0" smtClean="0"/>
          </a:p>
          <a:p>
            <a:pPr lvl="0" indent="-228600">
              <a:spcBef>
                <a:spcPts val="0"/>
              </a:spcBef>
              <a:buNone/>
            </a:pPr>
            <a:endParaRPr lang="en-US" dirty="0" smtClean="0"/>
          </a:p>
          <a:p>
            <a:pPr lvl="0" indent="-228600">
              <a:spcBef>
                <a:spcPts val="0"/>
              </a:spcBef>
              <a:buNone/>
            </a:pPr>
            <a:endParaRPr lang="en-US" dirty="0" smtClean="0"/>
          </a:p>
          <a:p>
            <a:pPr lvl="0" indent="-228600">
              <a:spcBef>
                <a:spcPts val="0"/>
              </a:spcBef>
              <a:buNone/>
            </a:pPr>
            <a:r>
              <a:rPr lang="en-US" sz="3600" dirty="0" smtClean="0">
                <a:solidFill>
                  <a:schemeClr val="accent2">
                    <a:lumMod val="50000"/>
                  </a:schemeClr>
                </a:solidFill>
              </a:rPr>
              <a:t>Online Report</a:t>
            </a:r>
          </a:p>
          <a:p>
            <a:pPr lvl="0" indent="-228600"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endParaRPr lang="en-US" u="sng" dirty="0" smtClean="0">
              <a:solidFill>
                <a:schemeClr val="hlink"/>
              </a:solidFill>
              <a:hlinkClick r:id="rId4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u="sng" dirty="0">
                <a:solidFill>
                  <a:schemeClr val="hlink"/>
                </a:solidFill>
                <a:hlinkClick r:id="rId4"/>
              </a:rPr>
              <a:t> </a:t>
            </a:r>
            <a:r>
              <a:rPr lang="en-US" u="sng" dirty="0" smtClean="0">
                <a:solidFill>
                  <a:schemeClr val="hlink"/>
                </a:solidFill>
                <a:hlinkClick r:id="rId4"/>
              </a:rPr>
              <a:t> http</a:t>
            </a:r>
            <a:r>
              <a:rPr lang="en-US" u="sng" dirty="0">
                <a:solidFill>
                  <a:schemeClr val="hlink"/>
                </a:solidFill>
                <a:hlinkClick r:id="rId4"/>
              </a:rPr>
              <a:t>://weblab.cs.uml.edu/~zlu/DrivingBA/Server/analyse.php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40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962</TotalTime>
  <Words>317</Words>
  <Application>Microsoft Macintosh PowerPoint</Application>
  <PresentationFormat>Widescreen</PresentationFormat>
  <Paragraphs>92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Trebuchet MS</vt:lpstr>
      <vt:lpstr>Wingdings 3</vt:lpstr>
      <vt:lpstr>华文新魏</vt:lpstr>
      <vt:lpstr>Facet</vt:lpstr>
      <vt:lpstr>Ubiquitous Computing  Driving Behavior Analysis</vt:lpstr>
      <vt:lpstr>Project Purpose</vt:lpstr>
      <vt:lpstr>PowerPoint Presentation</vt:lpstr>
      <vt:lpstr>Data</vt:lpstr>
      <vt:lpstr>Analysis</vt:lpstr>
      <vt:lpstr>Report</vt:lpstr>
      <vt:lpstr>Demo</vt:lpstr>
      <vt:lpstr>Demo</vt:lpstr>
      <vt:lpstr>Video Demo</vt:lpstr>
      <vt:lpstr>Big Picture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Ubiquitous Compute Spring 2016  Driving Behavior Analysis</dc:title>
  <cp:lastModifiedBy>Cheng Zhang</cp:lastModifiedBy>
  <cp:revision>36</cp:revision>
  <dcterms:modified xsi:type="dcterms:W3CDTF">2016-05-01T17:58:15Z</dcterms:modified>
</cp:coreProperties>
</file>