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rawings/drawing4.xml" ContentType="application/vnd.openxmlformats-officedocument.drawingml.chartshap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rawings/drawing2.xml" ContentType="application/vnd.openxmlformats-officedocument.drawingml.chartshap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rawings/drawing3.xml" ContentType="application/vnd.openxmlformats-officedocument.drawingml.chartshap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32"/>
  </p:notesMasterIdLst>
  <p:sldIdLst>
    <p:sldId id="279" r:id="rId2"/>
    <p:sldId id="280" r:id="rId3"/>
    <p:sldId id="259" r:id="rId4"/>
    <p:sldId id="258" r:id="rId5"/>
    <p:sldId id="268" r:id="rId6"/>
    <p:sldId id="304" r:id="rId7"/>
    <p:sldId id="305" r:id="rId8"/>
    <p:sldId id="299" r:id="rId9"/>
    <p:sldId id="278" r:id="rId10"/>
    <p:sldId id="289" r:id="rId11"/>
    <p:sldId id="291" r:id="rId12"/>
    <p:sldId id="290" r:id="rId13"/>
    <p:sldId id="281" r:id="rId14"/>
    <p:sldId id="292" r:id="rId15"/>
    <p:sldId id="303" r:id="rId16"/>
    <p:sldId id="302" r:id="rId17"/>
    <p:sldId id="293" r:id="rId18"/>
    <p:sldId id="294" r:id="rId19"/>
    <p:sldId id="282" r:id="rId20"/>
    <p:sldId id="283" r:id="rId21"/>
    <p:sldId id="284" r:id="rId22"/>
    <p:sldId id="296" r:id="rId23"/>
    <p:sldId id="300" r:id="rId24"/>
    <p:sldId id="301" r:id="rId25"/>
    <p:sldId id="295" r:id="rId26"/>
    <p:sldId id="297" r:id="rId27"/>
    <p:sldId id="298" r:id="rId28"/>
    <p:sldId id="275" r:id="rId29"/>
    <p:sldId id="267" r:id="rId30"/>
    <p:sldId id="26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6"/>
    <a:srgbClr val="538234"/>
    <a:srgbClr val="4372C4"/>
    <a:srgbClr val="EE7D31"/>
    <a:srgbClr val="FFC001"/>
    <a:srgbClr val="A5A5A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454"/>
    <p:restoredTop sz="89239" autoAdjust="0"/>
  </p:normalViewPr>
  <p:slideViewPr>
    <p:cSldViewPr snapToGrid="0" snapToObjects="1">
      <p:cViewPr varScale="1">
        <p:scale>
          <a:sx n="62" d="100"/>
          <a:sy n="62" d="100"/>
        </p:scale>
        <p:origin x="-1032"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GIS\project%20data\workplace\&#24635;&#20809;&#37327;&#24180;&#24230;&#25968;&#25454;by&#35895;.xlsx" TargetMode="Externa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D:\GIS\project%20data\workplace\&#24635;&#20809;&#37327;&#24180;&#24230;&#25968;&#25454;by&#35895;.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file:///D:\GIS\project%20data\workplace\&#24635;&#20809;&#37327;&#24180;&#24230;&#25968;&#25454;by&#35895;.xlsx"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oleObject" Target="file:///D:\GIS\project%20data\workplace\&#24635;&#20809;&#37327;&#24180;&#24230;&#25968;&#25454;by&#35895;.xlsx"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zh-CN" altLang="en-US" sz="2000"/>
              <a:t>阿富汗</a:t>
            </a:r>
          </a:p>
        </c:rich>
      </c:tx>
      <c:layout>
        <c:manualLayout>
          <c:xMode val="edge"/>
          <c:yMode val="edge"/>
          <c:x val="0.46217105197836461"/>
          <c:y val="4.1248194173546415E-2"/>
        </c:manualLayout>
      </c:layout>
      <c:spPr>
        <a:noFill/>
        <a:ln>
          <a:noFill/>
        </a:ln>
        <a:effectLst/>
      </c:spPr>
    </c:title>
    <c:plotArea>
      <c:layout>
        <c:manualLayout>
          <c:layoutTarget val="inner"/>
          <c:xMode val="edge"/>
          <c:yMode val="edge"/>
          <c:x val="0.22667820532321789"/>
          <c:y val="0.13650857096334987"/>
          <c:w val="0.69079253334011281"/>
          <c:h val="0.67283577978790854"/>
        </c:manualLayout>
      </c:layout>
      <c:scatterChart>
        <c:scatterStyle val="lineMarker"/>
        <c:ser>
          <c:idx val="0"/>
          <c:order val="0"/>
          <c:spPr>
            <a:ln w="9525" cap="rnd">
              <a:solidFill>
                <a:schemeClr val="tx1"/>
              </a:solidFill>
              <a:round/>
            </a:ln>
            <a:effectLst/>
          </c:spPr>
          <c:marker>
            <c:symbol val="none"/>
          </c:marker>
          <c:xVal>
            <c:numRef>
              <c:f>'1'!$A$2:$A$22</c:f>
              <c:numCache>
                <c:formatCode>General</c:formatCode>
                <c:ptCount val="21"/>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numCache>
            </c:numRef>
          </c:xVal>
          <c:yVal>
            <c:numRef>
              <c:f>'1'!$H$2:$H$22</c:f>
              <c:numCache>
                <c:formatCode>0.000E+00</c:formatCode>
                <c:ptCount val="21"/>
                <c:pt idx="0">
                  <c:v>1.6892136431095162E-4</c:v>
                </c:pt>
                <c:pt idx="1">
                  <c:v>1.2855275646786603E-4</c:v>
                </c:pt>
                <c:pt idx="2">
                  <c:v>1.5053518691176645E-4</c:v>
                </c:pt>
                <c:pt idx="3">
                  <c:v>1.4811949407149235E-4</c:v>
                </c:pt>
                <c:pt idx="4">
                  <c:v>1.4697773910831533E-4</c:v>
                </c:pt>
                <c:pt idx="5">
                  <c:v>1.4632220694294542E-4</c:v>
                </c:pt>
                <c:pt idx="6">
                  <c:v>1.5490995476189739E-4</c:v>
                </c:pt>
                <c:pt idx="7">
                  <c:v>1.3334406108841295E-4</c:v>
                </c:pt>
                <c:pt idx="8">
                  <c:v>1.6166041319541402E-4</c:v>
                </c:pt>
                <c:pt idx="9">
                  <c:v>1.4648212083810327E-4</c:v>
                </c:pt>
                <c:pt idx="10">
                  <c:v>2.1411247679215852E-4</c:v>
                </c:pt>
                <c:pt idx="11">
                  <c:v>2.4442638480155315E-4</c:v>
                </c:pt>
                <c:pt idx="12">
                  <c:v>3.3569535630028155E-4</c:v>
                </c:pt>
                <c:pt idx="13">
                  <c:v>4.0824728761661264E-4</c:v>
                </c:pt>
                <c:pt idx="14">
                  <c:v>4.2844461371975491E-4</c:v>
                </c:pt>
                <c:pt idx="15">
                  <c:v>4.1269294687397819E-4</c:v>
                </c:pt>
                <c:pt idx="16">
                  <c:v>3.4207157592406858E-4</c:v>
                </c:pt>
                <c:pt idx="17">
                  <c:v>3.8334619177410095E-4</c:v>
                </c:pt>
                <c:pt idx="18">
                  <c:v>4.5977515285808529E-4</c:v>
                </c:pt>
                <c:pt idx="19">
                  <c:v>4.9495123657544173E-4</c:v>
                </c:pt>
                <c:pt idx="20">
                  <c:v>5.5371794156523259E-4</c:v>
                </c:pt>
              </c:numCache>
            </c:numRef>
          </c:yVal>
          <c:extLst xmlns:c16r2="http://schemas.microsoft.com/office/drawing/2015/06/chart">
            <c:ext xmlns:c16="http://schemas.microsoft.com/office/drawing/2014/chart" uri="{C3380CC4-5D6E-409C-BE32-E72D297353CC}">
              <c16:uniqueId val="{00000000-6A13-4DA2-B912-7DB0F4921BA8}"/>
            </c:ext>
          </c:extLst>
        </c:ser>
        <c:axId val="259855488"/>
        <c:axId val="259857024"/>
      </c:scatterChart>
      <c:valAx>
        <c:axId val="259855488"/>
        <c:scaling>
          <c:orientation val="minMax"/>
          <c:max val="2012"/>
          <c:min val="1992"/>
        </c:scaling>
        <c:axPos val="b"/>
        <c:majorGridlines>
          <c:spPr>
            <a:ln w="9525" cap="flat" cmpd="sng" algn="ctr">
              <a:noFill/>
              <a:round/>
            </a:ln>
            <a:effectLst/>
          </c:spPr>
        </c:majorGridlines>
        <c:numFmt formatCode="General" sourceLinked="1"/>
        <c:majorTickMark val="in"/>
        <c:tickLblPos val="nextTo"/>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9857024"/>
        <c:crosses val="autoZero"/>
        <c:crossBetween val="midCat"/>
        <c:majorUnit val="1"/>
      </c:valAx>
      <c:valAx>
        <c:axId val="259857024"/>
        <c:scaling>
          <c:orientation val="minMax"/>
        </c:scaling>
        <c:axPos val="l"/>
        <c:majorGridlines>
          <c:spPr>
            <a:ln w="9525" cap="flat" cmpd="sng" algn="ctr">
              <a:noFill/>
              <a:round/>
            </a:ln>
            <a:effectLst/>
          </c:spPr>
        </c:majorGridlines>
        <c:numFmt formatCode="0.000E+00" sourceLinked="1"/>
        <c:maj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9855488"/>
        <c:crosses val="autoZero"/>
        <c:crossBetween val="midCat"/>
      </c:valAx>
      <c:spPr>
        <a:noFill/>
        <a:ln>
          <a:solidFill>
            <a:schemeClr val="tx1"/>
          </a:solid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zh-CN" altLang="en-US"/>
              <a:t>伊拉克</a:t>
            </a:r>
            <a:endParaRPr lang="en-US" altLang="zh-CN"/>
          </a:p>
        </c:rich>
      </c:tx>
      <c:layout>
        <c:manualLayout>
          <c:xMode val="edge"/>
          <c:yMode val="edge"/>
          <c:x val="0.46217105197836461"/>
          <c:y val="4.1248194173546415E-2"/>
        </c:manualLayout>
      </c:layout>
      <c:spPr>
        <a:noFill/>
        <a:ln>
          <a:noFill/>
        </a:ln>
        <a:effectLst/>
      </c:spPr>
    </c:title>
    <c:plotArea>
      <c:layout>
        <c:manualLayout>
          <c:layoutTarget val="inner"/>
          <c:xMode val="edge"/>
          <c:yMode val="edge"/>
          <c:x val="0.22667820532321786"/>
          <c:y val="0.13650857096334987"/>
          <c:w val="0.6407924321959777"/>
          <c:h val="0.67283577978790854"/>
        </c:manualLayout>
      </c:layout>
      <c:scatterChart>
        <c:scatterStyle val="lineMarker"/>
        <c:ser>
          <c:idx val="0"/>
          <c:order val="0"/>
          <c:spPr>
            <a:ln w="9525" cap="rnd">
              <a:solidFill>
                <a:schemeClr val="tx1"/>
              </a:solidFill>
              <a:round/>
            </a:ln>
            <a:effectLst/>
          </c:spPr>
          <c:marker>
            <c:symbol val="none"/>
          </c:marker>
          <c:xVal>
            <c:numRef>
              <c:f>'1'!$A$2:$A$22</c:f>
              <c:numCache>
                <c:formatCode>General</c:formatCode>
                <c:ptCount val="21"/>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numCache>
            </c:numRef>
          </c:xVal>
          <c:yVal>
            <c:numRef>
              <c:f>'1'!$I$2:$I$22</c:f>
              <c:numCache>
                <c:formatCode>0.000E+00</c:formatCode>
                <c:ptCount val="21"/>
                <c:pt idx="0">
                  <c:v>4.467855051387395E-3</c:v>
                </c:pt>
                <c:pt idx="1">
                  <c:v>4.3149638551932537E-3</c:v>
                </c:pt>
                <c:pt idx="2">
                  <c:v>3.7007719109084479E-3</c:v>
                </c:pt>
                <c:pt idx="3">
                  <c:v>4.1032466111658884E-3</c:v>
                </c:pt>
                <c:pt idx="4">
                  <c:v>3.7573910117964394E-3</c:v>
                </c:pt>
                <c:pt idx="5">
                  <c:v>3.4859238629982143E-3</c:v>
                </c:pt>
                <c:pt idx="6">
                  <c:v>3.5291014271313435E-3</c:v>
                </c:pt>
                <c:pt idx="7">
                  <c:v>3.6521028524450967E-3</c:v>
                </c:pt>
                <c:pt idx="8">
                  <c:v>4.1895783215242814E-3</c:v>
                </c:pt>
                <c:pt idx="9">
                  <c:v>4.2851108267818036E-3</c:v>
                </c:pt>
                <c:pt idx="10">
                  <c:v>4.5840481384759714E-3</c:v>
                </c:pt>
                <c:pt idx="11">
                  <c:v>4.2834393788689579E-3</c:v>
                </c:pt>
                <c:pt idx="12">
                  <c:v>4.7158871206378914E-3</c:v>
                </c:pt>
                <c:pt idx="13">
                  <c:v>4.9654004147259524E-3</c:v>
                </c:pt>
                <c:pt idx="14">
                  <c:v>5.0993899765615297E-3</c:v>
                </c:pt>
                <c:pt idx="15">
                  <c:v>4.4583837981412326E-3</c:v>
                </c:pt>
                <c:pt idx="16">
                  <c:v>4.2411023827749394E-3</c:v>
                </c:pt>
                <c:pt idx="17">
                  <c:v>5.0033069141024872E-3</c:v>
                </c:pt>
                <c:pt idx="18">
                  <c:v>4.8456854731796081E-3</c:v>
                </c:pt>
                <c:pt idx="19">
                  <c:v>5.3783640973235E-3</c:v>
                </c:pt>
                <c:pt idx="20">
                  <c:v>5.7285527265449818E-3</c:v>
                </c:pt>
              </c:numCache>
            </c:numRef>
          </c:yVal>
          <c:extLst xmlns:c16r2="http://schemas.microsoft.com/office/drawing/2015/06/chart">
            <c:ext xmlns:c16="http://schemas.microsoft.com/office/drawing/2014/chart" uri="{C3380CC4-5D6E-409C-BE32-E72D297353CC}">
              <c16:uniqueId val="{00000000-9E05-4217-8988-10AD349FFB1C}"/>
            </c:ext>
          </c:extLst>
        </c:ser>
        <c:axId val="260769664"/>
        <c:axId val="260771200"/>
      </c:scatterChart>
      <c:valAx>
        <c:axId val="260769664"/>
        <c:scaling>
          <c:orientation val="minMax"/>
          <c:max val="2012"/>
          <c:min val="1992"/>
        </c:scaling>
        <c:axPos val="b"/>
        <c:majorGridlines>
          <c:spPr>
            <a:ln w="9525" cap="flat" cmpd="sng" algn="ctr">
              <a:noFill/>
              <a:round/>
            </a:ln>
            <a:effectLst/>
          </c:spPr>
        </c:majorGridlines>
        <c:numFmt formatCode="General" sourceLinked="1"/>
        <c:majorTickMark val="in"/>
        <c:tickLblPos val="nextTo"/>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60771200"/>
        <c:crosses val="autoZero"/>
        <c:crossBetween val="midCat"/>
        <c:majorUnit val="1"/>
      </c:valAx>
      <c:valAx>
        <c:axId val="260771200"/>
        <c:scaling>
          <c:orientation val="minMax"/>
        </c:scaling>
        <c:axPos val="l"/>
        <c:majorGridlines>
          <c:spPr>
            <a:ln w="9525" cap="flat" cmpd="sng" algn="ctr">
              <a:noFill/>
              <a:round/>
            </a:ln>
            <a:effectLst/>
          </c:spPr>
        </c:majorGridlines>
        <c:numFmt formatCode="0.000E+00" sourceLinked="1"/>
        <c:maj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60769664"/>
        <c:crosses val="autoZero"/>
        <c:crossBetween val="midCat"/>
      </c:valAx>
      <c:spPr>
        <a:noFill/>
        <a:ln>
          <a:solidFill>
            <a:schemeClr val="tx1"/>
          </a:solidFill>
        </a:ln>
        <a:effectLst/>
      </c:spPr>
    </c:plotArea>
    <c:plotVisOnly val="1"/>
    <c:dispBlanksAs val="gap"/>
    <c:extLst xmlns:c16r2="http://schemas.microsoft.com/office/drawing/2015/06/chart"/>
  </c:chart>
  <c:spPr>
    <a:noFill/>
    <a:ln>
      <a:noFill/>
    </a:ln>
    <a:effectLst/>
  </c:spPr>
  <c:txPr>
    <a:bodyPr/>
    <a:lstStyle/>
    <a:p>
      <a:pPr>
        <a:defRPr/>
      </a:pPr>
      <a:endParaRPr lang="zh-CN"/>
    </a:p>
  </c:txPr>
  <c:externalData r:id="rId2"/>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zh-CN" altLang="en-US"/>
              <a:t>荷兰</a:t>
            </a:r>
          </a:p>
        </c:rich>
      </c:tx>
      <c:layout>
        <c:manualLayout>
          <c:xMode val="edge"/>
          <c:yMode val="edge"/>
          <c:x val="0.46217105197836461"/>
          <c:y val="4.1248194173546415E-2"/>
        </c:manualLayout>
      </c:layout>
      <c:spPr>
        <a:noFill/>
        <a:ln>
          <a:noFill/>
        </a:ln>
        <a:effectLst/>
      </c:spPr>
    </c:title>
    <c:plotArea>
      <c:layout>
        <c:manualLayout>
          <c:layoutTarget val="inner"/>
          <c:xMode val="edge"/>
          <c:yMode val="edge"/>
          <c:x val="0.19307085384815717"/>
          <c:y val="0.13955333840630918"/>
          <c:w val="0.6907925333401127"/>
          <c:h val="0.67283577978790854"/>
        </c:manualLayout>
      </c:layout>
      <c:scatterChart>
        <c:scatterStyle val="lineMarker"/>
        <c:ser>
          <c:idx val="0"/>
          <c:order val="0"/>
          <c:spPr>
            <a:ln w="9525" cap="rnd">
              <a:solidFill>
                <a:schemeClr val="tx1"/>
              </a:solidFill>
              <a:round/>
            </a:ln>
            <a:effectLst/>
          </c:spPr>
          <c:marker>
            <c:symbol val="none"/>
          </c:marker>
          <c:xVal>
            <c:numRef>
              <c:f>'1'!$A$2:$A$22</c:f>
              <c:numCache>
                <c:formatCode>General</c:formatCode>
                <c:ptCount val="21"/>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numCache>
            </c:numRef>
          </c:xVal>
          <c:yVal>
            <c:numRef>
              <c:f>'1'!$J$2:$J$22</c:f>
              <c:numCache>
                <c:formatCode>0.000E+00</c:formatCode>
                <c:ptCount val="21"/>
                <c:pt idx="0">
                  <c:v>6.6087943795818003E-3</c:v>
                </c:pt>
                <c:pt idx="1">
                  <c:v>6.341488032312402E-3</c:v>
                </c:pt>
                <c:pt idx="2">
                  <c:v>7.2249576215634263E-3</c:v>
                </c:pt>
                <c:pt idx="3">
                  <c:v>6.275313396203735E-3</c:v>
                </c:pt>
                <c:pt idx="4">
                  <c:v>6.0128557998866804E-3</c:v>
                </c:pt>
                <c:pt idx="5">
                  <c:v>6.5626366410366978E-3</c:v>
                </c:pt>
                <c:pt idx="6">
                  <c:v>6.0710336227218394E-3</c:v>
                </c:pt>
                <c:pt idx="7">
                  <c:v>6.1500720565825714E-3</c:v>
                </c:pt>
                <c:pt idx="8">
                  <c:v>5.4567342725211814E-3</c:v>
                </c:pt>
                <c:pt idx="9">
                  <c:v>5.7252042322462294E-3</c:v>
                </c:pt>
                <c:pt idx="10">
                  <c:v>5.4074803915026637E-3</c:v>
                </c:pt>
                <c:pt idx="11">
                  <c:v>5.143508493051758E-3</c:v>
                </c:pt>
                <c:pt idx="12">
                  <c:v>5.0237177904831317E-3</c:v>
                </c:pt>
                <c:pt idx="13">
                  <c:v>5.2979197601304628E-3</c:v>
                </c:pt>
                <c:pt idx="14">
                  <c:v>5.3287186082863576E-3</c:v>
                </c:pt>
                <c:pt idx="15">
                  <c:v>5.0906596641594904E-3</c:v>
                </c:pt>
                <c:pt idx="16">
                  <c:v>5.2967632603095191E-3</c:v>
                </c:pt>
                <c:pt idx="17">
                  <c:v>5.2617744759714804E-3</c:v>
                </c:pt>
                <c:pt idx="18">
                  <c:v>5.4585057347030863E-3</c:v>
                </c:pt>
                <c:pt idx="19">
                  <c:v>4.4804462810011042E-3</c:v>
                </c:pt>
                <c:pt idx="20">
                  <c:v>4.9950922099700427E-3</c:v>
                </c:pt>
              </c:numCache>
            </c:numRef>
          </c:yVal>
          <c:extLst xmlns:c16r2="http://schemas.microsoft.com/office/drawing/2015/06/chart">
            <c:ext xmlns:c16="http://schemas.microsoft.com/office/drawing/2014/chart" uri="{C3380CC4-5D6E-409C-BE32-E72D297353CC}">
              <c16:uniqueId val="{00000000-5F64-45AA-8684-4104F1DCF8A5}"/>
            </c:ext>
          </c:extLst>
        </c:ser>
        <c:axId val="260790912"/>
        <c:axId val="260817280"/>
      </c:scatterChart>
      <c:valAx>
        <c:axId val="260790912"/>
        <c:scaling>
          <c:orientation val="minMax"/>
          <c:max val="2012"/>
          <c:min val="1992"/>
        </c:scaling>
        <c:axPos val="b"/>
        <c:majorGridlines>
          <c:spPr>
            <a:ln w="9525" cap="flat" cmpd="sng" algn="ctr">
              <a:noFill/>
              <a:round/>
            </a:ln>
            <a:effectLst/>
          </c:spPr>
        </c:majorGridlines>
        <c:numFmt formatCode="General" sourceLinked="1"/>
        <c:majorTickMark val="in"/>
        <c:tickLblPos val="nextTo"/>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60817280"/>
        <c:crosses val="autoZero"/>
        <c:crossBetween val="midCat"/>
        <c:majorUnit val="1"/>
      </c:valAx>
      <c:valAx>
        <c:axId val="260817280"/>
        <c:scaling>
          <c:orientation val="minMax"/>
        </c:scaling>
        <c:axPos val="l"/>
        <c:majorGridlines>
          <c:spPr>
            <a:ln w="9525" cap="flat" cmpd="sng" algn="ctr">
              <a:noFill/>
              <a:round/>
            </a:ln>
            <a:effectLst/>
          </c:spPr>
        </c:majorGridlines>
        <c:numFmt formatCode="0.000E+00" sourceLinked="1"/>
        <c:maj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60790912"/>
        <c:crosses val="autoZero"/>
        <c:crossBetween val="midCat"/>
      </c:valAx>
      <c:spPr>
        <a:noFill/>
        <a:ln>
          <a:solidFill>
            <a:schemeClr val="tx1"/>
          </a:solidFill>
        </a:ln>
        <a:effectLst/>
      </c:spPr>
    </c:plotArea>
    <c:plotVisOnly val="1"/>
    <c:dispBlanksAs val="gap"/>
    <c:extLst xmlns:c16r2="http://schemas.microsoft.com/office/drawing/2015/06/chart"/>
  </c:chart>
  <c:spPr>
    <a:noFill/>
    <a:ln>
      <a:noFill/>
    </a:ln>
    <a:effectLst/>
  </c:spPr>
  <c:txPr>
    <a:bodyPr/>
    <a:lstStyle/>
    <a:p>
      <a:pPr>
        <a:defRPr/>
      </a:pPr>
      <a:endParaRPr lang="zh-CN"/>
    </a:p>
  </c:txPr>
  <c:externalData r:id="rId2"/>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zh-CN" altLang="en-US"/>
              <a:t>瑞士</a:t>
            </a:r>
            <a:endParaRPr lang="en-US" altLang="zh-CN"/>
          </a:p>
        </c:rich>
      </c:tx>
      <c:layout>
        <c:manualLayout>
          <c:xMode val="edge"/>
          <c:yMode val="edge"/>
          <c:x val="0.46217105197836461"/>
          <c:y val="4.1248194173546415E-2"/>
        </c:manualLayout>
      </c:layout>
      <c:spPr>
        <a:noFill/>
        <a:ln>
          <a:noFill/>
        </a:ln>
        <a:effectLst/>
      </c:spPr>
    </c:title>
    <c:plotArea>
      <c:layout>
        <c:manualLayout>
          <c:layoutTarget val="inner"/>
          <c:xMode val="edge"/>
          <c:yMode val="edge"/>
          <c:x val="0.22667820532321786"/>
          <c:y val="0.13650857096334987"/>
          <c:w val="0.6907925333401127"/>
          <c:h val="0.67283577978790854"/>
        </c:manualLayout>
      </c:layout>
      <c:scatterChart>
        <c:scatterStyle val="lineMarker"/>
        <c:ser>
          <c:idx val="0"/>
          <c:order val="0"/>
          <c:spPr>
            <a:ln w="9525" cap="rnd">
              <a:solidFill>
                <a:schemeClr val="tx1"/>
              </a:solidFill>
              <a:round/>
            </a:ln>
            <a:effectLst/>
          </c:spPr>
          <c:marker>
            <c:symbol val="none"/>
          </c:marker>
          <c:xVal>
            <c:numRef>
              <c:f>'1'!$A$2:$A$22</c:f>
              <c:numCache>
                <c:formatCode>General</c:formatCode>
                <c:ptCount val="21"/>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numCache>
            </c:numRef>
          </c:xVal>
          <c:yVal>
            <c:numRef>
              <c:f>'1'!$K$2:$K$22</c:f>
              <c:numCache>
                <c:formatCode>0.000E+00</c:formatCode>
                <c:ptCount val="21"/>
                <c:pt idx="0">
                  <c:v>3.0071402028767386E-3</c:v>
                </c:pt>
                <c:pt idx="1">
                  <c:v>2.6190921013595457E-3</c:v>
                </c:pt>
                <c:pt idx="2">
                  <c:v>3.2242288971893098E-3</c:v>
                </c:pt>
                <c:pt idx="3">
                  <c:v>2.9961215333755699E-3</c:v>
                </c:pt>
                <c:pt idx="4">
                  <c:v>2.881261459841287E-3</c:v>
                </c:pt>
                <c:pt idx="5">
                  <c:v>3.2764271219283964E-3</c:v>
                </c:pt>
                <c:pt idx="6">
                  <c:v>3.5339840597557112E-3</c:v>
                </c:pt>
                <c:pt idx="7">
                  <c:v>3.4324973954084005E-3</c:v>
                </c:pt>
                <c:pt idx="8">
                  <c:v>3.0247160858491232E-3</c:v>
                </c:pt>
                <c:pt idx="9">
                  <c:v>3.1116012991983751E-3</c:v>
                </c:pt>
                <c:pt idx="10">
                  <c:v>2.9606338809010386E-3</c:v>
                </c:pt>
                <c:pt idx="11">
                  <c:v>3.4775757010981276E-3</c:v>
                </c:pt>
                <c:pt idx="12">
                  <c:v>2.7487907439008997E-3</c:v>
                </c:pt>
                <c:pt idx="13">
                  <c:v>3.5940941479513694E-3</c:v>
                </c:pt>
                <c:pt idx="14">
                  <c:v>3.0172123606499852E-3</c:v>
                </c:pt>
                <c:pt idx="15">
                  <c:v>2.8977168581905046E-3</c:v>
                </c:pt>
                <c:pt idx="16">
                  <c:v>3.2129158133818439E-3</c:v>
                </c:pt>
                <c:pt idx="17">
                  <c:v>3.2377309917390957E-3</c:v>
                </c:pt>
                <c:pt idx="18">
                  <c:v>3.2729833686877489E-3</c:v>
                </c:pt>
                <c:pt idx="19">
                  <c:v>2.7406807599298397E-3</c:v>
                </c:pt>
                <c:pt idx="20">
                  <c:v>3.0979737775299622E-3</c:v>
                </c:pt>
              </c:numCache>
            </c:numRef>
          </c:yVal>
          <c:extLst xmlns:c16r2="http://schemas.microsoft.com/office/drawing/2015/06/chart">
            <c:ext xmlns:c16="http://schemas.microsoft.com/office/drawing/2014/chart" uri="{C3380CC4-5D6E-409C-BE32-E72D297353CC}">
              <c16:uniqueId val="{00000000-DFCE-4186-AD10-9AB82C6D33DD}"/>
            </c:ext>
          </c:extLst>
        </c:ser>
        <c:axId val="260799872"/>
        <c:axId val="260924544"/>
      </c:scatterChart>
      <c:valAx>
        <c:axId val="260799872"/>
        <c:scaling>
          <c:orientation val="minMax"/>
          <c:max val="2012"/>
          <c:min val="1992"/>
        </c:scaling>
        <c:axPos val="b"/>
        <c:majorGridlines>
          <c:spPr>
            <a:ln w="9525" cap="flat" cmpd="sng" algn="ctr">
              <a:noFill/>
              <a:round/>
            </a:ln>
            <a:effectLst/>
          </c:spPr>
        </c:majorGridlines>
        <c:numFmt formatCode="General" sourceLinked="1"/>
        <c:majorTickMark val="in"/>
        <c:tickLblPos val="nextTo"/>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60924544"/>
        <c:crosses val="autoZero"/>
        <c:crossBetween val="midCat"/>
        <c:majorUnit val="1"/>
      </c:valAx>
      <c:valAx>
        <c:axId val="260924544"/>
        <c:scaling>
          <c:orientation val="minMax"/>
        </c:scaling>
        <c:axPos val="l"/>
        <c:majorGridlines>
          <c:spPr>
            <a:ln w="9525" cap="flat" cmpd="sng" algn="ctr">
              <a:noFill/>
              <a:round/>
            </a:ln>
            <a:effectLst/>
          </c:spPr>
        </c:majorGridlines>
        <c:numFmt formatCode="0.000E+00" sourceLinked="1"/>
        <c:maj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60799872"/>
        <c:crosses val="autoZero"/>
        <c:crossBetween val="midCat"/>
      </c:valAx>
      <c:spPr>
        <a:noFill/>
        <a:ln>
          <a:solidFill>
            <a:schemeClr val="tx1"/>
          </a:solidFill>
        </a:ln>
        <a:effectLst/>
      </c:spPr>
    </c:plotArea>
    <c:plotVisOnly val="1"/>
    <c:dispBlanksAs val="gap"/>
    <c:extLst xmlns:c16r2="http://schemas.microsoft.com/office/drawing/2015/06/chart"/>
  </c:chart>
  <c:spPr>
    <a:noFill/>
    <a:ln>
      <a:noFill/>
    </a:ln>
    <a:effectLst/>
  </c:spPr>
  <c:txPr>
    <a:bodyPr/>
    <a:lstStyle/>
    <a:p>
      <a:pPr>
        <a:defRPr/>
      </a:pPr>
      <a:endParaRPr lang="zh-CN"/>
    </a:p>
  </c:txPr>
  <c:externalData r:id="rId2"/>
  <c:userShapes r:id="rId3"/>
</c:chartSpace>
</file>

<file path=ppt/drawings/drawing1.xml><?xml version="1.0" encoding="utf-8"?>
<c:userShapes xmlns:c="http://schemas.openxmlformats.org/drawingml/2006/chart">
  <cdr:relSizeAnchor xmlns:cdr="http://schemas.openxmlformats.org/drawingml/2006/chartDrawing">
    <cdr:from>
      <cdr:x>0.01151</cdr:x>
      <cdr:y>0.36693</cdr:y>
    </cdr:from>
    <cdr:to>
      <cdr:x>0.10691</cdr:x>
      <cdr:y>0.62428</cdr:y>
    </cdr:to>
    <cdr:sp macro="" textlink="">
      <cdr:nvSpPr>
        <cdr:cNvPr id="2" name="文本框 1">
          <a:extLst xmlns:a="http://schemas.openxmlformats.org/drawingml/2006/main">
            <a:ext uri="{FF2B5EF4-FFF2-40B4-BE49-F238E27FC236}">
              <a16:creationId xmlns:a16="http://schemas.microsoft.com/office/drawing/2014/main" xmlns="" id="{4CE4DD33-B555-466B-ADED-AF3717943416}"/>
            </a:ext>
          </a:extLst>
        </cdr:cNvPr>
        <cdr:cNvSpPr txBox="1"/>
      </cdr:nvSpPr>
      <cdr:spPr>
        <a:xfrm xmlns:a="http://schemas.openxmlformats.org/drawingml/2006/main" rot="16200000">
          <a:off x="-296102" y="2048702"/>
          <a:ext cx="1188555" cy="4803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2000" i="0" dirty="0" err="1">
              <a:latin typeface="Cambria Math" panose="02040503050406030204" pitchFamily="18" charset="0"/>
            </a:rPr>
            <a:t>r_i</a:t>
          </a:r>
          <a:endParaRPr lang="zh-CN" altLang="en-US" sz="2000" baseline="0" dirty="0"/>
        </a:p>
      </cdr:txBody>
    </cdr:sp>
  </cdr:relSizeAnchor>
  <cdr:relSizeAnchor xmlns:cdr="http://schemas.openxmlformats.org/drawingml/2006/chartDrawing">
    <cdr:from>
      <cdr:x>0.49507</cdr:x>
      <cdr:y>0.8906</cdr:y>
    </cdr:from>
    <cdr:to>
      <cdr:x>0.72862</cdr:x>
      <cdr:y>0.9731</cdr:y>
    </cdr:to>
    <cdr:sp macro="" textlink="">
      <cdr:nvSpPr>
        <cdr:cNvPr id="3" name="文本框 2">
          <a:extLst xmlns:a="http://schemas.openxmlformats.org/drawingml/2006/main">
            <a:ext uri="{FF2B5EF4-FFF2-40B4-BE49-F238E27FC236}">
              <a16:creationId xmlns:a16="http://schemas.microsoft.com/office/drawing/2014/main" xmlns="" id="{153F8D02-21C7-4DC5-A3EF-BE15D1CE8D64}"/>
            </a:ext>
          </a:extLst>
        </cdr:cNvPr>
        <cdr:cNvSpPr txBox="1"/>
      </cdr:nvSpPr>
      <cdr:spPr>
        <a:xfrm xmlns:a="http://schemas.openxmlformats.org/drawingml/2006/main">
          <a:off x="2493066" y="4113143"/>
          <a:ext cx="1176130" cy="38100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2000"/>
            <a:t>Year</a:t>
          </a:r>
          <a:endParaRPr lang="zh-CN" altLang="en-US" sz="2000"/>
        </a:p>
      </cdr:txBody>
    </cdr:sp>
  </cdr:relSizeAnchor>
</c:userShapes>
</file>

<file path=ppt/drawings/drawing2.xml><?xml version="1.0" encoding="utf-8"?>
<c:userShapes xmlns:c="http://schemas.openxmlformats.org/drawingml/2006/chart">
  <cdr:relSizeAnchor xmlns:cdr="http://schemas.openxmlformats.org/drawingml/2006/chartDrawing">
    <cdr:from>
      <cdr:x>0.01151</cdr:x>
      <cdr:y>0.36693</cdr:y>
    </cdr:from>
    <cdr:to>
      <cdr:x>0.10691</cdr:x>
      <cdr:y>0.62428</cdr:y>
    </cdr:to>
    <cdr:sp macro="" textlink="">
      <cdr:nvSpPr>
        <cdr:cNvPr id="2" name="文本框 1">
          <a:extLst xmlns:a="http://schemas.openxmlformats.org/drawingml/2006/main">
            <a:ext uri="{FF2B5EF4-FFF2-40B4-BE49-F238E27FC236}">
              <a16:creationId xmlns:a16="http://schemas.microsoft.com/office/drawing/2014/main" xmlns="" id="{4CE4DD33-B555-466B-ADED-AF3717943416}"/>
            </a:ext>
          </a:extLst>
        </cdr:cNvPr>
        <cdr:cNvSpPr txBox="1"/>
      </cdr:nvSpPr>
      <cdr:spPr>
        <a:xfrm xmlns:a="http://schemas.openxmlformats.org/drawingml/2006/main" rot="16200000">
          <a:off x="-296102" y="2048702"/>
          <a:ext cx="1188555" cy="4803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2000" i="0">
              <a:latin typeface="Cambria Math" panose="02040503050406030204" pitchFamily="18" charset="0"/>
            </a:rPr>
            <a:t>r_i</a:t>
          </a:r>
          <a:endParaRPr lang="zh-CN" altLang="en-US" sz="2000" baseline="0"/>
        </a:p>
      </cdr:txBody>
    </cdr:sp>
  </cdr:relSizeAnchor>
  <cdr:relSizeAnchor xmlns:cdr="http://schemas.openxmlformats.org/drawingml/2006/chartDrawing">
    <cdr:from>
      <cdr:x>0.49507</cdr:x>
      <cdr:y>0.8906</cdr:y>
    </cdr:from>
    <cdr:to>
      <cdr:x>0.72862</cdr:x>
      <cdr:y>0.9731</cdr:y>
    </cdr:to>
    <cdr:sp macro="" textlink="">
      <cdr:nvSpPr>
        <cdr:cNvPr id="3" name="文本框 2">
          <a:extLst xmlns:a="http://schemas.openxmlformats.org/drawingml/2006/main">
            <a:ext uri="{FF2B5EF4-FFF2-40B4-BE49-F238E27FC236}">
              <a16:creationId xmlns:a16="http://schemas.microsoft.com/office/drawing/2014/main" xmlns="" id="{153F8D02-21C7-4DC5-A3EF-BE15D1CE8D64}"/>
            </a:ext>
          </a:extLst>
        </cdr:cNvPr>
        <cdr:cNvSpPr txBox="1"/>
      </cdr:nvSpPr>
      <cdr:spPr>
        <a:xfrm xmlns:a="http://schemas.openxmlformats.org/drawingml/2006/main">
          <a:off x="2493066" y="4113143"/>
          <a:ext cx="1176130" cy="38100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2000"/>
            <a:t>Year</a:t>
          </a:r>
          <a:endParaRPr lang="zh-CN" altLang="en-US" sz="2000"/>
        </a:p>
      </cdr:txBody>
    </cdr:sp>
  </cdr:relSizeAnchor>
</c:userShapes>
</file>

<file path=ppt/drawings/drawing3.xml><?xml version="1.0" encoding="utf-8"?>
<c:userShapes xmlns:c="http://schemas.openxmlformats.org/drawingml/2006/chart">
  <cdr:relSizeAnchor xmlns:cdr="http://schemas.openxmlformats.org/drawingml/2006/chartDrawing">
    <cdr:from>
      <cdr:x>0.01151</cdr:x>
      <cdr:y>0.36693</cdr:y>
    </cdr:from>
    <cdr:to>
      <cdr:x>0.10691</cdr:x>
      <cdr:y>0.62428</cdr:y>
    </cdr:to>
    <cdr:sp macro="" textlink="">
      <cdr:nvSpPr>
        <cdr:cNvPr id="2" name="文本框 1">
          <a:extLst xmlns:a="http://schemas.openxmlformats.org/drawingml/2006/main">
            <a:ext uri="{FF2B5EF4-FFF2-40B4-BE49-F238E27FC236}">
              <a16:creationId xmlns:a16="http://schemas.microsoft.com/office/drawing/2014/main" xmlns="" id="{4CE4DD33-B555-466B-ADED-AF3717943416}"/>
            </a:ext>
          </a:extLst>
        </cdr:cNvPr>
        <cdr:cNvSpPr txBox="1"/>
      </cdr:nvSpPr>
      <cdr:spPr>
        <a:xfrm xmlns:a="http://schemas.openxmlformats.org/drawingml/2006/main" rot="16200000">
          <a:off x="-296102" y="2048702"/>
          <a:ext cx="1188555" cy="4803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2000" i="0">
              <a:latin typeface="Cambria Math" panose="02040503050406030204" pitchFamily="18" charset="0"/>
            </a:rPr>
            <a:t>r_i</a:t>
          </a:r>
          <a:endParaRPr lang="zh-CN" altLang="en-US" sz="2000" baseline="0"/>
        </a:p>
      </cdr:txBody>
    </cdr:sp>
  </cdr:relSizeAnchor>
  <cdr:relSizeAnchor xmlns:cdr="http://schemas.openxmlformats.org/drawingml/2006/chartDrawing">
    <cdr:from>
      <cdr:x>0.49507</cdr:x>
      <cdr:y>0.8906</cdr:y>
    </cdr:from>
    <cdr:to>
      <cdr:x>0.72862</cdr:x>
      <cdr:y>0.9731</cdr:y>
    </cdr:to>
    <cdr:sp macro="" textlink="">
      <cdr:nvSpPr>
        <cdr:cNvPr id="3" name="文本框 2">
          <a:extLst xmlns:a="http://schemas.openxmlformats.org/drawingml/2006/main">
            <a:ext uri="{FF2B5EF4-FFF2-40B4-BE49-F238E27FC236}">
              <a16:creationId xmlns:a16="http://schemas.microsoft.com/office/drawing/2014/main" xmlns="" id="{153F8D02-21C7-4DC5-A3EF-BE15D1CE8D64}"/>
            </a:ext>
          </a:extLst>
        </cdr:cNvPr>
        <cdr:cNvSpPr txBox="1"/>
      </cdr:nvSpPr>
      <cdr:spPr>
        <a:xfrm xmlns:a="http://schemas.openxmlformats.org/drawingml/2006/main">
          <a:off x="2493066" y="4113143"/>
          <a:ext cx="1176130" cy="38100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2000"/>
            <a:t>Year</a:t>
          </a:r>
          <a:endParaRPr lang="zh-CN" altLang="en-US" sz="2000"/>
        </a:p>
      </cdr:txBody>
    </cdr:sp>
  </cdr:relSizeAnchor>
</c:userShapes>
</file>

<file path=ppt/drawings/drawing4.xml><?xml version="1.0" encoding="utf-8"?>
<c:userShapes xmlns:c="http://schemas.openxmlformats.org/drawingml/2006/chart">
  <cdr:relSizeAnchor xmlns:cdr="http://schemas.openxmlformats.org/drawingml/2006/chartDrawing">
    <cdr:from>
      <cdr:x>0.01151</cdr:x>
      <cdr:y>0.36693</cdr:y>
    </cdr:from>
    <cdr:to>
      <cdr:x>0.10691</cdr:x>
      <cdr:y>0.62428</cdr:y>
    </cdr:to>
    <cdr:sp macro="" textlink="">
      <cdr:nvSpPr>
        <cdr:cNvPr id="2" name="文本框 1">
          <a:extLst xmlns:a="http://schemas.openxmlformats.org/drawingml/2006/main">
            <a:ext uri="{FF2B5EF4-FFF2-40B4-BE49-F238E27FC236}">
              <a16:creationId xmlns:a16="http://schemas.microsoft.com/office/drawing/2014/main" xmlns="" id="{4CE4DD33-B555-466B-ADED-AF3717943416}"/>
            </a:ext>
          </a:extLst>
        </cdr:cNvPr>
        <cdr:cNvSpPr txBox="1"/>
      </cdr:nvSpPr>
      <cdr:spPr>
        <a:xfrm xmlns:a="http://schemas.openxmlformats.org/drawingml/2006/main" rot="16200000">
          <a:off x="-296102" y="2048702"/>
          <a:ext cx="1188555" cy="4803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2000" i="0">
              <a:latin typeface="Cambria Math" panose="02040503050406030204" pitchFamily="18" charset="0"/>
            </a:rPr>
            <a:t>r_i</a:t>
          </a:r>
          <a:endParaRPr lang="zh-CN" altLang="en-US" sz="2000" baseline="0"/>
        </a:p>
      </cdr:txBody>
    </cdr:sp>
  </cdr:relSizeAnchor>
  <cdr:relSizeAnchor xmlns:cdr="http://schemas.openxmlformats.org/drawingml/2006/chartDrawing">
    <cdr:from>
      <cdr:x>0.49507</cdr:x>
      <cdr:y>0.8906</cdr:y>
    </cdr:from>
    <cdr:to>
      <cdr:x>0.72862</cdr:x>
      <cdr:y>0.9731</cdr:y>
    </cdr:to>
    <cdr:sp macro="" textlink="">
      <cdr:nvSpPr>
        <cdr:cNvPr id="3" name="文本框 2">
          <a:extLst xmlns:a="http://schemas.openxmlformats.org/drawingml/2006/main">
            <a:ext uri="{FF2B5EF4-FFF2-40B4-BE49-F238E27FC236}">
              <a16:creationId xmlns:a16="http://schemas.microsoft.com/office/drawing/2014/main" xmlns="" id="{153F8D02-21C7-4DC5-A3EF-BE15D1CE8D64}"/>
            </a:ext>
          </a:extLst>
        </cdr:cNvPr>
        <cdr:cNvSpPr txBox="1"/>
      </cdr:nvSpPr>
      <cdr:spPr>
        <a:xfrm xmlns:a="http://schemas.openxmlformats.org/drawingml/2006/main">
          <a:off x="2493066" y="4113143"/>
          <a:ext cx="1176130" cy="38100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2000"/>
            <a:t>Year</a:t>
          </a:r>
          <a:endParaRPr lang="zh-CN" altLang="en-US" sz="20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8B1BA-C56E-7840-93BF-61A4C66CF808}" type="datetimeFigureOut">
              <a:rPr kumimoji="1" lang="zh-CN" altLang="en-US" smtClean="0"/>
              <a:pPr/>
              <a:t>2017/11/22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6491C-2D75-2A49-9B21-D5C2CE2708A1}"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p:txBody>
          <a:bodyPr/>
          <a:lstStyle/>
          <a:p>
            <a:fld id="{77BD35B7-DAF1-5B4D-94FA-36B61FD74AC4}" type="slidenum">
              <a:rPr lang="en-US" altLang="x-none"/>
              <a:pPr/>
              <a:t>1</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r>
              <a:rPr lang="en-US" altLang="x-none" dirty="0"/>
              <a:t>Drag</a:t>
            </a:r>
            <a:r>
              <a:rPr lang="en-US" altLang="x-none" baseline="0" dirty="0"/>
              <a:t> and drop your image into the placeholder then right click and send to back</a:t>
            </a:r>
          </a:p>
        </p:txBody>
      </p:sp>
    </p:spTree>
    <p:extLst>
      <p:ext uri="{BB962C8B-B14F-4D97-AF65-F5344CB8AC3E}">
        <p14:creationId xmlns:p14="http://schemas.microsoft.com/office/powerpoint/2010/main" xmlns="" val="148890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p:txBody>
          <a:bodyPr/>
          <a:lstStyle/>
          <a:p>
            <a:fld id="{5FDC0BE5-8237-434B-AB26-F93C2EF449B3}" type="slidenum">
              <a:rPr lang="en-US" altLang="x-none"/>
              <a:pPr/>
              <a:t>19</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p:txBody>
          <a:bodyPr/>
          <a:lstStyle/>
          <a:p>
            <a:fld id="{5FDC0BE5-8237-434B-AB26-F93C2EF449B3}" type="slidenum">
              <a:rPr lang="en-US" altLang="x-none"/>
              <a:pPr/>
              <a:t>20</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extLst>
      <p:ext uri="{BB962C8B-B14F-4D97-AF65-F5344CB8AC3E}">
        <p14:creationId xmlns:p14="http://schemas.microsoft.com/office/powerpoint/2010/main" xmlns="" val="1798239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p:txBody>
          <a:bodyPr/>
          <a:lstStyle/>
          <a:p>
            <a:fld id="{5FDC0BE5-8237-434B-AB26-F93C2EF449B3}" type="slidenum">
              <a:rPr lang="en-US" altLang="x-none"/>
              <a:pPr/>
              <a:t>21</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extLst>
      <p:ext uri="{BB962C8B-B14F-4D97-AF65-F5344CB8AC3E}">
        <p14:creationId xmlns:p14="http://schemas.microsoft.com/office/powerpoint/2010/main" xmlns="" val="468167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76491C-2D75-2A49-9B21-D5C2CE2708A1}" type="slidenum">
              <a:rPr kumimoji="1" lang="zh-CN" altLang="en-US" smtClean="0"/>
              <a:pPr/>
              <a:t>26</a:t>
            </a:fld>
            <a:endParaRPr kumimoji="1" lang="zh-CN" altLang="en-US"/>
          </a:p>
        </p:txBody>
      </p:sp>
    </p:spTree>
    <p:extLst>
      <p:ext uri="{BB962C8B-B14F-4D97-AF65-F5344CB8AC3E}">
        <p14:creationId xmlns:p14="http://schemas.microsoft.com/office/powerpoint/2010/main" xmlns="" val="667310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76491C-2D75-2A49-9B21-D5C2CE2708A1}" type="slidenum">
              <a:rPr kumimoji="1" lang="zh-CN" altLang="en-US" smtClean="0"/>
              <a:pPr/>
              <a:t>27</a:t>
            </a:fld>
            <a:endParaRPr kumimoji="1" lang="zh-CN" altLang="en-US"/>
          </a:p>
        </p:txBody>
      </p:sp>
    </p:spTree>
    <p:extLst>
      <p:ext uri="{BB962C8B-B14F-4D97-AF65-F5344CB8AC3E}">
        <p14:creationId xmlns:p14="http://schemas.microsoft.com/office/powerpoint/2010/main" xmlns="" val="269919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p:txBody>
          <a:bodyPr/>
          <a:lstStyle/>
          <a:p>
            <a:fld id="{5FDC0BE5-8237-434B-AB26-F93C2EF449B3}" type="slidenum">
              <a:rPr lang="en-US" altLang="x-none"/>
              <a:pPr/>
              <a:t>28</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p:txBody>
          <a:bodyPr/>
          <a:lstStyle/>
          <a:p>
            <a:fld id="{5FDC0BE5-8237-434B-AB26-F93C2EF449B3}" type="slidenum">
              <a:rPr lang="en-US" altLang="x-none"/>
              <a:pPr/>
              <a:t>29</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p:txBody>
          <a:bodyPr/>
          <a:lstStyle/>
          <a:p>
            <a:fld id="{5FDC0BE5-8237-434B-AB26-F93C2EF449B3}" type="slidenum">
              <a:rPr lang="en-US" altLang="x-none"/>
              <a:pPr/>
              <a:t>2</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p:txBody>
          <a:bodyPr/>
          <a:lstStyle/>
          <a:p>
            <a:fld id="{5FDC0BE5-8237-434B-AB26-F93C2EF449B3}" type="slidenum">
              <a:rPr lang="en-US" altLang="x-none"/>
              <a:pPr/>
              <a:t>3</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p:txBody>
          <a:bodyPr/>
          <a:lstStyle/>
          <a:p>
            <a:fld id="{5FDC0BE5-8237-434B-AB26-F93C2EF449B3}" type="slidenum">
              <a:rPr lang="en-US" altLang="x-none"/>
              <a:pPr/>
              <a:t>4</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r>
              <a:rPr lang="zh-CN" altLang="en-US" dirty="0"/>
              <a:t>美国军事气象卫星计划</a:t>
            </a:r>
            <a:r>
              <a:rPr lang="en-US" altLang="zh-CN" dirty="0"/>
              <a:t>(</a:t>
            </a:r>
            <a:r>
              <a:rPr lang="zh-CN" altLang="en-US" dirty="0"/>
              <a:t> </a:t>
            </a:r>
            <a:r>
              <a:rPr lang="en-US" altLang="zh-CN" dirty="0"/>
              <a:t>Defense meteorological satellite </a:t>
            </a:r>
            <a:r>
              <a:rPr lang="en-US" altLang="zh-CN" dirty="0" err="1"/>
              <a:t>program,DMSP</a:t>
            </a:r>
            <a:r>
              <a:rPr lang="en-US" altLang="zh-CN" dirty="0"/>
              <a:t>)</a:t>
            </a:r>
          </a:p>
          <a:p>
            <a:r>
              <a:rPr lang="zh-CN" altLang="en-US" dirty="0"/>
              <a:t> 线性扫描业务系统（ </a:t>
            </a:r>
            <a:r>
              <a:rPr lang="en-US" altLang="zh-CN" dirty="0"/>
              <a:t>operational </a:t>
            </a:r>
            <a:r>
              <a:rPr lang="en-US" altLang="zh-CN" dirty="0" err="1"/>
              <a:t>linescan</a:t>
            </a:r>
            <a:r>
              <a:rPr lang="en-US" altLang="zh-CN" dirty="0"/>
              <a:t> </a:t>
            </a:r>
            <a:r>
              <a:rPr lang="en-US" altLang="zh-CN" dirty="0" err="1"/>
              <a:t>system,OLS</a:t>
            </a:r>
            <a:r>
              <a:rPr lang="en-US" altLang="zh-CN" dirty="0"/>
              <a:t>)</a:t>
            </a:r>
          </a:p>
          <a:p>
            <a:r>
              <a:rPr lang="zh-CN" altLang="en-US" dirty="0"/>
              <a:t>设计初衷是捕捉夜间云层反射的微弱月光，从而获取夜间云层分布信息，</a:t>
            </a:r>
            <a:endParaRPr lang="en-US" altLang="zh-CN" dirty="0"/>
          </a:p>
          <a:p>
            <a:r>
              <a:rPr lang="zh-CN" altLang="en-US" dirty="0"/>
              <a:t>然而科学家们意外的发现 </a:t>
            </a:r>
            <a:r>
              <a:rPr lang="en-US" altLang="zh-CN" dirty="0"/>
              <a:t>DMSP/OLS</a:t>
            </a:r>
            <a:r>
              <a:rPr lang="zh-CN" altLang="en-US" dirty="0"/>
              <a:t>可以捕捉到无云情况下的夜间城镇等发光。</a:t>
            </a:r>
            <a:endParaRPr lang="zh-CN" altLang="zh-CN" dirty="0"/>
          </a:p>
          <a:p>
            <a:endParaRPr lang="x-none"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1</a:t>
            </a:r>
            <a:r>
              <a:rPr lang="zh-CN" altLang="en-US" dirty="0" smtClean="0"/>
              <a:t>）定居动态及其对环境的影响</a:t>
            </a:r>
            <a:r>
              <a:rPr lang="en-US" altLang="zh-CN" dirty="0" smtClean="0"/>
              <a:t>; </a:t>
            </a:r>
            <a:r>
              <a:rPr lang="zh-CN" altLang="en-US" dirty="0" smtClean="0"/>
              <a:t>（</a:t>
            </a:r>
            <a:r>
              <a:rPr lang="en-US" altLang="zh-CN" dirty="0" smtClean="0"/>
              <a:t>2</a:t>
            </a:r>
            <a:r>
              <a:rPr lang="zh-CN" altLang="en-US" dirty="0" smtClean="0"/>
              <a:t>）人口和社会经济信息</a:t>
            </a:r>
            <a:r>
              <a:rPr lang="en-US" altLang="zh-CN" dirty="0" smtClean="0"/>
              <a:t>; </a:t>
            </a:r>
            <a:r>
              <a:rPr lang="zh-CN" altLang="en-US" dirty="0" smtClean="0"/>
              <a:t>（</a:t>
            </a:r>
            <a:r>
              <a:rPr lang="en-US" altLang="zh-CN" dirty="0" smtClean="0"/>
              <a:t>3</a:t>
            </a:r>
            <a:r>
              <a:rPr lang="zh-CN" altLang="en-US" dirty="0" smtClean="0"/>
              <a:t>）短期光照监测</a:t>
            </a:r>
            <a:r>
              <a:rPr lang="en-US" altLang="zh-CN" dirty="0" smtClean="0"/>
              <a:t>; </a:t>
            </a:r>
            <a:r>
              <a:rPr lang="zh-CN" altLang="en-US" dirty="0" smtClean="0"/>
              <a:t>和（</a:t>
            </a:r>
            <a:r>
              <a:rPr lang="en-US" altLang="zh-CN" dirty="0" smtClean="0"/>
              <a:t>4</a:t>
            </a:r>
            <a:r>
              <a:rPr lang="zh-CN" altLang="en-US" dirty="0" smtClean="0"/>
              <a:t>）其他主题。</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776491C-2D75-2A49-9B21-D5C2CE2708A1}" type="slidenum">
              <a:rPr kumimoji="1" lang="zh-CN" altLang="en-US" smtClean="0"/>
              <a:pPr/>
              <a:t>5</a:t>
            </a:fld>
            <a:endParaRPr kumimoji="1" lang="zh-CN" altLang="en-US"/>
          </a:p>
        </p:txBody>
      </p:sp>
    </p:spTree>
    <p:extLst>
      <p:ext uri="{BB962C8B-B14F-4D97-AF65-F5344CB8AC3E}">
        <p14:creationId xmlns:p14="http://schemas.microsoft.com/office/powerpoint/2010/main" xmlns="" val="1398902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p:txBody>
          <a:bodyPr/>
          <a:lstStyle/>
          <a:p>
            <a:fld id="{5FDC0BE5-8237-434B-AB26-F93C2EF449B3}" type="slidenum">
              <a:rPr lang="en-US" altLang="x-none"/>
              <a:pPr/>
              <a:t>8</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p:txBody>
          <a:bodyPr/>
          <a:lstStyle/>
          <a:p>
            <a:fld id="{5FDC0BE5-8237-434B-AB26-F93C2EF449B3}" type="slidenum">
              <a:rPr lang="en-US" altLang="x-none"/>
              <a:pPr/>
              <a:t>9</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p:txBody>
          <a:bodyPr/>
          <a:lstStyle/>
          <a:p>
            <a:fld id="{5FDC0BE5-8237-434B-AB26-F93C2EF449B3}" type="slidenum">
              <a:rPr lang="en-US" altLang="x-none"/>
              <a:pPr/>
              <a:t>13</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xmlns="" val="2093041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17</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xmlns="" val="67281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AE92F11-5EF2-C84F-A950-CAD9F0E546BE}" type="datetimeFigureOut">
              <a:rPr kumimoji="1" lang="zh-CN" altLang="en-US" smtClean="0"/>
              <a:pPr/>
              <a:t>2017/11/22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2DD896D9-C7D2-5144-BA91-64226660FF6A}" type="slidenum">
              <a:rPr kumimoji="1" lang="zh-CN" altLang="en-US" smtClean="0"/>
              <a:pPr/>
              <a:t>‹#›</a:t>
            </a:fld>
            <a:endParaRPr kumimoji="1" lang="zh-CN" altLang="en-US"/>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E92F11-5EF2-C84F-A950-CAD9F0E546BE}" type="datetimeFigureOut">
              <a:rPr kumimoji="1" lang="zh-CN" altLang="en-US" smtClean="0"/>
              <a:pPr/>
              <a:t>2017/11/22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2DD896D9-C7D2-5144-BA91-64226660FF6A}"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3"/>
            <a:ext cx="36576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2800" y="274643"/>
            <a:ext cx="107696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E92F11-5EF2-C84F-A950-CAD9F0E546BE}" type="datetimeFigureOut">
              <a:rPr kumimoji="1" lang="zh-CN" altLang="en-US" smtClean="0"/>
              <a:pPr/>
              <a:t>2017/11/22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2DD896D9-C7D2-5144-BA91-64226660FF6A}"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PICTURE 1">
    <p:spTree>
      <p:nvGrpSpPr>
        <p:cNvPr id="1" name=""/>
        <p:cNvGrpSpPr/>
        <p:nvPr/>
      </p:nvGrpSpPr>
      <p:grpSpPr>
        <a:xfrm>
          <a:off x="0" y="0"/>
          <a:ext cx="0" cy="0"/>
          <a:chOff x="0" y="0"/>
          <a:chExt cx="0" cy="0"/>
        </a:xfrm>
      </p:grpSpPr>
      <p:sp>
        <p:nvSpPr>
          <p:cNvPr id="9" name="Picture Placeholder 13"/>
          <p:cNvSpPr>
            <a:spLocks noGrp="1"/>
          </p:cNvSpPr>
          <p:nvPr>
            <p:ph type="pic" sz="quarter" idx="17"/>
          </p:nvPr>
        </p:nvSpPr>
        <p:spPr>
          <a:xfrm>
            <a:off x="0" y="0"/>
            <a:ext cx="12192000" cy="6858000"/>
          </a:xfrm>
          <a:effectLst/>
        </p:spPr>
        <p:txBody>
          <a:bodyPr>
            <a:normAutofit/>
          </a:bodyPr>
          <a:lstStyle>
            <a:lvl1pPr marL="0" indent="0">
              <a:buNone/>
              <a:defRPr sz="1300" b="0" i="0">
                <a:ln>
                  <a:noFill/>
                </a:ln>
                <a:solidFill>
                  <a:schemeClr val="bg1">
                    <a:lumMod val="85000"/>
                  </a:schemeClr>
                </a:solidFill>
                <a:latin typeface="Lato Regular" charset="0"/>
                <a:ea typeface="Lato Regular" charset="0"/>
                <a:cs typeface="Lato Regular" charset="0"/>
              </a:defRPr>
            </a:lvl1pPr>
          </a:lstStyle>
          <a:p>
            <a:endParaRPr lang="en-US" dirty="0"/>
          </a:p>
        </p:txBody>
      </p:sp>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AM 2">
    <p:spTree>
      <p:nvGrpSpPr>
        <p:cNvPr id="1" name=""/>
        <p:cNvGrpSpPr/>
        <p:nvPr/>
      </p:nvGrpSpPr>
      <p:grpSpPr>
        <a:xfrm>
          <a:off x="0" y="0"/>
          <a:ext cx="0" cy="0"/>
          <a:chOff x="0" y="0"/>
          <a:chExt cx="0" cy="0"/>
        </a:xfrm>
      </p:grpSpPr>
      <p:sp>
        <p:nvSpPr>
          <p:cNvPr id="13" name="Picture Placeholder 3"/>
          <p:cNvSpPr>
            <a:spLocks noGrp="1"/>
          </p:cNvSpPr>
          <p:nvPr>
            <p:ph type="pic" sz="quarter" idx="12"/>
          </p:nvPr>
        </p:nvSpPr>
        <p:spPr>
          <a:xfrm>
            <a:off x="9086324" y="1962621"/>
            <a:ext cx="1854377" cy="1851103"/>
          </a:xfrm>
          <a:prstGeom prst="ellipse">
            <a:avLst/>
          </a:prstGeom>
        </p:spPr>
        <p:txBody>
          <a:bodyPr>
            <a:normAutofit/>
          </a:bodyPr>
          <a:lstStyle>
            <a:lvl1pPr>
              <a:defRPr sz="1000" b="0" i="0">
                <a:latin typeface="Lato Regular" charset="0"/>
                <a:ea typeface="Lato Regular" charset="0"/>
                <a:cs typeface="Lato Regular" charset="0"/>
              </a:defRPr>
            </a:lvl1pPr>
          </a:lstStyle>
          <a:p>
            <a:endParaRPr lang="en-US" dirty="0"/>
          </a:p>
        </p:txBody>
      </p:sp>
      <p:sp>
        <p:nvSpPr>
          <p:cNvPr id="14" name="Picture Placeholder 3"/>
          <p:cNvSpPr>
            <a:spLocks noGrp="1"/>
          </p:cNvSpPr>
          <p:nvPr>
            <p:ph type="pic" sz="quarter" idx="13"/>
          </p:nvPr>
        </p:nvSpPr>
        <p:spPr>
          <a:xfrm>
            <a:off x="6476262" y="1962621"/>
            <a:ext cx="1854377" cy="1851103"/>
          </a:xfrm>
          <a:prstGeom prst="ellipse">
            <a:avLst/>
          </a:prstGeom>
        </p:spPr>
        <p:txBody>
          <a:bodyPr>
            <a:normAutofit/>
          </a:bodyPr>
          <a:lstStyle>
            <a:lvl1pPr>
              <a:defRPr sz="1000" b="0" i="0">
                <a:latin typeface="Lato Regular" charset="0"/>
                <a:ea typeface="Lato Regular" charset="0"/>
                <a:cs typeface="Lato Regular" charset="0"/>
              </a:defRPr>
            </a:lvl1pPr>
          </a:lstStyle>
          <a:p>
            <a:endParaRPr lang="en-US" dirty="0"/>
          </a:p>
        </p:txBody>
      </p:sp>
      <p:sp>
        <p:nvSpPr>
          <p:cNvPr id="18" name="Picture Placeholder 3"/>
          <p:cNvSpPr>
            <a:spLocks noGrp="1"/>
          </p:cNvSpPr>
          <p:nvPr>
            <p:ph type="pic" sz="quarter" idx="14"/>
          </p:nvPr>
        </p:nvSpPr>
        <p:spPr>
          <a:xfrm>
            <a:off x="3866201" y="1962621"/>
            <a:ext cx="1854377" cy="1851103"/>
          </a:xfrm>
          <a:prstGeom prst="ellipse">
            <a:avLst/>
          </a:prstGeom>
        </p:spPr>
        <p:txBody>
          <a:bodyPr>
            <a:normAutofit/>
          </a:bodyPr>
          <a:lstStyle>
            <a:lvl1pPr>
              <a:defRPr sz="1000" b="0" i="0">
                <a:latin typeface="Lato Regular" charset="0"/>
                <a:ea typeface="Lato Regular" charset="0"/>
                <a:cs typeface="Lato Regular" charset="0"/>
              </a:defRPr>
            </a:lvl1pPr>
          </a:lstStyle>
          <a:p>
            <a:endParaRPr lang="en-US" dirty="0"/>
          </a:p>
        </p:txBody>
      </p:sp>
      <p:sp>
        <p:nvSpPr>
          <p:cNvPr id="19" name="Picture Placeholder 3"/>
          <p:cNvSpPr>
            <a:spLocks noGrp="1"/>
          </p:cNvSpPr>
          <p:nvPr>
            <p:ph type="pic" sz="quarter" idx="15"/>
          </p:nvPr>
        </p:nvSpPr>
        <p:spPr>
          <a:xfrm>
            <a:off x="1256140" y="1962621"/>
            <a:ext cx="1854377" cy="1851103"/>
          </a:xfrm>
          <a:prstGeom prst="ellipse">
            <a:avLst/>
          </a:prstGeom>
        </p:spPr>
        <p:txBody>
          <a:bodyPr>
            <a:normAutofit/>
          </a:bodyPr>
          <a:lstStyle>
            <a:lvl1pPr>
              <a:defRPr sz="1000" b="0" i="0">
                <a:latin typeface="Lato Regular" charset="0"/>
                <a:ea typeface="Lato Regular" charset="0"/>
                <a:cs typeface="Lato Regular" charset="0"/>
              </a:defRPr>
            </a:lvl1pPr>
          </a:lstStyle>
          <a:p>
            <a:endParaRPr lang="en-US" dirty="0"/>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E92F11-5EF2-C84F-A950-CAD9F0E546BE}" type="datetimeFigureOut">
              <a:rPr kumimoji="1" lang="zh-CN" altLang="en-US" smtClean="0"/>
              <a:pPr/>
              <a:t>2017/11/22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2DD896D9-C7D2-5144-BA91-64226660FF6A}" type="slidenum">
              <a:rPr kumimoji="1" lang="zh-CN" altLang="en-US" smtClean="0"/>
              <a:pPr/>
              <a:t>‹#›</a:t>
            </a:fld>
            <a:endParaRPr kumimoji="1" lang="zh-CN" altLang="en-US"/>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AE92F11-5EF2-C84F-A950-CAD9F0E546BE}" type="datetimeFigureOut">
              <a:rPr kumimoji="1" lang="zh-CN" altLang="en-US" smtClean="0"/>
              <a:pPr/>
              <a:t>2017/11/22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2DD896D9-C7D2-5144-BA91-64226660FF6A}" type="slidenum">
              <a:rPr kumimoji="1" lang="zh-CN" altLang="en-US" smtClean="0"/>
              <a:pPr/>
              <a:t>‹#›</a:t>
            </a:fld>
            <a:endParaRPr kumimoji="1" lang="zh-CN" altLang="en-US"/>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AE92F11-5EF2-C84F-A950-CAD9F0E546BE}" type="datetimeFigureOut">
              <a:rPr kumimoji="1" lang="zh-CN" altLang="en-US" smtClean="0"/>
              <a:pPr/>
              <a:t>2017/11/22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2DD896D9-C7D2-5144-BA91-64226660FF6A}"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AE92F11-5EF2-C84F-A950-CAD9F0E546BE}" type="datetimeFigureOut">
              <a:rPr kumimoji="1" lang="zh-CN" altLang="en-US" smtClean="0"/>
              <a:pPr/>
              <a:t>2017/11/22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2DD896D9-C7D2-5144-BA91-64226660FF6A}" type="slidenum">
              <a:rPr kumimoji="1" lang="zh-CN" altLang="en-US" smtClean="0"/>
              <a:pPr/>
              <a:t>‹#›</a:t>
            </a:fld>
            <a:endParaRPr kumimoji="1" lang="zh-CN" altLang="en-US"/>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AE92F11-5EF2-C84F-A950-CAD9F0E546BE}" type="datetimeFigureOut">
              <a:rPr kumimoji="1" lang="zh-CN" altLang="en-US" smtClean="0"/>
              <a:pPr/>
              <a:t>2017/11/22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2DD896D9-C7D2-5144-BA91-64226660FF6A}" type="slidenum">
              <a:rPr kumimoji="1" lang="zh-CN" altLang="en-US" smtClean="0"/>
              <a:pPr/>
              <a:t>‹#›</a:t>
            </a:fld>
            <a:endParaRPr kumimoji="1" lang="zh-CN" altLang="en-US"/>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E92F11-5EF2-C84F-A950-CAD9F0E546BE}" type="datetimeFigureOut">
              <a:rPr kumimoji="1" lang="zh-CN" altLang="en-US" smtClean="0"/>
              <a:pPr/>
              <a:t>2017/11/22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2DD896D9-C7D2-5144-BA91-64226660FF6A}" type="slidenum">
              <a:rPr kumimoji="1" lang="zh-CN" altLang="en-US" smtClean="0"/>
              <a:pPr/>
              <a:t>‹#›</a:t>
            </a:fld>
            <a:endParaRPr kumimoji="1" lang="zh-CN" altLang="en-US"/>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AE92F11-5EF2-C84F-A950-CAD9F0E546BE}" type="datetimeFigureOut">
              <a:rPr kumimoji="1" lang="zh-CN" altLang="en-US" smtClean="0"/>
              <a:pPr/>
              <a:t>2017/11/22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2DD896D9-C7D2-5144-BA91-64226660FF6A}" type="slidenum">
              <a:rPr kumimoji="1" lang="zh-CN" altLang="en-US" smtClean="0"/>
              <a:pPr/>
              <a:t>‹#›</a:t>
            </a:fld>
            <a:endParaRPr kumimoji="1" lang="zh-CN" altLang="en-US"/>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AE92F11-5EF2-C84F-A950-CAD9F0E546BE}" type="datetimeFigureOut">
              <a:rPr kumimoji="1" lang="zh-CN" altLang="en-US" smtClean="0"/>
              <a:pPr/>
              <a:t>2017/11/22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2DD896D9-C7D2-5144-BA91-64226660FF6A}" type="slidenum">
              <a:rPr kumimoji="1" lang="zh-CN" altLang="en-US" smtClean="0"/>
              <a:pPr/>
              <a:t>‹#›</a:t>
            </a:fld>
            <a:endParaRPr kumimoji="1" lang="zh-CN" altLang="en-US"/>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alphaModFix amt="50000"/>
            <a:lum/>
          </a:blip>
          <a:srcRect/>
          <a:stretch>
            <a:fillRect l="2000" t="6000" r="2000" b="-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92F11-5EF2-C84F-A950-CAD9F0E546BE}" type="datetimeFigureOut">
              <a:rPr kumimoji="1" lang="zh-CN" altLang="en-US" smtClean="0"/>
              <a:pPr/>
              <a:t>2017/11/22</a:t>
            </a:fld>
            <a:endParaRPr kumimoji="1" lang="zh-CN" altLang="en-US"/>
          </a:p>
        </p:txBody>
      </p:sp>
      <p:sp>
        <p:nvSpPr>
          <p:cNvPr id="5" name="页脚占位符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896D9-C7D2-5144-BA91-64226660FF6A}"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ransition spd="med">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Box 43"/>
          <p:cNvSpPr txBox="1"/>
          <p:nvPr/>
        </p:nvSpPr>
        <p:spPr>
          <a:xfrm>
            <a:off x="0" y="1957864"/>
            <a:ext cx="12191999" cy="2123658"/>
          </a:xfrm>
          <a:prstGeom prst="rect">
            <a:avLst/>
          </a:prstGeom>
          <a:noFill/>
        </p:spPr>
        <p:txBody>
          <a:bodyPr wrap="square" rtlCol="0">
            <a:spAutoFit/>
          </a:bodyPr>
          <a:lstStyle/>
          <a:p>
            <a:pPr algn="ctr"/>
            <a:r>
              <a:rPr lang="en-US" altLang="zh-CN" sz="6600" b="1" dirty="0">
                <a:ln w="0"/>
                <a:solidFill>
                  <a:schemeClr val="accent5">
                    <a:lumMod val="75000"/>
                  </a:schemeClr>
                </a:solidFill>
                <a:effectLst>
                  <a:reflection blurRad="6350" stA="53000" endA="300" endPos="35500" dir="5400000" sy="-90000" algn="bl" rotWithShape="0"/>
                </a:effectLst>
                <a:latin typeface="Yu Gothic" pitchFamily="34" charset="-128"/>
                <a:ea typeface="Yu Gothic" pitchFamily="34" charset="-128"/>
                <a:cs typeface="Segoe UI Black" pitchFamily="34" charset="0"/>
              </a:rPr>
              <a:t>Nighttime Light and </a:t>
            </a:r>
          </a:p>
          <a:p>
            <a:pPr algn="ctr"/>
            <a:r>
              <a:rPr lang="en-US" altLang="zh-CN" sz="6600" b="1" dirty="0">
                <a:ln w="0"/>
                <a:solidFill>
                  <a:schemeClr val="accent5">
                    <a:lumMod val="75000"/>
                  </a:schemeClr>
                </a:solidFill>
                <a:effectLst>
                  <a:reflection blurRad="6350" stA="53000" endA="300" endPos="35500" dir="5400000" sy="-90000" algn="bl" rotWithShape="0"/>
                </a:effectLst>
                <a:latin typeface="Yu Gothic" pitchFamily="34" charset="-128"/>
                <a:ea typeface="Yu Gothic" pitchFamily="34" charset="-128"/>
                <a:cs typeface="Segoe UI Black" pitchFamily="34" charset="0"/>
              </a:rPr>
              <a:t>Armed Conflicts</a:t>
            </a:r>
            <a:endParaRPr lang="en-US" sz="6600" b="1" dirty="0">
              <a:ln w="0"/>
              <a:solidFill>
                <a:schemeClr val="accent5">
                  <a:lumMod val="75000"/>
                </a:schemeClr>
              </a:solidFill>
              <a:effectLst>
                <a:reflection blurRad="6350" stA="53000" endA="300" endPos="35500" dir="5400000" sy="-90000" algn="bl" rotWithShape="0"/>
              </a:effectLst>
              <a:latin typeface="Yu Gothic" pitchFamily="34" charset="-128"/>
              <a:ea typeface="Yu Gothic" pitchFamily="34" charset="-128"/>
              <a:cs typeface="Segoe UI Black" pitchFamily="34" charset="0"/>
            </a:endParaRPr>
          </a:p>
        </p:txBody>
      </p:sp>
      <p:sp>
        <p:nvSpPr>
          <p:cNvPr id="420" name="TextBox 59"/>
          <p:cNvSpPr txBox="1"/>
          <p:nvPr/>
        </p:nvSpPr>
        <p:spPr>
          <a:xfrm>
            <a:off x="42069" y="4867697"/>
            <a:ext cx="12149931" cy="369332"/>
          </a:xfrm>
          <a:prstGeom prst="rect">
            <a:avLst/>
          </a:prstGeom>
          <a:noFill/>
        </p:spPr>
        <p:txBody>
          <a:bodyPr wrap="square" rtlCol="0">
            <a:spAutoFit/>
          </a:bodyPr>
          <a:lstStyle/>
          <a:p>
            <a:pPr algn="ctr"/>
            <a:endParaRPr lang="en-US" b="1" dirty="0">
              <a:solidFill>
                <a:schemeClr val="accent5">
                  <a:lumMod val="75000"/>
                </a:schemeClr>
              </a:solidFill>
              <a:latin typeface="+mn-ea"/>
              <a:cs typeface="Lato Thin" charset="0"/>
            </a:endParaRPr>
          </a:p>
        </p:txBody>
      </p:sp>
      <p:sp>
        <p:nvSpPr>
          <p:cNvPr id="425" name="TextBox 43"/>
          <p:cNvSpPr txBox="1"/>
          <p:nvPr/>
        </p:nvSpPr>
        <p:spPr>
          <a:xfrm>
            <a:off x="0" y="4360411"/>
            <a:ext cx="11959895" cy="1753235"/>
          </a:xfrm>
          <a:prstGeom prst="rect">
            <a:avLst/>
          </a:prstGeom>
          <a:noFill/>
        </p:spPr>
        <p:txBody>
          <a:bodyPr wrap="square" rtlCol="0">
            <a:spAutoFit/>
          </a:bodyPr>
          <a:lstStyle/>
          <a:p>
            <a:pPr algn="ctr"/>
            <a:endParaRPr lang="en-US" altLang="zh-CN" b="1" dirty="0">
              <a:solidFill>
                <a:schemeClr val="accent5">
                  <a:lumMod val="75000"/>
                </a:schemeClr>
              </a:solidFill>
              <a:latin typeface="等线" panose="02010600030101010101" charset="-122"/>
              <a:cs typeface="等线" panose="02010600030101010101" charset="-122"/>
            </a:endParaRPr>
          </a:p>
          <a:p>
            <a:pPr algn="ctr"/>
            <a:r>
              <a:rPr lang="zh-CN" altLang="en-US" b="1" dirty="0">
                <a:solidFill>
                  <a:schemeClr val="accent5">
                    <a:lumMod val="75000"/>
                  </a:schemeClr>
                </a:solidFill>
                <a:latin typeface="微软雅黑" panose="020B0503020204020204" charset="-122"/>
                <a:ea typeface="微软雅黑" panose="020B0503020204020204" charset="-122"/>
                <a:cs typeface="等线" panose="02010600030101010101" charset="-122"/>
              </a:rPr>
              <a:t>任课老师：田勇</a:t>
            </a:r>
            <a:endParaRPr lang="en-US" altLang="zh-CN" b="1" dirty="0">
              <a:solidFill>
                <a:schemeClr val="accent5">
                  <a:lumMod val="75000"/>
                </a:schemeClr>
              </a:solidFill>
              <a:latin typeface="微软雅黑" panose="020B0503020204020204" charset="-122"/>
              <a:ea typeface="微软雅黑" panose="020B0503020204020204" charset="-122"/>
              <a:cs typeface="等线" panose="02010600030101010101" charset="-122"/>
            </a:endParaRPr>
          </a:p>
          <a:p>
            <a:pPr algn="ctr"/>
            <a:endParaRPr lang="en-US" b="1" dirty="0">
              <a:solidFill>
                <a:schemeClr val="accent5">
                  <a:lumMod val="75000"/>
                </a:schemeClr>
              </a:solidFill>
              <a:latin typeface="微软雅黑" panose="020B0503020204020204" charset="-122"/>
              <a:ea typeface="微软雅黑" panose="020B0503020204020204" charset="-122"/>
              <a:cs typeface="等线" panose="02010600030101010101" charset="-122"/>
            </a:endParaRPr>
          </a:p>
          <a:p>
            <a:pPr algn="ctr"/>
            <a:r>
              <a:rPr lang="zh-CN" altLang="en-US" b="1" dirty="0">
                <a:solidFill>
                  <a:schemeClr val="accent5">
                    <a:lumMod val="75000"/>
                  </a:schemeClr>
                </a:solidFill>
                <a:latin typeface="微软雅黑" panose="020B0503020204020204" charset="-122"/>
                <a:ea typeface="微软雅黑" panose="020B0503020204020204" charset="-122"/>
                <a:cs typeface="等线" panose="02010600030101010101" charset="-122"/>
              </a:rPr>
              <a:t>组员：俞启星  谷岳洪  刘心悦  蒋莹  苏子木  李佳鑫</a:t>
            </a:r>
            <a:endParaRPr lang="en-US" altLang="zh-CN" b="1" dirty="0">
              <a:solidFill>
                <a:schemeClr val="accent5">
                  <a:lumMod val="75000"/>
                </a:schemeClr>
              </a:solidFill>
              <a:latin typeface="微软雅黑" panose="020B0503020204020204" charset="-122"/>
              <a:ea typeface="微软雅黑" panose="020B0503020204020204" charset="-122"/>
              <a:cs typeface="等线" panose="02010600030101010101" charset="-122"/>
            </a:endParaRPr>
          </a:p>
          <a:p>
            <a:pPr algn="ctr"/>
            <a:endParaRPr lang="en-US" b="1" dirty="0">
              <a:solidFill>
                <a:schemeClr val="accent5">
                  <a:lumMod val="75000"/>
                </a:schemeClr>
              </a:solidFill>
              <a:latin typeface="微软雅黑" panose="020B0503020204020204" charset="-122"/>
              <a:ea typeface="微软雅黑" panose="020B0503020204020204" charset="-122"/>
              <a:cs typeface="等线" panose="02010600030101010101" charset="-122"/>
            </a:endParaRPr>
          </a:p>
          <a:p>
            <a:pPr algn="ctr"/>
            <a:r>
              <a:rPr lang="zh-CN" altLang="en-US" b="1" dirty="0">
                <a:solidFill>
                  <a:schemeClr val="accent5">
                    <a:lumMod val="75000"/>
                  </a:schemeClr>
                </a:solidFill>
                <a:latin typeface="微软雅黑" panose="020B0503020204020204" charset="-122"/>
                <a:ea typeface="微软雅黑" panose="020B0503020204020204" charset="-122"/>
                <a:cs typeface="等线" panose="02010600030101010101" charset="-122"/>
              </a:rPr>
              <a:t>汇报日期：</a:t>
            </a:r>
            <a:r>
              <a:rPr lang="en-US" altLang="zh-CN" b="1" dirty="0">
                <a:solidFill>
                  <a:schemeClr val="accent5">
                    <a:lumMod val="75000"/>
                  </a:schemeClr>
                </a:solidFill>
                <a:latin typeface="微软雅黑" panose="020B0503020204020204" charset="-122"/>
                <a:ea typeface="微软雅黑" panose="020B0503020204020204" charset="-122"/>
                <a:cs typeface="等线" panose="02010600030101010101" charset="-122"/>
              </a:rPr>
              <a:t>2017.11.22</a:t>
            </a:r>
          </a:p>
        </p:txBody>
      </p:sp>
      <p:sp>
        <p:nvSpPr>
          <p:cNvPr id="4" name="文本框 3"/>
          <p:cNvSpPr txBox="1"/>
          <p:nvPr/>
        </p:nvSpPr>
        <p:spPr>
          <a:xfrm>
            <a:off x="1788625" y="1219200"/>
            <a:ext cx="2088936" cy="738664"/>
          </a:xfrm>
          <a:prstGeom prst="rect">
            <a:avLst/>
          </a:prstGeom>
          <a:noFill/>
          <a:effectLst>
            <a:outerShdw blurRad="50800" dist="50800" dir="5400000" sx="1000" sy="1000" algn="ctr" rotWithShape="0">
              <a:schemeClr val="bg1"/>
            </a:outerShdw>
          </a:effectLst>
        </p:spPr>
        <p:txBody>
          <a:bodyPr wrap="square" rtlCol="0">
            <a:spAutoFit/>
          </a:bodyPr>
          <a:lstStyle/>
          <a:p>
            <a:r>
              <a:rPr lang="en-US" altLang="zh-CN" sz="2400" b="1" i="1" dirty="0">
                <a:solidFill>
                  <a:schemeClr val="accent5">
                    <a:lumMod val="75000"/>
                  </a:schemeClr>
                </a:solidFill>
                <a:latin typeface="等线" panose="02010600030101010101" charset="-122"/>
                <a:cs typeface="等线" panose="02010600030101010101" charset="-122"/>
              </a:rPr>
              <a:t>GIS</a:t>
            </a:r>
            <a:r>
              <a:rPr lang="zh-CN" altLang="en-US" sz="2400" b="1" i="1" dirty="0">
                <a:solidFill>
                  <a:schemeClr val="accent5">
                    <a:lumMod val="75000"/>
                  </a:schemeClr>
                </a:solidFill>
                <a:latin typeface="等线" panose="02010600030101010101" charset="-122"/>
                <a:cs typeface="等线" panose="02010600030101010101" charset="-122"/>
              </a:rPr>
              <a:t> </a:t>
            </a:r>
            <a:r>
              <a:rPr lang="en-US" altLang="zh-CN" sz="2400" b="1" i="1" dirty="0">
                <a:solidFill>
                  <a:schemeClr val="accent5">
                    <a:lumMod val="75000"/>
                  </a:schemeClr>
                </a:solidFill>
                <a:latin typeface="等线" panose="02010600030101010101" charset="-122"/>
                <a:cs typeface="等线" panose="02010600030101010101" charset="-122"/>
              </a:rPr>
              <a:t>Project</a:t>
            </a:r>
            <a:r>
              <a:rPr lang="zh-CN" altLang="en-US" sz="2400" b="1" i="1" dirty="0">
                <a:solidFill>
                  <a:schemeClr val="accent5">
                    <a:lumMod val="75000"/>
                  </a:schemeClr>
                </a:solidFill>
                <a:latin typeface="等线" panose="02010600030101010101" charset="-122"/>
                <a:cs typeface="等线" panose="02010600030101010101" charset="-122"/>
              </a:rPr>
              <a:t> </a:t>
            </a:r>
            <a:r>
              <a:rPr lang="en-US" altLang="zh-CN" sz="2400" b="1" i="1" dirty="0">
                <a:solidFill>
                  <a:schemeClr val="accent5">
                    <a:lumMod val="75000"/>
                  </a:schemeClr>
                </a:solidFill>
                <a:latin typeface="等线" panose="02010600030101010101" charset="-122"/>
                <a:cs typeface="等线" panose="02010600030101010101" charset="-122"/>
              </a:rPr>
              <a:t>II</a:t>
            </a:r>
          </a:p>
          <a:p>
            <a:endParaRPr kumimoji="1" lang="zh-CN" altLang="en-US" dirty="0"/>
          </a:p>
        </p:txBody>
      </p:sp>
    </p:spTree>
    <p:extLst>
      <p:ext uri="{BB962C8B-B14F-4D97-AF65-F5344CB8AC3E}">
        <p14:creationId xmlns:p14="http://schemas.microsoft.com/office/powerpoint/2010/main" xmlns="" val="3896320602"/>
      </p:ext>
    </p:extLst>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0294A32F-865E-4730-A79E-6A121CFCA4D2}"/>
              </a:ext>
            </a:extLst>
          </p:cNvPr>
          <p:cNvSpPr/>
          <p:nvPr/>
        </p:nvSpPr>
        <p:spPr>
          <a:xfrm>
            <a:off x="990600" y="936697"/>
            <a:ext cx="6163236" cy="5262979"/>
          </a:xfrm>
          <a:prstGeom prst="rect">
            <a:avLst/>
          </a:prstGeom>
        </p:spPr>
        <p:txBody>
          <a:bodyPr wrap="square">
            <a:spAutoFit/>
          </a:bodyPr>
          <a:lstStyle/>
          <a:p>
            <a:r>
              <a:rPr lang="en-US" altLang="zh-CN" sz="2800" dirty="0" smtClean="0"/>
              <a:t> Data </a:t>
            </a:r>
            <a:r>
              <a:rPr lang="en-US" altLang="zh-CN" sz="2800" dirty="0"/>
              <a:t>preparation:</a:t>
            </a:r>
          </a:p>
          <a:p>
            <a:endParaRPr lang="en-US" altLang="zh-CN" sz="2800" dirty="0"/>
          </a:p>
          <a:p>
            <a:r>
              <a:rPr lang="en-US" altLang="zh-CN" sz="2800" dirty="0"/>
              <a:t>(1)Country selection:</a:t>
            </a:r>
          </a:p>
          <a:p>
            <a:r>
              <a:rPr lang="en-US" altLang="zh-CN" sz="2800" dirty="0"/>
              <a:t>Select  167 countries out of 176 countries</a:t>
            </a:r>
          </a:p>
          <a:p>
            <a:endParaRPr lang="en-US" altLang="zh-CN" sz="2800" dirty="0"/>
          </a:p>
          <a:p>
            <a:r>
              <a:rPr lang="en-US" altLang="zh-CN" sz="2800" dirty="0"/>
              <a:t>(2)Data normalization:</a:t>
            </a:r>
          </a:p>
          <a:p>
            <a:r>
              <a:rPr lang="en-US" altLang="zh-CN" sz="2800" dirty="0"/>
              <a:t>alleviate effect of radiometric </a:t>
            </a:r>
          </a:p>
          <a:p>
            <a:r>
              <a:rPr lang="en-US" altLang="zh-CN" sz="2800" dirty="0"/>
              <a:t>difference from different years and satellites. </a:t>
            </a:r>
          </a:p>
          <a:p>
            <a:endParaRPr lang="en-US" altLang="zh-CN" sz="2800" dirty="0"/>
          </a:p>
          <a:p>
            <a:r>
              <a:rPr lang="en-US" altLang="zh-CN" sz="2800" b="1" dirty="0">
                <a:latin typeface="微软雅黑" panose="020B0503020204020204" charset="-122"/>
                <a:ea typeface="微软雅黑" panose="020B0503020204020204" charset="-122"/>
                <a:cs typeface="Lato Regular" charset="0"/>
              </a:rPr>
              <a:t>y=c</a:t>
            </a:r>
            <a:r>
              <a:rPr lang="en-US" altLang="zh-CN" sz="2800" b="1" baseline="-25000" dirty="0">
                <a:latin typeface="微软雅黑" panose="020B0503020204020204" charset="-122"/>
                <a:ea typeface="微软雅黑" panose="020B0503020204020204" charset="-122"/>
                <a:cs typeface="Lato Regular" charset="0"/>
              </a:rPr>
              <a:t>2</a:t>
            </a:r>
            <a:r>
              <a:rPr lang="en-US" altLang="zh-CN" sz="2800" b="1" dirty="0">
                <a:latin typeface="微软雅黑" panose="020B0503020204020204" charset="-122"/>
                <a:ea typeface="微软雅黑" panose="020B0503020204020204" charset="-122"/>
                <a:cs typeface="Lato Regular" charset="0"/>
              </a:rPr>
              <a:t>x</a:t>
            </a:r>
            <a:r>
              <a:rPr lang="en-US" altLang="zh-CN" sz="2800" b="1" baseline="30000" dirty="0">
                <a:latin typeface="微软雅黑" panose="020B0503020204020204" charset="-122"/>
                <a:ea typeface="微软雅黑" panose="020B0503020204020204" charset="-122"/>
                <a:cs typeface="Lato Regular" charset="0"/>
              </a:rPr>
              <a:t>2</a:t>
            </a:r>
            <a:r>
              <a:rPr lang="en-US" altLang="zh-CN" sz="2800" b="1" dirty="0">
                <a:latin typeface="微软雅黑" panose="020B0503020204020204" charset="-122"/>
                <a:ea typeface="微软雅黑" panose="020B0503020204020204" charset="-122"/>
                <a:cs typeface="Lato Regular" charset="0"/>
              </a:rPr>
              <a:t>+c</a:t>
            </a:r>
            <a:r>
              <a:rPr lang="en-US" altLang="zh-CN" sz="2800" b="1" baseline="-25000" dirty="0">
                <a:latin typeface="微软雅黑" panose="020B0503020204020204" charset="-122"/>
                <a:ea typeface="微软雅黑" panose="020B0503020204020204" charset="-122"/>
                <a:cs typeface="Lato Regular" charset="0"/>
              </a:rPr>
              <a:t>1</a:t>
            </a:r>
            <a:r>
              <a:rPr lang="en-US" altLang="zh-CN" sz="2800" b="1" dirty="0">
                <a:latin typeface="微软雅黑" panose="020B0503020204020204" charset="-122"/>
                <a:ea typeface="微软雅黑" panose="020B0503020204020204" charset="-122"/>
                <a:cs typeface="Lato Regular" charset="0"/>
              </a:rPr>
              <a:t>x+c</a:t>
            </a:r>
            <a:r>
              <a:rPr lang="en-US" altLang="zh-CN" sz="2800" b="1" baseline="-25000" dirty="0">
                <a:latin typeface="微软雅黑" panose="020B0503020204020204" charset="-122"/>
                <a:ea typeface="微软雅黑" panose="020B0503020204020204" charset="-122"/>
                <a:cs typeface="Lato Regular" charset="0"/>
              </a:rPr>
              <a:t>0</a:t>
            </a:r>
          </a:p>
        </p:txBody>
      </p:sp>
      <p:pic>
        <p:nvPicPr>
          <p:cNvPr id="8" name="图片 7">
            <a:extLst>
              <a:ext uri="{FF2B5EF4-FFF2-40B4-BE49-F238E27FC236}">
                <a16:creationId xmlns:a16="http://schemas.microsoft.com/office/drawing/2014/main" xmlns="" id="{B9FED110-6AE9-460A-A7D7-95432EB39F7A}"/>
              </a:ext>
            </a:extLst>
          </p:cNvPr>
          <p:cNvPicPr>
            <a:picLocks noChangeAspect="1"/>
          </p:cNvPicPr>
          <p:nvPr/>
        </p:nvPicPr>
        <p:blipFill>
          <a:blip r:embed="rId2"/>
          <a:stretch>
            <a:fillRect/>
          </a:stretch>
        </p:blipFill>
        <p:spPr>
          <a:xfrm>
            <a:off x="7153836" y="67395"/>
            <a:ext cx="4545106" cy="6790605"/>
          </a:xfrm>
          <a:prstGeom prst="rect">
            <a:avLst/>
          </a:prstGeom>
        </p:spPr>
      </p:pic>
      <p:sp>
        <p:nvSpPr>
          <p:cNvPr id="9" name="文本框 8">
            <a:extLst>
              <a:ext uri="{FF2B5EF4-FFF2-40B4-BE49-F238E27FC236}">
                <a16:creationId xmlns:a16="http://schemas.microsoft.com/office/drawing/2014/main" xmlns="" id="{21C8D493-5B4D-47AF-8854-A0C547687D62}"/>
              </a:ext>
            </a:extLst>
          </p:cNvPr>
          <p:cNvSpPr txBox="1"/>
          <p:nvPr/>
        </p:nvSpPr>
        <p:spPr>
          <a:xfrm rot="10800000" flipV="1">
            <a:off x="3462704" y="6306262"/>
            <a:ext cx="3691132" cy="553998"/>
          </a:xfrm>
          <a:prstGeom prst="rect">
            <a:avLst/>
          </a:prstGeom>
          <a:noFill/>
        </p:spPr>
        <p:txBody>
          <a:bodyPr wrap="square" rtlCol="0">
            <a:spAutoFit/>
          </a:bodyPr>
          <a:lstStyle/>
          <a:p>
            <a:r>
              <a:rPr kumimoji="1" lang="en-US" altLang="zh-CN" sz="1000" b="1" dirty="0">
                <a:solidFill>
                  <a:schemeClr val="tx1"/>
                </a:solidFill>
                <a:latin typeface="微软雅黑" panose="020B0503020204020204" charset="-122"/>
                <a:ea typeface="微软雅黑" panose="020B0503020204020204" charset="-122"/>
              </a:rPr>
              <a:t>C. D. </a:t>
            </a:r>
            <a:r>
              <a:rPr kumimoji="1" lang="en-US" altLang="zh-CN" sz="1000" b="1" dirty="0" err="1">
                <a:solidFill>
                  <a:schemeClr val="tx1"/>
                </a:solidFill>
                <a:latin typeface="微软雅黑" panose="020B0503020204020204" charset="-122"/>
                <a:ea typeface="微软雅黑" panose="020B0503020204020204" charset="-122"/>
              </a:rPr>
              <a:t>Elvidge</a:t>
            </a:r>
            <a:r>
              <a:rPr kumimoji="1" lang="en-US" altLang="zh-CN" sz="1000" b="1" dirty="0">
                <a:solidFill>
                  <a:schemeClr val="tx1"/>
                </a:solidFill>
                <a:latin typeface="微软雅黑" panose="020B0503020204020204" charset="-122"/>
                <a:ea typeface="微软雅黑" panose="020B0503020204020204" charset="-122"/>
              </a:rPr>
              <a:t>, P. C. Sutton, K. E. Baugh, D. </a:t>
            </a:r>
            <a:r>
              <a:rPr kumimoji="1" lang="en-US" altLang="zh-CN" sz="1000" b="1" dirty="0" err="1">
                <a:solidFill>
                  <a:schemeClr val="tx1"/>
                </a:solidFill>
                <a:latin typeface="微软雅黑" panose="020B0503020204020204" charset="-122"/>
                <a:ea typeface="微软雅黑" panose="020B0503020204020204" charset="-122"/>
              </a:rPr>
              <a:t>Ziskin</a:t>
            </a:r>
            <a:r>
              <a:rPr kumimoji="1" lang="en-US" altLang="zh-CN" sz="1000" b="1" dirty="0">
                <a:solidFill>
                  <a:schemeClr val="tx1"/>
                </a:solidFill>
                <a:latin typeface="微软雅黑" panose="020B0503020204020204" charset="-122"/>
                <a:ea typeface="微软雅黑" panose="020B0503020204020204" charset="-122"/>
              </a:rPr>
              <a:t>, T. Ghosh, and S. Anderson, “National Trends in Satellite Observed Lighting: 1992–2009,” NOAA, 2010</a:t>
            </a:r>
          </a:p>
        </p:txBody>
      </p:sp>
    </p:spTree>
    <p:extLst>
      <p:ext uri="{BB962C8B-B14F-4D97-AF65-F5344CB8AC3E}">
        <p14:creationId xmlns:p14="http://schemas.microsoft.com/office/powerpoint/2010/main" xmlns="" val="2705305356"/>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xmlns="" id="{C2F98A5C-A4E8-47A3-8B53-14A2ACF47012}"/>
              </a:ext>
            </a:extLst>
          </p:cNvPr>
          <p:cNvSpPr txBox="1"/>
          <p:nvPr/>
        </p:nvSpPr>
        <p:spPr>
          <a:xfrm>
            <a:off x="1061977" y="2176856"/>
            <a:ext cx="12273023" cy="2015936"/>
          </a:xfrm>
          <a:prstGeom prst="rect">
            <a:avLst/>
          </a:prstGeom>
          <a:noFill/>
        </p:spPr>
        <p:txBody>
          <a:bodyPr wrap="square" rtlCol="0">
            <a:spAutoFit/>
          </a:bodyPr>
          <a:lstStyle/>
          <a:p>
            <a:pPr>
              <a:lnSpc>
                <a:spcPts val="5000"/>
              </a:lnSpc>
            </a:pPr>
            <a:r>
              <a:rPr lang="en-US" altLang="zh-CN" sz="3600" b="1" dirty="0">
                <a:latin typeface="微软雅黑" panose="020B0503020204020204" charset="-122"/>
                <a:ea typeface="微软雅黑" panose="020B0503020204020204" charset="-122"/>
                <a:cs typeface="Lato Black" charset="0"/>
              </a:rPr>
              <a:t>3.1</a:t>
            </a:r>
            <a:r>
              <a:rPr lang="zh-CN" altLang="en-US" sz="3600" b="1" dirty="0">
                <a:latin typeface="微软雅黑" panose="020B0503020204020204" charset="-122"/>
                <a:ea typeface="微软雅黑" panose="020B0503020204020204" charset="-122"/>
                <a:cs typeface="Lato Black" charset="0"/>
              </a:rPr>
              <a:t> </a:t>
            </a:r>
            <a:r>
              <a:rPr lang="en-US" altLang="zh-CN" sz="3600" b="1" dirty="0" smtClean="0">
                <a:latin typeface="微软雅黑" panose="020B0503020204020204" charset="-122"/>
                <a:ea typeface="微软雅黑" panose="020B0503020204020204" charset="-122"/>
                <a:cs typeface="Lato Black" charset="0"/>
              </a:rPr>
              <a:t>Data analysis</a:t>
            </a:r>
          </a:p>
          <a:p>
            <a:pPr>
              <a:lnSpc>
                <a:spcPts val="5000"/>
              </a:lnSpc>
            </a:pPr>
            <a:endParaRPr lang="en-US" altLang="zh-CN" sz="3600" b="1" dirty="0">
              <a:latin typeface="微软雅黑" panose="020B0503020204020204" charset="-122"/>
              <a:ea typeface="微软雅黑" panose="020B0503020204020204" charset="-122"/>
              <a:cs typeface="Lato Black" charset="0"/>
            </a:endParaRPr>
          </a:p>
          <a:p>
            <a:pPr>
              <a:lnSpc>
                <a:spcPts val="5000"/>
              </a:lnSpc>
            </a:pPr>
            <a:r>
              <a:rPr lang="en-US" altLang="zh-CN" sz="3600" b="1" dirty="0">
                <a:solidFill>
                  <a:schemeClr val="tx1"/>
                </a:solidFill>
                <a:latin typeface="微软雅黑" panose="020B0503020204020204" charset="-122"/>
                <a:ea typeface="微软雅黑" panose="020B0503020204020204" charset="-122"/>
                <a:cs typeface="Lato Black" charset="0"/>
              </a:rPr>
              <a:t>	Part1.——light ratio index</a:t>
            </a:r>
            <a:endParaRPr lang="zh-CN" altLang="en-US" sz="3600" b="1" dirty="0">
              <a:solidFill>
                <a:schemeClr val="tx1"/>
              </a:solidFill>
              <a:latin typeface="微软雅黑" panose="020B0503020204020204" charset="-122"/>
              <a:ea typeface="微软雅黑" panose="020B0503020204020204" charset="-122"/>
              <a:cs typeface="Lato Black" charset="0"/>
            </a:endParaRPr>
          </a:p>
        </p:txBody>
      </p:sp>
    </p:spTree>
    <p:extLst>
      <p:ext uri="{BB962C8B-B14F-4D97-AF65-F5344CB8AC3E}">
        <p14:creationId xmlns:p14="http://schemas.microsoft.com/office/powerpoint/2010/main" xmlns="" val="3875007154"/>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B7D773C2-30A3-437B-9DDF-AA3F854E7FA1}"/>
              </a:ext>
            </a:extLst>
          </p:cNvPr>
          <p:cNvGrpSpPr/>
          <p:nvPr/>
        </p:nvGrpSpPr>
        <p:grpSpPr>
          <a:xfrm>
            <a:off x="1552073" y="119498"/>
            <a:ext cx="5036023" cy="7786747"/>
            <a:chOff x="423282" y="-112192"/>
            <a:chExt cx="5036023" cy="7786747"/>
          </a:xfrm>
        </p:grpSpPr>
        <p:sp>
          <p:nvSpPr>
            <p:cNvPr id="3" name="TextBox 1">
              <a:extLst>
                <a:ext uri="{FF2B5EF4-FFF2-40B4-BE49-F238E27FC236}">
                  <a16:creationId xmlns:a16="http://schemas.microsoft.com/office/drawing/2014/main" xmlns="" id="{F2521337-B561-4318-BA33-7C5C64D06A77}"/>
                </a:ext>
              </a:extLst>
            </p:cNvPr>
            <p:cNvSpPr txBox="1"/>
            <p:nvPr/>
          </p:nvSpPr>
          <p:spPr>
            <a:xfrm>
              <a:off x="423282" y="-112192"/>
              <a:ext cx="5036023" cy="77867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a:p>
              <a:endParaRPr lang="en-US" dirty="0"/>
            </a:p>
            <a:p>
              <a:r>
                <a:rPr lang="en-US" sz="2800" dirty="0" smtClean="0"/>
                <a:t>Data </a:t>
              </a:r>
              <a:r>
                <a:rPr lang="en-US" sz="2800" dirty="0"/>
                <a:t>analysis:</a:t>
              </a:r>
            </a:p>
            <a:p>
              <a:r>
                <a:rPr lang="en-US" sz="2800" dirty="0"/>
                <a:t>To further reduce the data inconsistency </a:t>
              </a:r>
              <a:br>
                <a:rPr lang="en-US" sz="2800" dirty="0"/>
              </a:br>
              <a:endParaRPr lang="en-US" sz="2800" dirty="0"/>
            </a:p>
            <a:p>
              <a:r>
                <a:rPr lang="en-US" sz="2800" dirty="0"/>
                <a:t>(1).</a:t>
              </a:r>
              <a:r>
                <a:rPr lang="en-US" altLang="zh-CN" dirty="0"/>
                <a:t> </a:t>
              </a:r>
              <a:r>
                <a:rPr lang="en-US" altLang="zh-CN" sz="2800" dirty="0"/>
                <a:t>light ratio index </a:t>
              </a:r>
              <a:br>
                <a:rPr lang="en-US" altLang="zh-CN" sz="2800" dirty="0"/>
              </a:br>
              <a:endParaRPr lang="en-US" sz="2800" dirty="0"/>
            </a:p>
            <a:p>
              <a:endParaRPr lang="en-US" sz="2800" dirty="0"/>
            </a:p>
            <a:p>
              <a:endParaRPr lang="en-US" sz="2800" dirty="0"/>
            </a:p>
            <a:p>
              <a:endParaRPr lang="en-US" sz="2800" dirty="0"/>
            </a:p>
            <a:p>
              <a:r>
                <a:rPr lang="en-US" sz="2800" dirty="0" err="1"/>
                <a:t>r</a:t>
              </a:r>
              <a:r>
                <a:rPr lang="en-US" sz="2800" baseline="-25000" dirty="0" err="1"/>
                <a:t>i</a:t>
              </a:r>
              <a:r>
                <a:rPr lang="en-US" sz="2800" dirty="0"/>
                <a:t> : the light ratio index</a:t>
              </a:r>
            </a:p>
            <a:p>
              <a:r>
                <a:rPr lang="en-US" sz="2800" dirty="0" err="1"/>
                <a:t>s</a:t>
              </a:r>
              <a:r>
                <a:rPr lang="en-US" sz="2800" i="1" baseline="-25000" dirty="0" err="1"/>
                <a:t>i</a:t>
              </a:r>
              <a:r>
                <a:rPr lang="en-US" sz="2800" dirty="0"/>
                <a:t> : total nighttime light</a:t>
              </a:r>
              <a:br>
                <a:rPr lang="en-US" sz="2800" dirty="0"/>
              </a:br>
              <a:r>
                <a:rPr lang="en-US" sz="2800" dirty="0"/>
                <a:t>the </a:t>
              </a:r>
              <a:r>
                <a:rPr lang="en-US" sz="2800" dirty="0" err="1"/>
                <a:t>i</a:t>
              </a:r>
              <a:r>
                <a:rPr lang="en-US" sz="2800" baseline="30000" dirty="0" err="1"/>
                <a:t>th</a:t>
              </a:r>
              <a:r>
                <a:rPr lang="en-US" sz="2800" dirty="0"/>
                <a:t> region</a:t>
              </a:r>
            </a:p>
            <a:p>
              <a:r>
                <a:rPr lang="en-US" sz="2800" dirty="0"/>
                <a:t>n : number of regions </a:t>
              </a:r>
              <a:br>
                <a:rPr lang="en-US" sz="2800" dirty="0"/>
              </a:br>
              <a:r>
                <a:rPr lang="en-US" sz="2800" dirty="0"/>
                <a:t> </a:t>
              </a:r>
            </a:p>
            <a:p>
              <a:endParaRPr lang="en-US" dirty="0"/>
            </a:p>
            <a:p>
              <a:endParaRPr lang="en-US" dirty="0"/>
            </a:p>
            <a:p>
              <a:r>
                <a:rPr lang="en-US" dirty="0"/>
                <a:t/>
              </a:r>
              <a:br>
                <a:rPr lang="en-US" dirty="0"/>
              </a:br>
              <a:endParaRPr lang="zh-CN" altLang="en-US" dirty="0"/>
            </a:p>
          </p:txBody>
        </p:sp>
        <p:pic>
          <p:nvPicPr>
            <p:cNvPr id="4" name="Picture 2">
              <a:extLst>
                <a:ext uri="{FF2B5EF4-FFF2-40B4-BE49-F238E27FC236}">
                  <a16:creationId xmlns:a16="http://schemas.microsoft.com/office/drawing/2014/main" xmlns="" id="{91CF884B-53B6-44F7-8ADF-5D6D24D3F214}"/>
                </a:ext>
              </a:extLst>
            </p:cNvPr>
            <p:cNvPicPr>
              <a:picLocks noChangeAspect="1" noChangeArrowheads="1"/>
            </p:cNvPicPr>
            <p:nvPr/>
          </p:nvPicPr>
          <p:blipFill>
            <a:blip r:embed="rId2"/>
            <a:srcRect/>
            <a:stretch>
              <a:fillRect/>
            </a:stretch>
          </p:blipFill>
          <p:spPr bwMode="auto">
            <a:xfrm>
              <a:off x="915378" y="2736738"/>
              <a:ext cx="1876926" cy="1375555"/>
            </a:xfrm>
            <a:prstGeom prst="rect">
              <a:avLst/>
            </a:prstGeom>
            <a:noFill/>
            <a:ln w="9525">
              <a:noFill/>
              <a:miter lim="800000"/>
              <a:headEnd/>
              <a:tailEnd/>
            </a:ln>
            <a:effectLst/>
          </p:spPr>
        </p:pic>
      </p:grpSp>
      <p:sp>
        <p:nvSpPr>
          <p:cNvPr id="5" name="矩形 4"/>
          <p:cNvSpPr/>
          <p:nvPr/>
        </p:nvSpPr>
        <p:spPr>
          <a:xfrm>
            <a:off x="5821680" y="6019800"/>
            <a:ext cx="6370320" cy="1200329"/>
          </a:xfrm>
          <a:prstGeom prst="rect">
            <a:avLst/>
          </a:prstGeom>
        </p:spPr>
        <p:txBody>
          <a:bodyPr wrap="square">
            <a:spAutoFit/>
          </a:bodyPr>
          <a:lstStyle/>
          <a:p>
            <a:r>
              <a:rPr lang="en-US" dirty="0" smtClean="0"/>
              <a:t>Satellite-Observed Nighttime Light Variation as Evidence for Global Armed Conflicts, </a:t>
            </a:r>
            <a:r>
              <a:rPr lang="it-IT" dirty="0" smtClean="0"/>
              <a:t>Xi Li, Fengrui Chen, and Xiaoling Chen </a:t>
            </a:r>
            <a:br>
              <a:rPr lang="it-IT" dirty="0" smtClean="0"/>
            </a:br>
            <a:r>
              <a:rPr lang="en-US" dirty="0" smtClean="0"/>
              <a:t/>
            </a:r>
            <a:br>
              <a:rPr lang="en-US" dirty="0" smtClean="0"/>
            </a:br>
            <a:endParaRPr lang="zh-CN" altLang="en-US" dirty="0"/>
          </a:p>
        </p:txBody>
      </p:sp>
    </p:spTree>
    <p:extLst>
      <p:ext uri="{BB962C8B-B14F-4D97-AF65-F5344CB8AC3E}">
        <p14:creationId xmlns:p14="http://schemas.microsoft.com/office/powerpoint/2010/main" xmlns="" val="3019722099"/>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a:off x="11946165" y="3637728"/>
            <a:ext cx="887231" cy="276999"/>
          </a:xfrm>
          <a:prstGeom prst="rect">
            <a:avLst/>
          </a:prstGeom>
          <a:noFill/>
        </p:spPr>
        <p:txBody>
          <a:bodyPr wrap="none" rtlCol="0" anchor="ctr" anchorCtr="0">
            <a:spAutoFit/>
          </a:bodyPr>
          <a:lstStyle/>
          <a:p>
            <a:pPr algn="ctr"/>
            <a:r>
              <a:rPr lang="en-US" sz="1200" b="1" dirty="0">
                <a:solidFill>
                  <a:schemeClr val="tx2"/>
                </a:solidFill>
                <a:latin typeface="微软雅黑" panose="020B0503020204020204" charset="-122"/>
                <a:ea typeface="微软雅黑" panose="020B0503020204020204" charset="-122"/>
                <a:cs typeface="Lato Black" charset="0"/>
              </a:rPr>
              <a:t>% Growth</a:t>
            </a:r>
          </a:p>
        </p:txBody>
      </p:sp>
      <p:graphicFrame>
        <p:nvGraphicFramePr>
          <p:cNvPr id="5" name="图表 4">
            <a:extLst>
              <a:ext uri="{FF2B5EF4-FFF2-40B4-BE49-F238E27FC236}">
                <a16:creationId xmlns:a16="http://schemas.microsoft.com/office/drawing/2014/main" xmlns="" id="{71501962-D455-4B31-B4E7-9ED4221FFE96}"/>
              </a:ext>
            </a:extLst>
          </p:cNvPr>
          <p:cNvGraphicFramePr>
            <a:graphicFrameLocks/>
          </p:cNvGraphicFramePr>
          <p:nvPr>
            <p:extLst>
              <p:ext uri="{D42A27DB-BD31-4B8C-83A1-F6EECF244321}">
                <p14:modId xmlns:p14="http://schemas.microsoft.com/office/powerpoint/2010/main" xmlns="" val="2339420344"/>
              </p:ext>
            </p:extLst>
          </p:nvPr>
        </p:nvGraphicFramePr>
        <p:xfrm>
          <a:off x="3630304" y="0"/>
          <a:ext cx="3752948" cy="3520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a:extLst>
              <a:ext uri="{FF2B5EF4-FFF2-40B4-BE49-F238E27FC236}">
                <a16:creationId xmlns:a16="http://schemas.microsoft.com/office/drawing/2014/main" xmlns="" id="{F2B08810-6DDE-42DA-9A8B-A5075D677DAE}"/>
              </a:ext>
            </a:extLst>
          </p:cNvPr>
          <p:cNvGraphicFramePr>
            <a:graphicFrameLocks/>
          </p:cNvGraphicFramePr>
          <p:nvPr>
            <p:extLst>
              <p:ext uri="{D42A27DB-BD31-4B8C-83A1-F6EECF244321}">
                <p14:modId xmlns:p14="http://schemas.microsoft.com/office/powerpoint/2010/main" xmlns="" val="1554654517"/>
              </p:ext>
            </p:extLst>
          </p:nvPr>
        </p:nvGraphicFramePr>
        <p:xfrm>
          <a:off x="0" y="0"/>
          <a:ext cx="3990107" cy="3520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a:extLst>
              <a:ext uri="{FF2B5EF4-FFF2-40B4-BE49-F238E27FC236}">
                <a16:creationId xmlns:a16="http://schemas.microsoft.com/office/drawing/2014/main" xmlns="" id="{5320E526-ABFE-4AA1-97BA-65949DF3CD6A}"/>
              </a:ext>
            </a:extLst>
          </p:cNvPr>
          <p:cNvGraphicFramePr>
            <a:graphicFrameLocks/>
          </p:cNvGraphicFramePr>
          <p:nvPr>
            <p:extLst>
              <p:ext uri="{D42A27DB-BD31-4B8C-83A1-F6EECF244321}">
                <p14:modId xmlns:p14="http://schemas.microsoft.com/office/powerpoint/2010/main" xmlns="" val="112556002"/>
              </p:ext>
            </p:extLst>
          </p:nvPr>
        </p:nvGraphicFramePr>
        <p:xfrm>
          <a:off x="168734" y="3332611"/>
          <a:ext cx="3821373" cy="352538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图表 7">
            <a:extLst>
              <a:ext uri="{FF2B5EF4-FFF2-40B4-BE49-F238E27FC236}">
                <a16:creationId xmlns:a16="http://schemas.microsoft.com/office/drawing/2014/main" xmlns="" id="{10B3B75F-B3A4-45C1-B63D-8AF1E501EE07}"/>
              </a:ext>
            </a:extLst>
          </p:cNvPr>
          <p:cNvGraphicFramePr>
            <a:graphicFrameLocks/>
          </p:cNvGraphicFramePr>
          <p:nvPr>
            <p:extLst>
              <p:ext uri="{D42A27DB-BD31-4B8C-83A1-F6EECF244321}">
                <p14:modId xmlns:p14="http://schemas.microsoft.com/office/powerpoint/2010/main" xmlns="" val="3340951527"/>
              </p:ext>
            </p:extLst>
          </p:nvPr>
        </p:nvGraphicFramePr>
        <p:xfrm>
          <a:off x="3630304" y="3332611"/>
          <a:ext cx="3766781" cy="3525389"/>
        </p:xfrm>
        <a:graphic>
          <a:graphicData uri="http://schemas.openxmlformats.org/drawingml/2006/chart">
            <c:chart xmlns:c="http://schemas.openxmlformats.org/drawingml/2006/chart" xmlns:r="http://schemas.openxmlformats.org/officeDocument/2006/relationships" r:id="rId6"/>
          </a:graphicData>
        </a:graphic>
      </p:graphicFrame>
      <p:sp>
        <p:nvSpPr>
          <p:cNvPr id="9" name="TextBox 8"/>
          <p:cNvSpPr txBox="1"/>
          <p:nvPr/>
        </p:nvSpPr>
        <p:spPr>
          <a:xfrm>
            <a:off x="7383252" y="736979"/>
            <a:ext cx="4271936" cy="2677656"/>
          </a:xfrm>
          <a:prstGeom prst="rect">
            <a:avLst/>
          </a:prstGeom>
          <a:noFill/>
        </p:spPr>
        <p:txBody>
          <a:bodyPr wrap="square" rtlCol="0">
            <a:spAutoFit/>
          </a:bodyPr>
          <a:lstStyle/>
          <a:p>
            <a:r>
              <a:rPr lang="en-US" sz="2400" dirty="0"/>
              <a:t>Hypothesis:</a:t>
            </a:r>
          </a:p>
          <a:p>
            <a:r>
              <a:rPr lang="en-US" sz="2400" dirty="0"/>
              <a:t/>
            </a:r>
            <a:br>
              <a:rPr lang="en-US" sz="2400" dirty="0"/>
            </a:br>
            <a:r>
              <a:rPr lang="en-US" sz="2400" dirty="0"/>
              <a:t>The armed conflict affected countries have higher probability of meeting sharp change in nighttime light. </a:t>
            </a:r>
            <a:br>
              <a:rPr lang="en-US" sz="2400" dirty="0"/>
            </a:br>
            <a:endParaRPr lang="zh-CN" altLang="en-US" sz="2400" dirty="0"/>
          </a:p>
        </p:txBody>
      </p:sp>
    </p:spTree>
    <p:extLst>
      <p:ext uri="{BB962C8B-B14F-4D97-AF65-F5344CB8AC3E}">
        <p14:creationId xmlns:p14="http://schemas.microsoft.com/office/powerpoint/2010/main" xmlns="" val="276661638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xmlns="" id="{EC9A3040-AC59-4A69-8259-22EC63C31D2F}"/>
              </a:ext>
            </a:extLst>
          </p:cNvPr>
          <p:cNvSpPr txBox="1"/>
          <p:nvPr/>
        </p:nvSpPr>
        <p:spPr>
          <a:xfrm>
            <a:off x="1061977" y="2176856"/>
            <a:ext cx="12273023" cy="2015936"/>
          </a:xfrm>
          <a:prstGeom prst="rect">
            <a:avLst/>
          </a:prstGeom>
          <a:noFill/>
        </p:spPr>
        <p:txBody>
          <a:bodyPr wrap="square" rtlCol="0">
            <a:spAutoFit/>
          </a:bodyPr>
          <a:lstStyle/>
          <a:p>
            <a:pPr>
              <a:lnSpc>
                <a:spcPts val="5000"/>
              </a:lnSpc>
            </a:pPr>
            <a:r>
              <a:rPr lang="en-US" altLang="zh-CN" sz="3600" b="1" dirty="0" smtClean="0">
                <a:solidFill>
                  <a:schemeClr val="tx1"/>
                </a:solidFill>
                <a:latin typeface="微软雅黑" panose="020B0503020204020204" charset="-122"/>
                <a:ea typeface="微软雅黑" panose="020B0503020204020204" charset="-122"/>
                <a:cs typeface="Lato Black" charset="0"/>
              </a:rPr>
              <a:t>3.2 </a:t>
            </a:r>
            <a:r>
              <a:rPr lang="en-US" altLang="zh-CN" sz="3600" b="1" dirty="0" smtClean="0">
                <a:latin typeface="微软雅黑" panose="020B0503020204020204" charset="-122"/>
                <a:ea typeface="微软雅黑" panose="020B0503020204020204" charset="-122"/>
                <a:cs typeface="Lato Black" charset="0"/>
              </a:rPr>
              <a:t>Data analysis</a:t>
            </a:r>
          </a:p>
          <a:p>
            <a:pPr>
              <a:lnSpc>
                <a:spcPts val="5000"/>
              </a:lnSpc>
            </a:pPr>
            <a:endParaRPr lang="en-US" altLang="zh-CN" sz="3600" b="1" dirty="0">
              <a:solidFill>
                <a:schemeClr val="tx1"/>
              </a:solidFill>
              <a:latin typeface="微软雅黑" panose="020B0503020204020204" charset="-122"/>
              <a:ea typeface="微软雅黑" panose="020B0503020204020204" charset="-122"/>
              <a:cs typeface="Lato Black" charset="0"/>
            </a:endParaRPr>
          </a:p>
          <a:p>
            <a:pPr>
              <a:lnSpc>
                <a:spcPts val="5000"/>
              </a:lnSpc>
            </a:pPr>
            <a:r>
              <a:rPr lang="en-US" altLang="zh-CN" sz="3600" b="1" dirty="0">
                <a:solidFill>
                  <a:schemeClr val="tx1"/>
                </a:solidFill>
                <a:latin typeface="微软雅黑" panose="020B0503020204020204" charset="-122"/>
                <a:ea typeface="微软雅黑" panose="020B0503020204020204" charset="-122"/>
                <a:cs typeface="Lato Black" charset="0"/>
              </a:rPr>
              <a:t>	Part2.——nighttime light variation index</a:t>
            </a:r>
            <a:endParaRPr lang="zh-CN" altLang="en-US" sz="3600" b="1" dirty="0">
              <a:solidFill>
                <a:schemeClr val="tx1"/>
              </a:solidFill>
              <a:latin typeface="微软雅黑" panose="020B0503020204020204" charset="-122"/>
              <a:ea typeface="微软雅黑" panose="020B0503020204020204" charset="-122"/>
              <a:cs typeface="Lato Black" charset="0"/>
            </a:endParaRPr>
          </a:p>
        </p:txBody>
      </p:sp>
    </p:spTree>
    <p:extLst>
      <p:ext uri="{BB962C8B-B14F-4D97-AF65-F5344CB8AC3E}">
        <p14:creationId xmlns:p14="http://schemas.microsoft.com/office/powerpoint/2010/main" xmlns="" val="1795633168"/>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a:extLst>
              <a:ext uri="{FF2B5EF4-FFF2-40B4-BE49-F238E27FC236}">
                <a16:creationId xmlns:a16="http://schemas.microsoft.com/office/drawing/2014/main" xmlns="" id="{77A974D6-9787-4238-9C34-33F03F34CB7E}"/>
              </a:ext>
            </a:extLst>
          </p:cNvPr>
          <p:cNvSpPr txBox="1"/>
          <p:nvPr/>
        </p:nvSpPr>
        <p:spPr>
          <a:xfrm>
            <a:off x="958874" y="1234440"/>
            <a:ext cx="8672805" cy="3970318"/>
          </a:xfrm>
          <a:prstGeom prst="rect">
            <a:avLst/>
          </a:prstGeom>
          <a:noFill/>
        </p:spPr>
        <p:txBody>
          <a:bodyPr wrap="square" rtlCol="0">
            <a:spAutoFit/>
          </a:bodyPr>
          <a:lstStyle/>
          <a:p>
            <a:r>
              <a:rPr lang="en-US" altLang="zh-CN" sz="2800" dirty="0"/>
              <a:t>(2).nighttime light variation index——NLVI</a:t>
            </a:r>
          </a:p>
          <a:p>
            <a:endParaRPr lang="en-US" altLang="zh-CN" sz="2800" dirty="0"/>
          </a:p>
          <a:p>
            <a:pPr marL="342900" indent="-342900">
              <a:buAutoNum type="alphaLcPeriod"/>
            </a:pPr>
            <a:r>
              <a:rPr lang="en-US" altLang="zh-CN" sz="2800" dirty="0"/>
              <a:t>Calculate raster </a:t>
            </a:r>
            <a:r>
              <a:rPr lang="en-US" altLang="zh-CN" sz="2800" dirty="0" smtClean="0"/>
              <a:t>mean </a:t>
            </a:r>
            <a:r>
              <a:rPr lang="en-US" altLang="zh-CN" sz="2800" dirty="0"/>
              <a:t>using calibrated value</a:t>
            </a:r>
          </a:p>
          <a:p>
            <a:pPr marL="342900" indent="-342900">
              <a:buAutoNum type="alphaLcPeriod"/>
            </a:pPr>
            <a:r>
              <a:rPr lang="en-US" altLang="zh-CN" sz="2800" dirty="0"/>
              <a:t>Calculate the average value of the mean values(magnitude)</a:t>
            </a:r>
          </a:p>
          <a:p>
            <a:pPr marL="342900" indent="-342900">
              <a:buAutoNum type="alphaLcPeriod"/>
            </a:pPr>
            <a:r>
              <a:rPr lang="en-US" altLang="zh-CN" sz="2800" dirty="0"/>
              <a:t>Create a linear regression model for different years</a:t>
            </a:r>
          </a:p>
          <a:p>
            <a:pPr marL="342900" indent="-342900">
              <a:buAutoNum type="alphaLcPeriod"/>
            </a:pPr>
            <a:r>
              <a:rPr lang="en-US" altLang="zh-CN" sz="2800" dirty="0"/>
              <a:t>Subtract the predicted value from the mean value</a:t>
            </a:r>
          </a:p>
          <a:p>
            <a:pPr marL="342900" indent="-342900">
              <a:buAutoNum type="alphaLcPeriod"/>
            </a:pPr>
            <a:r>
              <a:rPr lang="en-US" altLang="zh-CN" sz="2800" dirty="0"/>
              <a:t>Divide the results by the magnitude——transformed light </a:t>
            </a:r>
            <a:r>
              <a:rPr lang="en-US" altLang="zh-CN" sz="2800" dirty="0" smtClean="0"/>
              <a:t>data(standard derivation-NLVI)</a:t>
            </a:r>
            <a:endParaRPr lang="zh-CN" altLang="en-US" sz="2800" dirty="0"/>
          </a:p>
        </p:txBody>
      </p:sp>
      <p:sp>
        <p:nvSpPr>
          <p:cNvPr id="3" name="矩形 2"/>
          <p:cNvSpPr/>
          <p:nvPr/>
        </p:nvSpPr>
        <p:spPr>
          <a:xfrm>
            <a:off x="5821680" y="6019800"/>
            <a:ext cx="6370320" cy="1200329"/>
          </a:xfrm>
          <a:prstGeom prst="rect">
            <a:avLst/>
          </a:prstGeom>
        </p:spPr>
        <p:txBody>
          <a:bodyPr wrap="square">
            <a:spAutoFit/>
          </a:bodyPr>
          <a:lstStyle/>
          <a:p>
            <a:r>
              <a:rPr lang="en-US" dirty="0" smtClean="0"/>
              <a:t>Satellite-Observed Nighttime Light Variation as Evidence for Global Armed Conflicts, </a:t>
            </a:r>
            <a:r>
              <a:rPr lang="it-IT" dirty="0" smtClean="0"/>
              <a:t>Xi Li, Fengrui Chen, and Xiaoling Chen </a:t>
            </a:r>
            <a:br>
              <a:rPr lang="it-IT" dirty="0" smtClean="0"/>
            </a:br>
            <a:r>
              <a:rPr lang="en-US" dirty="0" smtClean="0"/>
              <a:t/>
            </a:r>
            <a:br>
              <a:rPr lang="en-US" dirty="0" smtClean="0"/>
            </a:br>
            <a:endParaRPr lang="zh-CN" altLang="en-US" dirty="0"/>
          </a:p>
        </p:txBody>
      </p:sp>
    </p:spTree>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5941906" y="716280"/>
            <a:ext cx="5945294" cy="5140931"/>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20064" y="931820"/>
            <a:ext cx="4890135" cy="4681551"/>
          </a:xfrm>
          <a:prstGeom prst="rect">
            <a:avLst/>
          </a:prstGeom>
          <a:noFill/>
          <a:ln w="9525">
            <a:noFill/>
            <a:miter lim="800000"/>
            <a:headEnd/>
            <a:tailEnd/>
          </a:ln>
          <a:effectLst/>
        </p:spPr>
      </p:pic>
    </p:spTree>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4842449" y="49129"/>
            <a:ext cx="2512226" cy="733534"/>
          </a:xfrm>
          <a:prstGeom prst="rect">
            <a:avLst/>
          </a:prstGeom>
          <a:noFill/>
        </p:spPr>
        <p:txBody>
          <a:bodyPr wrap="none" rtlCol="0">
            <a:spAutoFit/>
          </a:bodyPr>
          <a:lstStyle/>
          <a:p>
            <a:pPr algn="ctr">
              <a:lnSpc>
                <a:spcPts val="5000"/>
              </a:lnSpc>
            </a:pPr>
            <a:r>
              <a:rPr lang="en-US" altLang="zh-CN" sz="3300" b="1" dirty="0">
                <a:solidFill>
                  <a:schemeClr val="tx2"/>
                </a:solidFill>
                <a:latin typeface="Lato Black" charset="0"/>
                <a:ea typeface="Lato Black" charset="0"/>
                <a:cs typeface="Lato Black" charset="0"/>
              </a:rPr>
              <a:t>3.2</a:t>
            </a:r>
            <a:r>
              <a:rPr lang="zh-CN" altLang="en-US" sz="3300" b="1" dirty="0">
                <a:solidFill>
                  <a:schemeClr val="tx2"/>
                </a:solidFill>
                <a:latin typeface="Lato Black" charset="0"/>
                <a:ea typeface="Lato Black" charset="0"/>
                <a:cs typeface="Lato Black" charset="0"/>
              </a:rPr>
              <a:t> 数据分析</a:t>
            </a:r>
            <a:endParaRPr lang="en-US" sz="3300" b="1" dirty="0">
              <a:solidFill>
                <a:schemeClr val="tx2"/>
              </a:solidFill>
              <a:latin typeface="Lato Black" charset="0"/>
              <a:ea typeface="Lato Black" charset="0"/>
              <a:cs typeface="Lato Black" charset="0"/>
            </a:endParaRPr>
          </a:p>
        </p:txBody>
      </p:sp>
      <p:sp>
        <p:nvSpPr>
          <p:cNvPr id="11" name="TextBox 10"/>
          <p:cNvSpPr txBox="1"/>
          <p:nvPr/>
        </p:nvSpPr>
        <p:spPr>
          <a:xfrm rot="16200000">
            <a:off x="11946165" y="3637728"/>
            <a:ext cx="887231" cy="276999"/>
          </a:xfrm>
          <a:prstGeom prst="rect">
            <a:avLst/>
          </a:prstGeom>
          <a:noFill/>
        </p:spPr>
        <p:txBody>
          <a:bodyPr wrap="none" rtlCol="0" anchor="ctr" anchorCtr="0">
            <a:spAutoFit/>
          </a:bodyPr>
          <a:lstStyle/>
          <a:p>
            <a:pPr algn="ctr"/>
            <a:r>
              <a:rPr lang="en-US" sz="1200" b="1" dirty="0">
                <a:solidFill>
                  <a:schemeClr val="tx2"/>
                </a:solidFill>
                <a:latin typeface="Lato Black" charset="0"/>
                <a:ea typeface="Lato Black" charset="0"/>
                <a:cs typeface="Lato Black" charset="0"/>
              </a:rPr>
              <a:t>% Growth</a:t>
            </a:r>
          </a:p>
        </p:txBody>
      </p:sp>
      <p:sp>
        <p:nvSpPr>
          <p:cNvPr id="9" name="Rectangle 29"/>
          <p:cNvSpPr/>
          <p:nvPr/>
        </p:nvSpPr>
        <p:spPr>
          <a:xfrm>
            <a:off x="612648" y="1129048"/>
            <a:ext cx="45719" cy="2714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Regular"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0926" y="3708518"/>
            <a:ext cx="3224367" cy="296166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753633" y="3682085"/>
            <a:ext cx="3224367" cy="2988099"/>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716341" y="3629317"/>
            <a:ext cx="3224367" cy="3149298"/>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716341" y="748593"/>
            <a:ext cx="3224367" cy="2988099"/>
          </a:xfrm>
          <a:prstGeom prst="rect">
            <a:avLst/>
          </a:prstGeom>
        </p:spPr>
      </p:pic>
      <p:pic>
        <p:nvPicPr>
          <p:cNvPr id="1026" name="Picture 2"/>
          <p:cNvPicPr>
            <a:picLocks noChangeAspect="1" noChangeArrowheads="1"/>
          </p:cNvPicPr>
          <p:nvPr/>
        </p:nvPicPr>
        <p:blipFill>
          <a:blip r:embed="rId7"/>
          <a:srcRect/>
          <a:stretch>
            <a:fillRect/>
          </a:stretch>
        </p:blipFill>
        <p:spPr bwMode="auto">
          <a:xfrm>
            <a:off x="790926" y="748593"/>
            <a:ext cx="3224367" cy="2988099"/>
          </a:xfrm>
          <a:prstGeom prst="rect">
            <a:avLst/>
          </a:prstGeom>
          <a:noFill/>
          <a:ln w="9525">
            <a:noFill/>
            <a:miter lim="800000"/>
            <a:headEnd/>
            <a:tailEnd/>
          </a:ln>
          <a:effectLst/>
        </p:spPr>
      </p:pic>
      <p:pic>
        <p:nvPicPr>
          <p:cNvPr id="1027" name="Picture 3"/>
          <p:cNvPicPr>
            <a:picLocks noChangeAspect="1" noChangeArrowheads="1"/>
          </p:cNvPicPr>
          <p:nvPr/>
        </p:nvPicPr>
        <p:blipFill>
          <a:blip r:embed="rId8"/>
          <a:srcRect/>
          <a:stretch>
            <a:fillRect/>
          </a:stretch>
        </p:blipFill>
        <p:spPr bwMode="auto">
          <a:xfrm>
            <a:off x="4753633" y="748593"/>
            <a:ext cx="3224368" cy="2962803"/>
          </a:xfrm>
          <a:prstGeom prst="rect">
            <a:avLst/>
          </a:prstGeom>
          <a:noFill/>
          <a:ln w="9525">
            <a:noFill/>
            <a:miter lim="800000"/>
            <a:headEnd/>
            <a:tailEnd/>
          </a:ln>
          <a:effectLst/>
        </p:spPr>
      </p:pic>
    </p:spTree>
    <p:extLst>
      <p:ext uri="{BB962C8B-B14F-4D97-AF65-F5344CB8AC3E}">
        <p14:creationId xmlns:p14="http://schemas.microsoft.com/office/powerpoint/2010/main" xmlns="" val="16985200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F3B40801-E5E9-449D-8F2F-829EBC2416BB}"/>
              </a:ext>
            </a:extLst>
          </p:cNvPr>
          <p:cNvSpPr txBox="1"/>
          <p:nvPr/>
        </p:nvSpPr>
        <p:spPr>
          <a:xfrm>
            <a:off x="1172008" y="527854"/>
            <a:ext cx="3252685" cy="664669"/>
          </a:xfrm>
          <a:prstGeom prst="rect">
            <a:avLst/>
          </a:prstGeom>
          <a:noFill/>
        </p:spPr>
        <p:txBody>
          <a:bodyPr wrap="none" rtlCol="0">
            <a:spAutoFit/>
          </a:bodyPr>
          <a:lstStyle/>
          <a:p>
            <a:pPr algn="ctr">
              <a:lnSpc>
                <a:spcPts val="5000"/>
              </a:lnSpc>
            </a:pPr>
            <a:r>
              <a:rPr lang="zh-CN" altLang="en-US" sz="3300" b="1" dirty="0">
                <a:solidFill>
                  <a:schemeClr val="tx2"/>
                </a:solidFill>
                <a:latin typeface="Lato Black" charset="0"/>
              </a:rPr>
              <a:t>不同国家</a:t>
            </a:r>
            <a:r>
              <a:rPr lang="en-US" altLang="zh-CN" sz="3300" b="1" dirty="0">
                <a:solidFill>
                  <a:schemeClr val="tx2"/>
                </a:solidFill>
                <a:latin typeface="Lato Black" charset="0"/>
              </a:rPr>
              <a:t>NLVI</a:t>
            </a:r>
            <a:r>
              <a:rPr lang="zh-CN" altLang="en-US" sz="3300" b="1" dirty="0">
                <a:solidFill>
                  <a:schemeClr val="tx2"/>
                </a:solidFill>
                <a:latin typeface="Lato Black" charset="0"/>
              </a:rPr>
              <a:t>值</a:t>
            </a:r>
          </a:p>
        </p:txBody>
      </p:sp>
      <p:graphicFrame>
        <p:nvGraphicFramePr>
          <p:cNvPr id="3" name="表格 2">
            <a:extLst>
              <a:ext uri="{FF2B5EF4-FFF2-40B4-BE49-F238E27FC236}">
                <a16:creationId xmlns:a16="http://schemas.microsoft.com/office/drawing/2014/main" xmlns="" id="{7A2467C8-6575-40D8-A905-9258931CC6C6}"/>
              </a:ext>
            </a:extLst>
          </p:cNvPr>
          <p:cNvGraphicFramePr>
            <a:graphicFrameLocks noGrp="1"/>
          </p:cNvGraphicFramePr>
          <p:nvPr>
            <p:extLst>
              <p:ext uri="{D42A27DB-BD31-4B8C-83A1-F6EECF244321}">
                <p14:modId xmlns:p14="http://schemas.microsoft.com/office/powerpoint/2010/main" xmlns="" val="2273121729"/>
              </p:ext>
            </p:extLst>
          </p:nvPr>
        </p:nvGraphicFramePr>
        <p:xfrm>
          <a:off x="6005192" y="635471"/>
          <a:ext cx="5014800" cy="5866920"/>
        </p:xfrm>
        <a:graphic>
          <a:graphicData uri="http://schemas.openxmlformats.org/drawingml/2006/table">
            <a:tbl>
              <a:tblPr firstRow="1" bandRow="1">
                <a:tableStyleId>{5C22544A-7EE6-4342-B048-85BDC9FD1C3A}</a:tableStyleId>
              </a:tblPr>
              <a:tblGrid>
                <a:gridCol w="1367542">
                  <a:extLst>
                    <a:ext uri="{9D8B030D-6E8A-4147-A177-3AD203B41FA5}">
                      <a16:colId xmlns:a16="http://schemas.microsoft.com/office/drawing/2014/main" xmlns="" val="20000"/>
                    </a:ext>
                  </a:extLst>
                </a:gridCol>
                <a:gridCol w="962908">
                  <a:extLst>
                    <a:ext uri="{9D8B030D-6E8A-4147-A177-3AD203B41FA5}">
                      <a16:colId xmlns:a16="http://schemas.microsoft.com/office/drawing/2014/main" xmlns="" val="20001"/>
                    </a:ext>
                  </a:extLst>
                </a:gridCol>
                <a:gridCol w="911195">
                  <a:extLst>
                    <a:ext uri="{9D8B030D-6E8A-4147-A177-3AD203B41FA5}">
                      <a16:colId xmlns:a16="http://schemas.microsoft.com/office/drawing/2014/main" xmlns="" val="20002"/>
                    </a:ext>
                  </a:extLst>
                </a:gridCol>
                <a:gridCol w="975467">
                  <a:extLst>
                    <a:ext uri="{9D8B030D-6E8A-4147-A177-3AD203B41FA5}">
                      <a16:colId xmlns:a16="http://schemas.microsoft.com/office/drawing/2014/main" xmlns="" val="20003"/>
                    </a:ext>
                  </a:extLst>
                </a:gridCol>
                <a:gridCol w="797688">
                  <a:extLst>
                    <a:ext uri="{9D8B030D-6E8A-4147-A177-3AD203B41FA5}">
                      <a16:colId xmlns:a16="http://schemas.microsoft.com/office/drawing/2014/main" xmlns="" val="20004"/>
                    </a:ext>
                  </a:extLst>
                </a:gridCol>
              </a:tblGrid>
              <a:tr h="690120">
                <a:tc>
                  <a:txBody>
                    <a:bodyPr/>
                    <a:lstStyle/>
                    <a:p>
                      <a:pPr algn="ctr"/>
                      <a:r>
                        <a:rPr lang="zh-CN" altLang="en-US" sz="2000" dirty="0"/>
                        <a:t>国家</a:t>
                      </a:r>
                    </a:p>
                  </a:txBody>
                  <a:tcPr anchor="ctr"/>
                </a:tc>
                <a:tc>
                  <a:txBody>
                    <a:bodyPr/>
                    <a:lstStyle/>
                    <a:p>
                      <a:pPr marL="0" algn="ctr" defTabSz="914400" rtl="0" eaLnBrk="1" latinLnBrk="0" hangingPunct="1"/>
                      <a:r>
                        <a:rPr lang="en-US" altLang="zh-CN" sz="2000" b="1" kern="1200" dirty="0">
                          <a:solidFill>
                            <a:schemeClr val="lt1"/>
                          </a:solidFill>
                          <a:latin typeface="+mn-lt"/>
                          <a:ea typeface="+mn-ea"/>
                          <a:cs typeface="+mn-cs"/>
                        </a:rPr>
                        <a:t>NLVI</a:t>
                      </a:r>
                      <a:endParaRPr lang="zh-CN" altLang="en-US" sz="20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ltLang="zh-CN" sz="2000" b="1" kern="1200" dirty="0">
                          <a:solidFill>
                            <a:schemeClr val="lt1"/>
                          </a:solidFill>
                          <a:latin typeface="+mn-lt"/>
                          <a:ea typeface="+mn-ea"/>
                          <a:cs typeface="+mn-cs"/>
                        </a:rPr>
                        <a:t>NLVI</a:t>
                      </a:r>
                      <a:r>
                        <a:rPr lang="zh-CN" altLang="en-US" sz="2000" b="1" kern="1200" dirty="0">
                          <a:solidFill>
                            <a:schemeClr val="lt1"/>
                          </a:solidFill>
                          <a:latin typeface="+mn-lt"/>
                          <a:ea typeface="+mn-ea"/>
                          <a:cs typeface="+mn-cs"/>
                        </a:rPr>
                        <a:t>水平</a:t>
                      </a:r>
                    </a:p>
                  </a:txBody>
                  <a:tcPr anchor="ctr"/>
                </a:tc>
                <a:tc gridSpan="2">
                  <a:txBody>
                    <a:bodyPr/>
                    <a:lstStyle/>
                    <a:p>
                      <a:pPr marL="0" algn="ctr" defTabSz="914400" rtl="0" eaLnBrk="1" latinLnBrk="0" hangingPunct="1"/>
                      <a:r>
                        <a:rPr lang="zh-CN" altLang="en-US" sz="2000" b="1" kern="1200" dirty="0">
                          <a:solidFill>
                            <a:schemeClr val="lt1"/>
                          </a:solidFill>
                          <a:latin typeface="+mn-lt"/>
                          <a:ea typeface="+mn-ea"/>
                          <a:cs typeface="+mn-cs"/>
                        </a:rPr>
                        <a:t>是否发生战争</a:t>
                      </a:r>
                    </a:p>
                  </a:txBody>
                  <a:tcPr anchor="ctr"/>
                </a:tc>
                <a:tc hMerge="1">
                  <a:txBody>
                    <a:bodyPr/>
                    <a:lstStyle/>
                    <a:p>
                      <a:endParaRPr lang="zh-CN" altLang="en-US" dirty="0"/>
                    </a:p>
                  </a:txBody>
                  <a:tcPr/>
                </a:tc>
                <a:extLst>
                  <a:ext uri="{0D108BD9-81ED-4DB2-BD59-A6C34878D82A}">
                    <a16:rowId xmlns:a16="http://schemas.microsoft.com/office/drawing/2014/main" xmlns="" val="10000"/>
                  </a:ext>
                </a:extLst>
              </a:tr>
              <a:tr h="905267">
                <a:tc>
                  <a:txBody>
                    <a:bodyPr/>
                    <a:lstStyle/>
                    <a:p>
                      <a:pPr marL="0" algn="ctr" defTabSz="914400" rtl="0" eaLnBrk="1" latinLnBrk="0" hangingPunct="1"/>
                      <a:r>
                        <a:rPr lang="zh-CN" altLang="en-US" sz="2000" kern="1200" dirty="0">
                          <a:solidFill>
                            <a:schemeClr val="dk1"/>
                          </a:solidFill>
                          <a:latin typeface="+mn-lt"/>
                          <a:ea typeface="+mn-ea"/>
                          <a:cs typeface="+mn-cs"/>
                        </a:rPr>
                        <a:t>荷兰</a:t>
                      </a:r>
                    </a:p>
                  </a:txBody>
                  <a:tcPr anchor="ctr"/>
                </a:tc>
                <a:tc>
                  <a:txBody>
                    <a:bodyPr/>
                    <a:lstStyle/>
                    <a:p>
                      <a:pPr marL="0" algn="ctr" defTabSz="914400" rtl="0" eaLnBrk="1" latinLnBrk="0" hangingPunct="1"/>
                      <a:r>
                        <a:rPr lang="en-US" altLang="zh-CN" sz="2000" kern="1200" dirty="0">
                          <a:solidFill>
                            <a:schemeClr val="dk1"/>
                          </a:solidFill>
                          <a:latin typeface="+mn-lt"/>
                          <a:ea typeface="+mn-ea"/>
                          <a:cs typeface="+mn-cs"/>
                        </a:rPr>
                        <a:t>0.064</a:t>
                      </a:r>
                      <a:endParaRPr lang="zh-CN" altLang="en-US" sz="2000"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2000" kern="1200" dirty="0">
                          <a:solidFill>
                            <a:schemeClr val="dk1"/>
                          </a:solidFill>
                          <a:latin typeface="+mn-lt"/>
                          <a:ea typeface="+mn-ea"/>
                          <a:cs typeface="+mn-cs"/>
                        </a:rPr>
                        <a:t>低</a:t>
                      </a:r>
                    </a:p>
                  </a:txBody>
                  <a:tcPr anchor="ctr"/>
                </a:tc>
                <a:tc>
                  <a:txBody>
                    <a:bodyPr/>
                    <a:lstStyle/>
                    <a:p>
                      <a:pPr marL="0" algn="ctr" defTabSz="914400" rtl="0" eaLnBrk="1" latinLnBrk="0" hangingPunct="1"/>
                      <a:endParaRPr lang="zh-CN" altLang="en-US" sz="2000"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2000" kern="1200" dirty="0">
                          <a:solidFill>
                            <a:schemeClr val="dk1"/>
                          </a:solidFill>
                          <a:latin typeface="+mn-lt"/>
                          <a:ea typeface="+mn-ea"/>
                          <a:cs typeface="+mn-cs"/>
                        </a:rPr>
                        <a:t>否</a:t>
                      </a:r>
                    </a:p>
                  </a:txBody>
                  <a:tcPr anchor="ctr"/>
                </a:tc>
                <a:extLst>
                  <a:ext uri="{0D108BD9-81ED-4DB2-BD59-A6C34878D82A}">
                    <a16:rowId xmlns:a16="http://schemas.microsoft.com/office/drawing/2014/main" xmlns="" val="10001"/>
                  </a:ext>
                </a:extLst>
              </a:tr>
              <a:tr h="905267">
                <a:tc>
                  <a:txBody>
                    <a:bodyPr/>
                    <a:lstStyle/>
                    <a:p>
                      <a:pPr marL="0" algn="ctr" defTabSz="914400" rtl="0" eaLnBrk="1" latinLnBrk="0" hangingPunct="1"/>
                      <a:r>
                        <a:rPr lang="zh-CN" altLang="en-US" sz="2000" kern="1200" dirty="0">
                          <a:solidFill>
                            <a:schemeClr val="dk1"/>
                          </a:solidFill>
                          <a:latin typeface="+mn-lt"/>
                          <a:ea typeface="+mn-ea"/>
                          <a:cs typeface="+mn-cs"/>
                        </a:rPr>
                        <a:t>瑞士</a:t>
                      </a:r>
                    </a:p>
                  </a:txBody>
                  <a:tcPr anchor="ctr"/>
                </a:tc>
                <a:tc>
                  <a:txBody>
                    <a:bodyPr/>
                    <a:lstStyle/>
                    <a:p>
                      <a:pPr marL="0" algn="ctr" defTabSz="914400" rtl="0" eaLnBrk="1" latinLnBrk="0" hangingPunct="1"/>
                      <a:r>
                        <a:rPr lang="en-US" altLang="zh-CN" sz="2000" kern="1200" dirty="0">
                          <a:solidFill>
                            <a:schemeClr val="dk1"/>
                          </a:solidFill>
                          <a:latin typeface="+mn-lt"/>
                          <a:ea typeface="+mn-ea"/>
                          <a:cs typeface="+mn-cs"/>
                        </a:rPr>
                        <a:t>0.094</a:t>
                      </a:r>
                      <a:endParaRPr lang="zh-CN" altLang="en-US" sz="2000"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2000" kern="1200" dirty="0">
                          <a:solidFill>
                            <a:schemeClr val="dk1"/>
                          </a:solidFill>
                          <a:latin typeface="+mn-lt"/>
                          <a:ea typeface="+mn-ea"/>
                          <a:cs typeface="+mn-cs"/>
                        </a:rPr>
                        <a:t>低</a:t>
                      </a:r>
                    </a:p>
                  </a:txBody>
                  <a:tcPr anchor="ctr"/>
                </a:tc>
                <a:tc>
                  <a:txBody>
                    <a:bodyPr/>
                    <a:lstStyle/>
                    <a:p>
                      <a:pPr marL="0" algn="ctr" defTabSz="914400" rtl="0" eaLnBrk="1" latinLnBrk="0" hangingPunct="1"/>
                      <a:endParaRPr lang="zh-CN" altLang="en-US" sz="2000"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2000" kern="1200" dirty="0">
                          <a:solidFill>
                            <a:schemeClr val="dk1"/>
                          </a:solidFill>
                          <a:latin typeface="+mn-lt"/>
                          <a:ea typeface="+mn-ea"/>
                          <a:cs typeface="+mn-cs"/>
                        </a:rPr>
                        <a:t>否</a:t>
                      </a:r>
                    </a:p>
                  </a:txBody>
                  <a:tcPr anchor="ctr"/>
                </a:tc>
                <a:extLst>
                  <a:ext uri="{0D108BD9-81ED-4DB2-BD59-A6C34878D82A}">
                    <a16:rowId xmlns:a16="http://schemas.microsoft.com/office/drawing/2014/main" xmlns="" val="10002"/>
                  </a:ext>
                </a:extLst>
              </a:tr>
              <a:tr h="905267">
                <a:tc>
                  <a:txBody>
                    <a:bodyPr/>
                    <a:lstStyle/>
                    <a:p>
                      <a:pPr marL="0" algn="ctr" defTabSz="914400" rtl="0" eaLnBrk="1" latinLnBrk="0" hangingPunct="1"/>
                      <a:r>
                        <a:rPr lang="zh-CN" altLang="en-US" sz="2000" kern="1200" dirty="0">
                          <a:solidFill>
                            <a:schemeClr val="dk1"/>
                          </a:solidFill>
                          <a:latin typeface="+mn-lt"/>
                          <a:ea typeface="+mn-ea"/>
                          <a:cs typeface="+mn-cs"/>
                        </a:rPr>
                        <a:t>伊拉克</a:t>
                      </a:r>
                    </a:p>
                  </a:txBody>
                  <a:tcPr anchor="ctr"/>
                </a:tc>
                <a:tc>
                  <a:txBody>
                    <a:bodyPr/>
                    <a:lstStyle/>
                    <a:p>
                      <a:pPr marL="0" algn="ctr" defTabSz="914400" rtl="0" eaLnBrk="1" latinLnBrk="0" hangingPunct="1"/>
                      <a:r>
                        <a:rPr lang="en-US" altLang="zh-CN" sz="2000" kern="1200" dirty="0">
                          <a:solidFill>
                            <a:schemeClr val="dk1"/>
                          </a:solidFill>
                          <a:latin typeface="+mn-lt"/>
                          <a:ea typeface="+mn-ea"/>
                          <a:cs typeface="+mn-cs"/>
                        </a:rPr>
                        <a:t>0.101</a:t>
                      </a:r>
                      <a:endParaRPr lang="zh-CN" altLang="en-US" sz="2000"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2000" kern="1200" dirty="0">
                          <a:solidFill>
                            <a:schemeClr val="dk1"/>
                          </a:solidFill>
                          <a:latin typeface="+mn-lt"/>
                          <a:ea typeface="+mn-ea"/>
                          <a:cs typeface="+mn-cs"/>
                        </a:rPr>
                        <a:t>中</a:t>
                      </a:r>
                    </a:p>
                  </a:txBody>
                  <a:tcPr anchor="ctr"/>
                </a:tc>
                <a:tc>
                  <a:txBody>
                    <a:bodyPr/>
                    <a:lstStyle/>
                    <a:p>
                      <a:pPr marL="0" algn="ctr" defTabSz="914400" rtl="0" eaLnBrk="1" latinLnBrk="0" hangingPunct="1"/>
                      <a:r>
                        <a:rPr lang="zh-CN" altLang="en-US" sz="2000" kern="1200" dirty="0">
                          <a:solidFill>
                            <a:schemeClr val="dk1"/>
                          </a:solidFill>
                          <a:latin typeface="+mn-lt"/>
                          <a:ea typeface="+mn-ea"/>
                          <a:cs typeface="+mn-cs"/>
                        </a:rPr>
                        <a:t>是</a:t>
                      </a:r>
                    </a:p>
                  </a:txBody>
                  <a:tcPr anchor="ctr"/>
                </a:tc>
                <a:tc>
                  <a:txBody>
                    <a:bodyPr/>
                    <a:lstStyle/>
                    <a:p>
                      <a:pPr marL="0" algn="ctr" defTabSz="914400" rtl="0" eaLnBrk="1" latinLnBrk="0" hangingPunct="1"/>
                      <a:endParaRPr lang="zh-CN" altLang="en-US" sz="2000" kern="1200">
                        <a:solidFill>
                          <a:schemeClr val="dk1"/>
                        </a:solidFill>
                        <a:latin typeface="+mn-lt"/>
                        <a:ea typeface="+mn-ea"/>
                        <a:cs typeface="+mn-cs"/>
                      </a:endParaRPr>
                    </a:p>
                  </a:txBody>
                  <a:tcPr anchor="ctr"/>
                </a:tc>
                <a:extLst>
                  <a:ext uri="{0D108BD9-81ED-4DB2-BD59-A6C34878D82A}">
                    <a16:rowId xmlns:a16="http://schemas.microsoft.com/office/drawing/2014/main" xmlns="" val="10003"/>
                  </a:ext>
                </a:extLst>
              </a:tr>
              <a:tr h="905267">
                <a:tc>
                  <a:txBody>
                    <a:bodyPr/>
                    <a:lstStyle/>
                    <a:p>
                      <a:pPr marL="0" algn="ctr" defTabSz="914400" rtl="0" eaLnBrk="1" latinLnBrk="0" hangingPunct="1"/>
                      <a:r>
                        <a:rPr lang="zh-CN" altLang="en-US" sz="2000" kern="1200" dirty="0">
                          <a:solidFill>
                            <a:schemeClr val="dk1"/>
                          </a:solidFill>
                          <a:latin typeface="+mn-lt"/>
                          <a:ea typeface="+mn-ea"/>
                          <a:cs typeface="+mn-cs"/>
                        </a:rPr>
                        <a:t>澳大利亚</a:t>
                      </a:r>
                    </a:p>
                  </a:txBody>
                  <a:tcPr anchor="ctr"/>
                </a:tc>
                <a:tc>
                  <a:txBody>
                    <a:bodyPr/>
                    <a:lstStyle/>
                    <a:p>
                      <a:pPr marL="0" algn="ctr" defTabSz="914400" rtl="0" eaLnBrk="1" latinLnBrk="0" hangingPunct="1"/>
                      <a:r>
                        <a:rPr lang="en-US" altLang="zh-CN" sz="2000" kern="1200" dirty="0">
                          <a:solidFill>
                            <a:schemeClr val="dk1"/>
                          </a:solidFill>
                          <a:latin typeface="+mn-lt"/>
                          <a:ea typeface="+mn-ea"/>
                          <a:cs typeface="+mn-cs"/>
                        </a:rPr>
                        <a:t>0.058</a:t>
                      </a:r>
                      <a:endParaRPr lang="zh-CN" altLang="en-US" sz="2000"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2000" kern="1200" dirty="0">
                          <a:solidFill>
                            <a:schemeClr val="dk1"/>
                          </a:solidFill>
                          <a:latin typeface="+mn-lt"/>
                          <a:ea typeface="+mn-ea"/>
                          <a:cs typeface="+mn-cs"/>
                        </a:rPr>
                        <a:t>低</a:t>
                      </a:r>
                    </a:p>
                  </a:txBody>
                  <a:tcPr anchor="ctr"/>
                </a:tc>
                <a:tc>
                  <a:txBody>
                    <a:bodyPr/>
                    <a:lstStyle/>
                    <a:p>
                      <a:pPr marL="0" algn="ctr" defTabSz="914400" rtl="0" eaLnBrk="1" latinLnBrk="0" hangingPunct="1"/>
                      <a:endParaRPr lang="zh-CN" altLang="en-US" sz="2000"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2000" kern="1200" dirty="0">
                          <a:solidFill>
                            <a:schemeClr val="dk1"/>
                          </a:solidFill>
                          <a:latin typeface="+mn-lt"/>
                          <a:ea typeface="+mn-ea"/>
                          <a:cs typeface="+mn-cs"/>
                        </a:rPr>
                        <a:t>否</a:t>
                      </a:r>
                    </a:p>
                  </a:txBody>
                  <a:tcPr anchor="ctr"/>
                </a:tc>
                <a:extLst>
                  <a:ext uri="{0D108BD9-81ED-4DB2-BD59-A6C34878D82A}">
                    <a16:rowId xmlns:a16="http://schemas.microsoft.com/office/drawing/2014/main" xmlns="" val="10004"/>
                  </a:ext>
                </a:extLst>
              </a:tr>
              <a:tr h="971152">
                <a:tc>
                  <a:txBody>
                    <a:bodyPr/>
                    <a:lstStyle/>
                    <a:p>
                      <a:pPr marL="0" algn="ctr" defTabSz="914400" rtl="0" eaLnBrk="1" latinLnBrk="0" hangingPunct="1"/>
                      <a:r>
                        <a:rPr lang="zh-CN" altLang="en-US" sz="2000" kern="1200" dirty="0">
                          <a:solidFill>
                            <a:schemeClr val="dk1"/>
                          </a:solidFill>
                          <a:latin typeface="+mn-lt"/>
                          <a:ea typeface="+mn-ea"/>
                          <a:cs typeface="+mn-cs"/>
                        </a:rPr>
                        <a:t>阿富汗</a:t>
                      </a:r>
                    </a:p>
                  </a:txBody>
                  <a:tcPr anchor="ctr"/>
                </a:tc>
                <a:tc>
                  <a:txBody>
                    <a:bodyPr/>
                    <a:lstStyle/>
                    <a:p>
                      <a:pPr marL="0" algn="ctr" defTabSz="914400" rtl="0" eaLnBrk="1" fontAlgn="ctr" latinLnBrk="0" hangingPunct="1"/>
                      <a:r>
                        <a:rPr lang="en-US" altLang="zh-CN" sz="2000" kern="1200" dirty="0">
                          <a:solidFill>
                            <a:schemeClr val="dk1"/>
                          </a:solidFill>
                          <a:latin typeface="+mn-lt"/>
                          <a:ea typeface="+mn-ea"/>
                          <a:cs typeface="+mn-cs"/>
                        </a:rPr>
                        <a:t>0.212</a:t>
                      </a:r>
                    </a:p>
                  </a:txBody>
                  <a:tcPr marL="9525" marR="9525" marT="9525" marB="0" anchor="ctr"/>
                </a:tc>
                <a:tc>
                  <a:txBody>
                    <a:bodyPr/>
                    <a:lstStyle/>
                    <a:p>
                      <a:pPr marL="0" algn="ctr" defTabSz="914400" rtl="0" eaLnBrk="1" latinLnBrk="0" hangingPunct="1"/>
                      <a:r>
                        <a:rPr lang="zh-CN" altLang="en-US" sz="2000" kern="1200" dirty="0">
                          <a:solidFill>
                            <a:schemeClr val="dk1"/>
                          </a:solidFill>
                          <a:latin typeface="+mn-lt"/>
                          <a:ea typeface="+mn-ea"/>
                          <a:cs typeface="+mn-cs"/>
                        </a:rPr>
                        <a:t>高</a:t>
                      </a:r>
                    </a:p>
                  </a:txBody>
                  <a:tcPr anchor="ctr"/>
                </a:tc>
                <a:tc>
                  <a:txBody>
                    <a:bodyPr/>
                    <a:lstStyle/>
                    <a:p>
                      <a:pPr marL="0" algn="ctr" defTabSz="914400" rtl="0" eaLnBrk="1" latinLnBrk="0" hangingPunct="1"/>
                      <a:r>
                        <a:rPr lang="zh-CN" altLang="en-US" sz="2000" kern="1200" dirty="0">
                          <a:solidFill>
                            <a:schemeClr val="dk1"/>
                          </a:solidFill>
                          <a:latin typeface="+mn-lt"/>
                          <a:ea typeface="+mn-ea"/>
                          <a:cs typeface="+mn-cs"/>
                        </a:rPr>
                        <a:t>是</a:t>
                      </a:r>
                    </a:p>
                  </a:txBody>
                  <a:tcPr anchor="ctr"/>
                </a:tc>
                <a:tc>
                  <a:txBody>
                    <a:bodyPr/>
                    <a:lstStyle/>
                    <a:p>
                      <a:pPr marL="0" algn="ctr" defTabSz="914400" rtl="0" eaLnBrk="1" latinLnBrk="0" hangingPunct="1"/>
                      <a:endParaRPr lang="en-US" altLang="zh-CN" sz="2000" kern="1200" dirty="0">
                        <a:solidFill>
                          <a:schemeClr val="dk1"/>
                        </a:solidFill>
                        <a:latin typeface="+mn-lt"/>
                        <a:ea typeface="+mn-ea"/>
                        <a:cs typeface="+mn-cs"/>
                      </a:endParaRPr>
                    </a:p>
                    <a:p>
                      <a:pPr marL="0" algn="ctr" defTabSz="914400" rtl="0" eaLnBrk="1" latinLnBrk="0" hangingPunct="1"/>
                      <a:endParaRPr lang="zh-CN" altLang="en-US" sz="2000" kern="1200" dirty="0">
                        <a:solidFill>
                          <a:schemeClr val="dk1"/>
                        </a:solidFill>
                        <a:latin typeface="+mn-lt"/>
                        <a:ea typeface="+mn-ea"/>
                        <a:cs typeface="+mn-cs"/>
                      </a:endParaRPr>
                    </a:p>
                  </a:txBody>
                  <a:tcPr anchor="ctr"/>
                </a:tc>
                <a:extLst>
                  <a:ext uri="{0D108BD9-81ED-4DB2-BD59-A6C34878D82A}">
                    <a16:rowId xmlns:a16="http://schemas.microsoft.com/office/drawing/2014/main" xmlns="" val="10005"/>
                  </a:ext>
                </a:extLst>
              </a:tr>
              <a:tr h="573660">
                <a:tc>
                  <a:txBody>
                    <a:bodyPr/>
                    <a:lstStyle/>
                    <a:p>
                      <a:pPr marL="0" algn="ctr" defTabSz="914400" rtl="0" eaLnBrk="1" latinLnBrk="0" hangingPunct="1"/>
                      <a:r>
                        <a:rPr lang="zh-CN" altLang="en-US" sz="2000" kern="1200" dirty="0">
                          <a:solidFill>
                            <a:schemeClr val="dk1"/>
                          </a:solidFill>
                          <a:latin typeface="+mn-lt"/>
                          <a:ea typeface="+mn-ea"/>
                          <a:cs typeface="+mn-cs"/>
                        </a:rPr>
                        <a:t>卢旺达</a:t>
                      </a:r>
                    </a:p>
                  </a:txBody>
                  <a:tcPr anchor="ctr"/>
                </a:tc>
                <a:tc>
                  <a:txBody>
                    <a:bodyPr/>
                    <a:lstStyle/>
                    <a:p>
                      <a:pPr marL="0" algn="ctr" defTabSz="914400" rtl="0" eaLnBrk="1" fontAlgn="ctr" latinLnBrk="0" hangingPunct="1"/>
                      <a:r>
                        <a:rPr lang="en-US" altLang="zh-CN" sz="2000" kern="1200" dirty="0">
                          <a:solidFill>
                            <a:schemeClr val="dk1"/>
                          </a:solidFill>
                          <a:latin typeface="+mn-lt"/>
                          <a:ea typeface="+mn-ea"/>
                          <a:cs typeface="+mn-cs"/>
                        </a:rPr>
                        <a:t>0.334</a:t>
                      </a:r>
                    </a:p>
                  </a:txBody>
                  <a:tcPr marL="9525" marR="9525" marT="9525" marB="0" anchor="ctr"/>
                </a:tc>
                <a:tc>
                  <a:txBody>
                    <a:bodyPr/>
                    <a:lstStyle/>
                    <a:p>
                      <a:pPr marL="0" algn="ctr" defTabSz="914400" rtl="0" eaLnBrk="1" latinLnBrk="0" hangingPunct="1"/>
                      <a:r>
                        <a:rPr lang="zh-CN" altLang="en-US" sz="2000" kern="1200" dirty="0">
                          <a:solidFill>
                            <a:schemeClr val="dk1"/>
                          </a:solidFill>
                          <a:latin typeface="+mn-lt"/>
                          <a:ea typeface="+mn-ea"/>
                          <a:cs typeface="+mn-cs"/>
                        </a:rPr>
                        <a:t>高</a:t>
                      </a:r>
                    </a:p>
                  </a:txBody>
                  <a:tcPr anchor="ctr"/>
                </a:tc>
                <a:tc>
                  <a:txBody>
                    <a:bodyPr/>
                    <a:lstStyle/>
                    <a:p>
                      <a:pPr marL="0" algn="ctr" defTabSz="914400" rtl="0" eaLnBrk="1" latinLnBrk="0" hangingPunct="1"/>
                      <a:r>
                        <a:rPr lang="zh-CN" altLang="en-US" sz="2000" kern="1200" dirty="0">
                          <a:solidFill>
                            <a:schemeClr val="dk1"/>
                          </a:solidFill>
                          <a:latin typeface="+mn-lt"/>
                          <a:ea typeface="+mn-ea"/>
                          <a:cs typeface="+mn-cs"/>
                        </a:rPr>
                        <a:t>是</a:t>
                      </a:r>
                    </a:p>
                  </a:txBody>
                  <a:tcPr anchor="ctr"/>
                </a:tc>
                <a:tc>
                  <a:txBody>
                    <a:bodyPr/>
                    <a:lstStyle/>
                    <a:p>
                      <a:pPr marL="0" algn="ctr" defTabSz="914400" rtl="0" eaLnBrk="1" latinLnBrk="0" hangingPunct="1"/>
                      <a:endParaRPr lang="zh-CN" altLang="en-US" sz="2000" kern="1200" dirty="0">
                        <a:solidFill>
                          <a:schemeClr val="dk1"/>
                        </a:solidFill>
                        <a:latin typeface="+mn-lt"/>
                        <a:ea typeface="+mn-ea"/>
                        <a:cs typeface="+mn-cs"/>
                      </a:endParaRPr>
                    </a:p>
                  </a:txBody>
                  <a:tcPr anchor="ctr"/>
                </a:tc>
                <a:extLst>
                  <a:ext uri="{0D108BD9-81ED-4DB2-BD59-A6C34878D82A}">
                    <a16:rowId xmlns:a16="http://schemas.microsoft.com/office/drawing/2014/main" xmlns="" val="10006"/>
                  </a:ext>
                </a:extLst>
              </a:tr>
            </a:tbl>
          </a:graphicData>
        </a:graphic>
      </p:graphicFrame>
      <p:sp>
        <p:nvSpPr>
          <p:cNvPr id="4" name="文本框 3">
            <a:extLst>
              <a:ext uri="{FF2B5EF4-FFF2-40B4-BE49-F238E27FC236}">
                <a16:creationId xmlns:a16="http://schemas.microsoft.com/office/drawing/2014/main" xmlns="" id="{CA462337-A2D4-406E-9598-BB090CB4E723}"/>
              </a:ext>
            </a:extLst>
          </p:cNvPr>
          <p:cNvSpPr txBox="1"/>
          <p:nvPr/>
        </p:nvSpPr>
        <p:spPr>
          <a:xfrm>
            <a:off x="644379" y="3496655"/>
            <a:ext cx="5151303" cy="1384995"/>
          </a:xfrm>
          <a:prstGeom prst="rect">
            <a:avLst/>
          </a:prstGeom>
          <a:noFill/>
        </p:spPr>
        <p:txBody>
          <a:bodyPr wrap="square" rtlCol="0">
            <a:spAutoFit/>
          </a:bodyPr>
          <a:lstStyle/>
          <a:p>
            <a:r>
              <a:rPr lang="zh-CN" altLang="en-US" sz="2800" dirty="0"/>
              <a:t>发生过战乱的国家夜光变化指数（</a:t>
            </a:r>
            <a:r>
              <a:rPr lang="en-US" altLang="zh-CN" sz="2800" dirty="0"/>
              <a:t>NLVI</a:t>
            </a:r>
            <a:r>
              <a:rPr lang="zh-CN" altLang="en-US" sz="2800" dirty="0"/>
              <a:t>）相对较高，和平国家的夜光变化指数相对较低</a:t>
            </a:r>
          </a:p>
        </p:txBody>
      </p:sp>
      <p:sp>
        <p:nvSpPr>
          <p:cNvPr id="5" name="文本框 4">
            <a:extLst>
              <a:ext uri="{FF2B5EF4-FFF2-40B4-BE49-F238E27FC236}">
                <a16:creationId xmlns:a16="http://schemas.microsoft.com/office/drawing/2014/main" xmlns="" id="{1214BE32-A5BB-488B-B556-3FDB504D3EFF}"/>
              </a:ext>
            </a:extLst>
          </p:cNvPr>
          <p:cNvSpPr txBox="1"/>
          <p:nvPr/>
        </p:nvSpPr>
        <p:spPr>
          <a:xfrm>
            <a:off x="806824" y="1882923"/>
            <a:ext cx="4303058" cy="830997"/>
          </a:xfrm>
          <a:prstGeom prst="rect">
            <a:avLst/>
          </a:prstGeom>
          <a:noFill/>
        </p:spPr>
        <p:txBody>
          <a:bodyPr wrap="square" rtlCol="0">
            <a:spAutoFit/>
          </a:bodyPr>
          <a:lstStyle/>
          <a:p>
            <a:r>
              <a:rPr lang="en-US" altLang="zh-CN" sz="2400" dirty="0"/>
              <a:t>NLVI=Standard derivation of 	transformed light data</a:t>
            </a:r>
            <a:endParaRPr lang="zh-CN" altLang="en-US" sz="2400" dirty="0"/>
          </a:p>
        </p:txBody>
      </p:sp>
    </p:spTree>
    <p:extLst>
      <p:ext uri="{BB962C8B-B14F-4D97-AF65-F5344CB8AC3E}">
        <p14:creationId xmlns:p14="http://schemas.microsoft.com/office/powerpoint/2010/main" xmlns="" val="3047443289"/>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4201249" y="371858"/>
            <a:ext cx="3794629" cy="733534"/>
          </a:xfrm>
          <a:prstGeom prst="rect">
            <a:avLst/>
          </a:prstGeom>
          <a:noFill/>
        </p:spPr>
        <p:txBody>
          <a:bodyPr wrap="none" rtlCol="0">
            <a:spAutoFit/>
          </a:bodyPr>
          <a:lstStyle/>
          <a:p>
            <a:pPr algn="ctr">
              <a:lnSpc>
                <a:spcPts val="5000"/>
              </a:lnSpc>
            </a:pPr>
            <a:r>
              <a:rPr lang="en-US" altLang="zh-CN" sz="3600" b="1" dirty="0">
                <a:solidFill>
                  <a:schemeClr val="tx2"/>
                </a:solidFill>
                <a:latin typeface="微软雅黑" panose="020B0503020204020204" charset="-122"/>
                <a:ea typeface="微软雅黑" panose="020B0503020204020204" charset="-122"/>
                <a:cs typeface="Lato Black" charset="0"/>
              </a:rPr>
              <a:t>3.3</a:t>
            </a:r>
            <a:r>
              <a:rPr lang="zh-CN" altLang="en-US" sz="3600" b="1" dirty="0">
                <a:solidFill>
                  <a:schemeClr val="tx2"/>
                </a:solidFill>
                <a:latin typeface="微软雅黑" panose="020B0503020204020204" charset="-122"/>
                <a:ea typeface="微软雅黑" panose="020B0503020204020204" charset="-122"/>
                <a:cs typeface="Lato Black" charset="0"/>
              </a:rPr>
              <a:t> 战乱背景评估</a:t>
            </a:r>
            <a:endParaRPr lang="en-US" sz="3600" b="1" dirty="0">
              <a:solidFill>
                <a:schemeClr val="tx2"/>
              </a:solidFill>
              <a:latin typeface="微软雅黑" panose="020B0503020204020204" charset="-122"/>
              <a:ea typeface="微软雅黑" panose="020B0503020204020204" charset="-122"/>
              <a:cs typeface="Lato Black" charset="0"/>
            </a:endParaRPr>
          </a:p>
        </p:txBody>
      </p:sp>
      <p:sp>
        <p:nvSpPr>
          <p:cNvPr id="11" name="TextBox 10"/>
          <p:cNvSpPr txBox="1"/>
          <p:nvPr/>
        </p:nvSpPr>
        <p:spPr>
          <a:xfrm rot="16200000">
            <a:off x="11946165" y="3637728"/>
            <a:ext cx="887231" cy="276999"/>
          </a:xfrm>
          <a:prstGeom prst="rect">
            <a:avLst/>
          </a:prstGeom>
          <a:noFill/>
        </p:spPr>
        <p:txBody>
          <a:bodyPr wrap="none" rtlCol="0" anchor="ctr" anchorCtr="0">
            <a:spAutoFit/>
          </a:bodyPr>
          <a:lstStyle/>
          <a:p>
            <a:pPr algn="ctr"/>
            <a:r>
              <a:rPr lang="en-US" sz="1200" b="1" dirty="0">
                <a:solidFill>
                  <a:schemeClr val="tx2"/>
                </a:solidFill>
                <a:latin typeface="微软雅黑" panose="020B0503020204020204" charset="-122"/>
                <a:ea typeface="微软雅黑" panose="020B0503020204020204" charset="-122"/>
                <a:cs typeface="Lato Black" charset="0"/>
              </a:rPr>
              <a:t>% Growth</a:t>
            </a:r>
          </a:p>
        </p:txBody>
      </p:sp>
      <p:sp>
        <p:nvSpPr>
          <p:cNvPr id="4" name="文本框 3"/>
          <p:cNvSpPr txBox="1"/>
          <p:nvPr/>
        </p:nvSpPr>
        <p:spPr>
          <a:xfrm>
            <a:off x="750745" y="1080127"/>
            <a:ext cx="231648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dirty="0">
                <a:latin typeface="微软雅黑" panose="020B0503020204020204" charset="-122"/>
                <a:ea typeface="微软雅黑" panose="020B0503020204020204" charset="-122"/>
              </a:rPr>
              <a:t>国家战争背景</a:t>
            </a:r>
          </a:p>
        </p:txBody>
      </p:sp>
      <p:sp>
        <p:nvSpPr>
          <p:cNvPr id="5" name="Rectangle 29"/>
          <p:cNvSpPr/>
          <p:nvPr/>
        </p:nvSpPr>
        <p:spPr>
          <a:xfrm>
            <a:off x="612648" y="1129048"/>
            <a:ext cx="45719" cy="2714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微软雅黑" panose="020B0503020204020204" charset="-122"/>
              <a:ea typeface="微软雅黑" panose="020B0503020204020204" charset="-122"/>
            </a:endParaRPr>
          </a:p>
        </p:txBody>
      </p:sp>
      <p:sp>
        <p:nvSpPr>
          <p:cNvPr id="7" name="矩形 6">
            <a:extLst>
              <a:ext uri="{FF2B5EF4-FFF2-40B4-BE49-F238E27FC236}">
                <a16:creationId xmlns:a16="http://schemas.microsoft.com/office/drawing/2014/main" xmlns="" id="{B37BA17A-3A56-4260-A54A-C690DED2DC7C}"/>
              </a:ext>
            </a:extLst>
          </p:cNvPr>
          <p:cNvSpPr/>
          <p:nvPr/>
        </p:nvSpPr>
        <p:spPr>
          <a:xfrm>
            <a:off x="1470037" y="1573919"/>
            <a:ext cx="939681" cy="369332"/>
          </a:xfrm>
          <a:prstGeom prst="rect">
            <a:avLst/>
          </a:prstGeom>
        </p:spPr>
        <p:txBody>
          <a:bodyPr wrap="none">
            <a:spAutoFit/>
          </a:bodyPr>
          <a:lstStyle/>
          <a:p>
            <a:r>
              <a:rPr lang="zh-CN" altLang="en-US" dirty="0"/>
              <a:t>失业率 </a:t>
            </a:r>
          </a:p>
        </p:txBody>
      </p:sp>
      <p:sp>
        <p:nvSpPr>
          <p:cNvPr id="8" name="矩形 7">
            <a:extLst>
              <a:ext uri="{FF2B5EF4-FFF2-40B4-BE49-F238E27FC236}">
                <a16:creationId xmlns:a16="http://schemas.microsoft.com/office/drawing/2014/main" xmlns="" id="{6D59A1AA-523D-4ED4-9E3B-FB7196583A6B}"/>
              </a:ext>
            </a:extLst>
          </p:cNvPr>
          <p:cNvSpPr/>
          <p:nvPr/>
        </p:nvSpPr>
        <p:spPr>
          <a:xfrm>
            <a:off x="9754820" y="1698303"/>
            <a:ext cx="708848" cy="369332"/>
          </a:xfrm>
          <a:prstGeom prst="rect">
            <a:avLst/>
          </a:prstGeom>
        </p:spPr>
        <p:txBody>
          <a:bodyPr wrap="none">
            <a:spAutoFit/>
          </a:bodyPr>
          <a:lstStyle/>
          <a:p>
            <a:r>
              <a:rPr lang="zh-CN" altLang="en-US" dirty="0"/>
              <a:t>人口 </a:t>
            </a:r>
          </a:p>
        </p:txBody>
      </p:sp>
      <p:sp>
        <p:nvSpPr>
          <p:cNvPr id="9" name="矩形 8">
            <a:extLst>
              <a:ext uri="{FF2B5EF4-FFF2-40B4-BE49-F238E27FC236}">
                <a16:creationId xmlns:a16="http://schemas.microsoft.com/office/drawing/2014/main" xmlns="" id="{0B83C22A-B1E0-4665-B6D0-9A9284258584}"/>
              </a:ext>
            </a:extLst>
          </p:cNvPr>
          <p:cNvSpPr/>
          <p:nvPr/>
        </p:nvSpPr>
        <p:spPr>
          <a:xfrm>
            <a:off x="5785818" y="1693468"/>
            <a:ext cx="625492" cy="369332"/>
          </a:xfrm>
          <a:prstGeom prst="rect">
            <a:avLst/>
          </a:prstGeom>
        </p:spPr>
        <p:txBody>
          <a:bodyPr wrap="none">
            <a:spAutoFit/>
          </a:bodyPr>
          <a:lstStyle/>
          <a:p>
            <a:r>
              <a:rPr lang="en-US" altLang="zh-CN" dirty="0"/>
              <a:t>GDP</a:t>
            </a:r>
            <a:endParaRPr lang="zh-CN" altLang="en-US" dirty="0"/>
          </a:p>
        </p:txBody>
      </p:sp>
      <p:pic>
        <p:nvPicPr>
          <p:cNvPr id="12" name="图片 11">
            <a:extLst>
              <a:ext uri="{FF2B5EF4-FFF2-40B4-BE49-F238E27FC236}">
                <a16:creationId xmlns:a16="http://schemas.microsoft.com/office/drawing/2014/main" xmlns="" id="{D05075AE-5FB7-4B5F-B7FC-FD9F5077A54D}"/>
              </a:ext>
            </a:extLst>
          </p:cNvPr>
          <p:cNvPicPr>
            <a:picLocks noChangeAspect="1"/>
          </p:cNvPicPr>
          <p:nvPr/>
        </p:nvPicPr>
        <p:blipFill>
          <a:blip r:embed="rId3"/>
          <a:stretch>
            <a:fillRect/>
          </a:stretch>
        </p:blipFill>
        <p:spPr>
          <a:xfrm>
            <a:off x="325813" y="2205452"/>
            <a:ext cx="3480500" cy="1936991"/>
          </a:xfrm>
          <a:prstGeom prst="rect">
            <a:avLst/>
          </a:prstGeom>
        </p:spPr>
      </p:pic>
      <p:pic>
        <p:nvPicPr>
          <p:cNvPr id="14" name="图片 13" descr="图片包含 地图, 文字&#10;&#10;已生成极高可信度的说明">
            <a:extLst>
              <a:ext uri="{FF2B5EF4-FFF2-40B4-BE49-F238E27FC236}">
                <a16:creationId xmlns:a16="http://schemas.microsoft.com/office/drawing/2014/main" xmlns="" id="{57EE83C7-040D-4229-85C6-0A82BAB2AA8F}"/>
              </a:ext>
            </a:extLst>
          </p:cNvPr>
          <p:cNvPicPr>
            <a:picLocks noChangeAspect="1"/>
          </p:cNvPicPr>
          <p:nvPr/>
        </p:nvPicPr>
        <p:blipFill>
          <a:blip r:embed="rId4"/>
          <a:stretch>
            <a:fillRect/>
          </a:stretch>
        </p:blipFill>
        <p:spPr>
          <a:xfrm>
            <a:off x="4203822" y="2235226"/>
            <a:ext cx="3665552" cy="1837654"/>
          </a:xfrm>
          <a:prstGeom prst="rect">
            <a:avLst/>
          </a:prstGeom>
        </p:spPr>
      </p:pic>
      <p:pic>
        <p:nvPicPr>
          <p:cNvPr id="16" name="图片 15" descr="图片包含 地图, 天空&#10;&#10;已生成高可信度的说明">
            <a:extLst>
              <a:ext uri="{FF2B5EF4-FFF2-40B4-BE49-F238E27FC236}">
                <a16:creationId xmlns:a16="http://schemas.microsoft.com/office/drawing/2014/main" xmlns="" id="{87FD14E3-643C-4AB1-ABB0-13C74DB3C77F}"/>
              </a:ext>
            </a:extLst>
          </p:cNvPr>
          <p:cNvPicPr>
            <a:picLocks noChangeAspect="1"/>
          </p:cNvPicPr>
          <p:nvPr/>
        </p:nvPicPr>
        <p:blipFill>
          <a:blip r:embed="rId5"/>
          <a:stretch>
            <a:fillRect/>
          </a:stretch>
        </p:blipFill>
        <p:spPr>
          <a:xfrm>
            <a:off x="8363166" y="2235226"/>
            <a:ext cx="3492157" cy="1840239"/>
          </a:xfrm>
          <a:prstGeom prst="rect">
            <a:avLst/>
          </a:prstGeom>
        </p:spPr>
      </p:pic>
      <p:sp>
        <p:nvSpPr>
          <p:cNvPr id="23" name="矩形 22">
            <a:extLst>
              <a:ext uri="{FF2B5EF4-FFF2-40B4-BE49-F238E27FC236}">
                <a16:creationId xmlns:a16="http://schemas.microsoft.com/office/drawing/2014/main" xmlns="" id="{60D3C7A7-C554-47B4-9D74-7A241C114A8E}"/>
              </a:ext>
            </a:extLst>
          </p:cNvPr>
          <p:cNvSpPr/>
          <p:nvPr/>
        </p:nvSpPr>
        <p:spPr>
          <a:xfrm>
            <a:off x="-28313" y="1942746"/>
            <a:ext cx="1452438" cy="369332"/>
          </a:xfrm>
          <a:prstGeom prst="rect">
            <a:avLst/>
          </a:prstGeom>
        </p:spPr>
        <p:txBody>
          <a:bodyPr wrap="square">
            <a:spAutoFit/>
          </a:bodyPr>
          <a:lstStyle/>
          <a:p>
            <a:r>
              <a:rPr lang="zh-CN" altLang="en-US" dirty="0"/>
              <a:t>伊拉克</a:t>
            </a:r>
            <a:endParaRPr lang="en-US" altLang="zh-CN" dirty="0"/>
          </a:p>
        </p:txBody>
      </p:sp>
      <p:pic>
        <p:nvPicPr>
          <p:cNvPr id="17" name="图片 16">
            <a:extLst>
              <a:ext uri="{FF2B5EF4-FFF2-40B4-BE49-F238E27FC236}">
                <a16:creationId xmlns:a16="http://schemas.microsoft.com/office/drawing/2014/main" xmlns="" id="{05429E0F-EFFE-4670-99B9-FE7856A2CFB0}"/>
              </a:ext>
            </a:extLst>
          </p:cNvPr>
          <p:cNvPicPr>
            <a:picLocks noChangeAspect="1"/>
          </p:cNvPicPr>
          <p:nvPr/>
        </p:nvPicPr>
        <p:blipFill>
          <a:blip r:embed="rId6"/>
          <a:stretch>
            <a:fillRect/>
          </a:stretch>
        </p:blipFill>
        <p:spPr>
          <a:xfrm>
            <a:off x="257369" y="4652548"/>
            <a:ext cx="3573624" cy="1936990"/>
          </a:xfrm>
          <a:prstGeom prst="rect">
            <a:avLst/>
          </a:prstGeom>
        </p:spPr>
      </p:pic>
      <p:pic>
        <p:nvPicPr>
          <p:cNvPr id="19" name="图片 18">
            <a:extLst>
              <a:ext uri="{FF2B5EF4-FFF2-40B4-BE49-F238E27FC236}">
                <a16:creationId xmlns:a16="http://schemas.microsoft.com/office/drawing/2014/main" xmlns="" id="{F5CD58F3-3FB7-4D69-95EA-2032A919473B}"/>
              </a:ext>
            </a:extLst>
          </p:cNvPr>
          <p:cNvPicPr>
            <a:picLocks noChangeAspect="1"/>
          </p:cNvPicPr>
          <p:nvPr/>
        </p:nvPicPr>
        <p:blipFill>
          <a:blip r:embed="rId7"/>
          <a:stretch>
            <a:fillRect/>
          </a:stretch>
        </p:blipFill>
        <p:spPr>
          <a:xfrm>
            <a:off x="4212495" y="4682909"/>
            <a:ext cx="3794629" cy="1876267"/>
          </a:xfrm>
          <a:prstGeom prst="rect">
            <a:avLst/>
          </a:prstGeom>
        </p:spPr>
      </p:pic>
      <p:pic>
        <p:nvPicPr>
          <p:cNvPr id="21" name="图片 20">
            <a:extLst>
              <a:ext uri="{FF2B5EF4-FFF2-40B4-BE49-F238E27FC236}">
                <a16:creationId xmlns:a16="http://schemas.microsoft.com/office/drawing/2014/main" xmlns="" id="{BCC5ACB7-85CB-4AEE-A876-111637C188DE}"/>
              </a:ext>
            </a:extLst>
          </p:cNvPr>
          <p:cNvPicPr>
            <a:picLocks noChangeAspect="1"/>
          </p:cNvPicPr>
          <p:nvPr/>
        </p:nvPicPr>
        <p:blipFill>
          <a:blip r:embed="rId8"/>
          <a:stretch>
            <a:fillRect/>
          </a:stretch>
        </p:blipFill>
        <p:spPr>
          <a:xfrm>
            <a:off x="8363166" y="4718937"/>
            <a:ext cx="3571465" cy="1840239"/>
          </a:xfrm>
          <a:prstGeom prst="rect">
            <a:avLst/>
          </a:prstGeom>
        </p:spPr>
      </p:pic>
      <p:sp>
        <p:nvSpPr>
          <p:cNvPr id="2" name="文本框 1">
            <a:extLst>
              <a:ext uri="{FF2B5EF4-FFF2-40B4-BE49-F238E27FC236}">
                <a16:creationId xmlns:a16="http://schemas.microsoft.com/office/drawing/2014/main" xmlns="" id="{D0BF2ACA-9024-47A8-AE59-B269EF31A88A}"/>
              </a:ext>
            </a:extLst>
          </p:cNvPr>
          <p:cNvSpPr txBox="1"/>
          <p:nvPr/>
        </p:nvSpPr>
        <p:spPr>
          <a:xfrm>
            <a:off x="-33728" y="4303904"/>
            <a:ext cx="1107996" cy="369332"/>
          </a:xfrm>
          <a:prstGeom prst="rect">
            <a:avLst/>
          </a:prstGeom>
          <a:noFill/>
        </p:spPr>
        <p:txBody>
          <a:bodyPr wrap="none" rtlCol="0">
            <a:spAutoFit/>
          </a:bodyPr>
          <a:lstStyle/>
          <a:p>
            <a:r>
              <a:rPr lang="zh-CN" altLang="en-US" dirty="0"/>
              <a:t>澳大利亚</a:t>
            </a:r>
          </a:p>
        </p:txBody>
      </p:sp>
      <p:sp>
        <p:nvSpPr>
          <p:cNvPr id="18" name="矩形 17"/>
          <p:cNvSpPr/>
          <p:nvPr/>
        </p:nvSpPr>
        <p:spPr>
          <a:xfrm>
            <a:off x="8464202" y="1129048"/>
            <a:ext cx="3391121" cy="369332"/>
          </a:xfrm>
          <a:prstGeom prst="rect">
            <a:avLst/>
          </a:prstGeom>
        </p:spPr>
        <p:txBody>
          <a:bodyPr wrap="none">
            <a:spAutoFit/>
          </a:bodyPr>
          <a:lstStyle/>
          <a:p>
            <a:r>
              <a:rPr lang="en-US" altLang="zh-CN" dirty="0" smtClean="0"/>
              <a:t>https://zh.tradingeconomics.com/</a:t>
            </a:r>
            <a:endParaRPr lang="zh-CN" alt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639703"/>
            <a:ext cx="12192000" cy="733534"/>
          </a:xfrm>
          <a:prstGeom prst="rect">
            <a:avLst/>
          </a:prstGeom>
          <a:noFill/>
        </p:spPr>
        <p:txBody>
          <a:bodyPr wrap="square" rtlCol="0">
            <a:spAutoFit/>
          </a:bodyPr>
          <a:lstStyle/>
          <a:p>
            <a:pPr algn="ctr">
              <a:lnSpc>
                <a:spcPts val="5000"/>
              </a:lnSpc>
            </a:pPr>
            <a:r>
              <a:rPr lang="en-US" altLang="zh-CN" sz="3300" b="1" dirty="0">
                <a:solidFill>
                  <a:schemeClr val="tx2"/>
                </a:solidFill>
                <a:latin typeface="微软雅黑" panose="020B0503020204020204" charset="-122"/>
                <a:ea typeface="微软雅黑" panose="020B0503020204020204" charset="-122"/>
                <a:cs typeface="Lato Black" charset="0"/>
              </a:rPr>
              <a:t>Our Group…</a:t>
            </a:r>
            <a:endParaRPr lang="zh-CN" altLang="en-US" sz="3300" b="1" dirty="0">
              <a:solidFill>
                <a:schemeClr val="tx2"/>
              </a:solidFill>
              <a:latin typeface="微软雅黑" panose="020B0503020204020204" charset="-122"/>
              <a:ea typeface="微软雅黑" panose="020B0503020204020204" charset="-122"/>
              <a:cs typeface="Lato Black" charset="0"/>
            </a:endParaRPr>
          </a:p>
        </p:txBody>
      </p:sp>
      <p:sp>
        <p:nvSpPr>
          <p:cNvPr id="36" name="TextBox 35"/>
          <p:cNvSpPr txBox="1"/>
          <p:nvPr/>
        </p:nvSpPr>
        <p:spPr>
          <a:xfrm>
            <a:off x="6353606" y="3855953"/>
            <a:ext cx="954107" cy="400110"/>
          </a:xfrm>
          <a:prstGeom prst="rect">
            <a:avLst/>
          </a:prstGeom>
          <a:noFill/>
        </p:spPr>
        <p:txBody>
          <a:bodyPr wrap="none" rtlCol="0" anchor="ctr" anchorCtr="0">
            <a:spAutoFit/>
          </a:bodyPr>
          <a:lstStyle/>
          <a:p>
            <a:pPr algn="ctr"/>
            <a:r>
              <a:rPr lang="zh-CN" altLang="en-US" sz="2000" dirty="0">
                <a:latin typeface="微软雅黑" panose="020B0503020204020204" charset="-122"/>
                <a:ea typeface="微软雅黑" panose="020B0503020204020204" charset="-122"/>
                <a:cs typeface="等线" panose="02010600030101010101" charset="-122"/>
              </a:rPr>
              <a:t>苏子木</a:t>
            </a:r>
          </a:p>
        </p:txBody>
      </p:sp>
      <p:sp>
        <p:nvSpPr>
          <p:cNvPr id="38" name="TextBox 37"/>
          <p:cNvSpPr txBox="1"/>
          <p:nvPr/>
        </p:nvSpPr>
        <p:spPr>
          <a:xfrm>
            <a:off x="4700834" y="3855954"/>
            <a:ext cx="954107" cy="400110"/>
          </a:xfrm>
          <a:prstGeom prst="rect">
            <a:avLst/>
          </a:prstGeom>
          <a:noFill/>
        </p:spPr>
        <p:txBody>
          <a:bodyPr wrap="none" rtlCol="0" anchor="ctr" anchorCtr="0">
            <a:spAutoFit/>
          </a:bodyPr>
          <a:lstStyle/>
          <a:p>
            <a:pPr algn="ctr"/>
            <a:r>
              <a:rPr lang="zh-CN" altLang="en-US" sz="2000" dirty="0">
                <a:latin typeface="微软雅黑" panose="020B0503020204020204" charset="-122"/>
                <a:ea typeface="微软雅黑" panose="020B0503020204020204" charset="-122"/>
                <a:cs typeface="等线" panose="02010600030101010101" charset="-122"/>
              </a:rPr>
              <a:t>俞启星</a:t>
            </a:r>
          </a:p>
        </p:txBody>
      </p:sp>
      <p:sp>
        <p:nvSpPr>
          <p:cNvPr id="40" name="TextBox 39"/>
          <p:cNvSpPr txBox="1"/>
          <p:nvPr/>
        </p:nvSpPr>
        <p:spPr>
          <a:xfrm>
            <a:off x="3048065" y="3858675"/>
            <a:ext cx="954107" cy="400110"/>
          </a:xfrm>
          <a:prstGeom prst="rect">
            <a:avLst/>
          </a:prstGeom>
          <a:noFill/>
        </p:spPr>
        <p:txBody>
          <a:bodyPr wrap="none" rtlCol="0" anchor="ctr" anchorCtr="0">
            <a:spAutoFit/>
          </a:bodyPr>
          <a:lstStyle/>
          <a:p>
            <a:pPr algn="ctr"/>
            <a:r>
              <a:rPr lang="zh-CN" altLang="en-US" sz="2000" dirty="0">
                <a:latin typeface="微软雅黑" panose="020B0503020204020204" charset="-122"/>
                <a:ea typeface="微软雅黑" panose="020B0503020204020204" charset="-122"/>
                <a:cs typeface="等线" panose="02010600030101010101" charset="-122"/>
              </a:rPr>
              <a:t>谷岳洪</a:t>
            </a:r>
          </a:p>
        </p:txBody>
      </p:sp>
      <p:sp>
        <p:nvSpPr>
          <p:cNvPr id="42" name="TextBox 41"/>
          <p:cNvSpPr txBox="1"/>
          <p:nvPr/>
        </p:nvSpPr>
        <p:spPr>
          <a:xfrm>
            <a:off x="1523536" y="3855954"/>
            <a:ext cx="697627" cy="400110"/>
          </a:xfrm>
          <a:prstGeom prst="rect">
            <a:avLst/>
          </a:prstGeom>
          <a:noFill/>
        </p:spPr>
        <p:txBody>
          <a:bodyPr wrap="none" rtlCol="0" anchor="ctr" anchorCtr="0">
            <a:spAutoFit/>
          </a:bodyPr>
          <a:lstStyle/>
          <a:p>
            <a:pPr algn="ctr"/>
            <a:r>
              <a:rPr lang="zh-CN" altLang="en-US" sz="2000" dirty="0">
                <a:latin typeface="微软雅黑" panose="020B0503020204020204" charset="-122"/>
                <a:ea typeface="微软雅黑" panose="020B0503020204020204" charset="-122"/>
                <a:cs typeface="等线" panose="02010600030101010101" charset="-122"/>
              </a:rPr>
              <a:t>蒋莹</a:t>
            </a:r>
          </a:p>
        </p:txBody>
      </p:sp>
      <p:sp>
        <p:nvSpPr>
          <p:cNvPr id="43" name="Subtitle 2"/>
          <p:cNvSpPr txBox="1"/>
          <p:nvPr/>
        </p:nvSpPr>
        <p:spPr>
          <a:xfrm>
            <a:off x="920531" y="4874874"/>
            <a:ext cx="1735992" cy="683555"/>
          </a:xfrm>
          <a:prstGeom prst="rect">
            <a:avLst/>
          </a:prstGeom>
          <a:solidFill>
            <a:srgbClr val="4372C4"/>
          </a:solidFill>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nSpc>
                <a:spcPts val="2150"/>
              </a:lnSpc>
            </a:pPr>
            <a:r>
              <a:rPr lang="zh-CN" altLang="en-US" sz="1350" b="1" dirty="0">
                <a:solidFill>
                  <a:schemeClr val="bg1"/>
                </a:solidFill>
                <a:latin typeface="微软雅黑" panose="020B0503020204020204" charset="-122"/>
                <a:ea typeface="微软雅黑" panose="020B0503020204020204" charset="-122"/>
                <a:cs typeface="Lato Regular" charset="0"/>
              </a:rPr>
              <a:t>文献调研</a:t>
            </a:r>
            <a:endParaRPr lang="en-US" altLang="zh-CN" sz="1350" b="1" dirty="0">
              <a:solidFill>
                <a:schemeClr val="bg1"/>
              </a:solidFill>
              <a:latin typeface="微软雅黑" panose="020B0503020204020204" charset="-122"/>
              <a:ea typeface="微软雅黑" panose="020B0503020204020204" charset="-122"/>
              <a:cs typeface="Lato Regular" charset="0"/>
            </a:endParaRPr>
          </a:p>
          <a:p>
            <a:pPr>
              <a:lnSpc>
                <a:spcPts val="2150"/>
              </a:lnSpc>
            </a:pPr>
            <a:r>
              <a:rPr lang="en-US" altLang="zh-CN" sz="1350" b="1" dirty="0">
                <a:solidFill>
                  <a:schemeClr val="bg1"/>
                </a:solidFill>
                <a:latin typeface="微软雅黑" panose="020B0503020204020204" charset="-122"/>
                <a:ea typeface="微软雅黑" panose="020B0503020204020204" charset="-122"/>
                <a:cs typeface="Lato Regular" charset="0"/>
              </a:rPr>
              <a:t>PPT</a:t>
            </a:r>
            <a:r>
              <a:rPr lang="zh-CN" altLang="en-US" sz="1350" b="1" dirty="0">
                <a:solidFill>
                  <a:schemeClr val="bg1"/>
                </a:solidFill>
                <a:latin typeface="微软雅黑" panose="020B0503020204020204" charset="-122"/>
                <a:ea typeface="微软雅黑" panose="020B0503020204020204" charset="-122"/>
                <a:cs typeface="Lato Regular" charset="0"/>
              </a:rPr>
              <a:t>制作</a:t>
            </a:r>
            <a:endParaRPr lang="en-US" sz="1350" b="1" dirty="0">
              <a:solidFill>
                <a:schemeClr val="bg1"/>
              </a:solidFill>
              <a:latin typeface="微软雅黑" panose="020B0503020204020204" charset="-122"/>
              <a:ea typeface="微软雅黑" panose="020B0503020204020204" charset="-122"/>
              <a:cs typeface="Lato Regular" charset="0"/>
            </a:endParaRPr>
          </a:p>
        </p:txBody>
      </p:sp>
      <p:sp>
        <p:nvSpPr>
          <p:cNvPr id="33" name="TextBox 35"/>
          <p:cNvSpPr txBox="1"/>
          <p:nvPr/>
        </p:nvSpPr>
        <p:spPr>
          <a:xfrm>
            <a:off x="8006376" y="3855952"/>
            <a:ext cx="954107" cy="400110"/>
          </a:xfrm>
          <a:prstGeom prst="rect">
            <a:avLst/>
          </a:prstGeom>
          <a:noFill/>
        </p:spPr>
        <p:txBody>
          <a:bodyPr wrap="none" rtlCol="0" anchor="ctr" anchorCtr="0">
            <a:spAutoFit/>
          </a:bodyPr>
          <a:lstStyle/>
          <a:p>
            <a:pPr algn="ctr"/>
            <a:r>
              <a:rPr lang="zh-CN" altLang="en-US" sz="2000" dirty="0">
                <a:latin typeface="微软雅黑" panose="020B0503020204020204" charset="-122"/>
                <a:ea typeface="微软雅黑" panose="020B0503020204020204" charset="-122"/>
                <a:cs typeface="等线" panose="02010600030101010101" charset="-122"/>
              </a:rPr>
              <a:t>刘心悦</a:t>
            </a:r>
          </a:p>
        </p:txBody>
      </p:sp>
      <p:sp>
        <p:nvSpPr>
          <p:cNvPr id="34" name="TextBox 35"/>
          <p:cNvSpPr txBox="1"/>
          <p:nvPr/>
        </p:nvSpPr>
        <p:spPr>
          <a:xfrm>
            <a:off x="9659145" y="3849707"/>
            <a:ext cx="954107" cy="400110"/>
          </a:xfrm>
          <a:prstGeom prst="rect">
            <a:avLst/>
          </a:prstGeom>
          <a:noFill/>
        </p:spPr>
        <p:txBody>
          <a:bodyPr wrap="none" rtlCol="0" anchor="ctr" anchorCtr="0">
            <a:spAutoFit/>
          </a:bodyPr>
          <a:lstStyle/>
          <a:p>
            <a:pPr algn="ctr"/>
            <a:r>
              <a:rPr lang="zh-CN" altLang="en-US" sz="2000" dirty="0">
                <a:latin typeface="微软雅黑" panose="020B0503020204020204" charset="-122"/>
                <a:ea typeface="微软雅黑" panose="020B0503020204020204" charset="-122"/>
                <a:cs typeface="等线" panose="02010600030101010101" charset="-122"/>
              </a:rPr>
              <a:t>李佳鑫</a:t>
            </a:r>
          </a:p>
        </p:txBody>
      </p:sp>
      <p:sp>
        <p:nvSpPr>
          <p:cNvPr id="35" name="Subtitle 2"/>
          <p:cNvSpPr txBox="1"/>
          <p:nvPr/>
        </p:nvSpPr>
        <p:spPr>
          <a:xfrm>
            <a:off x="2657121" y="4872334"/>
            <a:ext cx="1735992" cy="683555"/>
          </a:xfrm>
          <a:prstGeom prst="rect">
            <a:avLst/>
          </a:prstGeom>
          <a:solidFill>
            <a:srgbClr val="EE7D31"/>
          </a:solidFill>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nSpc>
                <a:spcPts val="2150"/>
              </a:lnSpc>
            </a:pPr>
            <a:r>
              <a:rPr lang="zh-CN" altLang="en-US" sz="1350" b="1" dirty="0">
                <a:solidFill>
                  <a:schemeClr val="bg1"/>
                </a:solidFill>
                <a:latin typeface="微软雅黑" panose="020B0503020204020204" charset="-122"/>
                <a:ea typeface="微软雅黑" panose="020B0503020204020204" charset="-122"/>
                <a:cs typeface="Lato Regular" charset="0"/>
              </a:rPr>
              <a:t>数据处理与分析</a:t>
            </a:r>
            <a:endParaRPr lang="en-US" altLang="zh-CN" sz="1350" b="1" dirty="0">
              <a:solidFill>
                <a:schemeClr val="bg1"/>
              </a:solidFill>
              <a:latin typeface="微软雅黑" panose="020B0503020204020204" charset="-122"/>
              <a:ea typeface="微软雅黑" panose="020B0503020204020204" charset="-122"/>
              <a:cs typeface="Lato Regular" charset="0"/>
            </a:endParaRPr>
          </a:p>
          <a:p>
            <a:pPr>
              <a:lnSpc>
                <a:spcPts val="2150"/>
              </a:lnSpc>
            </a:pPr>
            <a:r>
              <a:rPr lang="en-US" altLang="zh-CN" sz="1350" b="1" dirty="0">
                <a:solidFill>
                  <a:schemeClr val="bg1"/>
                </a:solidFill>
                <a:latin typeface="微软雅黑" panose="020B0503020204020204" charset="-122"/>
                <a:ea typeface="微软雅黑" panose="020B0503020204020204" charset="-122"/>
                <a:cs typeface="Lato Regular" charset="0"/>
              </a:rPr>
              <a:t>PPT</a:t>
            </a:r>
            <a:r>
              <a:rPr lang="zh-CN" altLang="en-US" sz="1350" b="1" dirty="0">
                <a:solidFill>
                  <a:schemeClr val="bg1"/>
                </a:solidFill>
                <a:latin typeface="微软雅黑" panose="020B0503020204020204" charset="-122"/>
                <a:ea typeface="微软雅黑" panose="020B0503020204020204" charset="-122"/>
                <a:cs typeface="Lato Regular" charset="0"/>
              </a:rPr>
              <a:t>制作</a:t>
            </a:r>
            <a:endParaRPr lang="en-US" sz="1350" b="1" dirty="0">
              <a:solidFill>
                <a:schemeClr val="bg1"/>
              </a:solidFill>
              <a:latin typeface="微软雅黑" panose="020B0503020204020204" charset="-122"/>
              <a:ea typeface="微软雅黑" panose="020B0503020204020204" charset="-122"/>
              <a:cs typeface="Lato Regular" charset="0"/>
            </a:endParaRPr>
          </a:p>
        </p:txBody>
      </p:sp>
      <p:sp>
        <p:nvSpPr>
          <p:cNvPr id="56" name="Subtitle 2"/>
          <p:cNvSpPr txBox="1"/>
          <p:nvPr/>
        </p:nvSpPr>
        <p:spPr>
          <a:xfrm>
            <a:off x="4309891" y="4872334"/>
            <a:ext cx="1735992" cy="683555"/>
          </a:xfrm>
          <a:prstGeom prst="rect">
            <a:avLst/>
          </a:prstGeom>
          <a:solidFill>
            <a:srgbClr val="A5A5A5"/>
          </a:solidFill>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nSpc>
                <a:spcPts val="2150"/>
              </a:lnSpc>
            </a:pPr>
            <a:r>
              <a:rPr lang="zh-CN" altLang="en-US" sz="1350" b="1" dirty="0">
                <a:solidFill>
                  <a:schemeClr val="bg1"/>
                </a:solidFill>
                <a:latin typeface="微软雅黑" panose="020B0503020204020204" charset="-122"/>
                <a:ea typeface="微软雅黑" panose="020B0503020204020204" charset="-122"/>
                <a:cs typeface="Lato Regular" charset="0"/>
              </a:rPr>
              <a:t>数据处理与分析</a:t>
            </a:r>
            <a:endParaRPr lang="en-US" altLang="zh-CN" sz="1350" b="1" dirty="0">
              <a:solidFill>
                <a:schemeClr val="bg1"/>
              </a:solidFill>
              <a:latin typeface="微软雅黑" panose="020B0503020204020204" charset="-122"/>
              <a:ea typeface="微软雅黑" panose="020B0503020204020204" charset="-122"/>
              <a:cs typeface="Lato Regular" charset="0"/>
            </a:endParaRPr>
          </a:p>
          <a:p>
            <a:pPr>
              <a:lnSpc>
                <a:spcPts val="2150"/>
              </a:lnSpc>
            </a:pPr>
            <a:r>
              <a:rPr lang="en-US" altLang="zh-CN" sz="1350" b="1" dirty="0">
                <a:solidFill>
                  <a:schemeClr val="bg1"/>
                </a:solidFill>
                <a:latin typeface="微软雅黑" panose="020B0503020204020204" charset="-122"/>
                <a:ea typeface="微软雅黑" panose="020B0503020204020204" charset="-122"/>
                <a:cs typeface="Lato Regular" charset="0"/>
              </a:rPr>
              <a:t>PPT</a:t>
            </a:r>
            <a:r>
              <a:rPr lang="zh-CN" altLang="en-US" sz="1350" b="1" dirty="0">
                <a:solidFill>
                  <a:schemeClr val="bg1"/>
                </a:solidFill>
                <a:latin typeface="微软雅黑" panose="020B0503020204020204" charset="-122"/>
                <a:ea typeface="微软雅黑" panose="020B0503020204020204" charset="-122"/>
                <a:cs typeface="Lato Regular" charset="0"/>
              </a:rPr>
              <a:t>制作</a:t>
            </a:r>
            <a:endParaRPr lang="en-US" sz="1350" b="1" dirty="0">
              <a:solidFill>
                <a:schemeClr val="bg1"/>
              </a:solidFill>
              <a:latin typeface="微软雅黑" panose="020B0503020204020204" charset="-122"/>
              <a:ea typeface="微软雅黑" panose="020B0503020204020204" charset="-122"/>
              <a:cs typeface="Lato Regular" charset="0"/>
            </a:endParaRPr>
          </a:p>
        </p:txBody>
      </p:sp>
      <p:sp>
        <p:nvSpPr>
          <p:cNvPr id="57" name="Subtitle 2"/>
          <p:cNvSpPr txBox="1"/>
          <p:nvPr/>
        </p:nvSpPr>
        <p:spPr>
          <a:xfrm>
            <a:off x="5962661" y="4872334"/>
            <a:ext cx="1735992" cy="685671"/>
          </a:xfrm>
          <a:prstGeom prst="rect">
            <a:avLst/>
          </a:prstGeom>
          <a:solidFill>
            <a:srgbClr val="FFC001"/>
          </a:solidFill>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nSpc>
                <a:spcPts val="2150"/>
              </a:lnSpc>
            </a:pPr>
            <a:r>
              <a:rPr lang="zh-CN" altLang="en-US" sz="1350" b="1" dirty="0">
                <a:solidFill>
                  <a:schemeClr val="bg1"/>
                </a:solidFill>
                <a:latin typeface="微软雅黑" panose="020B0503020204020204" charset="-122"/>
                <a:ea typeface="微软雅黑" panose="020B0503020204020204" charset="-122"/>
                <a:cs typeface="Lato Regular" charset="0"/>
              </a:rPr>
              <a:t>战争背景资料收集</a:t>
            </a:r>
            <a:endParaRPr lang="en-US" altLang="zh-CN" sz="1350" b="1" dirty="0">
              <a:solidFill>
                <a:schemeClr val="bg1"/>
              </a:solidFill>
              <a:latin typeface="微软雅黑" panose="020B0503020204020204" charset="-122"/>
              <a:ea typeface="微软雅黑" panose="020B0503020204020204" charset="-122"/>
              <a:cs typeface="Lato Regular" charset="0"/>
            </a:endParaRPr>
          </a:p>
          <a:p>
            <a:pPr>
              <a:lnSpc>
                <a:spcPts val="2150"/>
              </a:lnSpc>
            </a:pPr>
            <a:endParaRPr lang="en-US" sz="1350" b="1" dirty="0">
              <a:solidFill>
                <a:schemeClr val="bg1"/>
              </a:solidFill>
              <a:latin typeface="微软雅黑" panose="020B0503020204020204" charset="-122"/>
              <a:ea typeface="微软雅黑" panose="020B0503020204020204" charset="-122"/>
              <a:cs typeface="Lato Regular" charset="0"/>
            </a:endParaRPr>
          </a:p>
        </p:txBody>
      </p:sp>
      <p:sp>
        <p:nvSpPr>
          <p:cNvPr id="58" name="Subtitle 2"/>
          <p:cNvSpPr txBox="1"/>
          <p:nvPr/>
        </p:nvSpPr>
        <p:spPr>
          <a:xfrm>
            <a:off x="7682028" y="4872333"/>
            <a:ext cx="1735992" cy="683555"/>
          </a:xfrm>
          <a:prstGeom prst="rect">
            <a:avLst/>
          </a:prstGeom>
          <a:solidFill>
            <a:srgbClr val="5B9BD6"/>
          </a:solidFill>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nSpc>
                <a:spcPts val="2150"/>
              </a:lnSpc>
            </a:pPr>
            <a:r>
              <a:rPr lang="zh-CN" altLang="en-US" sz="1350" b="1" dirty="0">
                <a:solidFill>
                  <a:schemeClr val="bg1"/>
                </a:solidFill>
                <a:latin typeface="微软雅黑" panose="020B0503020204020204" charset="-122"/>
                <a:ea typeface="微软雅黑" panose="020B0503020204020204" charset="-122"/>
                <a:cs typeface="Lato Regular" charset="0"/>
              </a:rPr>
              <a:t>数据处理与分析</a:t>
            </a:r>
            <a:endParaRPr lang="en-US" altLang="zh-CN" sz="1350" b="1" dirty="0">
              <a:solidFill>
                <a:schemeClr val="bg1"/>
              </a:solidFill>
              <a:latin typeface="微软雅黑" panose="020B0503020204020204" charset="-122"/>
              <a:ea typeface="微软雅黑" panose="020B0503020204020204" charset="-122"/>
              <a:cs typeface="Lato Regular" charset="0"/>
            </a:endParaRPr>
          </a:p>
          <a:p>
            <a:pPr>
              <a:lnSpc>
                <a:spcPts val="2150"/>
              </a:lnSpc>
            </a:pPr>
            <a:r>
              <a:rPr lang="en-US" altLang="zh-CN" sz="1350" b="1" dirty="0">
                <a:solidFill>
                  <a:schemeClr val="bg1"/>
                </a:solidFill>
                <a:latin typeface="微软雅黑" panose="020B0503020204020204" charset="-122"/>
                <a:ea typeface="微软雅黑" panose="020B0503020204020204" charset="-122"/>
                <a:cs typeface="Lato Regular" charset="0"/>
              </a:rPr>
              <a:t>PPT</a:t>
            </a:r>
            <a:r>
              <a:rPr lang="zh-CN" altLang="en-US" sz="1350" b="1" dirty="0">
                <a:solidFill>
                  <a:schemeClr val="bg1"/>
                </a:solidFill>
                <a:latin typeface="微软雅黑" panose="020B0503020204020204" charset="-122"/>
                <a:ea typeface="微软雅黑" panose="020B0503020204020204" charset="-122"/>
                <a:cs typeface="Lato Regular" charset="0"/>
              </a:rPr>
              <a:t>制作、汇报</a:t>
            </a:r>
            <a:endParaRPr lang="en-US" sz="1350" b="1" dirty="0">
              <a:solidFill>
                <a:schemeClr val="bg1"/>
              </a:solidFill>
              <a:latin typeface="微软雅黑" panose="020B0503020204020204" charset="-122"/>
              <a:ea typeface="微软雅黑" panose="020B0503020204020204" charset="-122"/>
              <a:cs typeface="Lato Regular" charset="0"/>
            </a:endParaRPr>
          </a:p>
        </p:txBody>
      </p:sp>
      <p:sp>
        <p:nvSpPr>
          <p:cNvPr id="59" name="Subtitle 2"/>
          <p:cNvSpPr txBox="1"/>
          <p:nvPr/>
        </p:nvSpPr>
        <p:spPr>
          <a:xfrm>
            <a:off x="9418020" y="4870216"/>
            <a:ext cx="1569548" cy="685671"/>
          </a:xfrm>
          <a:prstGeom prst="rect">
            <a:avLst/>
          </a:prstGeom>
          <a:solidFill>
            <a:srgbClr val="538234"/>
          </a:solidFill>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nSpc>
                <a:spcPts val="2150"/>
              </a:lnSpc>
            </a:pPr>
            <a:r>
              <a:rPr lang="en-US" altLang="zh-CN" sz="1350" b="1" dirty="0">
                <a:solidFill>
                  <a:schemeClr val="bg1"/>
                </a:solidFill>
                <a:latin typeface="微软雅黑" panose="020B0503020204020204" charset="-122"/>
                <a:ea typeface="微软雅黑" panose="020B0503020204020204" charset="-122"/>
                <a:cs typeface="Lato Regular" charset="0"/>
              </a:rPr>
              <a:t>PPT</a:t>
            </a:r>
            <a:r>
              <a:rPr lang="zh-CN" altLang="en-US" sz="1350" b="1" dirty="0">
                <a:solidFill>
                  <a:schemeClr val="bg1"/>
                </a:solidFill>
                <a:latin typeface="微软雅黑" panose="020B0503020204020204" charset="-122"/>
                <a:ea typeface="微软雅黑" panose="020B0503020204020204" charset="-122"/>
                <a:cs typeface="Lato Regular" charset="0"/>
              </a:rPr>
              <a:t>美化</a:t>
            </a:r>
            <a:endParaRPr lang="en-US" altLang="zh-CN" sz="1350" b="1" dirty="0">
              <a:solidFill>
                <a:schemeClr val="bg1"/>
              </a:solidFill>
              <a:latin typeface="微软雅黑" panose="020B0503020204020204" charset="-122"/>
              <a:ea typeface="微软雅黑" panose="020B0503020204020204" charset="-122"/>
              <a:cs typeface="Lato Regular" charset="0"/>
            </a:endParaRPr>
          </a:p>
          <a:p>
            <a:pPr>
              <a:lnSpc>
                <a:spcPts val="2150"/>
              </a:lnSpc>
            </a:pPr>
            <a:endParaRPr lang="en-US" altLang="zh-CN" sz="1350" b="1" dirty="0">
              <a:solidFill>
                <a:schemeClr val="bg1"/>
              </a:solidFill>
              <a:latin typeface="微软雅黑" panose="020B0503020204020204" charset="-122"/>
              <a:ea typeface="微软雅黑" panose="020B0503020204020204" charset="-122"/>
              <a:cs typeface="Lato Regular" charset="0"/>
            </a:endParaRPr>
          </a:p>
        </p:txBody>
      </p:sp>
      <p:sp>
        <p:nvSpPr>
          <p:cNvPr id="60" name="Oval 159"/>
          <p:cNvSpPr>
            <a:spLocks noGrp="1"/>
          </p:cNvSpPr>
          <p:nvPr>
            <p:ph type="pic" sz="quarter" idx="15"/>
          </p:nvPr>
        </p:nvSpPr>
        <p:spPr>
          <a:xfrm>
            <a:off x="1255713" y="1962150"/>
            <a:ext cx="1233487" cy="1231900"/>
          </a:xfrm>
          <a:prstGeom prst="ellipse">
            <a:avLst/>
          </a:prstGeom>
          <a:noFill/>
          <a:ln w="228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62" name="TextBox 161"/>
          <p:cNvSpPr txBox="1"/>
          <p:nvPr/>
        </p:nvSpPr>
        <p:spPr>
          <a:xfrm>
            <a:off x="6345245" y="11240432"/>
            <a:ext cx="705642" cy="1245341"/>
          </a:xfrm>
          <a:prstGeom prst="rect">
            <a:avLst/>
          </a:prstGeom>
          <a:noFill/>
        </p:spPr>
        <p:txBody>
          <a:bodyPr wrap="none" rtlCol="0">
            <a:spAutoFit/>
          </a:bodyPr>
          <a:lstStyle/>
          <a:p>
            <a:pPr algn="ctr">
              <a:lnSpc>
                <a:spcPts val="10000"/>
              </a:lnSpc>
            </a:pPr>
            <a:r>
              <a:rPr lang="en-US" sz="7000" b="1" dirty="0">
                <a:solidFill>
                  <a:schemeClr val="tx2"/>
                </a:solidFill>
                <a:latin typeface="微软雅黑" panose="020B0503020204020204" charset="-122"/>
                <a:ea typeface="微软雅黑" panose="020B0503020204020204" charset="-122"/>
                <a:cs typeface="Lato Black" charset="0"/>
              </a:rPr>
              <a:t>1</a:t>
            </a:r>
          </a:p>
        </p:txBody>
      </p:sp>
      <p:sp>
        <p:nvSpPr>
          <p:cNvPr id="63" name="Oval 160"/>
          <p:cNvSpPr>
            <a:spLocks noGrp="1"/>
          </p:cNvSpPr>
          <p:nvPr>
            <p:ph type="pic" sz="quarter" idx="15"/>
          </p:nvPr>
        </p:nvSpPr>
        <p:spPr>
          <a:xfrm>
            <a:off x="2908300" y="1962150"/>
            <a:ext cx="1233488" cy="1231900"/>
          </a:xfrm>
          <a:prstGeom prst="ellipse">
            <a:avLst/>
          </a:prstGeom>
          <a:noFill/>
          <a:ln w="228600">
            <a:solidFill>
              <a:schemeClr val="accent2"/>
            </a:solidFill>
          </a:ln>
        </p:spPr>
        <p:style>
          <a:lnRef idx="2">
            <a:schemeClr val="accent1">
              <a:shade val="50000"/>
            </a:schemeClr>
          </a:lnRef>
          <a:fillRef idx="1">
            <a:schemeClr val="accent1"/>
          </a:fillRef>
          <a:effectRef idx="0">
            <a:schemeClr val="accent1"/>
          </a:effectRef>
          <a:fontRef idx="minor">
            <a:schemeClr val="lt1"/>
          </a:fontRef>
        </p:style>
      </p:sp>
      <p:sp>
        <p:nvSpPr>
          <p:cNvPr id="64" name="Oval 139"/>
          <p:cNvSpPr>
            <a:spLocks noGrp="1"/>
          </p:cNvSpPr>
          <p:nvPr>
            <p:ph type="pic" sz="quarter" idx="15"/>
          </p:nvPr>
        </p:nvSpPr>
        <p:spPr>
          <a:xfrm>
            <a:off x="4560888" y="1997075"/>
            <a:ext cx="1233487" cy="1231900"/>
          </a:xfrm>
          <a:prstGeom prst="ellipse">
            <a:avLst/>
          </a:prstGeom>
          <a:noFill/>
          <a:ln w="228600">
            <a:solidFill>
              <a:schemeClr val="accent3"/>
            </a:solidFill>
          </a:ln>
        </p:spPr>
        <p:style>
          <a:lnRef idx="2">
            <a:schemeClr val="accent1">
              <a:shade val="50000"/>
            </a:schemeClr>
          </a:lnRef>
          <a:fillRef idx="1">
            <a:schemeClr val="accent1"/>
          </a:fillRef>
          <a:effectRef idx="0">
            <a:schemeClr val="accent1"/>
          </a:effectRef>
          <a:fontRef idx="minor">
            <a:schemeClr val="lt1"/>
          </a:fontRef>
        </p:style>
      </p:sp>
      <p:sp>
        <p:nvSpPr>
          <p:cNvPr id="65" name="Oval 150"/>
          <p:cNvSpPr>
            <a:spLocks noGrp="1"/>
          </p:cNvSpPr>
          <p:nvPr>
            <p:ph type="pic" sz="quarter" idx="15"/>
          </p:nvPr>
        </p:nvSpPr>
        <p:spPr>
          <a:xfrm>
            <a:off x="6215063" y="2032000"/>
            <a:ext cx="1231900" cy="1231900"/>
          </a:xfrm>
          <a:prstGeom prst="ellipse">
            <a:avLst/>
          </a:prstGeom>
          <a:noFill/>
          <a:ln w="228600">
            <a:solidFill>
              <a:schemeClr val="accent4"/>
            </a:solidFill>
          </a:ln>
        </p:spPr>
        <p:style>
          <a:lnRef idx="2">
            <a:schemeClr val="accent1">
              <a:shade val="50000"/>
            </a:schemeClr>
          </a:lnRef>
          <a:fillRef idx="1">
            <a:schemeClr val="accent1"/>
          </a:fillRef>
          <a:effectRef idx="0">
            <a:schemeClr val="accent1"/>
          </a:effectRef>
          <a:fontRef idx="minor">
            <a:schemeClr val="lt1"/>
          </a:fontRef>
        </p:style>
      </p:sp>
      <p:sp>
        <p:nvSpPr>
          <p:cNvPr id="66" name="Oval 149"/>
          <p:cNvSpPr>
            <a:spLocks noGrp="1"/>
          </p:cNvSpPr>
          <p:nvPr>
            <p:ph type="pic" sz="quarter" idx="15"/>
          </p:nvPr>
        </p:nvSpPr>
        <p:spPr>
          <a:xfrm>
            <a:off x="7867650" y="2032000"/>
            <a:ext cx="1231900" cy="1231900"/>
          </a:xfrm>
          <a:prstGeom prst="ellipse">
            <a:avLst/>
          </a:prstGeom>
          <a:noFill/>
          <a:ln w="228600">
            <a:solidFill>
              <a:schemeClr val="accent5"/>
            </a:solidFill>
          </a:ln>
        </p:spPr>
        <p:style>
          <a:lnRef idx="2">
            <a:schemeClr val="accent1">
              <a:shade val="50000"/>
            </a:schemeClr>
          </a:lnRef>
          <a:fillRef idx="1">
            <a:schemeClr val="accent1"/>
          </a:fillRef>
          <a:effectRef idx="0">
            <a:schemeClr val="accent1"/>
          </a:effectRef>
          <a:fontRef idx="minor">
            <a:schemeClr val="lt1"/>
          </a:fontRef>
        </p:style>
      </p:sp>
      <p:sp>
        <p:nvSpPr>
          <p:cNvPr id="67" name="Oval 149"/>
          <p:cNvSpPr>
            <a:spLocks noGrp="1"/>
          </p:cNvSpPr>
          <p:nvPr>
            <p:ph type="pic" sz="quarter" idx="15"/>
          </p:nvPr>
        </p:nvSpPr>
        <p:spPr>
          <a:xfrm>
            <a:off x="9520238" y="2032000"/>
            <a:ext cx="1231900" cy="1231900"/>
          </a:xfrm>
          <a:prstGeom prst="ellipse">
            <a:avLst/>
          </a:prstGeom>
          <a:noFill/>
          <a:ln w="2286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68" name="TextBox 42"/>
          <p:cNvSpPr txBox="1"/>
          <p:nvPr/>
        </p:nvSpPr>
        <p:spPr>
          <a:xfrm>
            <a:off x="1664707" y="2178548"/>
            <a:ext cx="415498" cy="681405"/>
          </a:xfrm>
          <a:prstGeom prst="rect">
            <a:avLst/>
          </a:prstGeom>
          <a:noFill/>
        </p:spPr>
        <p:txBody>
          <a:bodyPr wrap="none" rtlCol="0">
            <a:spAutoFit/>
          </a:bodyPr>
          <a:lstStyle/>
          <a:p>
            <a:pPr algn="ctr">
              <a:lnSpc>
                <a:spcPts val="5000"/>
              </a:lnSpc>
            </a:pPr>
            <a:r>
              <a:rPr lang="en-US" sz="3600" b="1" dirty="0">
                <a:solidFill>
                  <a:srgbClr val="4372C4"/>
                </a:solidFill>
                <a:latin typeface="微软雅黑" panose="020B0503020204020204" charset="-122"/>
                <a:ea typeface="微软雅黑" panose="020B0503020204020204" charset="-122"/>
                <a:cs typeface="Lato Black" charset="0"/>
              </a:rPr>
              <a:t>1</a:t>
            </a:r>
          </a:p>
        </p:txBody>
      </p:sp>
      <p:sp>
        <p:nvSpPr>
          <p:cNvPr id="69" name="TextBox 42"/>
          <p:cNvSpPr txBox="1"/>
          <p:nvPr/>
        </p:nvSpPr>
        <p:spPr>
          <a:xfrm>
            <a:off x="3317295" y="2181331"/>
            <a:ext cx="415498" cy="681405"/>
          </a:xfrm>
          <a:prstGeom prst="rect">
            <a:avLst/>
          </a:prstGeom>
          <a:noFill/>
        </p:spPr>
        <p:txBody>
          <a:bodyPr wrap="none" rtlCol="0">
            <a:spAutoFit/>
          </a:bodyPr>
          <a:lstStyle/>
          <a:p>
            <a:pPr algn="ctr">
              <a:lnSpc>
                <a:spcPts val="5000"/>
              </a:lnSpc>
            </a:pPr>
            <a:r>
              <a:rPr lang="en-US" altLang="zh-CN" sz="3600" b="1" dirty="0">
                <a:solidFill>
                  <a:srgbClr val="EE7D31"/>
                </a:solidFill>
                <a:latin typeface="微软雅黑" panose="020B0503020204020204" charset="-122"/>
                <a:ea typeface="微软雅黑" panose="020B0503020204020204" charset="-122"/>
                <a:cs typeface="Lato Black" charset="0"/>
              </a:rPr>
              <a:t>2</a:t>
            </a:r>
          </a:p>
        </p:txBody>
      </p:sp>
      <p:sp>
        <p:nvSpPr>
          <p:cNvPr id="70" name="TextBox 42"/>
          <p:cNvSpPr txBox="1"/>
          <p:nvPr/>
        </p:nvSpPr>
        <p:spPr>
          <a:xfrm>
            <a:off x="4970676" y="2200232"/>
            <a:ext cx="415498" cy="681405"/>
          </a:xfrm>
          <a:prstGeom prst="rect">
            <a:avLst/>
          </a:prstGeom>
          <a:noFill/>
        </p:spPr>
        <p:txBody>
          <a:bodyPr wrap="none" rtlCol="0">
            <a:spAutoFit/>
          </a:bodyPr>
          <a:lstStyle/>
          <a:p>
            <a:pPr algn="ctr">
              <a:lnSpc>
                <a:spcPts val="5000"/>
              </a:lnSpc>
            </a:pPr>
            <a:r>
              <a:rPr lang="en-US" altLang="zh-CN" sz="3600" b="1" dirty="0">
                <a:solidFill>
                  <a:srgbClr val="A5A5A5"/>
                </a:solidFill>
                <a:latin typeface="微软雅黑" panose="020B0503020204020204" charset="-122"/>
                <a:ea typeface="微软雅黑" panose="020B0503020204020204" charset="-122"/>
                <a:cs typeface="Lato Black" charset="0"/>
              </a:rPr>
              <a:t>3</a:t>
            </a:r>
          </a:p>
        </p:txBody>
      </p:sp>
      <p:sp>
        <p:nvSpPr>
          <p:cNvPr id="71" name="TextBox 42"/>
          <p:cNvSpPr txBox="1"/>
          <p:nvPr/>
        </p:nvSpPr>
        <p:spPr>
          <a:xfrm>
            <a:off x="6622908" y="2257361"/>
            <a:ext cx="415498" cy="681405"/>
          </a:xfrm>
          <a:prstGeom prst="rect">
            <a:avLst/>
          </a:prstGeom>
          <a:noFill/>
        </p:spPr>
        <p:txBody>
          <a:bodyPr wrap="none" rtlCol="0">
            <a:spAutoFit/>
          </a:bodyPr>
          <a:lstStyle/>
          <a:p>
            <a:pPr algn="ctr">
              <a:lnSpc>
                <a:spcPts val="5000"/>
              </a:lnSpc>
            </a:pPr>
            <a:r>
              <a:rPr lang="en-US" altLang="zh-CN" sz="3600" b="1" dirty="0">
                <a:solidFill>
                  <a:srgbClr val="FFC001"/>
                </a:solidFill>
                <a:latin typeface="微软雅黑" panose="020B0503020204020204" charset="-122"/>
                <a:ea typeface="微软雅黑" panose="020B0503020204020204" charset="-122"/>
                <a:cs typeface="Lato Black" charset="0"/>
              </a:rPr>
              <a:t>4</a:t>
            </a:r>
          </a:p>
        </p:txBody>
      </p:sp>
      <p:sp>
        <p:nvSpPr>
          <p:cNvPr id="72" name="TextBox 42"/>
          <p:cNvSpPr txBox="1"/>
          <p:nvPr/>
        </p:nvSpPr>
        <p:spPr>
          <a:xfrm>
            <a:off x="8275678" y="2260144"/>
            <a:ext cx="415498" cy="681405"/>
          </a:xfrm>
          <a:prstGeom prst="rect">
            <a:avLst/>
          </a:prstGeom>
          <a:noFill/>
        </p:spPr>
        <p:txBody>
          <a:bodyPr wrap="none" rtlCol="0">
            <a:spAutoFit/>
          </a:bodyPr>
          <a:lstStyle/>
          <a:p>
            <a:pPr algn="ctr">
              <a:lnSpc>
                <a:spcPts val="5000"/>
              </a:lnSpc>
            </a:pPr>
            <a:r>
              <a:rPr lang="en-US" altLang="zh-CN" sz="3600" b="1" dirty="0">
                <a:solidFill>
                  <a:srgbClr val="5B9BD6"/>
                </a:solidFill>
                <a:latin typeface="微软雅黑" panose="020B0503020204020204" charset="-122"/>
                <a:ea typeface="微软雅黑" panose="020B0503020204020204" charset="-122"/>
                <a:cs typeface="Lato Black" charset="0"/>
              </a:rPr>
              <a:t>5</a:t>
            </a:r>
          </a:p>
        </p:txBody>
      </p:sp>
      <p:sp>
        <p:nvSpPr>
          <p:cNvPr id="73" name="TextBox 42"/>
          <p:cNvSpPr txBox="1"/>
          <p:nvPr/>
        </p:nvSpPr>
        <p:spPr>
          <a:xfrm>
            <a:off x="9928439" y="2257361"/>
            <a:ext cx="415498" cy="681405"/>
          </a:xfrm>
          <a:prstGeom prst="rect">
            <a:avLst/>
          </a:prstGeom>
          <a:noFill/>
        </p:spPr>
        <p:txBody>
          <a:bodyPr wrap="none" rtlCol="0">
            <a:spAutoFit/>
          </a:bodyPr>
          <a:lstStyle/>
          <a:p>
            <a:pPr algn="ctr">
              <a:lnSpc>
                <a:spcPts val="5000"/>
              </a:lnSpc>
            </a:pPr>
            <a:r>
              <a:rPr lang="en-US" altLang="zh-CN" sz="3600" b="1" dirty="0">
                <a:solidFill>
                  <a:srgbClr val="538234"/>
                </a:solidFill>
                <a:latin typeface="微软雅黑" panose="020B0503020204020204" charset="-122"/>
                <a:ea typeface="微软雅黑" panose="020B0503020204020204" charset="-122"/>
                <a:cs typeface="Lato Black" charset="0"/>
              </a:rPr>
              <a:t>6</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xmlns="" id="{7460EC93-C98D-48B5-8C90-47A00B57CAFF}"/>
              </a:ext>
            </a:extLst>
          </p:cNvPr>
          <p:cNvPicPr>
            <a:picLocks noChangeAspect="1"/>
          </p:cNvPicPr>
          <p:nvPr/>
        </p:nvPicPr>
        <p:blipFill>
          <a:blip r:embed="rId3"/>
          <a:stretch>
            <a:fillRect/>
          </a:stretch>
        </p:blipFill>
        <p:spPr>
          <a:xfrm>
            <a:off x="307461" y="2184171"/>
            <a:ext cx="3598236" cy="1982785"/>
          </a:xfrm>
          <a:prstGeom prst="rect">
            <a:avLst/>
          </a:prstGeom>
        </p:spPr>
      </p:pic>
      <p:sp>
        <p:nvSpPr>
          <p:cNvPr id="11" name="TextBox 10"/>
          <p:cNvSpPr txBox="1"/>
          <p:nvPr/>
        </p:nvSpPr>
        <p:spPr>
          <a:xfrm rot="16200000">
            <a:off x="11946165" y="3637728"/>
            <a:ext cx="887231" cy="276999"/>
          </a:xfrm>
          <a:prstGeom prst="rect">
            <a:avLst/>
          </a:prstGeom>
          <a:noFill/>
        </p:spPr>
        <p:txBody>
          <a:bodyPr wrap="none" rtlCol="0" anchor="ctr" anchorCtr="0">
            <a:spAutoFit/>
          </a:bodyPr>
          <a:lstStyle/>
          <a:p>
            <a:pPr algn="ctr"/>
            <a:r>
              <a:rPr lang="en-US" sz="1200" b="1" dirty="0">
                <a:solidFill>
                  <a:schemeClr val="tx2"/>
                </a:solidFill>
                <a:latin typeface="微软雅黑" panose="020B0503020204020204" charset="-122"/>
                <a:ea typeface="微软雅黑" panose="020B0503020204020204" charset="-122"/>
                <a:cs typeface="Lato Black" charset="0"/>
              </a:rPr>
              <a:t>% Growth</a:t>
            </a:r>
          </a:p>
        </p:txBody>
      </p:sp>
      <p:sp>
        <p:nvSpPr>
          <p:cNvPr id="4" name="文本框 3"/>
          <p:cNvSpPr txBox="1"/>
          <p:nvPr/>
        </p:nvSpPr>
        <p:spPr>
          <a:xfrm>
            <a:off x="750745" y="1080127"/>
            <a:ext cx="231648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a:latin typeface="微软雅黑" panose="020B0503020204020204" charset="-122"/>
                <a:ea typeface="微软雅黑" panose="020B0503020204020204" charset="-122"/>
              </a:rPr>
              <a:t>国家战争背景</a:t>
            </a:r>
          </a:p>
        </p:txBody>
      </p:sp>
      <p:sp>
        <p:nvSpPr>
          <p:cNvPr id="5" name="Rectangle 29"/>
          <p:cNvSpPr/>
          <p:nvPr/>
        </p:nvSpPr>
        <p:spPr>
          <a:xfrm>
            <a:off x="612648" y="1129048"/>
            <a:ext cx="45719" cy="2714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微软雅黑" panose="020B0503020204020204" charset="-122"/>
              <a:ea typeface="微软雅黑" panose="020B0503020204020204" charset="-122"/>
            </a:endParaRPr>
          </a:p>
        </p:txBody>
      </p:sp>
      <p:sp>
        <p:nvSpPr>
          <p:cNvPr id="7" name="矩形 6">
            <a:extLst>
              <a:ext uri="{FF2B5EF4-FFF2-40B4-BE49-F238E27FC236}">
                <a16:creationId xmlns:a16="http://schemas.microsoft.com/office/drawing/2014/main" xmlns="" id="{B37BA17A-3A56-4260-A54A-C690DED2DC7C}"/>
              </a:ext>
            </a:extLst>
          </p:cNvPr>
          <p:cNvSpPr/>
          <p:nvPr/>
        </p:nvSpPr>
        <p:spPr>
          <a:xfrm>
            <a:off x="1439144" y="1761098"/>
            <a:ext cx="939681" cy="369332"/>
          </a:xfrm>
          <a:prstGeom prst="rect">
            <a:avLst/>
          </a:prstGeom>
        </p:spPr>
        <p:txBody>
          <a:bodyPr wrap="none">
            <a:spAutoFit/>
          </a:bodyPr>
          <a:lstStyle/>
          <a:p>
            <a:r>
              <a:rPr lang="zh-CN" altLang="en-US" dirty="0"/>
              <a:t>失业率 </a:t>
            </a:r>
          </a:p>
        </p:txBody>
      </p:sp>
      <p:sp>
        <p:nvSpPr>
          <p:cNvPr id="8" name="矩形 7">
            <a:extLst>
              <a:ext uri="{FF2B5EF4-FFF2-40B4-BE49-F238E27FC236}">
                <a16:creationId xmlns:a16="http://schemas.microsoft.com/office/drawing/2014/main" xmlns="" id="{6D59A1AA-523D-4ED4-9E3B-FB7196583A6B}"/>
              </a:ext>
            </a:extLst>
          </p:cNvPr>
          <p:cNvSpPr/>
          <p:nvPr/>
        </p:nvSpPr>
        <p:spPr>
          <a:xfrm>
            <a:off x="9754820" y="1759593"/>
            <a:ext cx="708848" cy="369332"/>
          </a:xfrm>
          <a:prstGeom prst="rect">
            <a:avLst/>
          </a:prstGeom>
        </p:spPr>
        <p:txBody>
          <a:bodyPr wrap="none">
            <a:spAutoFit/>
          </a:bodyPr>
          <a:lstStyle/>
          <a:p>
            <a:r>
              <a:rPr lang="zh-CN" altLang="en-US" dirty="0"/>
              <a:t>人口 </a:t>
            </a:r>
          </a:p>
        </p:txBody>
      </p:sp>
      <p:sp>
        <p:nvSpPr>
          <p:cNvPr id="9" name="矩形 8">
            <a:extLst>
              <a:ext uri="{FF2B5EF4-FFF2-40B4-BE49-F238E27FC236}">
                <a16:creationId xmlns:a16="http://schemas.microsoft.com/office/drawing/2014/main" xmlns="" id="{0B83C22A-B1E0-4665-B6D0-9A9284258584}"/>
              </a:ext>
            </a:extLst>
          </p:cNvPr>
          <p:cNvSpPr/>
          <p:nvPr/>
        </p:nvSpPr>
        <p:spPr>
          <a:xfrm>
            <a:off x="5732395" y="1644968"/>
            <a:ext cx="625492" cy="369332"/>
          </a:xfrm>
          <a:prstGeom prst="rect">
            <a:avLst/>
          </a:prstGeom>
        </p:spPr>
        <p:txBody>
          <a:bodyPr wrap="none">
            <a:spAutoFit/>
          </a:bodyPr>
          <a:lstStyle/>
          <a:p>
            <a:r>
              <a:rPr lang="en-US" altLang="zh-CN" dirty="0"/>
              <a:t>GDP</a:t>
            </a:r>
            <a:endParaRPr lang="zh-CN" altLang="en-US" dirty="0"/>
          </a:p>
        </p:txBody>
      </p:sp>
      <p:sp>
        <p:nvSpPr>
          <p:cNvPr id="23" name="矩形 22">
            <a:extLst>
              <a:ext uri="{FF2B5EF4-FFF2-40B4-BE49-F238E27FC236}">
                <a16:creationId xmlns:a16="http://schemas.microsoft.com/office/drawing/2014/main" xmlns="" id="{60D3C7A7-C554-47B4-9D74-7A241C114A8E}"/>
              </a:ext>
            </a:extLst>
          </p:cNvPr>
          <p:cNvSpPr/>
          <p:nvPr/>
        </p:nvSpPr>
        <p:spPr>
          <a:xfrm>
            <a:off x="0" y="1985011"/>
            <a:ext cx="1643088" cy="369332"/>
          </a:xfrm>
          <a:prstGeom prst="rect">
            <a:avLst/>
          </a:prstGeom>
        </p:spPr>
        <p:txBody>
          <a:bodyPr wrap="square">
            <a:spAutoFit/>
          </a:bodyPr>
          <a:lstStyle/>
          <a:p>
            <a:r>
              <a:rPr lang="zh-CN" altLang="en-US" dirty="0"/>
              <a:t>荷兰</a:t>
            </a:r>
            <a:endParaRPr lang="en-US" altLang="zh-CN" dirty="0"/>
          </a:p>
        </p:txBody>
      </p:sp>
      <p:pic>
        <p:nvPicPr>
          <p:cNvPr id="24" name="图片 23" descr="图片包含 地图, 文字&#10;&#10;已生成极高可信度的说明">
            <a:extLst>
              <a:ext uri="{FF2B5EF4-FFF2-40B4-BE49-F238E27FC236}">
                <a16:creationId xmlns:a16="http://schemas.microsoft.com/office/drawing/2014/main" xmlns="" id="{6E8FD543-5968-4CFD-A4E3-A00813E09E45}"/>
              </a:ext>
            </a:extLst>
          </p:cNvPr>
          <p:cNvPicPr>
            <a:picLocks noChangeAspect="1"/>
          </p:cNvPicPr>
          <p:nvPr/>
        </p:nvPicPr>
        <p:blipFill>
          <a:blip r:embed="rId4"/>
          <a:stretch>
            <a:fillRect/>
          </a:stretch>
        </p:blipFill>
        <p:spPr>
          <a:xfrm>
            <a:off x="323811" y="4504833"/>
            <a:ext cx="3562785" cy="1982785"/>
          </a:xfrm>
          <a:prstGeom prst="rect">
            <a:avLst/>
          </a:prstGeom>
        </p:spPr>
      </p:pic>
      <p:pic>
        <p:nvPicPr>
          <p:cNvPr id="25" name="图片 24" descr="图片包含 地图, 文字&#10;&#10;已生成极高可信度的说明">
            <a:extLst>
              <a:ext uri="{FF2B5EF4-FFF2-40B4-BE49-F238E27FC236}">
                <a16:creationId xmlns:a16="http://schemas.microsoft.com/office/drawing/2014/main" xmlns="" id="{77FF4628-EBA2-485C-9A4E-11EEFF99BC84}"/>
              </a:ext>
            </a:extLst>
          </p:cNvPr>
          <p:cNvPicPr>
            <a:picLocks noChangeAspect="1"/>
          </p:cNvPicPr>
          <p:nvPr/>
        </p:nvPicPr>
        <p:blipFill>
          <a:blip r:embed="rId5"/>
          <a:stretch>
            <a:fillRect/>
          </a:stretch>
        </p:blipFill>
        <p:spPr>
          <a:xfrm>
            <a:off x="4280732" y="4504834"/>
            <a:ext cx="3713146" cy="1982785"/>
          </a:xfrm>
          <a:prstGeom prst="rect">
            <a:avLst/>
          </a:prstGeom>
        </p:spPr>
      </p:pic>
      <p:pic>
        <p:nvPicPr>
          <p:cNvPr id="26" name="图片 25" descr="图片包含 地图, 天空&#10;&#10;已生成高可信度的说明">
            <a:extLst>
              <a:ext uri="{FF2B5EF4-FFF2-40B4-BE49-F238E27FC236}">
                <a16:creationId xmlns:a16="http://schemas.microsoft.com/office/drawing/2014/main" xmlns="" id="{C303655C-E6AF-434D-A2DC-3834B9F2188F}"/>
              </a:ext>
            </a:extLst>
          </p:cNvPr>
          <p:cNvPicPr>
            <a:picLocks noChangeAspect="1"/>
          </p:cNvPicPr>
          <p:nvPr/>
        </p:nvPicPr>
        <p:blipFill>
          <a:blip r:embed="rId6"/>
          <a:stretch>
            <a:fillRect/>
          </a:stretch>
        </p:blipFill>
        <p:spPr>
          <a:xfrm>
            <a:off x="8219648" y="4504834"/>
            <a:ext cx="3633674" cy="2048390"/>
          </a:xfrm>
          <a:prstGeom prst="rect">
            <a:avLst/>
          </a:prstGeom>
        </p:spPr>
      </p:pic>
      <p:sp>
        <p:nvSpPr>
          <p:cNvPr id="2" name="文本框 1">
            <a:extLst>
              <a:ext uri="{FF2B5EF4-FFF2-40B4-BE49-F238E27FC236}">
                <a16:creationId xmlns:a16="http://schemas.microsoft.com/office/drawing/2014/main" xmlns="" id="{AB0694C2-82CE-46FF-A8AC-87D3D26DCD82}"/>
              </a:ext>
            </a:extLst>
          </p:cNvPr>
          <p:cNvSpPr txBox="1"/>
          <p:nvPr/>
        </p:nvSpPr>
        <p:spPr>
          <a:xfrm>
            <a:off x="0" y="4339704"/>
            <a:ext cx="877163" cy="369332"/>
          </a:xfrm>
          <a:prstGeom prst="rect">
            <a:avLst/>
          </a:prstGeom>
          <a:noFill/>
        </p:spPr>
        <p:txBody>
          <a:bodyPr wrap="none" rtlCol="0">
            <a:spAutoFit/>
          </a:bodyPr>
          <a:lstStyle/>
          <a:p>
            <a:r>
              <a:rPr lang="zh-CN" altLang="en-US" dirty="0"/>
              <a:t>阿富汗</a:t>
            </a:r>
          </a:p>
        </p:txBody>
      </p:sp>
      <p:pic>
        <p:nvPicPr>
          <p:cNvPr id="28" name="图片 27">
            <a:extLst>
              <a:ext uri="{FF2B5EF4-FFF2-40B4-BE49-F238E27FC236}">
                <a16:creationId xmlns:a16="http://schemas.microsoft.com/office/drawing/2014/main" xmlns="" id="{B0D28660-E484-4894-8A95-144D1945E935}"/>
              </a:ext>
            </a:extLst>
          </p:cNvPr>
          <p:cNvPicPr>
            <a:picLocks noChangeAspect="1"/>
          </p:cNvPicPr>
          <p:nvPr/>
        </p:nvPicPr>
        <p:blipFill>
          <a:blip r:embed="rId7"/>
          <a:stretch>
            <a:fillRect/>
          </a:stretch>
        </p:blipFill>
        <p:spPr>
          <a:xfrm>
            <a:off x="4213158" y="2184171"/>
            <a:ext cx="3780720" cy="1982785"/>
          </a:xfrm>
          <a:prstGeom prst="rect">
            <a:avLst/>
          </a:prstGeom>
        </p:spPr>
      </p:pic>
      <p:pic>
        <p:nvPicPr>
          <p:cNvPr id="29" name="图片 28">
            <a:extLst>
              <a:ext uri="{FF2B5EF4-FFF2-40B4-BE49-F238E27FC236}">
                <a16:creationId xmlns:a16="http://schemas.microsoft.com/office/drawing/2014/main" xmlns="" id="{3687A0FB-A871-4558-971F-6D0D74826770}"/>
              </a:ext>
            </a:extLst>
          </p:cNvPr>
          <p:cNvPicPr>
            <a:picLocks noChangeAspect="1"/>
          </p:cNvPicPr>
          <p:nvPr/>
        </p:nvPicPr>
        <p:blipFill>
          <a:blip r:embed="rId8"/>
          <a:stretch>
            <a:fillRect/>
          </a:stretch>
        </p:blipFill>
        <p:spPr>
          <a:xfrm>
            <a:off x="8163100" y="2130430"/>
            <a:ext cx="3633674" cy="2036526"/>
          </a:xfrm>
          <a:prstGeom prst="rect">
            <a:avLst/>
          </a:prstGeom>
        </p:spPr>
      </p:pic>
    </p:spTree>
    <p:extLst>
      <p:ext uri="{BB962C8B-B14F-4D97-AF65-F5344CB8AC3E}">
        <p14:creationId xmlns:p14="http://schemas.microsoft.com/office/powerpoint/2010/main" xmlns="" val="2528044452"/>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rot="16200000">
            <a:off x="11946165" y="3637728"/>
            <a:ext cx="887231" cy="276999"/>
          </a:xfrm>
          <a:prstGeom prst="rect">
            <a:avLst/>
          </a:prstGeom>
          <a:noFill/>
        </p:spPr>
        <p:txBody>
          <a:bodyPr wrap="none" rtlCol="0" anchor="ctr" anchorCtr="0">
            <a:spAutoFit/>
          </a:bodyPr>
          <a:lstStyle/>
          <a:p>
            <a:pPr algn="ctr"/>
            <a:r>
              <a:rPr lang="en-US" sz="1200" b="1" dirty="0">
                <a:solidFill>
                  <a:schemeClr val="tx2"/>
                </a:solidFill>
                <a:latin typeface="微软雅黑" panose="020B0503020204020204" charset="-122"/>
                <a:ea typeface="微软雅黑" panose="020B0503020204020204" charset="-122"/>
                <a:cs typeface="Lato Black" charset="0"/>
              </a:rPr>
              <a:t>% Growth</a:t>
            </a:r>
          </a:p>
        </p:txBody>
      </p:sp>
      <p:sp>
        <p:nvSpPr>
          <p:cNvPr id="4" name="文本框 3"/>
          <p:cNvSpPr txBox="1"/>
          <p:nvPr/>
        </p:nvSpPr>
        <p:spPr>
          <a:xfrm>
            <a:off x="750745" y="1080127"/>
            <a:ext cx="231648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dirty="0">
                <a:latin typeface="微软雅黑" panose="020B0503020204020204" charset="-122"/>
                <a:ea typeface="微软雅黑" panose="020B0503020204020204" charset="-122"/>
              </a:rPr>
              <a:t>国家战争背景</a:t>
            </a:r>
          </a:p>
        </p:txBody>
      </p:sp>
      <p:sp>
        <p:nvSpPr>
          <p:cNvPr id="5" name="Rectangle 29"/>
          <p:cNvSpPr/>
          <p:nvPr/>
        </p:nvSpPr>
        <p:spPr>
          <a:xfrm>
            <a:off x="612648" y="1129048"/>
            <a:ext cx="45719" cy="2714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微软雅黑" panose="020B0503020204020204" charset="-122"/>
              <a:ea typeface="微软雅黑" panose="020B0503020204020204" charset="-122"/>
            </a:endParaRPr>
          </a:p>
        </p:txBody>
      </p:sp>
      <p:sp>
        <p:nvSpPr>
          <p:cNvPr id="7" name="矩形 6">
            <a:extLst>
              <a:ext uri="{FF2B5EF4-FFF2-40B4-BE49-F238E27FC236}">
                <a16:creationId xmlns:a16="http://schemas.microsoft.com/office/drawing/2014/main" xmlns="" id="{B37BA17A-3A56-4260-A54A-C690DED2DC7C}"/>
              </a:ext>
            </a:extLst>
          </p:cNvPr>
          <p:cNvSpPr/>
          <p:nvPr/>
        </p:nvSpPr>
        <p:spPr>
          <a:xfrm>
            <a:off x="1439144" y="1761258"/>
            <a:ext cx="939681" cy="369332"/>
          </a:xfrm>
          <a:prstGeom prst="rect">
            <a:avLst/>
          </a:prstGeom>
        </p:spPr>
        <p:txBody>
          <a:bodyPr wrap="none">
            <a:spAutoFit/>
          </a:bodyPr>
          <a:lstStyle/>
          <a:p>
            <a:r>
              <a:rPr lang="zh-CN" altLang="en-US" dirty="0"/>
              <a:t>失业率 </a:t>
            </a:r>
          </a:p>
        </p:txBody>
      </p:sp>
      <p:sp>
        <p:nvSpPr>
          <p:cNvPr id="8" name="矩形 7">
            <a:extLst>
              <a:ext uri="{FF2B5EF4-FFF2-40B4-BE49-F238E27FC236}">
                <a16:creationId xmlns:a16="http://schemas.microsoft.com/office/drawing/2014/main" xmlns="" id="{6D59A1AA-523D-4ED4-9E3B-FB7196583A6B}"/>
              </a:ext>
            </a:extLst>
          </p:cNvPr>
          <p:cNvSpPr/>
          <p:nvPr/>
        </p:nvSpPr>
        <p:spPr>
          <a:xfrm>
            <a:off x="9716046" y="1751222"/>
            <a:ext cx="708848" cy="369332"/>
          </a:xfrm>
          <a:prstGeom prst="rect">
            <a:avLst/>
          </a:prstGeom>
        </p:spPr>
        <p:txBody>
          <a:bodyPr wrap="none">
            <a:spAutoFit/>
          </a:bodyPr>
          <a:lstStyle/>
          <a:p>
            <a:r>
              <a:rPr lang="zh-CN" altLang="en-US" dirty="0"/>
              <a:t>人口 </a:t>
            </a:r>
          </a:p>
        </p:txBody>
      </p:sp>
      <p:sp>
        <p:nvSpPr>
          <p:cNvPr id="9" name="矩形 8">
            <a:extLst>
              <a:ext uri="{FF2B5EF4-FFF2-40B4-BE49-F238E27FC236}">
                <a16:creationId xmlns:a16="http://schemas.microsoft.com/office/drawing/2014/main" xmlns="" id="{0B83C22A-B1E0-4665-B6D0-9A9284258584}"/>
              </a:ext>
            </a:extLst>
          </p:cNvPr>
          <p:cNvSpPr/>
          <p:nvPr/>
        </p:nvSpPr>
        <p:spPr>
          <a:xfrm>
            <a:off x="5525884" y="1751222"/>
            <a:ext cx="625492" cy="369332"/>
          </a:xfrm>
          <a:prstGeom prst="rect">
            <a:avLst/>
          </a:prstGeom>
        </p:spPr>
        <p:txBody>
          <a:bodyPr wrap="none">
            <a:spAutoFit/>
          </a:bodyPr>
          <a:lstStyle/>
          <a:p>
            <a:r>
              <a:rPr lang="en-US" altLang="zh-CN" dirty="0"/>
              <a:t>GDP</a:t>
            </a:r>
            <a:endParaRPr lang="zh-CN" altLang="en-US" dirty="0"/>
          </a:p>
        </p:txBody>
      </p:sp>
      <p:pic>
        <p:nvPicPr>
          <p:cNvPr id="18" name="图片 17">
            <a:extLst>
              <a:ext uri="{FF2B5EF4-FFF2-40B4-BE49-F238E27FC236}">
                <a16:creationId xmlns:a16="http://schemas.microsoft.com/office/drawing/2014/main" xmlns="" id="{FC74F594-7E6D-4251-820C-6930EF924C60}"/>
              </a:ext>
            </a:extLst>
          </p:cNvPr>
          <p:cNvPicPr>
            <a:picLocks noChangeAspect="1"/>
          </p:cNvPicPr>
          <p:nvPr/>
        </p:nvPicPr>
        <p:blipFill>
          <a:blip r:embed="rId3"/>
          <a:stretch>
            <a:fillRect/>
          </a:stretch>
        </p:blipFill>
        <p:spPr>
          <a:xfrm>
            <a:off x="330793" y="4518212"/>
            <a:ext cx="3478329" cy="1967930"/>
          </a:xfrm>
          <a:prstGeom prst="rect">
            <a:avLst/>
          </a:prstGeom>
        </p:spPr>
      </p:pic>
      <p:pic>
        <p:nvPicPr>
          <p:cNvPr id="20" name="图片 19">
            <a:extLst>
              <a:ext uri="{FF2B5EF4-FFF2-40B4-BE49-F238E27FC236}">
                <a16:creationId xmlns:a16="http://schemas.microsoft.com/office/drawing/2014/main" xmlns="" id="{B3600AFB-7174-450F-AA70-5B11D10F4C67}"/>
              </a:ext>
            </a:extLst>
          </p:cNvPr>
          <p:cNvPicPr>
            <a:picLocks noChangeAspect="1"/>
          </p:cNvPicPr>
          <p:nvPr/>
        </p:nvPicPr>
        <p:blipFill>
          <a:blip r:embed="rId4"/>
          <a:stretch>
            <a:fillRect/>
          </a:stretch>
        </p:blipFill>
        <p:spPr>
          <a:xfrm>
            <a:off x="4165963" y="4518212"/>
            <a:ext cx="3713147" cy="1967930"/>
          </a:xfrm>
          <a:prstGeom prst="rect">
            <a:avLst/>
          </a:prstGeom>
        </p:spPr>
      </p:pic>
      <p:pic>
        <p:nvPicPr>
          <p:cNvPr id="22" name="图片 21">
            <a:extLst>
              <a:ext uri="{FF2B5EF4-FFF2-40B4-BE49-F238E27FC236}">
                <a16:creationId xmlns:a16="http://schemas.microsoft.com/office/drawing/2014/main" xmlns="" id="{F59595F6-9238-4892-83E8-8D81CC519FD0}"/>
              </a:ext>
            </a:extLst>
          </p:cNvPr>
          <p:cNvPicPr>
            <a:picLocks noChangeAspect="1"/>
          </p:cNvPicPr>
          <p:nvPr/>
        </p:nvPicPr>
        <p:blipFill>
          <a:blip r:embed="rId5"/>
          <a:stretch>
            <a:fillRect/>
          </a:stretch>
        </p:blipFill>
        <p:spPr>
          <a:xfrm>
            <a:off x="8235951" y="4518212"/>
            <a:ext cx="3619371" cy="1967930"/>
          </a:xfrm>
          <a:prstGeom prst="rect">
            <a:avLst/>
          </a:prstGeom>
        </p:spPr>
      </p:pic>
      <p:sp>
        <p:nvSpPr>
          <p:cNvPr id="23" name="矩形 22">
            <a:extLst>
              <a:ext uri="{FF2B5EF4-FFF2-40B4-BE49-F238E27FC236}">
                <a16:creationId xmlns:a16="http://schemas.microsoft.com/office/drawing/2014/main" xmlns="" id="{60D3C7A7-C554-47B4-9D74-7A241C114A8E}"/>
              </a:ext>
            </a:extLst>
          </p:cNvPr>
          <p:cNvSpPr/>
          <p:nvPr/>
        </p:nvSpPr>
        <p:spPr>
          <a:xfrm>
            <a:off x="0" y="3987555"/>
            <a:ext cx="1643088" cy="646331"/>
          </a:xfrm>
          <a:prstGeom prst="rect">
            <a:avLst/>
          </a:prstGeom>
        </p:spPr>
        <p:txBody>
          <a:bodyPr wrap="square">
            <a:spAutoFit/>
          </a:bodyPr>
          <a:lstStyle/>
          <a:p>
            <a:endParaRPr lang="en-US" altLang="zh-CN" dirty="0"/>
          </a:p>
          <a:p>
            <a:r>
              <a:rPr lang="zh-CN" altLang="en-US" dirty="0"/>
              <a:t>瑞士</a:t>
            </a:r>
            <a:endParaRPr lang="en-US" altLang="zh-CN" dirty="0"/>
          </a:p>
        </p:txBody>
      </p:sp>
      <p:pic>
        <p:nvPicPr>
          <p:cNvPr id="17" name="图片 16">
            <a:extLst>
              <a:ext uri="{FF2B5EF4-FFF2-40B4-BE49-F238E27FC236}">
                <a16:creationId xmlns:a16="http://schemas.microsoft.com/office/drawing/2014/main" xmlns="" id="{E92BA1A8-DEBF-408C-BA3E-2BA38428A21B}"/>
              </a:ext>
            </a:extLst>
          </p:cNvPr>
          <p:cNvPicPr>
            <a:picLocks noChangeAspect="1"/>
          </p:cNvPicPr>
          <p:nvPr/>
        </p:nvPicPr>
        <p:blipFill>
          <a:blip r:embed="rId6"/>
          <a:stretch>
            <a:fillRect/>
          </a:stretch>
        </p:blipFill>
        <p:spPr>
          <a:xfrm>
            <a:off x="259203" y="2111666"/>
            <a:ext cx="3549919" cy="1848647"/>
          </a:xfrm>
          <a:prstGeom prst="rect">
            <a:avLst/>
          </a:prstGeom>
        </p:spPr>
      </p:pic>
      <p:pic>
        <p:nvPicPr>
          <p:cNvPr id="19" name="图片 18">
            <a:extLst>
              <a:ext uri="{FF2B5EF4-FFF2-40B4-BE49-F238E27FC236}">
                <a16:creationId xmlns:a16="http://schemas.microsoft.com/office/drawing/2014/main" xmlns="" id="{51CF0240-1341-4C09-A719-305267B4F944}"/>
              </a:ext>
            </a:extLst>
          </p:cNvPr>
          <p:cNvPicPr>
            <a:picLocks noChangeAspect="1"/>
          </p:cNvPicPr>
          <p:nvPr/>
        </p:nvPicPr>
        <p:blipFill>
          <a:blip r:embed="rId7"/>
          <a:stretch>
            <a:fillRect/>
          </a:stretch>
        </p:blipFill>
        <p:spPr>
          <a:xfrm>
            <a:off x="4165963" y="2083541"/>
            <a:ext cx="3713147" cy="1848646"/>
          </a:xfrm>
          <a:prstGeom prst="rect">
            <a:avLst/>
          </a:prstGeom>
        </p:spPr>
      </p:pic>
      <p:pic>
        <p:nvPicPr>
          <p:cNvPr id="21" name="图片 20">
            <a:extLst>
              <a:ext uri="{FF2B5EF4-FFF2-40B4-BE49-F238E27FC236}">
                <a16:creationId xmlns:a16="http://schemas.microsoft.com/office/drawing/2014/main" xmlns="" id="{46660EA3-783F-47C5-876F-517F13126F51}"/>
              </a:ext>
            </a:extLst>
          </p:cNvPr>
          <p:cNvPicPr>
            <a:picLocks noChangeAspect="1"/>
          </p:cNvPicPr>
          <p:nvPr/>
        </p:nvPicPr>
        <p:blipFill>
          <a:blip r:embed="rId8"/>
          <a:stretch>
            <a:fillRect/>
          </a:stretch>
        </p:blipFill>
        <p:spPr>
          <a:xfrm>
            <a:off x="8142175" y="2083542"/>
            <a:ext cx="3713147" cy="1848646"/>
          </a:xfrm>
          <a:prstGeom prst="rect">
            <a:avLst/>
          </a:prstGeom>
        </p:spPr>
      </p:pic>
      <p:sp>
        <p:nvSpPr>
          <p:cNvPr id="2" name="文本框 1">
            <a:extLst>
              <a:ext uri="{FF2B5EF4-FFF2-40B4-BE49-F238E27FC236}">
                <a16:creationId xmlns:a16="http://schemas.microsoft.com/office/drawing/2014/main" xmlns="" id="{32D8512B-6FEE-4344-B56B-E5819DF4C6B8}"/>
              </a:ext>
            </a:extLst>
          </p:cNvPr>
          <p:cNvSpPr txBox="1"/>
          <p:nvPr/>
        </p:nvSpPr>
        <p:spPr>
          <a:xfrm>
            <a:off x="82095" y="1983877"/>
            <a:ext cx="877163" cy="369332"/>
          </a:xfrm>
          <a:prstGeom prst="rect">
            <a:avLst/>
          </a:prstGeom>
          <a:noFill/>
        </p:spPr>
        <p:txBody>
          <a:bodyPr wrap="none" rtlCol="0">
            <a:spAutoFit/>
          </a:bodyPr>
          <a:lstStyle/>
          <a:p>
            <a:r>
              <a:rPr lang="zh-CN" altLang="en-US" dirty="0"/>
              <a:t>卢旺达</a:t>
            </a:r>
          </a:p>
        </p:txBody>
      </p:sp>
    </p:spTree>
    <p:extLst>
      <p:ext uri="{BB962C8B-B14F-4D97-AF65-F5344CB8AC3E}">
        <p14:creationId xmlns:p14="http://schemas.microsoft.com/office/powerpoint/2010/main" xmlns="" val="4280376218"/>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2976769A-87F9-449D-B43B-205803F33942}"/>
              </a:ext>
            </a:extLst>
          </p:cNvPr>
          <p:cNvSpPr txBox="1"/>
          <p:nvPr/>
        </p:nvSpPr>
        <p:spPr>
          <a:xfrm>
            <a:off x="828380" y="553936"/>
            <a:ext cx="1620957" cy="523220"/>
          </a:xfrm>
          <a:prstGeom prst="rect">
            <a:avLst/>
          </a:prstGeom>
          <a:noFill/>
        </p:spPr>
        <p:txBody>
          <a:bodyPr wrap="none" rtlCol="0">
            <a:spAutoFit/>
          </a:bodyPr>
          <a:lstStyle/>
          <a:p>
            <a:r>
              <a:rPr kumimoji="1" lang="zh-CN" altLang="en-US" sz="2800" dirty="0">
                <a:latin typeface="微软雅黑" panose="020B0503020204020204" charset="-122"/>
                <a:ea typeface="微软雅黑" panose="020B0503020204020204" charset="-122"/>
              </a:rPr>
              <a:t>卢旺达：</a:t>
            </a:r>
          </a:p>
        </p:txBody>
      </p:sp>
      <p:pic>
        <p:nvPicPr>
          <p:cNvPr id="4" name="图片 3">
            <a:extLst>
              <a:ext uri="{FF2B5EF4-FFF2-40B4-BE49-F238E27FC236}">
                <a16:creationId xmlns:a16="http://schemas.microsoft.com/office/drawing/2014/main" xmlns="" id="{50D44526-4E62-4B32-8746-4116A2C1AA2C}"/>
              </a:ext>
            </a:extLst>
          </p:cNvPr>
          <p:cNvPicPr>
            <a:picLocks noChangeAspect="1"/>
          </p:cNvPicPr>
          <p:nvPr/>
        </p:nvPicPr>
        <p:blipFill>
          <a:blip r:embed="rId2"/>
          <a:stretch>
            <a:fillRect/>
          </a:stretch>
        </p:blipFill>
        <p:spPr>
          <a:xfrm>
            <a:off x="7154144" y="738602"/>
            <a:ext cx="4743311" cy="2209213"/>
          </a:xfrm>
          <a:prstGeom prst="rect">
            <a:avLst/>
          </a:prstGeom>
        </p:spPr>
      </p:pic>
      <p:pic>
        <p:nvPicPr>
          <p:cNvPr id="5" name="图片 4">
            <a:extLst>
              <a:ext uri="{FF2B5EF4-FFF2-40B4-BE49-F238E27FC236}">
                <a16:creationId xmlns:a16="http://schemas.microsoft.com/office/drawing/2014/main" xmlns="" id="{C8B5E96C-E235-468F-9BF7-5F89BCC3D0B1}"/>
              </a:ext>
            </a:extLst>
          </p:cNvPr>
          <p:cNvPicPr>
            <a:picLocks noChangeAspect="1"/>
          </p:cNvPicPr>
          <p:nvPr/>
        </p:nvPicPr>
        <p:blipFill>
          <a:blip r:embed="rId3"/>
          <a:stretch>
            <a:fillRect/>
          </a:stretch>
        </p:blipFill>
        <p:spPr>
          <a:xfrm>
            <a:off x="7237500" y="3973496"/>
            <a:ext cx="4743312" cy="2209214"/>
          </a:xfrm>
          <a:prstGeom prst="rect">
            <a:avLst/>
          </a:prstGeom>
        </p:spPr>
      </p:pic>
      <p:sp>
        <p:nvSpPr>
          <p:cNvPr id="6" name="矩形 5">
            <a:extLst>
              <a:ext uri="{FF2B5EF4-FFF2-40B4-BE49-F238E27FC236}">
                <a16:creationId xmlns:a16="http://schemas.microsoft.com/office/drawing/2014/main" xmlns="" id="{03DEE641-EE1C-4093-95E9-7F6BEAFBE89F}"/>
              </a:ext>
            </a:extLst>
          </p:cNvPr>
          <p:cNvSpPr/>
          <p:nvPr/>
        </p:nvSpPr>
        <p:spPr>
          <a:xfrm>
            <a:off x="828380" y="1378840"/>
            <a:ext cx="5868255" cy="1938992"/>
          </a:xfrm>
          <a:prstGeom prst="rect">
            <a:avLst/>
          </a:prstGeom>
        </p:spPr>
        <p:txBody>
          <a:bodyPr wrap="square">
            <a:spAutoFit/>
          </a:bodyPr>
          <a:lstStyle/>
          <a:p>
            <a:r>
              <a:rPr lang="zh-CN" altLang="zh-CN" sz="2400" dirty="0"/>
              <a:t>内战引发的卢旺达种族灭绝始于1994年4月，1994年7月结束。夜间灯光从1993年到1994年急剧下降，1995年和1996年大幅度上升。显然</a:t>
            </a:r>
            <a:r>
              <a:rPr lang="zh-CN" altLang="en-US" sz="2400" dirty="0"/>
              <a:t>，</a:t>
            </a:r>
            <a:r>
              <a:rPr lang="zh-CN" altLang="zh-CN" sz="2400" dirty="0"/>
              <a:t>随着战争和种族灭绝，夜间</a:t>
            </a:r>
            <a:r>
              <a:rPr lang="zh-CN" altLang="en-US" sz="2400" dirty="0"/>
              <a:t>灯光</a:t>
            </a:r>
            <a:r>
              <a:rPr lang="zh-CN" altLang="zh-CN" sz="2400" dirty="0"/>
              <a:t>急剧下降，战争结束后又开始恢复正常</a:t>
            </a:r>
            <a:r>
              <a:rPr lang="zh-CN" altLang="en-US" sz="2400" dirty="0"/>
              <a:t>。</a:t>
            </a:r>
          </a:p>
        </p:txBody>
      </p:sp>
      <p:sp>
        <p:nvSpPr>
          <p:cNvPr id="8" name="矩形 7">
            <a:extLst>
              <a:ext uri="{FF2B5EF4-FFF2-40B4-BE49-F238E27FC236}">
                <a16:creationId xmlns:a16="http://schemas.microsoft.com/office/drawing/2014/main" xmlns="" id="{6DE9E09B-A275-4EA4-8857-CC2452C530F0}"/>
              </a:ext>
            </a:extLst>
          </p:cNvPr>
          <p:cNvSpPr/>
          <p:nvPr/>
        </p:nvSpPr>
        <p:spPr>
          <a:xfrm>
            <a:off x="7237500" y="3511831"/>
            <a:ext cx="708848" cy="369332"/>
          </a:xfrm>
          <a:prstGeom prst="rect">
            <a:avLst/>
          </a:prstGeom>
        </p:spPr>
        <p:txBody>
          <a:bodyPr wrap="none">
            <a:spAutoFit/>
          </a:bodyPr>
          <a:lstStyle/>
          <a:p>
            <a:r>
              <a:rPr lang="zh-CN" altLang="en-US" dirty="0"/>
              <a:t>人口 </a:t>
            </a:r>
          </a:p>
        </p:txBody>
      </p:sp>
      <p:sp>
        <p:nvSpPr>
          <p:cNvPr id="9" name="矩形 8">
            <a:extLst>
              <a:ext uri="{FF2B5EF4-FFF2-40B4-BE49-F238E27FC236}">
                <a16:creationId xmlns:a16="http://schemas.microsoft.com/office/drawing/2014/main" xmlns="" id="{392D5EDE-F32D-4F4F-A149-085EE09735C3}"/>
              </a:ext>
            </a:extLst>
          </p:cNvPr>
          <p:cNvSpPr/>
          <p:nvPr/>
        </p:nvSpPr>
        <p:spPr>
          <a:xfrm>
            <a:off x="7237500" y="369270"/>
            <a:ext cx="625492" cy="369332"/>
          </a:xfrm>
          <a:prstGeom prst="rect">
            <a:avLst/>
          </a:prstGeom>
        </p:spPr>
        <p:txBody>
          <a:bodyPr wrap="none">
            <a:spAutoFit/>
          </a:bodyPr>
          <a:lstStyle/>
          <a:p>
            <a:r>
              <a:rPr lang="en-US" altLang="zh-CN" dirty="0"/>
              <a:t>GDP</a:t>
            </a:r>
            <a:endParaRPr lang="zh-CN" altLang="en-US" dirty="0"/>
          </a:p>
        </p:txBody>
      </p:sp>
      <p:pic>
        <p:nvPicPr>
          <p:cNvPr id="10" name="Picture 3">
            <a:extLst>
              <a:ext uri="{FF2B5EF4-FFF2-40B4-BE49-F238E27FC236}">
                <a16:creationId xmlns:a16="http://schemas.microsoft.com/office/drawing/2014/main" xmlns="" id="{0D8FB6C7-3D0D-4670-9E97-FE91DF1A2848}"/>
              </a:ext>
            </a:extLst>
          </p:cNvPr>
          <p:cNvPicPr>
            <a:picLocks noChangeAspect="1" noChangeArrowheads="1"/>
          </p:cNvPicPr>
          <p:nvPr/>
        </p:nvPicPr>
        <p:blipFill>
          <a:blip r:embed="rId4"/>
          <a:srcRect/>
          <a:stretch>
            <a:fillRect/>
          </a:stretch>
        </p:blipFill>
        <p:spPr bwMode="auto">
          <a:xfrm>
            <a:off x="853707" y="3713452"/>
            <a:ext cx="5533366" cy="2962803"/>
          </a:xfrm>
          <a:prstGeom prst="rect">
            <a:avLst/>
          </a:prstGeom>
          <a:noFill/>
          <a:ln w="9525">
            <a:noFill/>
            <a:miter lim="800000"/>
            <a:headEnd/>
            <a:tailEnd/>
          </a:ln>
          <a:effectLst/>
        </p:spPr>
      </p:pic>
      <p:sp>
        <p:nvSpPr>
          <p:cNvPr id="11" name="文本框 10">
            <a:extLst>
              <a:ext uri="{FF2B5EF4-FFF2-40B4-BE49-F238E27FC236}">
                <a16:creationId xmlns:a16="http://schemas.microsoft.com/office/drawing/2014/main" xmlns="" id="{5E9EE5C3-CF4F-4AD8-B856-C4BA3466C8A1}"/>
              </a:ext>
            </a:extLst>
          </p:cNvPr>
          <p:cNvSpPr txBox="1"/>
          <p:nvPr/>
        </p:nvSpPr>
        <p:spPr>
          <a:xfrm>
            <a:off x="853707" y="3511831"/>
            <a:ext cx="1595630" cy="461665"/>
          </a:xfrm>
          <a:prstGeom prst="rect">
            <a:avLst/>
          </a:prstGeom>
          <a:noFill/>
        </p:spPr>
        <p:txBody>
          <a:bodyPr wrap="none" rtlCol="0">
            <a:spAutoFit/>
          </a:bodyPr>
          <a:lstStyle/>
          <a:p>
            <a:r>
              <a:rPr lang="en-US" altLang="zh-CN" sz="2400" dirty="0"/>
              <a:t>NLVI=0.334</a:t>
            </a:r>
            <a:endParaRPr lang="zh-CN" altLang="en-US" sz="2400" dirty="0"/>
          </a:p>
        </p:txBody>
      </p:sp>
    </p:spTree>
    <p:extLst>
      <p:ext uri="{BB962C8B-B14F-4D97-AF65-F5344CB8AC3E}">
        <p14:creationId xmlns:p14="http://schemas.microsoft.com/office/powerpoint/2010/main" xmlns="" val="2426854953"/>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D59A1AA-523D-4ED4-9E3B-FB7196583A6B}"/>
              </a:ext>
            </a:extLst>
          </p:cNvPr>
          <p:cNvSpPr/>
          <p:nvPr/>
        </p:nvSpPr>
        <p:spPr>
          <a:xfrm>
            <a:off x="9447369" y="2076999"/>
            <a:ext cx="708848" cy="369332"/>
          </a:xfrm>
          <a:prstGeom prst="rect">
            <a:avLst/>
          </a:prstGeom>
        </p:spPr>
        <p:txBody>
          <a:bodyPr wrap="none">
            <a:spAutoFit/>
          </a:bodyPr>
          <a:lstStyle/>
          <a:p>
            <a:r>
              <a:rPr lang="zh-CN" altLang="en-US" dirty="0"/>
              <a:t>人口 </a:t>
            </a:r>
          </a:p>
        </p:txBody>
      </p:sp>
      <p:pic>
        <p:nvPicPr>
          <p:cNvPr id="5" name="图片 4">
            <a:extLst>
              <a:ext uri="{FF2B5EF4-FFF2-40B4-BE49-F238E27FC236}">
                <a16:creationId xmlns:a16="http://schemas.microsoft.com/office/drawing/2014/main" xmlns="" id="{D05075AE-5FB7-4B5F-B7FC-FD9F5077A54D}"/>
              </a:ext>
            </a:extLst>
          </p:cNvPr>
          <p:cNvPicPr>
            <a:picLocks noChangeAspect="1"/>
          </p:cNvPicPr>
          <p:nvPr/>
        </p:nvPicPr>
        <p:blipFill>
          <a:blip r:embed="rId2"/>
          <a:stretch>
            <a:fillRect/>
          </a:stretch>
        </p:blipFill>
        <p:spPr>
          <a:xfrm>
            <a:off x="7707119" y="1097280"/>
            <a:ext cx="4080626" cy="2270977"/>
          </a:xfrm>
          <a:prstGeom prst="rect">
            <a:avLst/>
          </a:prstGeom>
        </p:spPr>
      </p:pic>
      <p:pic>
        <p:nvPicPr>
          <p:cNvPr id="7" name="图片 6" descr="图片包含 地图, 天空&#10;&#10;已生成高可信度的说明">
            <a:extLst>
              <a:ext uri="{FF2B5EF4-FFF2-40B4-BE49-F238E27FC236}">
                <a16:creationId xmlns:a16="http://schemas.microsoft.com/office/drawing/2014/main" xmlns="" id="{87FD14E3-643C-4AB1-ABB0-13C74DB3C77F}"/>
              </a:ext>
            </a:extLst>
          </p:cNvPr>
          <p:cNvPicPr>
            <a:picLocks noChangeAspect="1"/>
          </p:cNvPicPr>
          <p:nvPr/>
        </p:nvPicPr>
        <p:blipFill>
          <a:blip r:embed="rId3"/>
          <a:stretch>
            <a:fillRect/>
          </a:stretch>
        </p:blipFill>
        <p:spPr>
          <a:xfrm>
            <a:off x="7571541" y="4122966"/>
            <a:ext cx="4620459" cy="2434813"/>
          </a:xfrm>
          <a:prstGeom prst="rect">
            <a:avLst/>
          </a:prstGeom>
        </p:spPr>
      </p:pic>
      <p:sp>
        <p:nvSpPr>
          <p:cNvPr id="8" name="矩形 7">
            <a:extLst>
              <a:ext uri="{FF2B5EF4-FFF2-40B4-BE49-F238E27FC236}">
                <a16:creationId xmlns:a16="http://schemas.microsoft.com/office/drawing/2014/main" xmlns="" id="{8CEB2287-1E00-400E-B01B-18B00857464B}"/>
              </a:ext>
            </a:extLst>
          </p:cNvPr>
          <p:cNvSpPr/>
          <p:nvPr/>
        </p:nvSpPr>
        <p:spPr>
          <a:xfrm>
            <a:off x="880522" y="676615"/>
            <a:ext cx="6045479" cy="2800767"/>
          </a:xfrm>
          <a:prstGeom prst="rect">
            <a:avLst/>
          </a:prstGeom>
        </p:spPr>
        <p:txBody>
          <a:bodyPr wrap="square">
            <a:spAutoFit/>
          </a:bodyPr>
          <a:lstStyle/>
          <a:p>
            <a:r>
              <a:rPr lang="zh-CN" altLang="en-US" sz="2800" b="1" dirty="0"/>
              <a:t>伊拉克</a:t>
            </a:r>
            <a:r>
              <a:rPr lang="zh-CN" altLang="en-US" sz="2800" b="1" dirty="0" smtClean="0"/>
              <a:t>：</a:t>
            </a:r>
            <a:endParaRPr lang="en-US" altLang="zh-CN" sz="2800" b="1" dirty="0" smtClean="0"/>
          </a:p>
          <a:p>
            <a:endParaRPr lang="en-US" altLang="zh-CN" sz="2800" b="1" dirty="0"/>
          </a:p>
          <a:p>
            <a:r>
              <a:rPr lang="zh-CN" altLang="zh-CN" sz="2400" b="1" dirty="0">
                <a:solidFill>
                  <a:srgbClr val="FF0000"/>
                </a:solidFill>
              </a:rPr>
              <a:t>以美国为首的联军</a:t>
            </a:r>
            <a:r>
              <a:rPr lang="zh-CN" altLang="zh-CN" sz="2400" dirty="0"/>
              <a:t>在2003年推翻了</a:t>
            </a:r>
            <a:r>
              <a:rPr lang="zh-CN" altLang="en-US" sz="2400" dirty="0"/>
              <a:t>伊拉克的</a:t>
            </a:r>
            <a:r>
              <a:rPr lang="zh-CN" altLang="zh-CN" sz="2400" dirty="0"/>
              <a:t>萨达姆·侯赛因政权。那里建设</a:t>
            </a:r>
            <a:r>
              <a:rPr lang="zh-CN" altLang="en-US" sz="2400" dirty="0"/>
              <a:t>的同时伴随着</a:t>
            </a:r>
            <a:r>
              <a:rPr lang="zh-CN" altLang="zh-CN" sz="2400" dirty="0"/>
              <a:t>动荡</a:t>
            </a:r>
            <a:r>
              <a:rPr lang="zh-CN" altLang="en-US" sz="2400" dirty="0" smtClean="0"/>
              <a:t>。持续时间短。伊拉克</a:t>
            </a:r>
            <a:r>
              <a:rPr lang="zh-CN" altLang="en-US" sz="2400" dirty="0"/>
              <a:t>灯光</a:t>
            </a:r>
            <a:r>
              <a:rPr lang="zh-CN" altLang="zh-CN" sz="2400" dirty="0"/>
              <a:t>稳定，没有太大的变化。年度夜间光照数据与国家规模战争似乎没有明显的联系。</a:t>
            </a:r>
            <a:endParaRPr lang="zh-CN" altLang="en-US" sz="2400" dirty="0"/>
          </a:p>
        </p:txBody>
      </p:sp>
      <p:sp>
        <p:nvSpPr>
          <p:cNvPr id="9" name="矩形 8">
            <a:extLst>
              <a:ext uri="{FF2B5EF4-FFF2-40B4-BE49-F238E27FC236}">
                <a16:creationId xmlns:a16="http://schemas.microsoft.com/office/drawing/2014/main" xmlns="" id="{6D59A1AA-523D-4ED4-9E3B-FB7196583A6B}"/>
              </a:ext>
            </a:extLst>
          </p:cNvPr>
          <p:cNvSpPr/>
          <p:nvPr/>
        </p:nvSpPr>
        <p:spPr>
          <a:xfrm>
            <a:off x="7767691" y="3571314"/>
            <a:ext cx="708848" cy="369332"/>
          </a:xfrm>
          <a:prstGeom prst="rect">
            <a:avLst/>
          </a:prstGeom>
        </p:spPr>
        <p:txBody>
          <a:bodyPr wrap="none">
            <a:spAutoFit/>
          </a:bodyPr>
          <a:lstStyle/>
          <a:p>
            <a:r>
              <a:rPr lang="zh-CN" altLang="en-US" dirty="0"/>
              <a:t>人口 </a:t>
            </a:r>
          </a:p>
        </p:txBody>
      </p:sp>
      <p:sp>
        <p:nvSpPr>
          <p:cNvPr id="2" name="矩形 1">
            <a:extLst>
              <a:ext uri="{FF2B5EF4-FFF2-40B4-BE49-F238E27FC236}">
                <a16:creationId xmlns:a16="http://schemas.microsoft.com/office/drawing/2014/main" xmlns="" id="{B37BA17A-3A56-4260-A54A-C690DED2DC7C}"/>
              </a:ext>
            </a:extLst>
          </p:cNvPr>
          <p:cNvSpPr/>
          <p:nvPr/>
        </p:nvSpPr>
        <p:spPr>
          <a:xfrm>
            <a:off x="7767691" y="647437"/>
            <a:ext cx="939681" cy="369332"/>
          </a:xfrm>
          <a:prstGeom prst="rect">
            <a:avLst/>
          </a:prstGeom>
        </p:spPr>
        <p:txBody>
          <a:bodyPr wrap="none">
            <a:spAutoFit/>
          </a:bodyPr>
          <a:lstStyle/>
          <a:p>
            <a:r>
              <a:rPr lang="zh-CN" altLang="en-US" dirty="0"/>
              <a:t>失业率 </a:t>
            </a:r>
          </a:p>
        </p:txBody>
      </p:sp>
      <p:pic>
        <p:nvPicPr>
          <p:cNvPr id="11" name="图片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351607" y="3861837"/>
            <a:ext cx="4858124" cy="2988099"/>
          </a:xfrm>
          <a:prstGeom prst="rect">
            <a:avLst/>
          </a:prstGeom>
        </p:spPr>
      </p:pic>
      <p:sp>
        <p:nvSpPr>
          <p:cNvPr id="13" name="文本框 10">
            <a:extLst>
              <a:ext uri="{FF2B5EF4-FFF2-40B4-BE49-F238E27FC236}">
                <a16:creationId xmlns:a16="http://schemas.microsoft.com/office/drawing/2014/main" xmlns="" id="{5E9EE5C3-CF4F-4AD8-B856-C4BA3466C8A1}"/>
              </a:ext>
            </a:extLst>
          </p:cNvPr>
          <p:cNvSpPr txBox="1"/>
          <p:nvPr/>
        </p:nvSpPr>
        <p:spPr>
          <a:xfrm>
            <a:off x="1065004" y="3571314"/>
            <a:ext cx="1664558" cy="830997"/>
          </a:xfrm>
          <a:prstGeom prst="rect">
            <a:avLst/>
          </a:prstGeom>
          <a:noFill/>
        </p:spPr>
        <p:txBody>
          <a:bodyPr wrap="none" rtlCol="0">
            <a:spAutoFit/>
          </a:bodyPr>
          <a:lstStyle/>
          <a:p>
            <a:r>
              <a:rPr lang="en-US" altLang="zh-CN" sz="2400" dirty="0"/>
              <a:t>NLVI</a:t>
            </a:r>
            <a:r>
              <a:rPr lang="en-US" altLang="zh-CN" sz="2400" dirty="0" smtClean="0"/>
              <a:t>=</a:t>
            </a:r>
            <a:r>
              <a:rPr lang="en-US" altLang="zh-CN" sz="2400" dirty="0" smtClean="0">
                <a:solidFill>
                  <a:schemeClr val="dk1"/>
                </a:solidFill>
              </a:rPr>
              <a:t> 0.101</a:t>
            </a:r>
            <a:endParaRPr lang="zh-CN" altLang="en-US" sz="2400" dirty="0" smtClean="0">
              <a:solidFill>
                <a:schemeClr val="dk1"/>
              </a:solidFill>
            </a:endParaRPr>
          </a:p>
          <a:p>
            <a:endParaRPr lang="zh-CN" altLang="en-US" sz="2400" dirty="0"/>
          </a:p>
        </p:txBody>
      </p:sp>
    </p:spTree>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73462DAF-E680-4E2D-904D-AE9D9B10BA3A}"/>
              </a:ext>
            </a:extLst>
          </p:cNvPr>
          <p:cNvSpPr/>
          <p:nvPr/>
        </p:nvSpPr>
        <p:spPr>
          <a:xfrm>
            <a:off x="783222" y="439893"/>
            <a:ext cx="6120498" cy="3416320"/>
          </a:xfrm>
          <a:prstGeom prst="rect">
            <a:avLst/>
          </a:prstGeom>
        </p:spPr>
        <p:txBody>
          <a:bodyPr wrap="square">
            <a:spAutoFit/>
          </a:bodyPr>
          <a:lstStyle/>
          <a:p>
            <a:r>
              <a:rPr lang="zh-CN" altLang="en-US" sz="2400" b="1" dirty="0"/>
              <a:t>阿富汗</a:t>
            </a:r>
            <a:r>
              <a:rPr lang="zh-CN" altLang="en-US" sz="2400" b="1" dirty="0" smtClean="0"/>
              <a:t>：</a:t>
            </a:r>
            <a:endParaRPr lang="en-US" altLang="zh-CN" sz="2400" b="1" dirty="0" smtClean="0"/>
          </a:p>
          <a:p>
            <a:endParaRPr lang="en-US" altLang="zh-CN" sz="2400" b="1" dirty="0"/>
          </a:p>
          <a:p>
            <a:r>
              <a:rPr lang="zh-CN" altLang="zh-CN" sz="2400" dirty="0"/>
              <a:t>911恐怖袭击事件发生后，</a:t>
            </a:r>
            <a:r>
              <a:rPr lang="zh-CN" altLang="zh-CN" sz="2400" b="1" dirty="0">
                <a:solidFill>
                  <a:srgbClr val="FF0000"/>
                </a:solidFill>
              </a:rPr>
              <a:t>美国对塔利班政权发动了一场战争</a:t>
            </a:r>
            <a:r>
              <a:rPr lang="zh-CN" altLang="zh-CN" sz="2400" dirty="0"/>
              <a:t>，2001年12月，塔利班政权被推翻。2001年之后，明显持续地增长，而在2001年之前波动幅度较低，正常战争只持续了三个月</a:t>
            </a:r>
            <a:r>
              <a:rPr lang="zh-CN" altLang="en-US" sz="2400" dirty="0"/>
              <a:t>，</a:t>
            </a:r>
            <a:r>
              <a:rPr lang="zh-CN" altLang="zh-CN" sz="2400" dirty="0"/>
              <a:t>所以</a:t>
            </a:r>
            <a:r>
              <a:rPr lang="zh-CN" altLang="en-US" sz="2400" dirty="0"/>
              <a:t>灯光</a:t>
            </a:r>
            <a:r>
              <a:rPr lang="zh-CN" altLang="zh-CN" sz="2400" dirty="0"/>
              <a:t>没有减少，而是随着</a:t>
            </a:r>
            <a:r>
              <a:rPr lang="zh-CN" altLang="en-US" sz="2400" dirty="0"/>
              <a:t>国际帮助下的</a:t>
            </a:r>
            <a:r>
              <a:rPr lang="zh-CN" altLang="zh-CN" sz="2400" dirty="0"/>
              <a:t>重建而大大增加</a:t>
            </a:r>
            <a:r>
              <a:rPr lang="zh-CN" altLang="zh-CN" sz="2400" dirty="0" smtClean="0"/>
              <a:t>。</a:t>
            </a:r>
            <a:endParaRPr lang="en-US" altLang="zh-CN" sz="2400" dirty="0" smtClean="0"/>
          </a:p>
          <a:p>
            <a:endParaRPr lang="zh-CN" altLang="en-US" sz="2400" dirty="0"/>
          </a:p>
        </p:txBody>
      </p:sp>
      <p:sp>
        <p:nvSpPr>
          <p:cNvPr id="3" name="矩形 2">
            <a:extLst>
              <a:ext uri="{FF2B5EF4-FFF2-40B4-BE49-F238E27FC236}">
                <a16:creationId xmlns:a16="http://schemas.microsoft.com/office/drawing/2014/main" xmlns="" id="{B37BA17A-3A56-4260-A54A-C690DED2DC7C}"/>
              </a:ext>
            </a:extLst>
          </p:cNvPr>
          <p:cNvSpPr/>
          <p:nvPr/>
        </p:nvSpPr>
        <p:spPr>
          <a:xfrm>
            <a:off x="8192829" y="3483590"/>
            <a:ext cx="939681" cy="369332"/>
          </a:xfrm>
          <a:prstGeom prst="rect">
            <a:avLst/>
          </a:prstGeom>
        </p:spPr>
        <p:txBody>
          <a:bodyPr wrap="none">
            <a:spAutoFit/>
          </a:bodyPr>
          <a:lstStyle/>
          <a:p>
            <a:r>
              <a:rPr lang="zh-CN" altLang="en-US" dirty="0"/>
              <a:t>失业率 </a:t>
            </a:r>
          </a:p>
        </p:txBody>
      </p:sp>
      <p:sp>
        <p:nvSpPr>
          <p:cNvPr id="4" name="矩形 3">
            <a:extLst>
              <a:ext uri="{FF2B5EF4-FFF2-40B4-BE49-F238E27FC236}">
                <a16:creationId xmlns:a16="http://schemas.microsoft.com/office/drawing/2014/main" xmlns="" id="{6D59A1AA-523D-4ED4-9E3B-FB7196583A6B}"/>
              </a:ext>
            </a:extLst>
          </p:cNvPr>
          <p:cNvSpPr/>
          <p:nvPr/>
        </p:nvSpPr>
        <p:spPr>
          <a:xfrm>
            <a:off x="8263718" y="621268"/>
            <a:ext cx="708848" cy="369332"/>
          </a:xfrm>
          <a:prstGeom prst="rect">
            <a:avLst/>
          </a:prstGeom>
        </p:spPr>
        <p:txBody>
          <a:bodyPr wrap="none">
            <a:spAutoFit/>
          </a:bodyPr>
          <a:lstStyle/>
          <a:p>
            <a:r>
              <a:rPr lang="zh-CN" altLang="en-US" dirty="0"/>
              <a:t>人口 </a:t>
            </a:r>
          </a:p>
        </p:txBody>
      </p:sp>
      <p:pic>
        <p:nvPicPr>
          <p:cNvPr id="5" name="图片 4" descr="图片包含 地图, 文字&#10;&#10;已生成极高可信度的说明">
            <a:extLst>
              <a:ext uri="{FF2B5EF4-FFF2-40B4-BE49-F238E27FC236}">
                <a16:creationId xmlns:a16="http://schemas.microsoft.com/office/drawing/2014/main" xmlns="" id="{6E8FD543-5968-4CFD-A4E3-A00813E09E45}"/>
              </a:ext>
            </a:extLst>
          </p:cNvPr>
          <p:cNvPicPr>
            <a:picLocks noChangeAspect="1"/>
          </p:cNvPicPr>
          <p:nvPr/>
        </p:nvPicPr>
        <p:blipFill>
          <a:blip r:embed="rId2"/>
          <a:stretch>
            <a:fillRect/>
          </a:stretch>
        </p:blipFill>
        <p:spPr>
          <a:xfrm>
            <a:off x="8263718" y="4039093"/>
            <a:ext cx="3562785" cy="1982785"/>
          </a:xfrm>
          <a:prstGeom prst="rect">
            <a:avLst/>
          </a:prstGeom>
        </p:spPr>
      </p:pic>
      <p:pic>
        <p:nvPicPr>
          <p:cNvPr id="6" name="图片 5" descr="图片包含 地图, 天空&#10;&#10;已生成高可信度的说明">
            <a:extLst>
              <a:ext uri="{FF2B5EF4-FFF2-40B4-BE49-F238E27FC236}">
                <a16:creationId xmlns:a16="http://schemas.microsoft.com/office/drawing/2014/main" xmlns="" id="{C303655C-E6AF-434D-A2DC-3834B9F2188F}"/>
              </a:ext>
            </a:extLst>
          </p:cNvPr>
          <p:cNvPicPr>
            <a:picLocks noChangeAspect="1"/>
          </p:cNvPicPr>
          <p:nvPr/>
        </p:nvPicPr>
        <p:blipFill>
          <a:blip r:embed="rId3"/>
          <a:stretch>
            <a:fillRect/>
          </a:stretch>
        </p:blipFill>
        <p:spPr>
          <a:xfrm>
            <a:off x="8192829" y="1216657"/>
            <a:ext cx="3633674" cy="2048390"/>
          </a:xfrm>
          <a:prstGeom prst="rect">
            <a:avLst/>
          </a:prstGeom>
        </p:spPr>
      </p:pic>
      <p:pic>
        <p:nvPicPr>
          <p:cNvPr id="7" name="Picture 2"/>
          <p:cNvPicPr>
            <a:picLocks noChangeAspect="1" noChangeArrowheads="1"/>
          </p:cNvPicPr>
          <p:nvPr/>
        </p:nvPicPr>
        <p:blipFill>
          <a:blip r:embed="rId4"/>
          <a:srcRect/>
          <a:stretch>
            <a:fillRect/>
          </a:stretch>
        </p:blipFill>
        <p:spPr bwMode="auto">
          <a:xfrm>
            <a:off x="828942" y="3856213"/>
            <a:ext cx="4718418" cy="2988099"/>
          </a:xfrm>
          <a:prstGeom prst="rect">
            <a:avLst/>
          </a:prstGeom>
          <a:noFill/>
          <a:ln w="9525">
            <a:noFill/>
            <a:miter lim="800000"/>
            <a:headEnd/>
            <a:tailEnd/>
          </a:ln>
          <a:effectLst/>
        </p:spPr>
      </p:pic>
      <p:sp>
        <p:nvSpPr>
          <p:cNvPr id="8" name="文本框 10">
            <a:extLst>
              <a:ext uri="{FF2B5EF4-FFF2-40B4-BE49-F238E27FC236}">
                <a16:creationId xmlns:a16="http://schemas.microsoft.com/office/drawing/2014/main" xmlns="" id="{5E9EE5C3-CF4F-4AD8-B856-C4BA3466C8A1}"/>
              </a:ext>
            </a:extLst>
          </p:cNvPr>
          <p:cNvSpPr txBox="1"/>
          <p:nvPr/>
        </p:nvSpPr>
        <p:spPr>
          <a:xfrm>
            <a:off x="1065004" y="3668256"/>
            <a:ext cx="1664558" cy="1200329"/>
          </a:xfrm>
          <a:prstGeom prst="rect">
            <a:avLst/>
          </a:prstGeom>
          <a:noFill/>
        </p:spPr>
        <p:txBody>
          <a:bodyPr wrap="none" rtlCol="0">
            <a:spAutoFit/>
          </a:bodyPr>
          <a:lstStyle/>
          <a:p>
            <a:r>
              <a:rPr lang="en-US" altLang="zh-CN" sz="2400" dirty="0" smtClean="0"/>
              <a:t>NLVI=</a:t>
            </a:r>
            <a:r>
              <a:rPr lang="en-US" altLang="zh-CN" sz="2400" dirty="0" smtClean="0">
                <a:solidFill>
                  <a:schemeClr val="dk1"/>
                </a:solidFill>
              </a:rPr>
              <a:t> 0.212</a:t>
            </a:r>
          </a:p>
          <a:p>
            <a:endParaRPr lang="zh-CN" altLang="en-US" sz="2400" dirty="0" smtClean="0">
              <a:solidFill>
                <a:schemeClr val="dk1"/>
              </a:solidFill>
            </a:endParaRPr>
          </a:p>
          <a:p>
            <a:endParaRPr lang="zh-CN" altLang="en-US" sz="2400" dirty="0"/>
          </a:p>
        </p:txBody>
      </p:sp>
    </p:spTree>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3B97F87C-B1B1-40BB-84F7-D5F6A2384513}"/>
              </a:ext>
            </a:extLst>
          </p:cNvPr>
          <p:cNvSpPr txBox="1"/>
          <p:nvPr/>
        </p:nvSpPr>
        <p:spPr>
          <a:xfrm>
            <a:off x="1144793" y="1425388"/>
            <a:ext cx="7389607" cy="2862322"/>
          </a:xfrm>
          <a:prstGeom prst="rect">
            <a:avLst/>
          </a:prstGeom>
          <a:noFill/>
        </p:spPr>
        <p:txBody>
          <a:bodyPr wrap="square" rtlCol="0">
            <a:spAutoFit/>
          </a:bodyPr>
          <a:lstStyle/>
          <a:p>
            <a:r>
              <a:rPr lang="zh-CN" altLang="en-US" sz="3200" b="1" dirty="0" smtClean="0">
                <a:solidFill>
                  <a:schemeClr val="tx2"/>
                </a:solidFill>
                <a:latin typeface="微软雅黑" panose="020B0503020204020204" charset="-122"/>
                <a:ea typeface="微软雅黑" panose="020B0503020204020204" charset="-122"/>
                <a:cs typeface="Lato Black" charset="0"/>
              </a:rPr>
              <a:t>原因推测：</a:t>
            </a:r>
            <a:endParaRPr lang="en-US" altLang="zh-CN" sz="3200" b="1" dirty="0" smtClean="0">
              <a:solidFill>
                <a:schemeClr val="tx2"/>
              </a:solidFill>
              <a:latin typeface="微软雅黑" panose="020B0503020204020204" charset="-122"/>
              <a:ea typeface="微软雅黑" panose="020B0503020204020204" charset="-122"/>
              <a:cs typeface="Lato Black" charset="0"/>
            </a:endParaRPr>
          </a:p>
          <a:p>
            <a:endParaRPr lang="en-US" altLang="zh-CN" sz="2800" dirty="0" smtClean="0"/>
          </a:p>
          <a:p>
            <a:r>
              <a:rPr lang="zh-CN" altLang="en-US" sz="2400" b="1" dirty="0" smtClean="0">
                <a:solidFill>
                  <a:schemeClr val="tx2"/>
                </a:solidFill>
                <a:latin typeface="微软雅黑" panose="020B0503020204020204" charset="-122"/>
                <a:ea typeface="微软雅黑" panose="020B0503020204020204" charset="-122"/>
                <a:cs typeface="Lato Black" charset="0"/>
              </a:rPr>
              <a:t>战乱</a:t>
            </a:r>
            <a:r>
              <a:rPr lang="zh-CN" altLang="en-US" sz="2400" b="1" dirty="0">
                <a:solidFill>
                  <a:schemeClr val="tx2"/>
                </a:solidFill>
                <a:latin typeface="微软雅黑" panose="020B0503020204020204" charset="-122"/>
                <a:ea typeface="微软雅黑" panose="020B0503020204020204" charset="-122"/>
                <a:cs typeface="Lato Black" charset="0"/>
              </a:rPr>
              <a:t>、武装冲突、暴力事件、大规模</a:t>
            </a:r>
            <a:r>
              <a:rPr lang="zh-CN" altLang="en-US" sz="2400" b="1" dirty="0" smtClean="0">
                <a:solidFill>
                  <a:schemeClr val="tx2"/>
                </a:solidFill>
                <a:latin typeface="微软雅黑" panose="020B0503020204020204" charset="-122"/>
                <a:ea typeface="微软雅黑" panose="020B0503020204020204" charset="-122"/>
                <a:cs typeface="Lato Black" charset="0"/>
              </a:rPr>
              <a:t>难民外逃</a:t>
            </a:r>
            <a:r>
              <a:rPr lang="en-US" altLang="zh-CN" sz="2400" b="1" dirty="0">
                <a:solidFill>
                  <a:schemeClr val="tx2"/>
                </a:solidFill>
                <a:latin typeface="微软雅黑" panose="020B0503020204020204" charset="-122"/>
                <a:ea typeface="微软雅黑" panose="020B0503020204020204" charset="-122"/>
                <a:cs typeface="Lato Black" charset="0"/>
              </a:rPr>
              <a:t>……</a:t>
            </a:r>
          </a:p>
          <a:p>
            <a:r>
              <a:rPr lang="zh-CN" altLang="en-US" sz="2400" b="1" dirty="0">
                <a:solidFill>
                  <a:schemeClr val="tx2"/>
                </a:solidFill>
                <a:latin typeface="微软雅黑" panose="020B0503020204020204" charset="-122"/>
                <a:ea typeface="微软雅黑" panose="020B0503020204020204" charset="-122"/>
                <a:cs typeface="Lato Black" charset="0"/>
              </a:rPr>
              <a:t>种种现象导致电力中断、经济</a:t>
            </a:r>
            <a:r>
              <a:rPr lang="zh-CN" altLang="en-US" sz="2400" b="1" dirty="0" smtClean="0">
                <a:solidFill>
                  <a:schemeClr val="tx2"/>
                </a:solidFill>
                <a:latin typeface="微软雅黑" panose="020B0503020204020204" charset="-122"/>
                <a:ea typeface="微软雅黑" panose="020B0503020204020204" charset="-122"/>
                <a:cs typeface="Lato Black" charset="0"/>
              </a:rPr>
              <a:t>衰退</a:t>
            </a:r>
            <a:endParaRPr lang="en-US" altLang="zh-CN" sz="2400" b="1" dirty="0" smtClean="0">
              <a:solidFill>
                <a:schemeClr val="tx2"/>
              </a:solidFill>
              <a:latin typeface="微软雅黑" panose="020B0503020204020204" charset="-122"/>
              <a:ea typeface="微软雅黑" panose="020B0503020204020204" charset="-122"/>
              <a:cs typeface="Lato Black" charset="0"/>
            </a:endParaRPr>
          </a:p>
          <a:p>
            <a:endParaRPr lang="en-US" altLang="zh-CN" sz="2400" b="1" dirty="0" smtClean="0">
              <a:solidFill>
                <a:schemeClr val="tx2"/>
              </a:solidFill>
              <a:latin typeface="微软雅黑" panose="020B0503020204020204" charset="-122"/>
              <a:ea typeface="微软雅黑" panose="020B0503020204020204" charset="-122"/>
              <a:cs typeface="Lato Black" charset="0"/>
            </a:endParaRPr>
          </a:p>
          <a:p>
            <a:r>
              <a:rPr lang="zh-CN" altLang="en-US" sz="2400" b="1" dirty="0" smtClean="0">
                <a:solidFill>
                  <a:schemeClr val="tx2"/>
                </a:solidFill>
                <a:latin typeface="微软雅黑" panose="020B0503020204020204" charset="-122"/>
                <a:ea typeface="微软雅黑" panose="020B0503020204020204" charset="-122"/>
                <a:cs typeface="Lato Black" charset="0"/>
              </a:rPr>
              <a:t>夜间灯光率下降，夜间灯光波动剧烈，夜间灯光变化指数变大</a:t>
            </a:r>
            <a:endParaRPr lang="zh-CN" altLang="en-US" sz="2400" b="1" dirty="0">
              <a:solidFill>
                <a:schemeClr val="tx2"/>
              </a:solidFill>
              <a:latin typeface="微软雅黑" panose="020B0503020204020204" charset="-122"/>
              <a:ea typeface="微软雅黑" panose="020B0503020204020204" charset="-122"/>
              <a:cs typeface="Lato Black" charset="0"/>
            </a:endParaRPr>
          </a:p>
        </p:txBody>
      </p:sp>
    </p:spTree>
    <p:extLst>
      <p:ext uri="{BB962C8B-B14F-4D97-AF65-F5344CB8AC3E}">
        <p14:creationId xmlns:p14="http://schemas.microsoft.com/office/powerpoint/2010/main" xmlns="" val="2571376293"/>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p:nvPr/>
        </p:nvGrpSpPr>
        <p:grpSpPr>
          <a:xfrm>
            <a:off x="810978" y="769433"/>
            <a:ext cx="10410768" cy="5464099"/>
            <a:chOff x="3891269" y="3719582"/>
            <a:chExt cx="16617849" cy="8244192"/>
          </a:xfrm>
          <a:solidFill>
            <a:schemeClr val="bg1">
              <a:lumMod val="95000"/>
            </a:schemeClr>
          </a:solidFill>
        </p:grpSpPr>
        <p:sp>
          <p:nvSpPr>
            <p:cNvPr id="6" name="Freeform 781"/>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 name="Freeform 403"/>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 name="Freeform 404"/>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 name="Freeform 405"/>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 name="Freeform 406"/>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 name="Freeform 407"/>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 name="Freeform 408"/>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 name="Freeform 409"/>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 name="Freeform 410"/>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 name="Freeform 411"/>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 name="Freeform 412"/>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 name="Freeform 413"/>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 name="Freeform 414"/>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 name="Freeform 415"/>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 name="Freeform 416"/>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 name="Freeform 417"/>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 name="Freeform 418"/>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 name="Freeform 419"/>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 name="Freeform 420"/>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 name="Freeform 421"/>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 name="Freeform 422"/>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 name="Freeform 423"/>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 name="Freeform 424"/>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 name="Freeform 425"/>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 name="Freeform 426"/>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 name="Freeform 427"/>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 name="Freeform 428"/>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 name="Freeform 429"/>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grpSp>
          <p:nvGrpSpPr>
            <p:cNvPr id="4" name="Group 36"/>
            <p:cNvGrpSpPr/>
            <p:nvPr/>
          </p:nvGrpSpPr>
          <p:grpSpPr>
            <a:xfrm>
              <a:off x="17709756" y="6761778"/>
              <a:ext cx="697449" cy="662593"/>
              <a:chOff x="5961121" y="2686387"/>
              <a:chExt cx="288233" cy="273757"/>
            </a:xfrm>
            <a:grpFill/>
          </p:grpSpPr>
          <p:sp>
            <p:nvSpPr>
              <p:cNvPr id="402" name="Freeform 430"/>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03" name="Freeform 431"/>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grpSp>
        <p:sp>
          <p:nvSpPr>
            <p:cNvPr id="38" name="Freeform 432"/>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 name="Freeform 433"/>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0" name="Freeform 434"/>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1" name="Freeform 435"/>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2" name="Freeform 436"/>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3" name="Freeform 437"/>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4" name="Freeform 438"/>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5" name="Freeform 439"/>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6" name="Freeform 440"/>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7" name="Freeform 441"/>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8" name="Freeform 442"/>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9" name="Freeform 443"/>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0" name="Freeform 444"/>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1" name="Freeform 445"/>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2" name="Freeform 446"/>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3" name="Freeform 447"/>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4" name="Freeform 448"/>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5" name="Freeform 449"/>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6" name="Freeform 450"/>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7" name="Freeform 451"/>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8" name="Freeform 452"/>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9" name="Freeform 453"/>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0" name="Freeform 454"/>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1" name="Freeform 455"/>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2" name="Freeform 456"/>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3" name="Freeform 457"/>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4" name="Freeform 458"/>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5" name="Freeform 459"/>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6" name="Freeform 460"/>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7" name="Freeform 461"/>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8" name="Freeform 462"/>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9" name="Freeform 463"/>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0" name="Freeform 464"/>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1" name="Freeform 465"/>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2" name="Freeform 466"/>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3" name="Freeform 467"/>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4" name="Freeform 468"/>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5" name="Freeform 469"/>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6" name="Freeform 470"/>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7" name="Freeform 471"/>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8" name="Freeform 472"/>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9" name="Freeform 473"/>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0" name="Freeform 474"/>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1" name="Freeform 475"/>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2" name="Freeform 476"/>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3" name="Freeform 477"/>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4" name="Freeform 478"/>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5" name="Freeform 479"/>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6" name="Freeform 480"/>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7" name="Freeform 481"/>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8" name="Freeform 482"/>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9" name="Freeform 483"/>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0" name="Freeform 484"/>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1" name="Freeform 485"/>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2" name="Freeform 486"/>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3" name="Freeform 487"/>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4" name="Freeform 488"/>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5" name="Freeform 489"/>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6" name="Freeform 490"/>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7" name="Freeform 491"/>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8" name="Freeform 492"/>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9" name="Freeform 493"/>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0" name="Freeform 494"/>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1" name="Freeform 495"/>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2" name="Freeform 496"/>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3" name="Freeform 497"/>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4" name="Freeform 498"/>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5" name="Freeform 499"/>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6" name="Freeform 500"/>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7" name="Freeform 501"/>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8" name="Freeform 502"/>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9" name="Freeform 503"/>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0" name="Freeform 504"/>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1" name="Freeform 505"/>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2" name="Freeform 506"/>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3" name="Freeform 507"/>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4" name="Freeform 508"/>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5" name="Freeform 509"/>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6" name="Freeform 510"/>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7" name="Freeform 511"/>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8" name="Freeform 512"/>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9" name="Freeform 513"/>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0" name="Freeform 514"/>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1" name="Freeform 515"/>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2" name="Freeform 516"/>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3" name="Freeform 517"/>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4" name="Freeform 518"/>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5" name="Freeform 519"/>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6" name="Freeform 520"/>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7" name="Freeform 521"/>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8" name="Freeform 522"/>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9" name="Freeform 523"/>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0" name="Freeform 524"/>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1" name="Freeform 525"/>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2" name="Freeform 526"/>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3" name="Freeform 527"/>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4" name="Freeform 528"/>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5" name="Freeform 529"/>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6" name="Freeform 530"/>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7" name="Freeform 531"/>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8" name="Freeform 532"/>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9" name="Freeform 533"/>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0" name="Freeform 534"/>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1" name="Freeform 535"/>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2" name="Freeform 536"/>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3" name="Freeform 537"/>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4" name="Freeform 538"/>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5" name="Freeform 539"/>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6" name="Freeform 540"/>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7" name="Freeform 541"/>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8" name="Freeform 542"/>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9" name="Freeform 543"/>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0" name="Freeform 544"/>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1" name="Freeform 545"/>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2" name="Freeform 546"/>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3" name="Freeform 547"/>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4" name="Freeform 548"/>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5" name="Freeform 549"/>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6" name="Freeform 550"/>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7" name="Freeform 551"/>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8" name="Freeform 552"/>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9" name="Freeform 553"/>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0" name="Freeform 554"/>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1" name="Freeform 555"/>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2" name="Freeform 556"/>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3" name="Freeform 557"/>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4" name="Freeform 558"/>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5" name="Freeform 559"/>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6" name="Freeform 560"/>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7" name="Freeform 561"/>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8" name="Freeform 562"/>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9" name="Freeform 563"/>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0" name="Freeform 564"/>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1" name="Freeform 565"/>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2" name="Freeform 566"/>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3" name="Freeform 567"/>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4" name="Freeform 568"/>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5" name="Freeform 569"/>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6" name="Freeform 570"/>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7" name="Freeform 571"/>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8" name="Freeform 572"/>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9" name="Freeform 573"/>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0" name="Freeform 574"/>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1" name="Freeform 575"/>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2" name="Freeform 576"/>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3" name="Freeform 577"/>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4" name="Freeform 578"/>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5" name="Freeform 579"/>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6" name="Freeform 580"/>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7" name="Freeform 581"/>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8" name="Freeform 582"/>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9" name="Freeform 583"/>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0" name="Freeform 584"/>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1" name="Freeform 585"/>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2" name="Freeform 586"/>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3" name="Freeform 587"/>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4" name="Freeform 588"/>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5" name="Freeform 589"/>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6" name="Freeform 590"/>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7" name="Freeform 591"/>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8" name="Freeform 592"/>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9" name="Freeform 593"/>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0" name="Freeform 594"/>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1" name="Freeform 595"/>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2" name="Freeform 596"/>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3" name="Freeform 597"/>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4" name="Freeform 598"/>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5" name="Freeform 599"/>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6" name="Freeform 600"/>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7" name="Freeform 601"/>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8" name="Freeform 602"/>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9" name="Freeform 604"/>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0" name="Freeform 605"/>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1" name="Freeform 606"/>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2" name="Freeform 607"/>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3" name="Freeform 608"/>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4" name="Freeform 609"/>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5" name="Freeform 610"/>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6" name="Freeform 611"/>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7" name="Freeform 612"/>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8" name="Rectangle 613"/>
            <p:cNvSpPr>
              <a:spLocks noChangeArrowheads="1"/>
            </p:cNvSpPr>
            <p:nvPr/>
          </p:nvSpPr>
          <p:spPr bwMode="auto">
            <a:xfrm>
              <a:off x="12451788" y="5197675"/>
              <a:ext cx="3187" cy="3188"/>
            </a:xfrm>
            <a:prstGeom prst="rect">
              <a:avLst/>
            </a:pr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9" name="Freeform 614"/>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0" name="Freeform 615"/>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1" name="Freeform 616"/>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2" name="Freeform 617"/>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3" name="Freeform 618"/>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4" name="Freeform 619"/>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5" name="Freeform 620"/>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6" name="Freeform 621"/>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7" name="Freeform 622"/>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8" name="Freeform 623"/>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9" name="Freeform 624"/>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0" name="Freeform 625"/>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1" name="Freeform 626"/>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2" name="Freeform 627"/>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3" name="Freeform 628"/>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4" name="Freeform 629"/>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5" name="Freeform 630"/>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6" name="Freeform 631"/>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7" name="Freeform 632"/>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8" name="Freeform 633"/>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9" name="Freeform 634"/>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0" name="Freeform 635"/>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1" name="Freeform 636"/>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2" name="Freeform 637"/>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3" name="Freeform 638"/>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4" name="Freeform 639"/>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5" name="Freeform 640"/>
            <p:cNvSpPr/>
            <p:nvPr/>
          </p:nvSpPr>
          <p:spPr bwMode="auto">
            <a:xfrm>
              <a:off x="4069611" y="5018505"/>
              <a:ext cx="1458592" cy="1216877"/>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6" name="Freeform 641"/>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7" name="Freeform 642"/>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8" name="Freeform 643"/>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9" name="Freeform 644"/>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0" name="Freeform 645"/>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1" name="Freeform 646"/>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2" name="Freeform 647"/>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3" name="Freeform 648"/>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4" name="Freeform 649"/>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5" name="Freeform 650"/>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6" name="Freeform 651"/>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7" name="Freeform 652"/>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8" name="Freeform 653"/>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9" name="Freeform 654"/>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0" name="Freeform 655"/>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1" name="Freeform 656"/>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2" name="Freeform 657"/>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3" name="Freeform 658"/>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4" name="Freeform 659"/>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5" name="Freeform 660"/>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6" name="Freeform 661"/>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7" name="Freeform 662"/>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8" name="Freeform 663"/>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9" name="Freeform 664"/>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0" name="Freeform 665"/>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1" name="Freeform 666"/>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2" name="Freeform 667"/>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3" name="Freeform 668"/>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4" name="Freeform 669"/>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5" name="Freeform 670"/>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6" name="Freeform 671"/>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7" name="Freeform 672"/>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8" name="Freeform 673"/>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9" name="Freeform 674"/>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0" name="Freeform 675"/>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1" name="Freeform 676"/>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2" name="Freeform 677"/>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3" name="Freeform 678"/>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4" name="Freeform 679"/>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5" name="Freeform 680"/>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6" name="Freeform 681"/>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7" name="Freeform 682"/>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8" name="Freeform 683"/>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9" name="Freeform 684"/>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0" name="Freeform 685"/>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1" name="Freeform 686"/>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2" name="Freeform 687"/>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3" name="Freeform 688"/>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4" name="Freeform 689"/>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5" name="Freeform 690"/>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6" name="Freeform 691"/>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7" name="Freeform 692"/>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8" name="Freeform 693"/>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9" name="Freeform 694"/>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0" name="Freeform 695"/>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1" name="Freeform 696"/>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2" name="Freeform 697"/>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3" name="Freeform 698"/>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4" name="Freeform 699"/>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5" name="Freeform 700"/>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6" name="Freeform 701"/>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7" name="Freeform 702"/>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8" name="Freeform 703"/>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9" name="Freeform 704"/>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0" name="Freeform 705"/>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1" name="Freeform 706"/>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2" name="Freeform 707"/>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3" name="Freeform 708"/>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4" name="Freeform 709"/>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5" name="Freeform 710"/>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6" name="Freeform 711"/>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7" name="Freeform 712"/>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8" name="Freeform 713"/>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9" name="Freeform 714"/>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0" name="Freeform 715"/>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1" name="Freeform 716"/>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2" name="Freeform 717"/>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3" name="Freeform 718"/>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4" name="Freeform 719"/>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5" name="Freeform 720"/>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6" name="Freeform 721"/>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7" name="Freeform 722"/>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8" name="Freeform 723"/>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9" name="Freeform 724"/>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0" name="Freeform 725"/>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1" name="Freeform 726"/>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2" name="Freeform 727"/>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3" name="Freeform 728"/>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4" name="Freeform 729"/>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5" name="Freeform 730"/>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6" name="Freeform 731"/>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7" name="Freeform 732"/>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8" name="Freeform 733"/>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9" name="Freeform 734"/>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0" name="Freeform 735"/>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1" name="Freeform 736"/>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2" name="Freeform 737"/>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3" name="Freeform 738"/>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4" name="Freeform 739"/>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5" name="Freeform 740"/>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6" name="Freeform 741"/>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7" name="Freeform 742"/>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8" name="Freeform 743"/>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9" name="Freeform 744"/>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0" name="Freeform 745"/>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1" name="Freeform 746"/>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2" name="Freeform 747"/>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3" name="Freeform 748"/>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4" name="Freeform 749"/>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5" name="Freeform 750"/>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6" name="Freeform 751"/>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7" name="Freeform 752"/>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8" name="Freeform 753"/>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9" name="Freeform 754"/>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0" name="Freeform 755"/>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1" name="Freeform 756"/>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2" name="Freeform 757"/>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3" name="Freeform 758"/>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4" name="Freeform 759"/>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5" name="Freeform 760"/>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6" name="Freeform 761"/>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7" name="Freeform 762"/>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8" name="Freeform 763"/>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9" name="Freeform 764"/>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0" name="Freeform 765"/>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1" name="Freeform 766"/>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2" name="Freeform 767"/>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3" name="Freeform 768"/>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4" name="Freeform 769"/>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5" name="Freeform 770"/>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6" name="Freeform 771"/>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7" name="Freeform 772"/>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8" name="Freeform 773"/>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9" name="Freeform 774"/>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0" name="Freeform 775"/>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1" name="Freeform 776"/>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2" name="Freeform 777"/>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3" name="Freeform 778"/>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4" name="Freeform 779"/>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5" name="Freeform 780"/>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6" name="Freeform 782"/>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7" name="Freeform 783"/>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8" name="Freeform 784"/>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9" name="Freeform 785"/>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0" name="Freeform 786"/>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1" name="Freeform 787"/>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2" name="Freeform 788"/>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3" name="Freeform 789"/>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4" name="Freeform 790"/>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5" name="Freeform 791"/>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6" name="Freeform 792"/>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7" name="Freeform 793"/>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8" name="Freeform 794"/>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9" name="Freeform 795"/>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00" name="Freeform 796"/>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01" name="Freeform 797"/>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grpSp>
      <p:sp>
        <p:nvSpPr>
          <p:cNvPr id="404" name="TextBox 14"/>
          <p:cNvSpPr txBox="1"/>
          <p:nvPr/>
        </p:nvSpPr>
        <p:spPr>
          <a:xfrm>
            <a:off x="4961862" y="371858"/>
            <a:ext cx="2273379" cy="658706"/>
          </a:xfrm>
          <a:prstGeom prst="rect">
            <a:avLst/>
          </a:prstGeom>
          <a:noFill/>
        </p:spPr>
        <p:txBody>
          <a:bodyPr wrap="none" rtlCol="0">
            <a:spAutoFit/>
          </a:bodyPr>
          <a:lstStyle/>
          <a:p>
            <a:pPr algn="ctr">
              <a:lnSpc>
                <a:spcPts val="5000"/>
              </a:lnSpc>
            </a:pPr>
            <a:r>
              <a:rPr lang="en-US" altLang="zh-CN" sz="2800" b="1" dirty="0" smtClean="0">
                <a:solidFill>
                  <a:schemeClr val="tx2"/>
                </a:solidFill>
                <a:latin typeface="微软雅黑" panose="020B0503020204020204" charset="-122"/>
                <a:ea typeface="微软雅黑" panose="020B0503020204020204" charset="-122"/>
                <a:cs typeface="Lato Black" charset="0"/>
              </a:rPr>
              <a:t>3.3</a:t>
            </a:r>
            <a:r>
              <a:rPr lang="zh-CN" altLang="en-US" sz="2800" b="1" dirty="0" smtClean="0">
                <a:solidFill>
                  <a:schemeClr val="tx2"/>
                </a:solidFill>
                <a:latin typeface="微软雅黑" panose="020B0503020204020204" charset="-122"/>
                <a:ea typeface="微软雅黑" panose="020B0503020204020204" charset="-122"/>
                <a:cs typeface="Lato Black" charset="0"/>
              </a:rPr>
              <a:t> 主要结论</a:t>
            </a:r>
            <a:endParaRPr lang="en-US" sz="2800" b="1" dirty="0">
              <a:solidFill>
                <a:schemeClr val="tx2"/>
              </a:solidFill>
              <a:latin typeface="微软雅黑" panose="020B0503020204020204" charset="-122"/>
              <a:ea typeface="微软雅黑" panose="020B0503020204020204" charset="-122"/>
              <a:cs typeface="Lato Black" charset="0"/>
            </a:endParaRPr>
          </a:p>
        </p:txBody>
      </p:sp>
      <p:sp>
        <p:nvSpPr>
          <p:cNvPr id="405" name="TextBox 13"/>
          <p:cNvSpPr txBox="1"/>
          <p:nvPr/>
        </p:nvSpPr>
        <p:spPr>
          <a:xfrm>
            <a:off x="1053156" y="1121494"/>
            <a:ext cx="1620957" cy="523220"/>
          </a:xfrm>
          <a:prstGeom prst="rect">
            <a:avLst/>
          </a:prstGeom>
          <a:noFill/>
        </p:spPr>
        <p:txBody>
          <a:bodyPr wrap="none" rtlCol="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smtClean="0">
                <a:solidFill>
                  <a:schemeClr val="tx2"/>
                </a:solidFill>
                <a:latin typeface="微软雅黑" panose="020B0503020204020204" charset="-122"/>
                <a:ea typeface="微软雅黑" panose="020B0503020204020204" charset="-122"/>
                <a:cs typeface="Lato Black" charset="0"/>
              </a:rPr>
              <a:t>主要结论</a:t>
            </a:r>
            <a:endParaRPr lang="zh-CN" altLang="en-US" sz="2800" b="1" dirty="0">
              <a:solidFill>
                <a:schemeClr val="tx2"/>
              </a:solidFill>
              <a:latin typeface="微软雅黑" panose="020B0503020204020204" charset="-122"/>
              <a:ea typeface="微软雅黑" panose="020B0503020204020204" charset="-122"/>
              <a:cs typeface="Lato Black" charset="0"/>
            </a:endParaRPr>
          </a:p>
        </p:txBody>
      </p:sp>
      <p:sp>
        <p:nvSpPr>
          <p:cNvPr id="410" name="Rectangle 29"/>
          <p:cNvSpPr/>
          <p:nvPr/>
        </p:nvSpPr>
        <p:spPr>
          <a:xfrm>
            <a:off x="873364" y="1236124"/>
            <a:ext cx="45719" cy="267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latin typeface="微软雅黑" panose="020B0503020204020204" charset="-122"/>
              <a:ea typeface="微软雅黑" panose="020B0503020204020204" charset="-122"/>
            </a:endParaRPr>
          </a:p>
        </p:txBody>
      </p:sp>
      <p:sp>
        <p:nvSpPr>
          <p:cNvPr id="2" name="文本框 1"/>
          <p:cNvSpPr txBox="1"/>
          <p:nvPr/>
        </p:nvSpPr>
        <p:spPr>
          <a:xfrm>
            <a:off x="1053842" y="2137453"/>
            <a:ext cx="10240278" cy="2246769"/>
          </a:xfrm>
          <a:prstGeom prst="rect">
            <a:avLst/>
          </a:prstGeom>
          <a:noFill/>
        </p:spPr>
        <p:txBody>
          <a:bodyPr wrap="square" rtlCol="0">
            <a:spAutoFit/>
          </a:bodyPr>
          <a:lstStyle/>
          <a:p>
            <a:r>
              <a:rPr lang="zh-CN" altLang="en-US" sz="2000" b="1" dirty="0" smtClean="0">
                <a:solidFill>
                  <a:schemeClr val="tx2"/>
                </a:solidFill>
                <a:latin typeface="微软雅黑" panose="020B0503020204020204" charset="-122"/>
                <a:ea typeface="微软雅黑" panose="020B0503020204020204" charset="-122"/>
                <a:cs typeface="Lato Black" charset="0"/>
              </a:rPr>
              <a:t>基于武装冲突可能长时间影响地区夜间灯光这一假设，本研究用全球尺度的年夜光遥感数据来评估国家武装冲突水平与夜光数据波动性的关系。</a:t>
            </a:r>
            <a:endParaRPr lang="en-US" altLang="zh-CN" sz="2000" b="1" dirty="0" smtClean="0">
              <a:solidFill>
                <a:schemeClr val="tx2"/>
              </a:solidFill>
              <a:latin typeface="微软雅黑" panose="020B0503020204020204" charset="-122"/>
              <a:ea typeface="微软雅黑" panose="020B0503020204020204" charset="-122"/>
              <a:cs typeface="Lato Black" charset="0"/>
            </a:endParaRPr>
          </a:p>
          <a:p>
            <a:endParaRPr lang="en-US" altLang="zh-CN" sz="2000" b="1" dirty="0">
              <a:solidFill>
                <a:schemeClr val="tx2"/>
              </a:solidFill>
              <a:latin typeface="微软雅黑" panose="020B0503020204020204" charset="-122"/>
              <a:ea typeface="微软雅黑" panose="020B0503020204020204" charset="-122"/>
              <a:cs typeface="Lato Black" charset="0"/>
            </a:endParaRPr>
          </a:p>
          <a:p>
            <a:r>
              <a:rPr lang="zh-CN" altLang="en-US" sz="2000" b="1" dirty="0" smtClean="0">
                <a:solidFill>
                  <a:schemeClr val="tx2"/>
                </a:solidFill>
                <a:latin typeface="微软雅黑" panose="020B0503020204020204" charset="-122"/>
                <a:ea typeface="微软雅黑" panose="020B0503020204020204" charset="-122"/>
                <a:cs typeface="Lato Black" charset="0"/>
              </a:rPr>
              <a:t>从几个国家的例子来看，我们发现夜光数据的波动性和国家武装冲突水平有较强的相关性，数据波动越大，国家武装冲突的可能性越高，强度越大。</a:t>
            </a:r>
            <a:endParaRPr lang="en-US" altLang="zh-CN" sz="2000" b="1" dirty="0" smtClean="0">
              <a:solidFill>
                <a:schemeClr val="tx2"/>
              </a:solidFill>
              <a:latin typeface="微软雅黑" panose="020B0503020204020204" charset="-122"/>
              <a:ea typeface="微软雅黑" panose="020B0503020204020204" charset="-122"/>
              <a:cs typeface="Lato Black" charset="0"/>
            </a:endParaRPr>
          </a:p>
          <a:p>
            <a:endParaRPr lang="en-US" altLang="zh-CN" sz="2000" b="1" dirty="0">
              <a:solidFill>
                <a:schemeClr val="tx2"/>
              </a:solidFill>
              <a:latin typeface="微软雅黑" panose="020B0503020204020204" charset="-122"/>
              <a:ea typeface="微软雅黑" panose="020B0503020204020204" charset="-122"/>
              <a:cs typeface="Lato Black" charset="0"/>
            </a:endParaRPr>
          </a:p>
          <a:p>
            <a:r>
              <a:rPr lang="zh-CN" altLang="en-US" sz="2000" b="1" dirty="0" smtClean="0">
                <a:solidFill>
                  <a:schemeClr val="tx2"/>
                </a:solidFill>
                <a:latin typeface="微软雅黑" panose="020B0503020204020204" charset="-122"/>
                <a:ea typeface="微软雅黑" panose="020B0503020204020204" charset="-122"/>
                <a:cs typeface="Lato Black" charset="0"/>
              </a:rPr>
              <a:t>然而，该结论是否适用于全球尺度，还需要进一步研究。</a:t>
            </a:r>
            <a:endParaRPr lang="zh-CN" altLang="en-US" sz="2000" b="1" dirty="0">
              <a:solidFill>
                <a:schemeClr val="tx2"/>
              </a:solidFill>
              <a:latin typeface="微软雅黑" panose="020B0503020204020204" charset="-122"/>
              <a:ea typeface="微软雅黑" panose="020B0503020204020204" charset="-122"/>
              <a:cs typeface="Lato Black" charset="0"/>
            </a:endParaRPr>
          </a:p>
        </p:txBody>
      </p:sp>
    </p:spTree>
    <p:extLst>
      <p:ext uri="{BB962C8B-B14F-4D97-AF65-F5344CB8AC3E}">
        <p14:creationId xmlns:p14="http://schemas.microsoft.com/office/powerpoint/2010/main" xmlns="" val="139992254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781051" y="769433"/>
            <a:ext cx="10440695" cy="5464099"/>
            <a:chOff x="3843499" y="3719582"/>
            <a:chExt cx="16665619" cy="8244192"/>
          </a:xfrm>
          <a:solidFill>
            <a:schemeClr val="bg1">
              <a:lumMod val="95000"/>
            </a:schemeClr>
          </a:solidFill>
        </p:grpSpPr>
        <p:sp>
          <p:nvSpPr>
            <p:cNvPr id="6" name="Freeform 781"/>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 name="Freeform 403"/>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 name="Freeform 404"/>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 name="Freeform 405"/>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 name="Freeform 406"/>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 name="Freeform 407"/>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 name="Freeform 408"/>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 name="Freeform 409"/>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 name="Freeform 410"/>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 name="Freeform 411"/>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 name="Freeform 412"/>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 name="Freeform 413"/>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 name="Freeform 414"/>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 name="Freeform 415"/>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 name="Freeform 416"/>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 name="Freeform 417"/>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 name="Freeform 418"/>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 name="Freeform 419"/>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 name="Freeform 420"/>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 name="Freeform 421"/>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 name="Freeform 422"/>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 name="Freeform 423"/>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 name="Freeform 424"/>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 name="Freeform 425"/>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 name="Freeform 426"/>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 name="Freeform 427"/>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 name="Freeform 428"/>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 name="Freeform 429"/>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grpSp>
          <p:nvGrpSpPr>
            <p:cNvPr id="3" name="Group 36"/>
            <p:cNvGrpSpPr/>
            <p:nvPr/>
          </p:nvGrpSpPr>
          <p:grpSpPr>
            <a:xfrm>
              <a:off x="17709756" y="6761778"/>
              <a:ext cx="697449" cy="662593"/>
              <a:chOff x="5961121" y="2686387"/>
              <a:chExt cx="288233" cy="273757"/>
            </a:xfrm>
            <a:grpFill/>
          </p:grpSpPr>
          <p:sp>
            <p:nvSpPr>
              <p:cNvPr id="402" name="Freeform 430"/>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03" name="Freeform 431"/>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grpSp>
        <p:sp>
          <p:nvSpPr>
            <p:cNvPr id="38" name="Freeform 432"/>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 name="Freeform 433"/>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0" name="Freeform 434"/>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1" name="Freeform 435"/>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2" name="Freeform 436"/>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3" name="Freeform 437"/>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4" name="Freeform 438"/>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5" name="Freeform 439"/>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6" name="Freeform 440"/>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7" name="Freeform 441"/>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8" name="Freeform 442"/>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9" name="Freeform 443"/>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0" name="Freeform 444"/>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1" name="Freeform 445"/>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2" name="Freeform 446"/>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3" name="Freeform 447"/>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4" name="Freeform 448"/>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5" name="Freeform 449"/>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6" name="Freeform 450"/>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7" name="Freeform 451"/>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8" name="Freeform 452"/>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59" name="Freeform 453"/>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0" name="Freeform 454"/>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1" name="Freeform 455"/>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2" name="Freeform 456"/>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3" name="Freeform 457"/>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4" name="Freeform 458"/>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5" name="Freeform 459"/>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6" name="Freeform 460"/>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7" name="Freeform 461"/>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8" name="Freeform 462"/>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69" name="Freeform 463"/>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0" name="Freeform 464"/>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1" name="Freeform 465"/>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2" name="Freeform 466"/>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3" name="Freeform 467"/>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4" name="Freeform 468"/>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5" name="Freeform 469"/>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6" name="Freeform 470"/>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7" name="Freeform 471"/>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8" name="Freeform 472"/>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79" name="Freeform 473"/>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0" name="Freeform 474"/>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1" name="Freeform 475"/>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2" name="Freeform 476"/>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3" name="Freeform 477"/>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4" name="Freeform 478"/>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5" name="Freeform 479"/>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6" name="Freeform 480"/>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7" name="Freeform 481"/>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8" name="Freeform 482"/>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89" name="Freeform 483"/>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0" name="Freeform 484"/>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1" name="Freeform 485"/>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2" name="Freeform 486"/>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3" name="Freeform 487"/>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4" name="Freeform 488"/>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5" name="Freeform 489"/>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6" name="Freeform 490"/>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7" name="Freeform 491"/>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8" name="Freeform 492"/>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99" name="Freeform 493"/>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0" name="Freeform 494"/>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1" name="Freeform 495"/>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2" name="Freeform 496"/>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3" name="Freeform 497"/>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4" name="Freeform 498"/>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5" name="Freeform 499"/>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6" name="Freeform 500"/>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7" name="Freeform 501"/>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8" name="Freeform 502"/>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09" name="Freeform 503"/>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0" name="Freeform 504"/>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1" name="Freeform 505"/>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2" name="Freeform 506"/>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3" name="Freeform 507"/>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4" name="Freeform 508"/>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5" name="Freeform 509"/>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6" name="Freeform 510"/>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7" name="Freeform 511"/>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8" name="Freeform 512"/>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19" name="Freeform 513"/>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0" name="Freeform 514"/>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1" name="Freeform 515"/>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2" name="Freeform 516"/>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3" name="Freeform 517"/>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4" name="Freeform 518"/>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5" name="Freeform 519"/>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6" name="Freeform 520"/>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7" name="Freeform 521"/>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8" name="Freeform 522"/>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29" name="Freeform 523"/>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0" name="Freeform 524"/>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1" name="Freeform 525"/>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2" name="Freeform 526"/>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3" name="Freeform 527"/>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4" name="Freeform 528"/>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5" name="Freeform 529"/>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6" name="Freeform 530"/>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7" name="Freeform 531"/>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8" name="Freeform 532"/>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39" name="Freeform 533"/>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0" name="Freeform 534"/>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1" name="Freeform 535"/>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2" name="Freeform 536"/>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3" name="Freeform 537"/>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4" name="Freeform 538"/>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5" name="Freeform 539"/>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6" name="Freeform 540"/>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7" name="Freeform 541"/>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8" name="Freeform 542"/>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49" name="Freeform 543"/>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0" name="Freeform 544"/>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1" name="Freeform 545"/>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2" name="Freeform 546"/>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3" name="Freeform 547"/>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4" name="Freeform 548"/>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5" name="Freeform 549"/>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6" name="Freeform 550"/>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7" name="Freeform 551"/>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8" name="Freeform 552"/>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59" name="Freeform 553"/>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0" name="Freeform 554"/>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1" name="Freeform 555"/>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2" name="Freeform 556"/>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3" name="Freeform 557"/>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4" name="Freeform 558"/>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5" name="Freeform 559"/>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6" name="Freeform 560"/>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7" name="Freeform 561"/>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8" name="Freeform 562"/>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69" name="Freeform 563"/>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0" name="Freeform 564"/>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1" name="Freeform 565"/>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2" name="Freeform 566"/>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3" name="Freeform 567"/>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4" name="Freeform 568"/>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5" name="Freeform 569"/>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6" name="Freeform 570"/>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7" name="Freeform 571"/>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8" name="Freeform 572"/>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79" name="Freeform 573"/>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0" name="Freeform 574"/>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1" name="Freeform 575"/>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2" name="Freeform 576"/>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3" name="Freeform 577"/>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4" name="Freeform 578"/>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5" name="Freeform 579"/>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6" name="Freeform 580"/>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7" name="Freeform 581"/>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8" name="Freeform 582"/>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89" name="Freeform 583"/>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0" name="Freeform 584"/>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1" name="Freeform 585"/>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2" name="Freeform 586"/>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3" name="Freeform 587"/>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4" name="Freeform 588"/>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5" name="Freeform 589"/>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6" name="Freeform 590"/>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7" name="Freeform 591"/>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8" name="Freeform 592"/>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199" name="Freeform 593"/>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0" name="Freeform 594"/>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1" name="Freeform 595"/>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2" name="Freeform 596"/>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3" name="Freeform 597"/>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4" name="Freeform 598"/>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5" name="Freeform 599"/>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6" name="Freeform 600"/>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7" name="Freeform 601"/>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8" name="Freeform 602"/>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09" name="Freeform 604"/>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0" name="Freeform 605"/>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1" name="Freeform 606"/>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2" name="Freeform 607"/>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3" name="Freeform 608"/>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4" name="Freeform 609"/>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5" name="Freeform 610"/>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6" name="Freeform 611"/>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7" name="Freeform 612"/>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8" name="Rectangle 613"/>
            <p:cNvSpPr>
              <a:spLocks noChangeArrowheads="1"/>
            </p:cNvSpPr>
            <p:nvPr/>
          </p:nvSpPr>
          <p:spPr bwMode="auto">
            <a:xfrm>
              <a:off x="12451788" y="5197675"/>
              <a:ext cx="3187" cy="3188"/>
            </a:xfrm>
            <a:prstGeom prst="rect">
              <a:avLst/>
            </a:pr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19" name="Freeform 614"/>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0" name="Freeform 615"/>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1" name="Freeform 616"/>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2" name="Freeform 617"/>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3" name="Freeform 618"/>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4" name="Freeform 619"/>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5" name="Freeform 620"/>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6" name="Freeform 621"/>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7" name="Freeform 622"/>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8" name="Freeform 623"/>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29" name="Freeform 624"/>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0" name="Freeform 625"/>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1" name="Freeform 626"/>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2" name="Freeform 627"/>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3" name="Freeform 628"/>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4" name="Freeform 629"/>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5" name="Freeform 630"/>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6" name="Freeform 631"/>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7" name="Freeform 632"/>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8" name="Freeform 633"/>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39" name="Freeform 634"/>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0" name="Freeform 635"/>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1" name="Freeform 636"/>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2" name="Freeform 637"/>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3" name="Freeform 638"/>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4" name="Freeform 639"/>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5" name="Freeform 640"/>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6" name="Freeform 641"/>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7" name="Freeform 642"/>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8" name="Freeform 643"/>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49" name="Freeform 644"/>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0" name="Freeform 645"/>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1" name="Freeform 646"/>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2" name="Freeform 647"/>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3" name="Freeform 648"/>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4" name="Freeform 649"/>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5" name="Freeform 650"/>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6" name="Freeform 651"/>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7" name="Freeform 652"/>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8" name="Freeform 653"/>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59" name="Freeform 654"/>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0" name="Freeform 655"/>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1" name="Freeform 656"/>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2" name="Freeform 657"/>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3" name="Freeform 658"/>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4" name="Freeform 659"/>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5" name="Freeform 660"/>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6" name="Freeform 661"/>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7" name="Freeform 662"/>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8" name="Freeform 663"/>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69" name="Freeform 664"/>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0" name="Freeform 665"/>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1" name="Freeform 666"/>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2" name="Freeform 667"/>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3" name="Freeform 668"/>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4" name="Freeform 669"/>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5" name="Freeform 670"/>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6" name="Freeform 671"/>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7" name="Freeform 672"/>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8" name="Freeform 673"/>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79" name="Freeform 674"/>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0" name="Freeform 675"/>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1" name="Freeform 676"/>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2" name="Freeform 677"/>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3" name="Freeform 678"/>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4" name="Freeform 679"/>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5" name="Freeform 680"/>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6" name="Freeform 681"/>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7" name="Freeform 682"/>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8" name="Freeform 683"/>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89" name="Freeform 684"/>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0" name="Freeform 685"/>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1" name="Freeform 686"/>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2" name="Freeform 687"/>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3" name="Freeform 688"/>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4" name="Freeform 689"/>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5" name="Freeform 690"/>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6" name="Freeform 691"/>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7" name="Freeform 692"/>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8" name="Freeform 693"/>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299" name="Freeform 694"/>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0" name="Freeform 695"/>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1" name="Freeform 696"/>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2" name="Freeform 697"/>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3" name="Freeform 698"/>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4" name="Freeform 699"/>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5" name="Freeform 700"/>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6" name="Freeform 701"/>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7" name="Freeform 702"/>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8" name="Freeform 703"/>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09" name="Freeform 704"/>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0" name="Freeform 705"/>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1" name="Freeform 706"/>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2" name="Freeform 707"/>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3" name="Freeform 708"/>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4" name="Freeform 709"/>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5" name="Freeform 710"/>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6" name="Freeform 711"/>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7" name="Freeform 712"/>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8" name="Freeform 713"/>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19" name="Freeform 714"/>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0" name="Freeform 715"/>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1" name="Freeform 716"/>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2" name="Freeform 717"/>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3" name="Freeform 718"/>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4" name="Freeform 719"/>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5" name="Freeform 720"/>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6" name="Freeform 721"/>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7" name="Freeform 722"/>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8" name="Freeform 723"/>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29" name="Freeform 724"/>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0" name="Freeform 725"/>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1" name="Freeform 726"/>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2" name="Freeform 727"/>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3" name="Freeform 728"/>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4" name="Freeform 729"/>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5" name="Freeform 730"/>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6" name="Freeform 731"/>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7" name="Freeform 732"/>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8" name="Freeform 733"/>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39" name="Freeform 734"/>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0" name="Freeform 735"/>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1" name="Freeform 736"/>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2" name="Freeform 737"/>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3" name="Freeform 738"/>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4" name="Freeform 739"/>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5" name="Freeform 740"/>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6" name="Freeform 741"/>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7" name="Freeform 742"/>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8" name="Freeform 743"/>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49" name="Freeform 744"/>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0" name="Freeform 745"/>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1" name="Freeform 746"/>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2" name="Freeform 747"/>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3" name="Freeform 748"/>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4" name="Freeform 749"/>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5" name="Freeform 750"/>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6" name="Freeform 751"/>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7" name="Freeform 752"/>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8" name="Freeform 753"/>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59" name="Freeform 754"/>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0" name="Freeform 755"/>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1" name="Freeform 756"/>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2" name="Freeform 757"/>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3" name="Freeform 758"/>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4" name="Freeform 759"/>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5" name="Freeform 760"/>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6" name="Freeform 761"/>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7" name="Freeform 762"/>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8" name="Freeform 763"/>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69" name="Freeform 764"/>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0" name="Freeform 765"/>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1" name="Freeform 766"/>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2" name="Freeform 767"/>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3" name="Freeform 768"/>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4" name="Freeform 769"/>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5" name="Freeform 770"/>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6" name="Freeform 771"/>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7" name="Freeform 772"/>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8" name="Freeform 773"/>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79" name="Freeform 774"/>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0" name="Freeform 775"/>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1" name="Freeform 776"/>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2" name="Freeform 777"/>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3" name="Freeform 778"/>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4" name="Freeform 779"/>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5" name="Freeform 780"/>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6" name="Freeform 782"/>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7" name="Freeform 783"/>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8" name="Freeform 784"/>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89" name="Freeform 785"/>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0" name="Freeform 786"/>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1" name="Freeform 787"/>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2" name="Freeform 788"/>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3" name="Freeform 789"/>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4" name="Freeform 790"/>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5" name="Freeform 791"/>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6" name="Freeform 792"/>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7" name="Freeform 793"/>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8" name="Freeform 794"/>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399" name="Freeform 795"/>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00" name="Freeform 796"/>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sp>
          <p:nvSpPr>
            <p:cNvPr id="401" name="Freeform 797"/>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solidFill>
                <a:schemeClr val="bg1"/>
              </a:solidFill>
              <a:prstDash val="solid"/>
              <a:round/>
            </a:ln>
          </p:spPr>
          <p:txBody>
            <a:bodyPr vert="horz" wrap="square" lIns="45720" tIns="22860" rIns="45720" bIns="22860" numCol="1" anchor="t" anchorCtr="0" compatLnSpc="1"/>
            <a:lstStyle/>
            <a:p>
              <a:endParaRPr lang="id-ID" sz="900" dirty="0">
                <a:latin typeface="微软雅黑" panose="020B0503020204020204" charset="-122"/>
                <a:ea typeface="微软雅黑" panose="020B0503020204020204" charset="-122"/>
              </a:endParaRPr>
            </a:p>
          </p:txBody>
        </p:sp>
      </p:grpSp>
      <p:sp>
        <p:nvSpPr>
          <p:cNvPr id="404" name="TextBox 14"/>
          <p:cNvSpPr txBox="1"/>
          <p:nvPr/>
        </p:nvSpPr>
        <p:spPr>
          <a:xfrm>
            <a:off x="5340997" y="371858"/>
            <a:ext cx="1515110" cy="732155"/>
          </a:xfrm>
          <a:prstGeom prst="rect">
            <a:avLst/>
          </a:prstGeom>
          <a:noFill/>
        </p:spPr>
        <p:txBody>
          <a:bodyPr wrap="none" rtlCol="0">
            <a:spAutoFit/>
          </a:bodyPr>
          <a:lstStyle/>
          <a:p>
            <a:pPr algn="ctr">
              <a:lnSpc>
                <a:spcPts val="5000"/>
              </a:lnSpc>
            </a:pPr>
            <a:r>
              <a:rPr lang="en-US" altLang="zh-CN" sz="3600" b="1" dirty="0">
                <a:solidFill>
                  <a:schemeClr val="tx2"/>
                </a:solidFill>
                <a:latin typeface="微软雅黑" panose="020B0503020204020204" charset="-122"/>
                <a:ea typeface="微软雅黑" panose="020B0503020204020204" charset="-122"/>
                <a:cs typeface="Lato Black" charset="0"/>
              </a:rPr>
              <a:t>4</a:t>
            </a:r>
            <a:r>
              <a:rPr lang="zh-CN" altLang="en-US" sz="3600" b="1" dirty="0">
                <a:solidFill>
                  <a:schemeClr val="tx2"/>
                </a:solidFill>
                <a:latin typeface="微软雅黑" panose="020B0503020204020204" charset="-122"/>
                <a:ea typeface="微软雅黑" panose="020B0503020204020204" charset="-122"/>
                <a:cs typeface="Lato Black" charset="0"/>
              </a:rPr>
              <a:t> 展望</a:t>
            </a:r>
            <a:endParaRPr lang="en-US" sz="3600" b="1" dirty="0">
              <a:solidFill>
                <a:schemeClr val="tx2"/>
              </a:solidFill>
              <a:latin typeface="微软雅黑" panose="020B0503020204020204" charset="-122"/>
              <a:ea typeface="微软雅黑" panose="020B0503020204020204" charset="-122"/>
              <a:cs typeface="Lato Black" charset="0"/>
            </a:endParaRPr>
          </a:p>
        </p:txBody>
      </p:sp>
      <p:sp>
        <p:nvSpPr>
          <p:cNvPr id="405" name="TextBox 13"/>
          <p:cNvSpPr txBox="1"/>
          <p:nvPr/>
        </p:nvSpPr>
        <p:spPr>
          <a:xfrm>
            <a:off x="990332" y="1333150"/>
            <a:ext cx="10469353" cy="707886"/>
          </a:xfrm>
          <a:prstGeom prst="rect">
            <a:avLst/>
          </a:prstGeom>
          <a:noFill/>
        </p:spPr>
        <p:txBody>
          <a:bodyPr wrap="square" rtlCol="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chemeClr val="tx2"/>
                </a:solidFill>
                <a:latin typeface="微软雅黑" panose="020B0503020204020204" charset="-122"/>
                <a:ea typeface="微软雅黑" panose="020B0503020204020204" charset="-122"/>
                <a:cs typeface="Lato Black" charset="0"/>
              </a:rPr>
              <a:t>为了探究更细微的夜光数据波动性，更细的时间分辨数据（每月甚至每天的数据）需要运用在更小的空间尺度上</a:t>
            </a:r>
            <a:endParaRPr lang="zh-CN" altLang="en-US" sz="2000" b="1" dirty="0">
              <a:solidFill>
                <a:schemeClr val="tx2"/>
              </a:solidFill>
              <a:latin typeface="微软雅黑" panose="020B0503020204020204" charset="-122"/>
              <a:ea typeface="微软雅黑" panose="020B0503020204020204" charset="-122"/>
              <a:cs typeface="Lato Black" charset="0"/>
            </a:endParaRPr>
          </a:p>
        </p:txBody>
      </p:sp>
      <p:sp>
        <p:nvSpPr>
          <p:cNvPr id="410" name="Rectangle 29"/>
          <p:cNvSpPr/>
          <p:nvPr/>
        </p:nvSpPr>
        <p:spPr>
          <a:xfrm flipH="1">
            <a:off x="757107" y="1414256"/>
            <a:ext cx="101755" cy="539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latin typeface="微软雅黑" panose="020B0503020204020204" charset="-122"/>
              <a:ea typeface="微软雅黑" panose="020B0503020204020204" charset="-122"/>
            </a:endParaRPr>
          </a:p>
        </p:txBody>
      </p:sp>
      <p:sp>
        <p:nvSpPr>
          <p:cNvPr id="413" name="Rectangle 29"/>
          <p:cNvSpPr/>
          <p:nvPr/>
        </p:nvSpPr>
        <p:spPr>
          <a:xfrm flipH="1">
            <a:off x="755725" y="2276649"/>
            <a:ext cx="101755" cy="539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latin typeface="微软雅黑" panose="020B0503020204020204" charset="-122"/>
              <a:ea typeface="微软雅黑" panose="020B0503020204020204" charset="-122"/>
            </a:endParaRPr>
          </a:p>
        </p:txBody>
      </p:sp>
      <p:sp>
        <p:nvSpPr>
          <p:cNvPr id="414" name="TextBox 13"/>
          <p:cNvSpPr txBox="1"/>
          <p:nvPr/>
        </p:nvSpPr>
        <p:spPr>
          <a:xfrm>
            <a:off x="997163" y="2198032"/>
            <a:ext cx="10224584" cy="707886"/>
          </a:xfrm>
          <a:prstGeom prst="rect">
            <a:avLst/>
          </a:prstGeom>
          <a:noFill/>
        </p:spPr>
        <p:txBody>
          <a:bodyPr wrap="square" rtlCol="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chemeClr val="tx2"/>
                </a:solidFill>
                <a:latin typeface="微软雅黑" panose="020B0503020204020204" charset="-122"/>
                <a:ea typeface="微软雅黑" panose="020B0503020204020204" charset="-122"/>
                <a:cs typeface="Lato Black" charset="0"/>
              </a:rPr>
              <a:t>中心城市稳定（饱和）的夜光数据可能会成为因武装冲突导致的夜光数据波动的干扰之一，修正饱和数据十分重要</a:t>
            </a:r>
            <a:endParaRPr lang="zh-CN" altLang="en-US" sz="2000" b="1" dirty="0">
              <a:solidFill>
                <a:schemeClr val="tx2"/>
              </a:solidFill>
              <a:latin typeface="微软雅黑" panose="020B0503020204020204" charset="-122"/>
              <a:ea typeface="微软雅黑" panose="020B0503020204020204" charset="-122"/>
              <a:cs typeface="Lato Black" charset="0"/>
            </a:endParaRPr>
          </a:p>
        </p:txBody>
      </p:sp>
      <p:sp>
        <p:nvSpPr>
          <p:cNvPr id="415" name="Rectangle 29"/>
          <p:cNvSpPr/>
          <p:nvPr/>
        </p:nvSpPr>
        <p:spPr>
          <a:xfrm flipH="1">
            <a:off x="767602" y="3128102"/>
            <a:ext cx="101755" cy="539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latin typeface="微软雅黑" panose="020B0503020204020204" charset="-122"/>
              <a:ea typeface="微软雅黑" panose="020B0503020204020204" charset="-122"/>
            </a:endParaRPr>
          </a:p>
        </p:txBody>
      </p:sp>
      <p:sp>
        <p:nvSpPr>
          <p:cNvPr id="416" name="TextBox 13"/>
          <p:cNvSpPr txBox="1"/>
          <p:nvPr/>
        </p:nvSpPr>
        <p:spPr>
          <a:xfrm>
            <a:off x="1015801" y="3192986"/>
            <a:ext cx="10224584" cy="400110"/>
          </a:xfrm>
          <a:prstGeom prst="rect">
            <a:avLst/>
          </a:prstGeom>
          <a:noFill/>
        </p:spPr>
        <p:txBody>
          <a:bodyPr wrap="square" rtlCol="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chemeClr val="tx2"/>
                </a:solidFill>
                <a:latin typeface="微软雅黑" panose="020B0503020204020204" charset="-122"/>
                <a:ea typeface="微软雅黑" panose="020B0503020204020204" charset="-122"/>
                <a:cs typeface="Lato Black" charset="0"/>
              </a:rPr>
              <a:t>其他因素如自然灾害也可能会导致夜光数据的剧烈变化，如何定量此类影响也十分关键</a:t>
            </a:r>
            <a:endParaRPr lang="zh-CN" altLang="en-US" sz="2000" b="1" dirty="0">
              <a:solidFill>
                <a:schemeClr val="tx2"/>
              </a:solidFill>
              <a:latin typeface="微软雅黑" panose="020B0503020204020204" charset="-122"/>
              <a:ea typeface="微软雅黑" panose="020B0503020204020204" charset="-122"/>
              <a:cs typeface="Lato Black" charset="0"/>
            </a:endParaRPr>
          </a:p>
        </p:txBody>
      </p:sp>
      <p:sp>
        <p:nvSpPr>
          <p:cNvPr id="417" name="Rectangle 29"/>
          <p:cNvSpPr/>
          <p:nvPr/>
        </p:nvSpPr>
        <p:spPr>
          <a:xfrm flipH="1">
            <a:off x="777577" y="3934566"/>
            <a:ext cx="101755" cy="539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latin typeface="微软雅黑" panose="020B0503020204020204" charset="-122"/>
              <a:ea typeface="微软雅黑" panose="020B0503020204020204" charset="-122"/>
            </a:endParaRPr>
          </a:p>
        </p:txBody>
      </p:sp>
      <p:sp>
        <p:nvSpPr>
          <p:cNvPr id="418" name="TextBox 13"/>
          <p:cNvSpPr txBox="1"/>
          <p:nvPr/>
        </p:nvSpPr>
        <p:spPr>
          <a:xfrm>
            <a:off x="1025776" y="3845562"/>
            <a:ext cx="10224584" cy="707886"/>
          </a:xfrm>
          <a:prstGeom prst="rect">
            <a:avLst/>
          </a:prstGeom>
          <a:noFill/>
        </p:spPr>
        <p:txBody>
          <a:bodyPr wrap="square" rtlCol="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chemeClr val="tx2"/>
                </a:solidFill>
                <a:latin typeface="微软雅黑" panose="020B0503020204020204" charset="-122"/>
                <a:ea typeface="微软雅黑" panose="020B0503020204020204" charset="-122"/>
                <a:cs typeface="Lato Black" charset="0"/>
              </a:rPr>
              <a:t>初期矫正虽然必要，但是所用的矫正方式是否最佳仍存在疑问；在做波动性分析前，对数据没有进行比较好的滤波处理，可能会影响分析。</a:t>
            </a:r>
            <a:endParaRPr lang="zh-CN" altLang="en-US" sz="2000" b="1" dirty="0">
              <a:solidFill>
                <a:schemeClr val="tx2"/>
              </a:solidFill>
              <a:latin typeface="微软雅黑" panose="020B0503020204020204" charset="-122"/>
              <a:ea typeface="微软雅黑" panose="020B0503020204020204" charset="-122"/>
              <a:cs typeface="Lato Black" charset="0"/>
            </a:endParaRPr>
          </a:p>
        </p:txBody>
      </p:sp>
      <p:sp>
        <p:nvSpPr>
          <p:cNvPr id="408" name="TextBox 17"/>
          <p:cNvSpPr txBox="1"/>
          <p:nvPr/>
        </p:nvSpPr>
        <p:spPr>
          <a:xfrm>
            <a:off x="7051854" y="4171812"/>
            <a:ext cx="3177508" cy="400110"/>
          </a:xfrm>
          <a:prstGeom prst="rect">
            <a:avLst/>
          </a:prstGeom>
          <a:noFill/>
        </p:spPr>
        <p:txBody>
          <a:bodyPr wrap="square" rtlCol="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chemeClr val="tx2"/>
                </a:solidFill>
                <a:latin typeface="微软雅黑" panose="020B0503020204020204" charset="-122"/>
                <a:ea typeface="微软雅黑" panose="020B0503020204020204" charset="-122"/>
                <a:cs typeface="Lato Black" charset="0"/>
              </a:rPr>
              <a:t>数据</a:t>
            </a:r>
            <a:r>
              <a:rPr lang="zh-CN" altLang="en-US" sz="2000" b="1" dirty="0" smtClean="0">
                <a:solidFill>
                  <a:schemeClr val="tx2"/>
                </a:solidFill>
                <a:latin typeface="微软雅黑" panose="020B0503020204020204" charset="-122"/>
                <a:ea typeface="微软雅黑" panose="020B0503020204020204" charset="-122"/>
                <a:cs typeface="Lato Black" charset="0"/>
              </a:rPr>
              <a:t>噪声</a:t>
            </a:r>
            <a:r>
              <a:rPr lang="en-US" altLang="zh-CN" sz="2000" b="1" dirty="0" smtClean="0">
                <a:solidFill>
                  <a:schemeClr val="tx2"/>
                </a:solidFill>
                <a:latin typeface="微软雅黑" panose="020B0503020204020204" charset="-122"/>
                <a:ea typeface="微软雅黑" panose="020B0503020204020204" charset="-122"/>
                <a:cs typeface="Lato Black" charset="0"/>
              </a:rPr>
              <a:t>——</a:t>
            </a:r>
            <a:r>
              <a:rPr lang="zh-CN" altLang="en-US" sz="2000" b="1" dirty="0" smtClean="0">
                <a:solidFill>
                  <a:schemeClr val="tx2"/>
                </a:solidFill>
                <a:latin typeface="微软雅黑" panose="020B0503020204020204" charset="-122"/>
                <a:ea typeface="微软雅黑" panose="020B0503020204020204" charset="-122"/>
                <a:cs typeface="Lato Black" charset="0"/>
              </a:rPr>
              <a:t>中值滤波</a:t>
            </a:r>
            <a:endParaRPr lang="zh-CN" altLang="en-US" sz="2000" b="1" dirty="0">
              <a:solidFill>
                <a:schemeClr val="tx2"/>
              </a:solidFill>
              <a:latin typeface="微软雅黑" panose="020B0503020204020204" charset="-122"/>
              <a:ea typeface="微软雅黑" panose="020B0503020204020204" charset="-122"/>
              <a:cs typeface="Lato Black" charset="0"/>
            </a:endParaRPr>
          </a:p>
        </p:txBody>
      </p:sp>
    </p:spTree>
    <p:extLst>
      <p:ext uri="{BB962C8B-B14F-4D97-AF65-F5344CB8AC3E}">
        <p14:creationId xmlns:p14="http://schemas.microsoft.com/office/powerpoint/2010/main" xmlns="" val="2097054474"/>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655198" y="371859"/>
            <a:ext cx="2630848" cy="733534"/>
          </a:xfrm>
          <a:prstGeom prst="rect">
            <a:avLst/>
          </a:prstGeom>
          <a:noFill/>
        </p:spPr>
        <p:txBody>
          <a:bodyPr wrap="none" rtlCol="0">
            <a:spAutoFit/>
          </a:bodyPr>
          <a:lstStyle/>
          <a:p>
            <a:pPr algn="ctr">
              <a:lnSpc>
                <a:spcPts val="5000"/>
              </a:lnSpc>
            </a:pPr>
            <a:r>
              <a:rPr lang="zh-CN" altLang="en-US" sz="3600" b="1" dirty="0" smtClean="0">
                <a:solidFill>
                  <a:schemeClr val="tx2"/>
                </a:solidFill>
                <a:latin typeface="微软雅黑" panose="020B0503020204020204" charset="-122"/>
                <a:ea typeface="微软雅黑" panose="020B0503020204020204" charset="-122"/>
                <a:cs typeface="Lato Black" charset="0"/>
              </a:rPr>
              <a:t> </a:t>
            </a:r>
            <a:r>
              <a:rPr lang="zh-CN" altLang="en-US" sz="3600" b="1" dirty="0">
                <a:solidFill>
                  <a:schemeClr val="tx2"/>
                </a:solidFill>
                <a:latin typeface="微软雅黑" panose="020B0503020204020204" charset="-122"/>
                <a:ea typeface="微软雅黑" panose="020B0503020204020204" charset="-122"/>
                <a:cs typeface="Lato Black" charset="0"/>
              </a:rPr>
              <a:t>我们的研究</a:t>
            </a:r>
            <a:endParaRPr lang="en-US" sz="3600" b="1" dirty="0">
              <a:solidFill>
                <a:schemeClr val="tx2"/>
              </a:solidFill>
              <a:latin typeface="微软雅黑" panose="020B0503020204020204" charset="-122"/>
              <a:ea typeface="微软雅黑" panose="020B0503020204020204" charset="-122"/>
              <a:cs typeface="Lato Black" charset="0"/>
            </a:endParaRPr>
          </a:p>
        </p:txBody>
      </p:sp>
      <p:sp>
        <p:nvSpPr>
          <p:cNvPr id="2" name="Rectangle 1"/>
          <p:cNvSpPr/>
          <p:nvPr/>
        </p:nvSpPr>
        <p:spPr>
          <a:xfrm>
            <a:off x="4141" y="2129890"/>
            <a:ext cx="12188825" cy="31892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微软雅黑" panose="020B0503020204020204" charset="-122"/>
              <a:ea typeface="微软雅黑" panose="020B0503020204020204" charset="-122"/>
            </a:endParaRPr>
          </a:p>
        </p:txBody>
      </p:sp>
      <p:grpSp>
        <p:nvGrpSpPr>
          <p:cNvPr id="4" name="Group 3"/>
          <p:cNvGrpSpPr/>
          <p:nvPr/>
        </p:nvGrpSpPr>
        <p:grpSpPr>
          <a:xfrm>
            <a:off x="8874684" y="2129890"/>
            <a:ext cx="47529" cy="3189249"/>
            <a:chOff x="12093768" y="4259767"/>
            <a:chExt cx="261783" cy="6378497"/>
          </a:xfrm>
        </p:grpSpPr>
        <p:sp>
          <p:nvSpPr>
            <p:cNvPr id="3" name="Rectangle 2"/>
            <p:cNvSpPr/>
            <p:nvPr/>
          </p:nvSpPr>
          <p:spPr>
            <a:xfrm>
              <a:off x="12093768" y="8408021"/>
              <a:ext cx="261783" cy="22302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微软雅黑" panose="020B0503020204020204" charset="-122"/>
                <a:ea typeface="微软雅黑" panose="020B0503020204020204" charset="-122"/>
              </a:endParaRPr>
            </a:p>
          </p:txBody>
        </p:sp>
        <p:sp>
          <p:nvSpPr>
            <p:cNvPr id="25" name="Rectangle 24"/>
            <p:cNvSpPr/>
            <p:nvPr/>
          </p:nvSpPr>
          <p:spPr>
            <a:xfrm>
              <a:off x="12093768" y="4259767"/>
              <a:ext cx="261783" cy="22302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微软雅黑" panose="020B0503020204020204" charset="-122"/>
                <a:ea typeface="微软雅黑" panose="020B0503020204020204" charset="-122"/>
              </a:endParaRPr>
            </a:p>
          </p:txBody>
        </p:sp>
      </p:grpSp>
      <p:sp>
        <p:nvSpPr>
          <p:cNvPr id="37" name="Freeform 176"/>
          <p:cNvSpPr>
            <a:spLocks noChangeArrowheads="1"/>
          </p:cNvSpPr>
          <p:nvPr/>
        </p:nvSpPr>
        <p:spPr bwMode="auto">
          <a:xfrm rot="2772954">
            <a:off x="8628066" y="3477896"/>
            <a:ext cx="493228" cy="493228"/>
          </a:xfrm>
          <a:custGeom>
            <a:avLst/>
            <a:gdLst>
              <a:gd name="T0" fmla="*/ 400 w 434"/>
              <a:gd name="T1" fmla="*/ 59 h 432"/>
              <a:gd name="T2" fmla="*/ 280 w 434"/>
              <a:gd name="T3" fmla="*/ 388 h 432"/>
              <a:gd name="T4" fmla="*/ 280 w 434"/>
              <a:gd name="T5" fmla="*/ 388 h 432"/>
              <a:gd name="T6" fmla="*/ 279 w 434"/>
              <a:gd name="T7" fmla="*/ 388 h 432"/>
              <a:gd name="T8" fmla="*/ 279 w 434"/>
              <a:gd name="T9" fmla="*/ 388 h 432"/>
              <a:gd name="T10" fmla="*/ 279 w 434"/>
              <a:gd name="T11" fmla="*/ 237 h 432"/>
              <a:gd name="T12" fmla="*/ 279 w 434"/>
              <a:gd name="T13" fmla="*/ 237 h 432"/>
              <a:gd name="T14" fmla="*/ 196 w 434"/>
              <a:gd name="T15" fmla="*/ 154 h 432"/>
              <a:gd name="T16" fmla="*/ 46 w 434"/>
              <a:gd name="T17" fmla="*/ 154 h 432"/>
              <a:gd name="T18" fmla="*/ 45 w 434"/>
              <a:gd name="T19" fmla="*/ 154 h 432"/>
              <a:gd name="T20" fmla="*/ 45 w 434"/>
              <a:gd name="T21" fmla="*/ 154 h 432"/>
              <a:gd name="T22" fmla="*/ 46 w 434"/>
              <a:gd name="T23" fmla="*/ 154 h 432"/>
              <a:gd name="T24" fmla="*/ 375 w 434"/>
              <a:gd name="T25" fmla="*/ 33 h 432"/>
              <a:gd name="T26" fmla="*/ 375 w 434"/>
              <a:gd name="T27" fmla="*/ 33 h 432"/>
              <a:gd name="T28" fmla="*/ 402 w 434"/>
              <a:gd name="T29" fmla="*/ 34 h 432"/>
              <a:gd name="T30" fmla="*/ 402 w 434"/>
              <a:gd name="T31" fmla="*/ 34 h 432"/>
              <a:gd name="T32" fmla="*/ 400 w 434"/>
              <a:gd name="T33" fmla="*/ 59 h 432"/>
              <a:gd name="T34" fmla="*/ 423 w 434"/>
              <a:gd name="T35" fmla="*/ 19 h 432"/>
              <a:gd name="T36" fmla="*/ 423 w 434"/>
              <a:gd name="T37" fmla="*/ 19 h 432"/>
              <a:gd name="T38" fmla="*/ 366 w 434"/>
              <a:gd name="T39" fmla="*/ 9 h 432"/>
              <a:gd name="T40" fmla="*/ 37 w 434"/>
              <a:gd name="T41" fmla="*/ 131 h 432"/>
              <a:gd name="T42" fmla="*/ 37 w 434"/>
              <a:gd name="T43" fmla="*/ 131 h 432"/>
              <a:gd name="T44" fmla="*/ 3 w 434"/>
              <a:gd name="T45" fmla="*/ 162 h 432"/>
              <a:gd name="T46" fmla="*/ 3 w 434"/>
              <a:gd name="T47" fmla="*/ 162 h 432"/>
              <a:gd name="T48" fmla="*/ 46 w 434"/>
              <a:gd name="T49" fmla="*/ 180 h 432"/>
              <a:gd name="T50" fmla="*/ 196 w 434"/>
              <a:gd name="T51" fmla="*/ 180 h 432"/>
              <a:gd name="T52" fmla="*/ 196 w 434"/>
              <a:gd name="T53" fmla="*/ 180 h 432"/>
              <a:gd name="T54" fmla="*/ 255 w 434"/>
              <a:gd name="T55" fmla="*/ 237 h 432"/>
              <a:gd name="T56" fmla="*/ 255 w 434"/>
              <a:gd name="T57" fmla="*/ 388 h 432"/>
              <a:gd name="T58" fmla="*/ 255 w 434"/>
              <a:gd name="T59" fmla="*/ 388 h 432"/>
              <a:gd name="T60" fmla="*/ 274 w 434"/>
              <a:gd name="T61" fmla="*/ 431 h 432"/>
              <a:gd name="T62" fmla="*/ 274 w 434"/>
              <a:gd name="T63" fmla="*/ 431 h 432"/>
              <a:gd name="T64" fmla="*/ 303 w 434"/>
              <a:gd name="T65" fmla="*/ 395 h 432"/>
              <a:gd name="T66" fmla="*/ 424 w 434"/>
              <a:gd name="T67" fmla="*/ 68 h 432"/>
              <a:gd name="T68" fmla="*/ 424 w 434"/>
              <a:gd name="T69" fmla="*/ 68 h 432"/>
              <a:gd name="T70" fmla="*/ 423 w 434"/>
              <a:gd name="T71" fmla="*/ 1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4" h="432">
                <a:moveTo>
                  <a:pt x="400" y="59"/>
                </a:moveTo>
                <a:lnTo>
                  <a:pt x="280" y="388"/>
                </a:lnTo>
                <a:lnTo>
                  <a:pt x="280" y="388"/>
                </a:lnTo>
                <a:cubicBezTo>
                  <a:pt x="279" y="388"/>
                  <a:pt x="279" y="388"/>
                  <a:pt x="279" y="388"/>
                </a:cubicBezTo>
                <a:lnTo>
                  <a:pt x="279" y="388"/>
                </a:lnTo>
                <a:lnTo>
                  <a:pt x="279" y="237"/>
                </a:lnTo>
                <a:lnTo>
                  <a:pt x="279" y="237"/>
                </a:lnTo>
                <a:cubicBezTo>
                  <a:pt x="279" y="191"/>
                  <a:pt x="242" y="154"/>
                  <a:pt x="196" y="154"/>
                </a:cubicBezTo>
                <a:lnTo>
                  <a:pt x="46" y="154"/>
                </a:lnTo>
                <a:lnTo>
                  <a:pt x="45" y="154"/>
                </a:lnTo>
                <a:lnTo>
                  <a:pt x="45" y="154"/>
                </a:lnTo>
                <a:cubicBezTo>
                  <a:pt x="45" y="154"/>
                  <a:pt x="45" y="154"/>
                  <a:pt x="46" y="154"/>
                </a:cubicBezTo>
                <a:lnTo>
                  <a:pt x="375" y="33"/>
                </a:lnTo>
                <a:lnTo>
                  <a:pt x="375" y="33"/>
                </a:lnTo>
                <a:cubicBezTo>
                  <a:pt x="388" y="28"/>
                  <a:pt x="398" y="28"/>
                  <a:pt x="402" y="34"/>
                </a:cubicBezTo>
                <a:lnTo>
                  <a:pt x="402" y="34"/>
                </a:lnTo>
                <a:cubicBezTo>
                  <a:pt x="405" y="38"/>
                  <a:pt x="405" y="48"/>
                  <a:pt x="400" y="59"/>
                </a:cubicBezTo>
                <a:close/>
                <a:moveTo>
                  <a:pt x="423" y="19"/>
                </a:moveTo>
                <a:lnTo>
                  <a:pt x="423" y="19"/>
                </a:lnTo>
                <a:cubicBezTo>
                  <a:pt x="412" y="5"/>
                  <a:pt x="390" y="0"/>
                  <a:pt x="366" y="9"/>
                </a:cubicBezTo>
                <a:lnTo>
                  <a:pt x="37" y="131"/>
                </a:lnTo>
                <a:lnTo>
                  <a:pt x="37" y="131"/>
                </a:lnTo>
                <a:cubicBezTo>
                  <a:pt x="19" y="138"/>
                  <a:pt x="0" y="146"/>
                  <a:pt x="3" y="162"/>
                </a:cubicBezTo>
                <a:lnTo>
                  <a:pt x="3" y="162"/>
                </a:lnTo>
                <a:cubicBezTo>
                  <a:pt x="6" y="176"/>
                  <a:pt x="27" y="180"/>
                  <a:pt x="46" y="180"/>
                </a:cubicBezTo>
                <a:lnTo>
                  <a:pt x="196" y="180"/>
                </a:lnTo>
                <a:lnTo>
                  <a:pt x="196" y="180"/>
                </a:lnTo>
                <a:cubicBezTo>
                  <a:pt x="228" y="180"/>
                  <a:pt x="255" y="205"/>
                  <a:pt x="255" y="237"/>
                </a:cubicBezTo>
                <a:lnTo>
                  <a:pt x="255" y="388"/>
                </a:lnTo>
                <a:lnTo>
                  <a:pt x="255" y="388"/>
                </a:lnTo>
                <a:cubicBezTo>
                  <a:pt x="255" y="401"/>
                  <a:pt x="255" y="431"/>
                  <a:pt x="274" y="431"/>
                </a:cubicBezTo>
                <a:lnTo>
                  <a:pt x="274" y="431"/>
                </a:lnTo>
                <a:cubicBezTo>
                  <a:pt x="286" y="431"/>
                  <a:pt x="294" y="420"/>
                  <a:pt x="303" y="395"/>
                </a:cubicBezTo>
                <a:lnTo>
                  <a:pt x="424" y="68"/>
                </a:lnTo>
                <a:lnTo>
                  <a:pt x="424" y="68"/>
                </a:lnTo>
                <a:cubicBezTo>
                  <a:pt x="433" y="42"/>
                  <a:pt x="429" y="27"/>
                  <a:pt x="423" y="19"/>
                </a:cubicBezTo>
                <a:close/>
              </a:path>
            </a:pathLst>
          </a:custGeom>
          <a:solidFill>
            <a:schemeClr val="accent3"/>
          </a:solidFill>
          <a:ln>
            <a:noFill/>
          </a:ln>
          <a:effectLst/>
        </p:spPr>
        <p:txBody>
          <a:bodyPr wrap="none" anchor="ctr"/>
          <a:lstStyle/>
          <a:p>
            <a:endParaRPr lang="en-US" sz="1600" b="1" dirty="0">
              <a:latin typeface="微软雅黑" panose="020B0503020204020204" charset="-122"/>
              <a:ea typeface="微软雅黑" panose="020B0503020204020204" charset="-122"/>
            </a:endParaRPr>
          </a:p>
        </p:txBody>
      </p:sp>
      <p:grpSp>
        <p:nvGrpSpPr>
          <p:cNvPr id="38" name="Group 37"/>
          <p:cNvGrpSpPr/>
          <p:nvPr/>
        </p:nvGrpSpPr>
        <p:grpSpPr>
          <a:xfrm>
            <a:off x="6038578" y="2129890"/>
            <a:ext cx="47529" cy="3189249"/>
            <a:chOff x="12093768" y="4259767"/>
            <a:chExt cx="261783" cy="6378497"/>
          </a:xfrm>
        </p:grpSpPr>
        <p:sp>
          <p:nvSpPr>
            <p:cNvPr id="39" name="Rectangle 38"/>
            <p:cNvSpPr/>
            <p:nvPr/>
          </p:nvSpPr>
          <p:spPr>
            <a:xfrm>
              <a:off x="12093768" y="8408021"/>
              <a:ext cx="261783" cy="22302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微软雅黑" panose="020B0503020204020204" charset="-122"/>
                <a:ea typeface="微软雅黑" panose="020B0503020204020204" charset="-122"/>
              </a:endParaRPr>
            </a:p>
          </p:txBody>
        </p:sp>
        <p:sp>
          <p:nvSpPr>
            <p:cNvPr id="40" name="Rectangle 39"/>
            <p:cNvSpPr/>
            <p:nvPr/>
          </p:nvSpPr>
          <p:spPr>
            <a:xfrm>
              <a:off x="12093768" y="4259767"/>
              <a:ext cx="261783" cy="22302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微软雅黑" panose="020B0503020204020204" charset="-122"/>
                <a:ea typeface="微软雅黑" panose="020B0503020204020204" charset="-122"/>
              </a:endParaRPr>
            </a:p>
          </p:txBody>
        </p:sp>
      </p:grpSp>
      <p:sp>
        <p:nvSpPr>
          <p:cNvPr id="41" name="Freeform 176"/>
          <p:cNvSpPr>
            <a:spLocks noChangeArrowheads="1"/>
          </p:cNvSpPr>
          <p:nvPr/>
        </p:nvSpPr>
        <p:spPr bwMode="auto">
          <a:xfrm rot="2772954">
            <a:off x="5761787" y="3477896"/>
            <a:ext cx="493228" cy="493228"/>
          </a:xfrm>
          <a:custGeom>
            <a:avLst/>
            <a:gdLst>
              <a:gd name="T0" fmla="*/ 400 w 434"/>
              <a:gd name="T1" fmla="*/ 59 h 432"/>
              <a:gd name="T2" fmla="*/ 280 w 434"/>
              <a:gd name="T3" fmla="*/ 388 h 432"/>
              <a:gd name="T4" fmla="*/ 280 w 434"/>
              <a:gd name="T5" fmla="*/ 388 h 432"/>
              <a:gd name="T6" fmla="*/ 279 w 434"/>
              <a:gd name="T7" fmla="*/ 388 h 432"/>
              <a:gd name="T8" fmla="*/ 279 w 434"/>
              <a:gd name="T9" fmla="*/ 388 h 432"/>
              <a:gd name="T10" fmla="*/ 279 w 434"/>
              <a:gd name="T11" fmla="*/ 237 h 432"/>
              <a:gd name="T12" fmla="*/ 279 w 434"/>
              <a:gd name="T13" fmla="*/ 237 h 432"/>
              <a:gd name="T14" fmla="*/ 196 w 434"/>
              <a:gd name="T15" fmla="*/ 154 h 432"/>
              <a:gd name="T16" fmla="*/ 46 w 434"/>
              <a:gd name="T17" fmla="*/ 154 h 432"/>
              <a:gd name="T18" fmla="*/ 45 w 434"/>
              <a:gd name="T19" fmla="*/ 154 h 432"/>
              <a:gd name="T20" fmla="*/ 45 w 434"/>
              <a:gd name="T21" fmla="*/ 154 h 432"/>
              <a:gd name="T22" fmla="*/ 46 w 434"/>
              <a:gd name="T23" fmla="*/ 154 h 432"/>
              <a:gd name="T24" fmla="*/ 375 w 434"/>
              <a:gd name="T25" fmla="*/ 33 h 432"/>
              <a:gd name="T26" fmla="*/ 375 w 434"/>
              <a:gd name="T27" fmla="*/ 33 h 432"/>
              <a:gd name="T28" fmla="*/ 402 w 434"/>
              <a:gd name="T29" fmla="*/ 34 h 432"/>
              <a:gd name="T30" fmla="*/ 402 w 434"/>
              <a:gd name="T31" fmla="*/ 34 h 432"/>
              <a:gd name="T32" fmla="*/ 400 w 434"/>
              <a:gd name="T33" fmla="*/ 59 h 432"/>
              <a:gd name="T34" fmla="*/ 423 w 434"/>
              <a:gd name="T35" fmla="*/ 19 h 432"/>
              <a:gd name="T36" fmla="*/ 423 w 434"/>
              <a:gd name="T37" fmla="*/ 19 h 432"/>
              <a:gd name="T38" fmla="*/ 366 w 434"/>
              <a:gd name="T39" fmla="*/ 9 h 432"/>
              <a:gd name="T40" fmla="*/ 37 w 434"/>
              <a:gd name="T41" fmla="*/ 131 h 432"/>
              <a:gd name="T42" fmla="*/ 37 w 434"/>
              <a:gd name="T43" fmla="*/ 131 h 432"/>
              <a:gd name="T44" fmla="*/ 3 w 434"/>
              <a:gd name="T45" fmla="*/ 162 h 432"/>
              <a:gd name="T46" fmla="*/ 3 w 434"/>
              <a:gd name="T47" fmla="*/ 162 h 432"/>
              <a:gd name="T48" fmla="*/ 46 w 434"/>
              <a:gd name="T49" fmla="*/ 180 h 432"/>
              <a:gd name="T50" fmla="*/ 196 w 434"/>
              <a:gd name="T51" fmla="*/ 180 h 432"/>
              <a:gd name="T52" fmla="*/ 196 w 434"/>
              <a:gd name="T53" fmla="*/ 180 h 432"/>
              <a:gd name="T54" fmla="*/ 255 w 434"/>
              <a:gd name="T55" fmla="*/ 237 h 432"/>
              <a:gd name="T56" fmla="*/ 255 w 434"/>
              <a:gd name="T57" fmla="*/ 388 h 432"/>
              <a:gd name="T58" fmla="*/ 255 w 434"/>
              <a:gd name="T59" fmla="*/ 388 h 432"/>
              <a:gd name="T60" fmla="*/ 274 w 434"/>
              <a:gd name="T61" fmla="*/ 431 h 432"/>
              <a:gd name="T62" fmla="*/ 274 w 434"/>
              <a:gd name="T63" fmla="*/ 431 h 432"/>
              <a:gd name="T64" fmla="*/ 303 w 434"/>
              <a:gd name="T65" fmla="*/ 395 h 432"/>
              <a:gd name="T66" fmla="*/ 424 w 434"/>
              <a:gd name="T67" fmla="*/ 68 h 432"/>
              <a:gd name="T68" fmla="*/ 424 w 434"/>
              <a:gd name="T69" fmla="*/ 68 h 432"/>
              <a:gd name="T70" fmla="*/ 423 w 434"/>
              <a:gd name="T71" fmla="*/ 1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4" h="432">
                <a:moveTo>
                  <a:pt x="400" y="59"/>
                </a:moveTo>
                <a:lnTo>
                  <a:pt x="280" y="388"/>
                </a:lnTo>
                <a:lnTo>
                  <a:pt x="280" y="388"/>
                </a:lnTo>
                <a:cubicBezTo>
                  <a:pt x="279" y="388"/>
                  <a:pt x="279" y="388"/>
                  <a:pt x="279" y="388"/>
                </a:cubicBezTo>
                <a:lnTo>
                  <a:pt x="279" y="388"/>
                </a:lnTo>
                <a:lnTo>
                  <a:pt x="279" y="237"/>
                </a:lnTo>
                <a:lnTo>
                  <a:pt x="279" y="237"/>
                </a:lnTo>
                <a:cubicBezTo>
                  <a:pt x="279" y="191"/>
                  <a:pt x="242" y="154"/>
                  <a:pt x="196" y="154"/>
                </a:cubicBezTo>
                <a:lnTo>
                  <a:pt x="46" y="154"/>
                </a:lnTo>
                <a:lnTo>
                  <a:pt x="45" y="154"/>
                </a:lnTo>
                <a:lnTo>
                  <a:pt x="45" y="154"/>
                </a:lnTo>
                <a:cubicBezTo>
                  <a:pt x="45" y="154"/>
                  <a:pt x="45" y="154"/>
                  <a:pt x="46" y="154"/>
                </a:cubicBezTo>
                <a:lnTo>
                  <a:pt x="375" y="33"/>
                </a:lnTo>
                <a:lnTo>
                  <a:pt x="375" y="33"/>
                </a:lnTo>
                <a:cubicBezTo>
                  <a:pt x="388" y="28"/>
                  <a:pt x="398" y="28"/>
                  <a:pt x="402" y="34"/>
                </a:cubicBezTo>
                <a:lnTo>
                  <a:pt x="402" y="34"/>
                </a:lnTo>
                <a:cubicBezTo>
                  <a:pt x="405" y="38"/>
                  <a:pt x="405" y="48"/>
                  <a:pt x="400" y="59"/>
                </a:cubicBezTo>
                <a:close/>
                <a:moveTo>
                  <a:pt x="423" y="19"/>
                </a:moveTo>
                <a:lnTo>
                  <a:pt x="423" y="19"/>
                </a:lnTo>
                <a:cubicBezTo>
                  <a:pt x="412" y="5"/>
                  <a:pt x="390" y="0"/>
                  <a:pt x="366" y="9"/>
                </a:cubicBezTo>
                <a:lnTo>
                  <a:pt x="37" y="131"/>
                </a:lnTo>
                <a:lnTo>
                  <a:pt x="37" y="131"/>
                </a:lnTo>
                <a:cubicBezTo>
                  <a:pt x="19" y="138"/>
                  <a:pt x="0" y="146"/>
                  <a:pt x="3" y="162"/>
                </a:cubicBezTo>
                <a:lnTo>
                  <a:pt x="3" y="162"/>
                </a:lnTo>
                <a:cubicBezTo>
                  <a:pt x="6" y="176"/>
                  <a:pt x="27" y="180"/>
                  <a:pt x="46" y="180"/>
                </a:cubicBezTo>
                <a:lnTo>
                  <a:pt x="196" y="180"/>
                </a:lnTo>
                <a:lnTo>
                  <a:pt x="196" y="180"/>
                </a:lnTo>
                <a:cubicBezTo>
                  <a:pt x="228" y="180"/>
                  <a:pt x="255" y="205"/>
                  <a:pt x="255" y="237"/>
                </a:cubicBezTo>
                <a:lnTo>
                  <a:pt x="255" y="388"/>
                </a:lnTo>
                <a:lnTo>
                  <a:pt x="255" y="388"/>
                </a:lnTo>
                <a:cubicBezTo>
                  <a:pt x="255" y="401"/>
                  <a:pt x="255" y="431"/>
                  <a:pt x="274" y="431"/>
                </a:cubicBezTo>
                <a:lnTo>
                  <a:pt x="274" y="431"/>
                </a:lnTo>
                <a:cubicBezTo>
                  <a:pt x="286" y="431"/>
                  <a:pt x="294" y="420"/>
                  <a:pt x="303" y="395"/>
                </a:cubicBezTo>
                <a:lnTo>
                  <a:pt x="424" y="68"/>
                </a:lnTo>
                <a:lnTo>
                  <a:pt x="424" y="68"/>
                </a:lnTo>
                <a:cubicBezTo>
                  <a:pt x="433" y="42"/>
                  <a:pt x="429" y="27"/>
                  <a:pt x="423" y="19"/>
                </a:cubicBezTo>
                <a:close/>
              </a:path>
            </a:pathLst>
          </a:custGeom>
          <a:solidFill>
            <a:schemeClr val="accent2"/>
          </a:solidFill>
          <a:ln>
            <a:noFill/>
          </a:ln>
          <a:effectLst/>
        </p:spPr>
        <p:txBody>
          <a:bodyPr wrap="none" anchor="ctr"/>
          <a:lstStyle/>
          <a:p>
            <a:endParaRPr lang="en-US" sz="1600" b="1" dirty="0">
              <a:latin typeface="微软雅黑" panose="020B0503020204020204" charset="-122"/>
              <a:ea typeface="微软雅黑" panose="020B0503020204020204" charset="-122"/>
            </a:endParaRPr>
          </a:p>
        </p:txBody>
      </p:sp>
      <p:grpSp>
        <p:nvGrpSpPr>
          <p:cNvPr id="42" name="Group 41"/>
          <p:cNvGrpSpPr/>
          <p:nvPr/>
        </p:nvGrpSpPr>
        <p:grpSpPr>
          <a:xfrm>
            <a:off x="3216066" y="2129890"/>
            <a:ext cx="47529" cy="3189249"/>
            <a:chOff x="12093768" y="4259767"/>
            <a:chExt cx="261783" cy="6378497"/>
          </a:xfrm>
        </p:grpSpPr>
        <p:sp>
          <p:nvSpPr>
            <p:cNvPr id="43" name="Rectangle 42"/>
            <p:cNvSpPr/>
            <p:nvPr/>
          </p:nvSpPr>
          <p:spPr>
            <a:xfrm>
              <a:off x="12093768" y="8408021"/>
              <a:ext cx="261783" cy="22302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微软雅黑" panose="020B0503020204020204" charset="-122"/>
                <a:ea typeface="微软雅黑" panose="020B0503020204020204" charset="-122"/>
              </a:endParaRPr>
            </a:p>
          </p:txBody>
        </p:sp>
        <p:sp>
          <p:nvSpPr>
            <p:cNvPr id="44" name="Rectangle 43"/>
            <p:cNvSpPr/>
            <p:nvPr/>
          </p:nvSpPr>
          <p:spPr>
            <a:xfrm>
              <a:off x="12093768" y="4259767"/>
              <a:ext cx="261783" cy="22302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微软雅黑" panose="020B0503020204020204" charset="-122"/>
                <a:ea typeface="微软雅黑" panose="020B0503020204020204" charset="-122"/>
              </a:endParaRPr>
            </a:p>
          </p:txBody>
        </p:sp>
      </p:grpSp>
      <p:sp>
        <p:nvSpPr>
          <p:cNvPr id="45" name="Freeform 176"/>
          <p:cNvSpPr>
            <a:spLocks noChangeArrowheads="1"/>
          </p:cNvSpPr>
          <p:nvPr/>
        </p:nvSpPr>
        <p:spPr bwMode="auto">
          <a:xfrm rot="2772954">
            <a:off x="2969447" y="3477896"/>
            <a:ext cx="493228" cy="493228"/>
          </a:xfrm>
          <a:custGeom>
            <a:avLst/>
            <a:gdLst>
              <a:gd name="T0" fmla="*/ 400 w 434"/>
              <a:gd name="T1" fmla="*/ 59 h 432"/>
              <a:gd name="T2" fmla="*/ 280 w 434"/>
              <a:gd name="T3" fmla="*/ 388 h 432"/>
              <a:gd name="T4" fmla="*/ 280 w 434"/>
              <a:gd name="T5" fmla="*/ 388 h 432"/>
              <a:gd name="T6" fmla="*/ 279 w 434"/>
              <a:gd name="T7" fmla="*/ 388 h 432"/>
              <a:gd name="T8" fmla="*/ 279 w 434"/>
              <a:gd name="T9" fmla="*/ 388 h 432"/>
              <a:gd name="T10" fmla="*/ 279 w 434"/>
              <a:gd name="T11" fmla="*/ 237 h 432"/>
              <a:gd name="T12" fmla="*/ 279 w 434"/>
              <a:gd name="T13" fmla="*/ 237 h 432"/>
              <a:gd name="T14" fmla="*/ 196 w 434"/>
              <a:gd name="T15" fmla="*/ 154 h 432"/>
              <a:gd name="T16" fmla="*/ 46 w 434"/>
              <a:gd name="T17" fmla="*/ 154 h 432"/>
              <a:gd name="T18" fmla="*/ 45 w 434"/>
              <a:gd name="T19" fmla="*/ 154 h 432"/>
              <a:gd name="T20" fmla="*/ 45 w 434"/>
              <a:gd name="T21" fmla="*/ 154 h 432"/>
              <a:gd name="T22" fmla="*/ 46 w 434"/>
              <a:gd name="T23" fmla="*/ 154 h 432"/>
              <a:gd name="T24" fmla="*/ 375 w 434"/>
              <a:gd name="T25" fmla="*/ 33 h 432"/>
              <a:gd name="T26" fmla="*/ 375 w 434"/>
              <a:gd name="T27" fmla="*/ 33 h 432"/>
              <a:gd name="T28" fmla="*/ 402 w 434"/>
              <a:gd name="T29" fmla="*/ 34 h 432"/>
              <a:gd name="T30" fmla="*/ 402 w 434"/>
              <a:gd name="T31" fmla="*/ 34 h 432"/>
              <a:gd name="T32" fmla="*/ 400 w 434"/>
              <a:gd name="T33" fmla="*/ 59 h 432"/>
              <a:gd name="T34" fmla="*/ 423 w 434"/>
              <a:gd name="T35" fmla="*/ 19 h 432"/>
              <a:gd name="T36" fmla="*/ 423 w 434"/>
              <a:gd name="T37" fmla="*/ 19 h 432"/>
              <a:gd name="T38" fmla="*/ 366 w 434"/>
              <a:gd name="T39" fmla="*/ 9 h 432"/>
              <a:gd name="T40" fmla="*/ 37 w 434"/>
              <a:gd name="T41" fmla="*/ 131 h 432"/>
              <a:gd name="T42" fmla="*/ 37 w 434"/>
              <a:gd name="T43" fmla="*/ 131 h 432"/>
              <a:gd name="T44" fmla="*/ 3 w 434"/>
              <a:gd name="T45" fmla="*/ 162 h 432"/>
              <a:gd name="T46" fmla="*/ 3 w 434"/>
              <a:gd name="T47" fmla="*/ 162 h 432"/>
              <a:gd name="T48" fmla="*/ 46 w 434"/>
              <a:gd name="T49" fmla="*/ 180 h 432"/>
              <a:gd name="T50" fmla="*/ 196 w 434"/>
              <a:gd name="T51" fmla="*/ 180 h 432"/>
              <a:gd name="T52" fmla="*/ 196 w 434"/>
              <a:gd name="T53" fmla="*/ 180 h 432"/>
              <a:gd name="T54" fmla="*/ 255 w 434"/>
              <a:gd name="T55" fmla="*/ 237 h 432"/>
              <a:gd name="T56" fmla="*/ 255 w 434"/>
              <a:gd name="T57" fmla="*/ 388 h 432"/>
              <a:gd name="T58" fmla="*/ 255 w 434"/>
              <a:gd name="T59" fmla="*/ 388 h 432"/>
              <a:gd name="T60" fmla="*/ 274 w 434"/>
              <a:gd name="T61" fmla="*/ 431 h 432"/>
              <a:gd name="T62" fmla="*/ 274 w 434"/>
              <a:gd name="T63" fmla="*/ 431 h 432"/>
              <a:gd name="T64" fmla="*/ 303 w 434"/>
              <a:gd name="T65" fmla="*/ 395 h 432"/>
              <a:gd name="T66" fmla="*/ 424 w 434"/>
              <a:gd name="T67" fmla="*/ 68 h 432"/>
              <a:gd name="T68" fmla="*/ 424 w 434"/>
              <a:gd name="T69" fmla="*/ 68 h 432"/>
              <a:gd name="T70" fmla="*/ 423 w 434"/>
              <a:gd name="T71" fmla="*/ 1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4" h="432">
                <a:moveTo>
                  <a:pt x="400" y="59"/>
                </a:moveTo>
                <a:lnTo>
                  <a:pt x="280" y="388"/>
                </a:lnTo>
                <a:lnTo>
                  <a:pt x="280" y="388"/>
                </a:lnTo>
                <a:cubicBezTo>
                  <a:pt x="279" y="388"/>
                  <a:pt x="279" y="388"/>
                  <a:pt x="279" y="388"/>
                </a:cubicBezTo>
                <a:lnTo>
                  <a:pt x="279" y="388"/>
                </a:lnTo>
                <a:lnTo>
                  <a:pt x="279" y="237"/>
                </a:lnTo>
                <a:lnTo>
                  <a:pt x="279" y="237"/>
                </a:lnTo>
                <a:cubicBezTo>
                  <a:pt x="279" y="191"/>
                  <a:pt x="242" y="154"/>
                  <a:pt x="196" y="154"/>
                </a:cubicBezTo>
                <a:lnTo>
                  <a:pt x="46" y="154"/>
                </a:lnTo>
                <a:lnTo>
                  <a:pt x="45" y="154"/>
                </a:lnTo>
                <a:lnTo>
                  <a:pt x="45" y="154"/>
                </a:lnTo>
                <a:cubicBezTo>
                  <a:pt x="45" y="154"/>
                  <a:pt x="45" y="154"/>
                  <a:pt x="46" y="154"/>
                </a:cubicBezTo>
                <a:lnTo>
                  <a:pt x="375" y="33"/>
                </a:lnTo>
                <a:lnTo>
                  <a:pt x="375" y="33"/>
                </a:lnTo>
                <a:cubicBezTo>
                  <a:pt x="388" y="28"/>
                  <a:pt x="398" y="28"/>
                  <a:pt x="402" y="34"/>
                </a:cubicBezTo>
                <a:lnTo>
                  <a:pt x="402" y="34"/>
                </a:lnTo>
                <a:cubicBezTo>
                  <a:pt x="405" y="38"/>
                  <a:pt x="405" y="48"/>
                  <a:pt x="400" y="59"/>
                </a:cubicBezTo>
                <a:close/>
                <a:moveTo>
                  <a:pt x="423" y="19"/>
                </a:moveTo>
                <a:lnTo>
                  <a:pt x="423" y="19"/>
                </a:lnTo>
                <a:cubicBezTo>
                  <a:pt x="412" y="5"/>
                  <a:pt x="390" y="0"/>
                  <a:pt x="366" y="9"/>
                </a:cubicBezTo>
                <a:lnTo>
                  <a:pt x="37" y="131"/>
                </a:lnTo>
                <a:lnTo>
                  <a:pt x="37" y="131"/>
                </a:lnTo>
                <a:cubicBezTo>
                  <a:pt x="19" y="138"/>
                  <a:pt x="0" y="146"/>
                  <a:pt x="3" y="162"/>
                </a:cubicBezTo>
                <a:lnTo>
                  <a:pt x="3" y="162"/>
                </a:lnTo>
                <a:cubicBezTo>
                  <a:pt x="6" y="176"/>
                  <a:pt x="27" y="180"/>
                  <a:pt x="46" y="180"/>
                </a:cubicBezTo>
                <a:lnTo>
                  <a:pt x="196" y="180"/>
                </a:lnTo>
                <a:lnTo>
                  <a:pt x="196" y="180"/>
                </a:lnTo>
                <a:cubicBezTo>
                  <a:pt x="228" y="180"/>
                  <a:pt x="255" y="205"/>
                  <a:pt x="255" y="237"/>
                </a:cubicBezTo>
                <a:lnTo>
                  <a:pt x="255" y="388"/>
                </a:lnTo>
                <a:lnTo>
                  <a:pt x="255" y="388"/>
                </a:lnTo>
                <a:cubicBezTo>
                  <a:pt x="255" y="401"/>
                  <a:pt x="255" y="431"/>
                  <a:pt x="274" y="431"/>
                </a:cubicBezTo>
                <a:lnTo>
                  <a:pt x="274" y="431"/>
                </a:lnTo>
                <a:cubicBezTo>
                  <a:pt x="286" y="431"/>
                  <a:pt x="294" y="420"/>
                  <a:pt x="303" y="395"/>
                </a:cubicBezTo>
                <a:lnTo>
                  <a:pt x="424" y="68"/>
                </a:lnTo>
                <a:lnTo>
                  <a:pt x="424" y="68"/>
                </a:lnTo>
                <a:cubicBezTo>
                  <a:pt x="433" y="42"/>
                  <a:pt x="429" y="27"/>
                  <a:pt x="423" y="19"/>
                </a:cubicBezTo>
                <a:close/>
              </a:path>
            </a:pathLst>
          </a:custGeom>
          <a:solidFill>
            <a:schemeClr val="accent1"/>
          </a:solidFill>
          <a:ln>
            <a:noFill/>
          </a:ln>
          <a:effectLst/>
        </p:spPr>
        <p:txBody>
          <a:bodyPr wrap="none" anchor="ctr"/>
          <a:lstStyle/>
          <a:p>
            <a:endParaRPr lang="en-US" sz="1600" b="1" dirty="0">
              <a:latin typeface="微软雅黑" panose="020B0503020204020204" charset="-122"/>
              <a:ea typeface="微软雅黑" panose="020B0503020204020204" charset="-122"/>
            </a:endParaRPr>
          </a:p>
        </p:txBody>
      </p:sp>
      <p:sp>
        <p:nvSpPr>
          <p:cNvPr id="46" name="TextBox 45"/>
          <p:cNvSpPr txBox="1"/>
          <p:nvPr/>
        </p:nvSpPr>
        <p:spPr>
          <a:xfrm>
            <a:off x="3656758" y="2444039"/>
            <a:ext cx="1005403" cy="338554"/>
          </a:xfrm>
          <a:prstGeom prst="rect">
            <a:avLst/>
          </a:prstGeom>
          <a:noFill/>
        </p:spPr>
        <p:txBody>
          <a:bodyPr wrap="none" rtlCol="0" anchor="ctr" anchorCtr="0">
            <a:spAutoFit/>
          </a:bodyPr>
          <a:lstStyle/>
          <a:p>
            <a:r>
              <a:rPr lang="zh-CN" altLang="en-US" sz="1600" b="1" dirty="0">
                <a:latin typeface="微软雅黑" panose="020B0503020204020204" charset="-122"/>
                <a:ea typeface="微软雅黑" panose="020B0503020204020204" charset="-122"/>
                <a:cs typeface="Lato Black" charset="0"/>
              </a:rPr>
              <a:t>数据处理</a:t>
            </a:r>
          </a:p>
        </p:txBody>
      </p:sp>
      <p:sp>
        <p:nvSpPr>
          <p:cNvPr id="48" name="Subtitle 2"/>
          <p:cNvSpPr txBox="1"/>
          <p:nvPr/>
        </p:nvSpPr>
        <p:spPr>
          <a:xfrm>
            <a:off x="3586132" y="2774222"/>
            <a:ext cx="2355139" cy="67406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en-US" altLang="zh-CN" sz="1600" b="1" dirty="0">
                <a:solidFill>
                  <a:schemeClr val="tx1"/>
                </a:solidFill>
                <a:latin typeface="微软雅黑" panose="020B0503020204020204" charset="-122"/>
                <a:ea typeface="微软雅黑" panose="020B0503020204020204" charset="-122"/>
                <a:cs typeface="Lato Regular" charset="0"/>
              </a:rPr>
              <a:t>1.</a:t>
            </a:r>
            <a:r>
              <a:rPr lang="zh-CN" altLang="en-US" sz="1600" b="1" dirty="0">
                <a:solidFill>
                  <a:schemeClr val="tx1"/>
                </a:solidFill>
                <a:latin typeface="微软雅黑" panose="020B0503020204020204" charset="-122"/>
                <a:ea typeface="微软雅黑" panose="020B0503020204020204" charset="-122"/>
                <a:cs typeface="Lato Regular" charset="0"/>
              </a:rPr>
              <a:t> 前期校准：</a:t>
            </a:r>
            <a:r>
              <a:rPr lang="en-US" altLang="zh-CN" sz="1600" b="1" dirty="0">
                <a:solidFill>
                  <a:schemeClr val="tx1"/>
                </a:solidFill>
                <a:latin typeface="微软雅黑" panose="020B0503020204020204" charset="-122"/>
                <a:ea typeface="微软雅黑" panose="020B0503020204020204" charset="-122"/>
                <a:cs typeface="Lato Regular" charset="0"/>
              </a:rPr>
              <a:t>y=c</a:t>
            </a:r>
            <a:r>
              <a:rPr lang="en-US" altLang="zh-CN" sz="1600" b="1" baseline="-25000" dirty="0">
                <a:solidFill>
                  <a:schemeClr val="tx1"/>
                </a:solidFill>
                <a:latin typeface="微软雅黑" panose="020B0503020204020204" charset="-122"/>
                <a:ea typeface="微软雅黑" panose="020B0503020204020204" charset="-122"/>
                <a:cs typeface="Lato Regular" charset="0"/>
              </a:rPr>
              <a:t>2</a:t>
            </a:r>
            <a:r>
              <a:rPr lang="en-US" altLang="zh-CN" sz="1600" b="1" dirty="0">
                <a:solidFill>
                  <a:schemeClr val="tx1"/>
                </a:solidFill>
                <a:latin typeface="微软雅黑" panose="020B0503020204020204" charset="-122"/>
                <a:ea typeface="微软雅黑" panose="020B0503020204020204" charset="-122"/>
                <a:cs typeface="Lato Regular" charset="0"/>
              </a:rPr>
              <a:t>x</a:t>
            </a:r>
            <a:r>
              <a:rPr lang="en-US" altLang="zh-CN" sz="1600" b="1" baseline="30000" dirty="0">
                <a:solidFill>
                  <a:schemeClr val="tx1"/>
                </a:solidFill>
                <a:latin typeface="微软雅黑" panose="020B0503020204020204" charset="-122"/>
                <a:ea typeface="微软雅黑" panose="020B0503020204020204" charset="-122"/>
                <a:cs typeface="Lato Regular" charset="0"/>
              </a:rPr>
              <a:t>2</a:t>
            </a:r>
            <a:r>
              <a:rPr lang="en-US" altLang="zh-CN" sz="1600" b="1" dirty="0">
                <a:solidFill>
                  <a:schemeClr val="tx1"/>
                </a:solidFill>
                <a:latin typeface="微软雅黑" panose="020B0503020204020204" charset="-122"/>
                <a:ea typeface="微软雅黑" panose="020B0503020204020204" charset="-122"/>
                <a:cs typeface="Lato Regular" charset="0"/>
              </a:rPr>
              <a:t>+c</a:t>
            </a:r>
            <a:r>
              <a:rPr lang="en-US" altLang="zh-CN" sz="1600" b="1" baseline="-25000" dirty="0">
                <a:solidFill>
                  <a:schemeClr val="tx1"/>
                </a:solidFill>
                <a:latin typeface="微软雅黑" panose="020B0503020204020204" charset="-122"/>
                <a:ea typeface="微软雅黑" panose="020B0503020204020204" charset="-122"/>
                <a:cs typeface="Lato Regular" charset="0"/>
              </a:rPr>
              <a:t>1</a:t>
            </a:r>
            <a:r>
              <a:rPr lang="en-US" altLang="zh-CN" sz="1600" b="1" dirty="0">
                <a:solidFill>
                  <a:schemeClr val="tx1"/>
                </a:solidFill>
                <a:latin typeface="微软雅黑" panose="020B0503020204020204" charset="-122"/>
                <a:ea typeface="微软雅黑" panose="020B0503020204020204" charset="-122"/>
                <a:cs typeface="Lato Regular" charset="0"/>
              </a:rPr>
              <a:t>x+c</a:t>
            </a:r>
            <a:r>
              <a:rPr lang="en-US" altLang="zh-CN" sz="1600" b="1" baseline="-25000" dirty="0">
                <a:solidFill>
                  <a:schemeClr val="tx1"/>
                </a:solidFill>
                <a:latin typeface="微软雅黑" panose="020B0503020204020204" charset="-122"/>
                <a:ea typeface="微软雅黑" panose="020B0503020204020204" charset="-122"/>
                <a:cs typeface="Lato Regular" charset="0"/>
              </a:rPr>
              <a:t>0</a:t>
            </a:r>
            <a:endParaRPr lang="en-US" sz="1600" b="1" baseline="-25000" dirty="0">
              <a:solidFill>
                <a:schemeClr val="tx1"/>
              </a:solidFill>
              <a:latin typeface="微软雅黑" panose="020B0503020204020204" charset="-122"/>
              <a:ea typeface="微软雅黑" panose="020B0503020204020204" charset="-122"/>
              <a:cs typeface="Lato Regular" charset="0"/>
            </a:endParaRPr>
          </a:p>
        </p:txBody>
      </p:sp>
      <p:sp>
        <p:nvSpPr>
          <p:cNvPr id="49" name="Subtitle 2"/>
          <p:cNvSpPr txBox="1"/>
          <p:nvPr/>
        </p:nvSpPr>
        <p:spPr>
          <a:xfrm>
            <a:off x="3574512" y="3794636"/>
            <a:ext cx="2355139"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en-US" altLang="zh-CN" sz="1600" b="1" dirty="0">
                <a:solidFill>
                  <a:schemeClr val="tx1"/>
                </a:solidFill>
                <a:latin typeface="微软雅黑" panose="020B0503020204020204" charset="-122"/>
                <a:ea typeface="微软雅黑" panose="020B0503020204020204" charset="-122"/>
                <a:cs typeface="Lato Regular" charset="0"/>
              </a:rPr>
              <a:t>3.</a:t>
            </a:r>
            <a:r>
              <a:rPr lang="zh-CN" altLang="en-US" sz="1600" b="1" dirty="0">
                <a:solidFill>
                  <a:schemeClr val="tx1"/>
                </a:solidFill>
                <a:latin typeface="微软雅黑" panose="020B0503020204020204" charset="-122"/>
                <a:ea typeface="微软雅黑" panose="020B0503020204020204" charset="-122"/>
                <a:cs typeface="Lato Regular" charset="0"/>
              </a:rPr>
              <a:t> </a:t>
            </a:r>
            <a:r>
              <a:rPr lang="en-US" altLang="zh-CN" sz="1600" b="1" dirty="0" err="1">
                <a:solidFill>
                  <a:schemeClr val="tx1"/>
                </a:solidFill>
                <a:latin typeface="微软雅黑" panose="020B0503020204020204" charset="-122"/>
                <a:ea typeface="微软雅黑" panose="020B0503020204020204" charset="-122"/>
                <a:cs typeface="Lato Regular" charset="0"/>
              </a:rPr>
              <a:t>r</a:t>
            </a:r>
            <a:r>
              <a:rPr lang="en-US" altLang="zh-CN" sz="1600" b="1" baseline="-25000" dirty="0" err="1">
                <a:solidFill>
                  <a:schemeClr val="tx1"/>
                </a:solidFill>
                <a:latin typeface="微软雅黑" panose="020B0503020204020204" charset="-122"/>
                <a:ea typeface="微软雅黑" panose="020B0503020204020204" charset="-122"/>
                <a:cs typeface="Lato Regular" charset="0"/>
              </a:rPr>
              <a:t>i</a:t>
            </a:r>
            <a:r>
              <a:rPr lang="zh-CN" altLang="en-US" sz="1600" b="1" dirty="0">
                <a:solidFill>
                  <a:schemeClr val="tx1"/>
                </a:solidFill>
                <a:latin typeface="微软雅黑" panose="020B0503020204020204" charset="-122"/>
                <a:ea typeface="微软雅黑" panose="020B0503020204020204" charset="-122"/>
                <a:cs typeface="Lato Regular" charset="0"/>
              </a:rPr>
              <a:t>计算</a:t>
            </a:r>
            <a:endParaRPr lang="en-US" sz="1600" b="1" dirty="0">
              <a:solidFill>
                <a:schemeClr val="tx1"/>
              </a:solidFill>
              <a:latin typeface="微软雅黑" panose="020B0503020204020204" charset="-122"/>
              <a:ea typeface="微软雅黑" panose="020B0503020204020204" charset="-122"/>
              <a:cs typeface="Lato Regular" charset="0"/>
            </a:endParaRPr>
          </a:p>
        </p:txBody>
      </p:sp>
      <p:sp>
        <p:nvSpPr>
          <p:cNvPr id="50" name="TextBox 49"/>
          <p:cNvSpPr txBox="1"/>
          <p:nvPr/>
        </p:nvSpPr>
        <p:spPr>
          <a:xfrm>
            <a:off x="6342345" y="2444039"/>
            <a:ext cx="1005403" cy="338554"/>
          </a:xfrm>
          <a:prstGeom prst="rect">
            <a:avLst/>
          </a:prstGeom>
          <a:noFill/>
        </p:spPr>
        <p:txBody>
          <a:bodyPr wrap="none" rtlCol="0" anchor="ctr" anchorCtr="0">
            <a:spAutoFit/>
          </a:bodyPr>
          <a:lstStyle/>
          <a:p>
            <a:r>
              <a:rPr lang="zh-CN" altLang="en-US" sz="1600" b="1" dirty="0">
                <a:latin typeface="微软雅黑" panose="020B0503020204020204" charset="-122"/>
                <a:ea typeface="微软雅黑" panose="020B0503020204020204" charset="-122"/>
                <a:cs typeface="Lato Black" charset="0"/>
              </a:rPr>
              <a:t>数据分析</a:t>
            </a:r>
          </a:p>
        </p:txBody>
      </p:sp>
      <p:sp>
        <p:nvSpPr>
          <p:cNvPr id="52" name="Subtitle 2"/>
          <p:cNvSpPr txBox="1"/>
          <p:nvPr/>
        </p:nvSpPr>
        <p:spPr>
          <a:xfrm>
            <a:off x="6295515" y="3030127"/>
            <a:ext cx="2355139" cy="1336811"/>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zh-CN" altLang="en-US" sz="1600" b="1" dirty="0">
                <a:solidFill>
                  <a:schemeClr val="tx1"/>
                </a:solidFill>
                <a:latin typeface="微软雅黑" panose="020B0503020204020204" charset="-122"/>
                <a:ea typeface="微软雅黑" panose="020B0503020204020204" charset="-122"/>
                <a:cs typeface="Lato Regular" charset="0"/>
              </a:rPr>
              <a:t>战乱背景评估</a:t>
            </a:r>
            <a:endParaRPr lang="en-US" altLang="zh-CN" sz="1600" b="1" dirty="0">
              <a:solidFill>
                <a:schemeClr val="tx1"/>
              </a:solidFill>
              <a:latin typeface="微软雅黑" panose="020B0503020204020204" charset="-122"/>
              <a:ea typeface="微软雅黑" panose="020B0503020204020204" charset="-122"/>
              <a:cs typeface="Lato Regular" charset="0"/>
            </a:endParaRPr>
          </a:p>
          <a:p>
            <a:pPr algn="l">
              <a:lnSpc>
                <a:spcPts val="2150"/>
              </a:lnSpc>
            </a:pPr>
            <a:r>
              <a:rPr lang="zh-CN" altLang="en-US" sz="1600" b="1" dirty="0">
                <a:solidFill>
                  <a:schemeClr val="tx1"/>
                </a:solidFill>
                <a:latin typeface="微软雅黑" panose="020B0503020204020204" charset="-122"/>
                <a:ea typeface="微软雅黑" panose="020B0503020204020204" charset="-122"/>
                <a:cs typeface="Lato Regular" charset="0"/>
              </a:rPr>
              <a:t>光比指数时间序列分析</a:t>
            </a:r>
            <a:endParaRPr lang="en-US" altLang="zh-CN" sz="1600" b="1" dirty="0">
              <a:solidFill>
                <a:schemeClr val="tx1"/>
              </a:solidFill>
              <a:latin typeface="微软雅黑" panose="020B0503020204020204" charset="-122"/>
              <a:ea typeface="微软雅黑" panose="020B0503020204020204" charset="-122"/>
              <a:cs typeface="Lato Regular" charset="0"/>
            </a:endParaRPr>
          </a:p>
          <a:p>
            <a:pPr algn="l">
              <a:lnSpc>
                <a:spcPts val="2150"/>
              </a:lnSpc>
            </a:pPr>
            <a:r>
              <a:rPr lang="zh-CN" altLang="en-US" sz="1600" b="1" dirty="0">
                <a:solidFill>
                  <a:schemeClr val="tx1"/>
                </a:solidFill>
                <a:latin typeface="微软雅黑" panose="020B0503020204020204" charset="-122"/>
                <a:ea typeface="微软雅黑" panose="020B0503020204020204" charset="-122"/>
                <a:cs typeface="Lato Regular" charset="0"/>
              </a:rPr>
              <a:t>波动性分析</a:t>
            </a:r>
            <a:r>
              <a:rPr lang="en-US" altLang="zh-CN" sz="1600" b="1" dirty="0">
                <a:solidFill>
                  <a:schemeClr val="tx1"/>
                </a:solidFill>
                <a:latin typeface="微软雅黑" panose="020B0503020204020204" charset="-122"/>
                <a:ea typeface="微软雅黑" panose="020B0503020204020204" charset="-122"/>
                <a:cs typeface="Lato Regular" charset="0"/>
              </a:rPr>
              <a:t>(</a:t>
            </a:r>
            <a:r>
              <a:rPr lang="zh-CN" altLang="en-US" sz="1600" b="1" dirty="0">
                <a:solidFill>
                  <a:schemeClr val="tx1"/>
                </a:solidFill>
                <a:latin typeface="微软雅黑" panose="020B0503020204020204" charset="-122"/>
                <a:ea typeface="微软雅黑" panose="020B0503020204020204" charset="-122"/>
                <a:cs typeface="Lato Regular" charset="0"/>
              </a:rPr>
              <a:t>标准偏离程度</a:t>
            </a:r>
            <a:r>
              <a:rPr lang="en-US" altLang="zh-CN" sz="1600" b="1" dirty="0">
                <a:solidFill>
                  <a:schemeClr val="tx1"/>
                </a:solidFill>
                <a:latin typeface="微软雅黑" panose="020B0503020204020204" charset="-122"/>
                <a:ea typeface="微软雅黑" panose="020B0503020204020204" charset="-122"/>
                <a:cs typeface="Lato Regular" charset="0"/>
              </a:rPr>
              <a:t>)</a:t>
            </a:r>
          </a:p>
        </p:txBody>
      </p:sp>
      <p:sp>
        <p:nvSpPr>
          <p:cNvPr id="54" name="TextBox 53"/>
          <p:cNvSpPr txBox="1"/>
          <p:nvPr/>
        </p:nvSpPr>
        <p:spPr>
          <a:xfrm>
            <a:off x="9187349" y="2444039"/>
            <a:ext cx="1005403" cy="338554"/>
          </a:xfrm>
          <a:prstGeom prst="rect">
            <a:avLst/>
          </a:prstGeom>
          <a:noFill/>
        </p:spPr>
        <p:txBody>
          <a:bodyPr wrap="none" rtlCol="0" anchor="ctr" anchorCtr="0">
            <a:spAutoFit/>
          </a:bodyPr>
          <a:lstStyle/>
          <a:p>
            <a:r>
              <a:rPr lang="zh-CN" altLang="en-US" sz="1600" b="1" dirty="0">
                <a:latin typeface="微软雅黑" panose="020B0503020204020204" charset="-122"/>
                <a:ea typeface="微软雅黑" panose="020B0503020204020204" charset="-122"/>
                <a:cs typeface="Lato Black" charset="0"/>
              </a:rPr>
              <a:t>主要结论</a:t>
            </a:r>
          </a:p>
        </p:txBody>
      </p:sp>
      <p:sp>
        <p:nvSpPr>
          <p:cNvPr id="56" name="Subtitle 2"/>
          <p:cNvSpPr txBox="1"/>
          <p:nvPr/>
        </p:nvSpPr>
        <p:spPr>
          <a:xfrm>
            <a:off x="9132073" y="3025972"/>
            <a:ext cx="2355139" cy="1802579"/>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zh-CN" altLang="en-US" sz="1600" b="1" dirty="0">
                <a:solidFill>
                  <a:schemeClr val="tx1"/>
                </a:solidFill>
                <a:latin typeface="微软雅黑" panose="020B0503020204020204" charset="-122"/>
                <a:ea typeface="微软雅黑" panose="020B0503020204020204" charset="-122"/>
                <a:cs typeface="Lato Regular" charset="0"/>
              </a:rPr>
              <a:t>通常，</a:t>
            </a:r>
            <a:r>
              <a:rPr lang="en-US" altLang="zh-CN" sz="1600" b="1" dirty="0">
                <a:solidFill>
                  <a:schemeClr val="tx1"/>
                </a:solidFill>
                <a:latin typeface="微软雅黑" panose="020B0503020204020204" charset="-122"/>
                <a:ea typeface="微软雅黑" panose="020B0503020204020204" charset="-122"/>
                <a:cs typeface="Lato Regular" charset="0"/>
              </a:rPr>
              <a:t>NLVI</a:t>
            </a:r>
            <a:r>
              <a:rPr lang="zh-CN" altLang="en-US" sz="1600" b="1" dirty="0">
                <a:solidFill>
                  <a:schemeClr val="tx1"/>
                </a:solidFill>
                <a:latin typeface="微软雅黑" panose="020B0503020204020204" charset="-122"/>
                <a:ea typeface="微软雅黑" panose="020B0503020204020204" charset="-122"/>
                <a:cs typeface="Lato Regular" charset="0"/>
              </a:rPr>
              <a:t>值越大的国家，社会经济波动程度越大，战争强度越大</a:t>
            </a:r>
            <a:r>
              <a:rPr lang="zh-CN" altLang="en-US" sz="1600" b="1" dirty="0" smtClean="0">
                <a:solidFill>
                  <a:schemeClr val="tx1"/>
                </a:solidFill>
                <a:latin typeface="微软雅黑" panose="020B0503020204020204" charset="-122"/>
                <a:ea typeface="微软雅黑" panose="020B0503020204020204" charset="-122"/>
                <a:cs typeface="Lato Regular" charset="0"/>
              </a:rPr>
              <a:t>；战乱国家的</a:t>
            </a:r>
            <a:r>
              <a:rPr lang="en-US" altLang="zh-CN" sz="1600" b="1" dirty="0" err="1" smtClean="0">
                <a:solidFill>
                  <a:schemeClr val="tx1"/>
                </a:solidFill>
                <a:latin typeface="微软雅黑" panose="020B0503020204020204" charset="-122"/>
                <a:ea typeface="微软雅黑" panose="020B0503020204020204" charset="-122"/>
                <a:cs typeface="Lato Regular" charset="0"/>
              </a:rPr>
              <a:t>r</a:t>
            </a:r>
            <a:r>
              <a:rPr lang="en-US" altLang="zh-CN" sz="1600" b="1" baseline="-25000" dirty="0" err="1" smtClean="0">
                <a:solidFill>
                  <a:schemeClr val="tx1"/>
                </a:solidFill>
                <a:latin typeface="微软雅黑" panose="020B0503020204020204" charset="-122"/>
                <a:ea typeface="微软雅黑" panose="020B0503020204020204" charset="-122"/>
                <a:cs typeface="Lato Regular" charset="0"/>
              </a:rPr>
              <a:t>i</a:t>
            </a:r>
            <a:r>
              <a:rPr lang="en-US" altLang="zh-CN" sz="1600" b="1" dirty="0" smtClean="0">
                <a:solidFill>
                  <a:schemeClr val="tx1"/>
                </a:solidFill>
                <a:latin typeface="微软雅黑" panose="020B0503020204020204" charset="-122"/>
                <a:ea typeface="微软雅黑" panose="020B0503020204020204" charset="-122"/>
                <a:cs typeface="Lato Regular" charset="0"/>
              </a:rPr>
              <a:t> </a:t>
            </a:r>
            <a:r>
              <a:rPr lang="zh-CN" altLang="en-US" sz="1600" b="1" dirty="0" smtClean="0">
                <a:solidFill>
                  <a:schemeClr val="tx1"/>
                </a:solidFill>
                <a:latin typeface="微软雅黑" panose="020B0503020204020204" charset="-122"/>
                <a:ea typeface="微软雅黑" panose="020B0503020204020204" charset="-122"/>
                <a:cs typeface="Lato Regular" charset="0"/>
              </a:rPr>
              <a:t>以及</a:t>
            </a:r>
            <a:r>
              <a:rPr lang="en-US" altLang="zh-CN" sz="1600" b="1" dirty="0" smtClean="0">
                <a:solidFill>
                  <a:schemeClr val="tx1"/>
                </a:solidFill>
                <a:latin typeface="微软雅黑" panose="020B0503020204020204" charset="-122"/>
                <a:ea typeface="微软雅黑" panose="020B0503020204020204" charset="-122"/>
                <a:cs typeface="Lato Regular" charset="0"/>
              </a:rPr>
              <a:t>transformed data </a:t>
            </a:r>
            <a:r>
              <a:rPr lang="zh-CN" altLang="en-US" sz="1600" b="1" dirty="0" smtClean="0">
                <a:solidFill>
                  <a:schemeClr val="tx1"/>
                </a:solidFill>
                <a:latin typeface="微软雅黑" panose="020B0503020204020204" charset="-122"/>
                <a:ea typeface="微软雅黑" panose="020B0503020204020204" charset="-122"/>
                <a:cs typeface="Lato Regular" charset="0"/>
              </a:rPr>
              <a:t>波动相比和平国家也较大。</a:t>
            </a:r>
            <a:endParaRPr lang="en-US" sz="1600" b="1" baseline="-25000" dirty="0">
              <a:solidFill>
                <a:schemeClr val="tx1"/>
              </a:solidFill>
              <a:latin typeface="微软雅黑" panose="020B0503020204020204" charset="-122"/>
              <a:ea typeface="微软雅黑" panose="020B0503020204020204" charset="-122"/>
              <a:cs typeface="Lato Regular" charset="0"/>
            </a:endParaRPr>
          </a:p>
        </p:txBody>
      </p:sp>
      <p:sp>
        <p:nvSpPr>
          <p:cNvPr id="58" name="TextBox 57"/>
          <p:cNvSpPr txBox="1"/>
          <p:nvPr/>
        </p:nvSpPr>
        <p:spPr>
          <a:xfrm>
            <a:off x="734857" y="2444038"/>
            <a:ext cx="1005403" cy="338554"/>
          </a:xfrm>
          <a:prstGeom prst="rect">
            <a:avLst/>
          </a:prstGeom>
          <a:noFill/>
        </p:spPr>
        <p:txBody>
          <a:bodyPr wrap="none" rtlCol="0" anchor="ctr" anchorCtr="0">
            <a:spAutoFit/>
          </a:bodyPr>
          <a:lstStyle/>
          <a:p>
            <a:r>
              <a:rPr lang="zh-CN" altLang="en-US" sz="1600" b="1" dirty="0">
                <a:latin typeface="微软雅黑" panose="020B0503020204020204" charset="-122"/>
                <a:ea typeface="微软雅黑" panose="020B0503020204020204" charset="-122"/>
                <a:cs typeface="Lato Black" charset="0"/>
              </a:rPr>
              <a:t>研究目的</a:t>
            </a:r>
          </a:p>
        </p:txBody>
      </p:sp>
      <p:sp>
        <p:nvSpPr>
          <p:cNvPr id="59" name="Subtitle 2"/>
          <p:cNvSpPr txBox="1"/>
          <p:nvPr/>
        </p:nvSpPr>
        <p:spPr>
          <a:xfrm>
            <a:off x="659964" y="3772915"/>
            <a:ext cx="2355139" cy="956194"/>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zh-CN" altLang="en-US" sz="1600" b="1" dirty="0">
                <a:solidFill>
                  <a:schemeClr val="tx1"/>
                </a:solidFill>
                <a:latin typeface="微软雅黑" panose="020B0503020204020204" charset="-122"/>
                <a:ea typeface="微软雅黑" panose="020B0503020204020204" charset="-122"/>
                <a:cs typeface="Lato Regular" charset="0"/>
              </a:rPr>
              <a:t>对比和平国家与武装冲突国家夜光遥感数据的差异</a:t>
            </a:r>
          </a:p>
        </p:txBody>
      </p:sp>
      <p:sp>
        <p:nvSpPr>
          <p:cNvPr id="60" name="Subtitle 2"/>
          <p:cNvSpPr txBox="1"/>
          <p:nvPr/>
        </p:nvSpPr>
        <p:spPr>
          <a:xfrm>
            <a:off x="679581" y="3025970"/>
            <a:ext cx="2355139" cy="67406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zh-CN" altLang="en-US" sz="1600" b="1" dirty="0">
                <a:solidFill>
                  <a:schemeClr val="tx1"/>
                </a:solidFill>
                <a:latin typeface="微软雅黑" panose="020B0503020204020204" charset="-122"/>
                <a:ea typeface="微软雅黑" panose="020B0503020204020204" charset="-122"/>
                <a:cs typeface="Lato Regular" charset="0"/>
              </a:rPr>
              <a:t>研究夜光遥感图像评估全球武装冲突的潜力</a:t>
            </a:r>
          </a:p>
        </p:txBody>
      </p:sp>
      <p:sp>
        <p:nvSpPr>
          <p:cNvPr id="31" name="Subtitle 2"/>
          <p:cNvSpPr txBox="1"/>
          <p:nvPr/>
        </p:nvSpPr>
        <p:spPr>
          <a:xfrm>
            <a:off x="3586125" y="4164606"/>
            <a:ext cx="2355139"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en-US" altLang="zh-CN" sz="1600" b="1" dirty="0">
                <a:solidFill>
                  <a:schemeClr val="tx1"/>
                </a:solidFill>
                <a:latin typeface="微软雅黑" panose="020B0503020204020204" charset="-122"/>
                <a:ea typeface="微软雅黑" panose="020B0503020204020204" charset="-122"/>
                <a:cs typeface="Lato Regular" charset="0"/>
              </a:rPr>
              <a:t>4.</a:t>
            </a:r>
            <a:r>
              <a:rPr lang="zh-CN" altLang="en-US" sz="1600" b="1" dirty="0">
                <a:solidFill>
                  <a:schemeClr val="tx1"/>
                </a:solidFill>
                <a:latin typeface="微软雅黑" panose="020B0503020204020204" charset="-122"/>
                <a:ea typeface="微软雅黑" panose="020B0503020204020204" charset="-122"/>
                <a:cs typeface="Lato Regular" charset="0"/>
              </a:rPr>
              <a:t> </a:t>
            </a:r>
            <a:r>
              <a:rPr lang="en-US" altLang="zh-CN" sz="1600" b="1" dirty="0">
                <a:solidFill>
                  <a:schemeClr val="tx1"/>
                </a:solidFill>
                <a:latin typeface="微软雅黑" panose="020B0503020204020204" charset="-122"/>
                <a:ea typeface="微软雅黑" panose="020B0503020204020204" charset="-122"/>
                <a:cs typeface="Lato Regular" charset="0"/>
              </a:rPr>
              <a:t>NLVI</a:t>
            </a:r>
            <a:r>
              <a:rPr lang="zh-CN" altLang="en-US" sz="1600" b="1" dirty="0">
                <a:solidFill>
                  <a:schemeClr val="tx1"/>
                </a:solidFill>
                <a:latin typeface="微软雅黑" panose="020B0503020204020204" charset="-122"/>
                <a:ea typeface="微软雅黑" panose="020B0503020204020204" charset="-122"/>
                <a:cs typeface="Lato Regular" charset="0"/>
              </a:rPr>
              <a:t>计算</a:t>
            </a:r>
            <a:endParaRPr lang="en-US" sz="1600" b="1" dirty="0">
              <a:solidFill>
                <a:schemeClr val="tx1"/>
              </a:solidFill>
              <a:latin typeface="微软雅黑" panose="020B0503020204020204" charset="-122"/>
              <a:ea typeface="微软雅黑" panose="020B0503020204020204" charset="-122"/>
              <a:cs typeface="Lato Regular" charset="0"/>
            </a:endParaRPr>
          </a:p>
        </p:txBody>
      </p:sp>
      <p:sp>
        <p:nvSpPr>
          <p:cNvPr id="32" name="Subtitle 2"/>
          <p:cNvSpPr txBox="1"/>
          <p:nvPr/>
        </p:nvSpPr>
        <p:spPr>
          <a:xfrm>
            <a:off x="3574349" y="3434939"/>
            <a:ext cx="2355139"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en-US" altLang="zh-CN" sz="1600" b="1" dirty="0">
                <a:solidFill>
                  <a:schemeClr val="tx1"/>
                </a:solidFill>
                <a:latin typeface="微软雅黑" panose="020B0503020204020204" charset="-122"/>
                <a:ea typeface="微软雅黑" panose="020B0503020204020204" charset="-122"/>
                <a:cs typeface="Lato Regular" charset="0"/>
              </a:rPr>
              <a:t>2.</a:t>
            </a:r>
            <a:r>
              <a:rPr lang="zh-CN" altLang="en-US" sz="1600" b="1" dirty="0">
                <a:solidFill>
                  <a:schemeClr val="tx1"/>
                </a:solidFill>
                <a:latin typeface="微软雅黑" panose="020B0503020204020204" charset="-122"/>
                <a:ea typeface="微软雅黑" panose="020B0503020204020204" charset="-122"/>
                <a:cs typeface="Lato Regular" charset="0"/>
              </a:rPr>
              <a:t> 数据提取</a:t>
            </a:r>
            <a:endParaRPr lang="en-US" sz="1600" b="1" baseline="-25000" dirty="0">
              <a:solidFill>
                <a:schemeClr val="tx1"/>
              </a:solidFill>
              <a:latin typeface="微软雅黑" panose="020B0503020204020204" charset="-122"/>
              <a:ea typeface="微软雅黑" panose="020B0503020204020204" charset="-122"/>
              <a:cs typeface="Lato Regular" charset="0"/>
            </a:endParaRPr>
          </a:p>
        </p:txBody>
      </p:sp>
      <p:sp>
        <p:nvSpPr>
          <p:cNvPr id="5" name="文本框 4"/>
          <p:cNvSpPr txBox="1"/>
          <p:nvPr/>
        </p:nvSpPr>
        <p:spPr>
          <a:xfrm>
            <a:off x="725435" y="5910965"/>
            <a:ext cx="3785973" cy="584775"/>
          </a:xfrm>
          <a:prstGeom prst="rect">
            <a:avLst/>
          </a:prstGeom>
          <a:noFill/>
        </p:spPr>
        <p:txBody>
          <a:bodyPr wrap="none" rtlCol="0">
            <a:spAutoFit/>
          </a:bodyPr>
          <a:lstStyle/>
          <a:p>
            <a:r>
              <a:rPr lang="en-US" altLang="zh-CN" sz="1600" dirty="0" err="1">
                <a:latin typeface="微软雅黑" panose="020B0503020204020204" charset="-122"/>
                <a:ea typeface="微软雅黑" panose="020B0503020204020204" charset="-122"/>
                <a:cs typeface="Lato Regular" charset="0"/>
              </a:rPr>
              <a:t>r</a:t>
            </a:r>
            <a:r>
              <a:rPr lang="en-US" altLang="zh-CN" sz="1600" baseline="-25000" dirty="0" err="1">
                <a:latin typeface="微软雅黑" panose="020B0503020204020204" charset="-122"/>
                <a:ea typeface="微软雅黑" panose="020B0503020204020204" charset="-122"/>
                <a:cs typeface="Lato Regular" charset="0"/>
              </a:rPr>
              <a:t>i</a:t>
            </a:r>
            <a:r>
              <a:rPr lang="en-US" altLang="zh-CN" sz="1600" baseline="-25000" dirty="0">
                <a:latin typeface="微软雅黑" panose="020B0503020204020204" charset="-122"/>
                <a:ea typeface="微软雅黑" panose="020B0503020204020204" charset="-122"/>
                <a:cs typeface="Lato Regular" charset="0"/>
              </a:rPr>
              <a:t> </a:t>
            </a:r>
            <a:r>
              <a:rPr kumimoji="1" lang="en-US" altLang="zh-CN" sz="1600" dirty="0">
                <a:latin typeface="微软雅黑" panose="020B0503020204020204" charset="-122"/>
                <a:ea typeface="微软雅黑" panose="020B0503020204020204" charset="-122"/>
              </a:rPr>
              <a:t>:</a:t>
            </a:r>
            <a:r>
              <a:rPr kumimoji="1" lang="zh-CN" altLang="en-US" sz="1600" dirty="0">
                <a:latin typeface="微软雅黑" panose="020B0503020204020204" charset="-122"/>
                <a:ea typeface="微软雅黑" panose="020B0503020204020204" charset="-122"/>
              </a:rPr>
              <a:t> </a:t>
            </a:r>
            <a:r>
              <a:rPr lang="en-US" altLang="zh-CN" sz="1600" dirty="0">
                <a:latin typeface="微软雅黑" panose="020B0503020204020204" charset="-122"/>
                <a:ea typeface="微软雅黑" panose="020B0503020204020204" charset="-122"/>
              </a:rPr>
              <a:t>light ratio index </a:t>
            </a:r>
          </a:p>
          <a:p>
            <a:r>
              <a:rPr kumimoji="1" lang="en-US" altLang="zh-CN" sz="1600" dirty="0">
                <a:latin typeface="微软雅黑" panose="020B0503020204020204" charset="-122"/>
                <a:ea typeface="微软雅黑" panose="020B0503020204020204" charset="-122"/>
              </a:rPr>
              <a:t>NLVI:</a:t>
            </a:r>
            <a:r>
              <a:rPr kumimoji="1" lang="zh-CN" altLang="en-US" sz="1600" dirty="0">
                <a:latin typeface="微软雅黑" panose="020B0503020204020204" charset="-122"/>
                <a:ea typeface="微软雅黑" panose="020B0503020204020204" charset="-122"/>
              </a:rPr>
              <a:t> </a:t>
            </a:r>
            <a:r>
              <a:rPr lang="en-US" altLang="zh-CN" sz="1600" dirty="0">
                <a:latin typeface="微软雅黑" panose="020B0503020204020204" charset="-122"/>
                <a:ea typeface="微软雅黑" panose="020B0503020204020204" charset="-122"/>
              </a:rPr>
              <a:t>nighttime light variation index </a:t>
            </a:r>
          </a:p>
        </p:txBody>
      </p:sp>
    </p:spTree>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432113" y="221387"/>
            <a:ext cx="1422184" cy="733534"/>
          </a:xfrm>
          <a:prstGeom prst="rect">
            <a:avLst/>
          </a:prstGeom>
          <a:noFill/>
        </p:spPr>
        <p:txBody>
          <a:bodyPr wrap="none" rtlCol="0">
            <a:spAutoFit/>
          </a:bodyPr>
          <a:lstStyle/>
          <a:p>
            <a:pPr algn="ctr">
              <a:lnSpc>
                <a:spcPts val="5000"/>
              </a:lnSpc>
            </a:pPr>
            <a:r>
              <a:rPr lang="zh-CN" altLang="en-US" sz="2400" b="1" dirty="0">
                <a:solidFill>
                  <a:schemeClr val="tx2"/>
                </a:solidFill>
                <a:latin typeface="Lato Black" charset="0"/>
                <a:ea typeface="Lato Black" charset="0"/>
                <a:cs typeface="Lato Black" charset="0"/>
              </a:rPr>
              <a:t>参考文献</a:t>
            </a:r>
            <a:endParaRPr lang="en-US" sz="2400" b="1" dirty="0">
              <a:solidFill>
                <a:schemeClr val="tx2"/>
              </a:solidFill>
              <a:latin typeface="Lato Black" charset="0"/>
              <a:ea typeface="Lato Black" charset="0"/>
              <a:cs typeface="Lato Black" charset="0"/>
            </a:endParaRPr>
          </a:p>
        </p:txBody>
      </p:sp>
      <p:sp>
        <p:nvSpPr>
          <p:cNvPr id="11" name="TextBox 10"/>
          <p:cNvSpPr txBox="1"/>
          <p:nvPr/>
        </p:nvSpPr>
        <p:spPr>
          <a:xfrm rot="16200000">
            <a:off x="11937574" y="3637728"/>
            <a:ext cx="904415" cy="276999"/>
          </a:xfrm>
          <a:prstGeom prst="rect">
            <a:avLst/>
          </a:prstGeom>
          <a:noFill/>
        </p:spPr>
        <p:txBody>
          <a:bodyPr wrap="none" rtlCol="0" anchor="ctr" anchorCtr="0">
            <a:spAutoFit/>
          </a:bodyPr>
          <a:lstStyle/>
          <a:p>
            <a:pPr algn="ctr"/>
            <a:r>
              <a:rPr lang="en-US" sz="1200" b="1" dirty="0">
                <a:solidFill>
                  <a:schemeClr val="tx2"/>
                </a:solidFill>
                <a:latin typeface="Lato Black" charset="0"/>
                <a:ea typeface="Lato Black" charset="0"/>
                <a:cs typeface="Lato Black" charset="0"/>
              </a:rPr>
              <a:t>% Growth</a:t>
            </a:r>
          </a:p>
        </p:txBody>
      </p:sp>
      <p:sp>
        <p:nvSpPr>
          <p:cNvPr id="7" name="矩形 6"/>
          <p:cNvSpPr/>
          <p:nvPr/>
        </p:nvSpPr>
        <p:spPr>
          <a:xfrm>
            <a:off x="432113" y="946561"/>
            <a:ext cx="11286609" cy="6768007"/>
          </a:xfrm>
          <a:prstGeom prst="rect">
            <a:avLst/>
          </a:prstGeom>
        </p:spPr>
        <p:txBody>
          <a:bodyPr wrap="square">
            <a:spAutoFit/>
          </a:bodyPr>
          <a:lstStyle/>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Liu, Z.; He, C.; Zhang, Q.; Huang, Q.; Yang, Y. Extracting the dynamics of urban expansion in China using DMSP-OLS nighttime light data from 1992 to 2008. </a:t>
            </a:r>
            <a:r>
              <a:rPr lang="en-US" altLang="zh-CN" sz="1000" i="1" u="none" strike="noStrike" kern="100" dirty="0" err="1">
                <a:solidFill>
                  <a:srgbClr val="000000"/>
                </a:solidFill>
                <a:effectLst/>
                <a:uFill>
                  <a:solidFill>
                    <a:srgbClr val="000000"/>
                  </a:solidFill>
                </a:uFill>
                <a:latin typeface="+mn-ea"/>
                <a:cs typeface="Times New Roman" panose="02020603050405020304" pitchFamily="18" charset="0"/>
              </a:rPr>
              <a:t>Landsc</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 Urban Plan.</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2012</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106</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62–72. </a:t>
            </a:r>
          </a:p>
          <a:p>
            <a:pPr marL="342900" marR="51435" indent="-342900" algn="just" fontAlgn="base">
              <a:lnSpc>
                <a:spcPct val="124000"/>
              </a:lnSpc>
              <a:spcAft>
                <a:spcPts val="25"/>
              </a:spcAft>
              <a:buClr>
                <a:srgbClr val="000000"/>
              </a:buClr>
              <a:buSzPts val="1200"/>
              <a:buFont typeface="+mj-lt"/>
              <a:buAutoNum type="arabicPeriod"/>
            </a:pPr>
            <a:r>
              <a:rPr lang="en-US" altLang="zh-CN" sz="1000" dirty="0">
                <a:latin typeface="+mn-ea"/>
              </a:rPr>
              <a:t>Li, X.; Ge, L.; Chen, X. Detecting Zimbabwe’s decadal economic decline using nighttime light imagery. </a:t>
            </a:r>
            <a:r>
              <a:rPr lang="en-US" altLang="zh-CN" sz="1000" i="1" dirty="0">
                <a:latin typeface="+mn-ea"/>
              </a:rPr>
              <a:t>Remote Sens.</a:t>
            </a:r>
            <a:r>
              <a:rPr lang="en-US" altLang="zh-CN" sz="1000" dirty="0">
                <a:latin typeface="+mn-ea"/>
              </a:rPr>
              <a:t> </a:t>
            </a:r>
            <a:r>
              <a:rPr lang="en-US" altLang="zh-CN" sz="1000" b="1" dirty="0">
                <a:latin typeface="+mn-ea"/>
              </a:rPr>
              <a:t>2013</a:t>
            </a:r>
            <a:r>
              <a:rPr lang="en-US" altLang="zh-CN" sz="1000" dirty="0">
                <a:latin typeface="+mn-ea"/>
              </a:rPr>
              <a:t>, </a:t>
            </a:r>
            <a:r>
              <a:rPr lang="en-US" altLang="zh-CN" sz="1000" i="1" dirty="0">
                <a:latin typeface="+mn-ea"/>
              </a:rPr>
              <a:t>5</a:t>
            </a:r>
            <a:r>
              <a:rPr lang="en-US" altLang="zh-CN" sz="1000" dirty="0">
                <a:latin typeface="+mn-ea"/>
              </a:rPr>
              <a:t>, 4551–4570. </a:t>
            </a: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Elvidge</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C.; Baugh, K.; Hobson, V.;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Kihn</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E.;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Kroehl</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H.; Davis, E.;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Cocero</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D. Satellite inventory of human settlements using nocturnal radiation emissions: A contribution for the global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toolchest</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Glob. Chang. Biol.</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1997</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3</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387–395.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Yu, B.; Shu, S.; Liu, H.; Song, W.; Wu, J.; Wang, L.; Chen, Z. Object-based spatial cluster analysis of urban landscape pattern using nighttime light satellite images: A case study of China.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Int. J. </a:t>
            </a:r>
            <a:r>
              <a:rPr lang="en-US" altLang="zh-CN" sz="1000" i="1" u="none" strike="noStrike" kern="100" dirty="0" err="1">
                <a:solidFill>
                  <a:srgbClr val="000000"/>
                </a:solidFill>
                <a:effectLst/>
                <a:uFill>
                  <a:solidFill>
                    <a:srgbClr val="000000"/>
                  </a:solidFill>
                </a:uFill>
                <a:latin typeface="+mn-ea"/>
                <a:cs typeface="Times New Roman" panose="02020603050405020304" pitchFamily="18" charset="0"/>
              </a:rPr>
              <a:t>Geogr</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 Inf. Sci.</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2014</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doi</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10.1080/13658816.2014.922186.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Dobson, J.E.;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Brlght</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E.A.; Coleman, P.R.;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Durfee</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R.C.; Worley, B.A.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Landscan</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 global population database for estimating populations at risk. </a:t>
            </a:r>
            <a:r>
              <a:rPr lang="en-US" altLang="zh-CN" sz="1000" i="1" u="none" strike="noStrike" kern="100" dirty="0" err="1">
                <a:solidFill>
                  <a:srgbClr val="000000"/>
                </a:solidFill>
                <a:effectLst/>
                <a:uFill>
                  <a:solidFill>
                    <a:srgbClr val="000000"/>
                  </a:solidFill>
                </a:uFill>
                <a:latin typeface="+mn-ea"/>
                <a:cs typeface="Times New Roman" panose="02020603050405020304" pitchFamily="18" charset="0"/>
              </a:rPr>
              <a:t>Photogramm</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 Eng. Remote Sens.</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2000</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66</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849–857.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3000"/>
              </a:lnSpc>
              <a:spcAft>
                <a:spcPts val="20"/>
              </a:spcAft>
              <a:buClr>
                <a:srgbClr val="000000"/>
              </a:buClr>
              <a:buSzPts val="1200"/>
              <a:buFont typeface="+mj-lt"/>
              <a:buAutoNum type="arabicPeriod"/>
            </a:pP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Sutton, P.; Roberts, D.;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Elvidge</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C.;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Melj</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H. A comparison of nighttime satellite imagery and population density for the continental united states. </a:t>
            </a:r>
            <a:r>
              <a:rPr lang="en-US" altLang="zh-CN" sz="1000" i="1" u="none" strike="noStrike" kern="100" dirty="0" err="1">
                <a:solidFill>
                  <a:srgbClr val="000000"/>
                </a:solidFill>
                <a:effectLst/>
                <a:uFill>
                  <a:solidFill>
                    <a:srgbClr val="000000"/>
                  </a:solidFill>
                </a:uFill>
                <a:latin typeface="+mn-ea"/>
                <a:cs typeface="Times New Roman" panose="02020603050405020304" pitchFamily="18" charset="0"/>
              </a:rPr>
              <a:t>Photogramm</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 Eng. Remote Sens.</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1997</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63</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1303–1313.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Sutton, P.C.;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Costanza</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R. Global estimates of market and non-market values derived from nighttime satellite imagery, land cover, and ecosystem service valuation.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Ecol. Econ.</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2002</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41</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509–527.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He, C.; Ma, Q.; Liu, Z.; Zhang, Q. Modeling the spatiotemporal dynamics of electric power consumption in mainland China using saturation-corrected DMSP/OLS nighttime stable light data.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Int. J. Digit. Earth</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2013</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doi:10.1080/17538947.2013.822026.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He, C.; Ma, Q.; Liu, Z.; Zhang, Q. Modeling the spatiotemporal dynamics of electric power consumption in mainland China using saturation-corrected DMSP/OLS nighttime stable light data.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Int. J. Digit. Earth</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2013</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doi:10.1080/17538947.2013.822026.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Doll, C.N.H.; Muller, J.-P.;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Elvidge</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C.D. Night-time imagery as a tool for global mapping of socioeconomic parameters and greenhouse gas emissions. </a:t>
            </a:r>
            <a:r>
              <a:rPr lang="en-US" altLang="zh-CN" sz="1000" i="1" u="none" strike="noStrike" kern="100" dirty="0" err="1">
                <a:solidFill>
                  <a:srgbClr val="000000"/>
                </a:solidFill>
                <a:effectLst/>
                <a:uFill>
                  <a:solidFill>
                    <a:srgbClr val="000000"/>
                  </a:solidFill>
                </a:uFill>
                <a:latin typeface="+mn-ea"/>
                <a:cs typeface="Times New Roman" panose="02020603050405020304" pitchFamily="18" charset="0"/>
              </a:rPr>
              <a:t>Ambio</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2000</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29</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157–162.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Nizeyimana</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E.L.; Petersen, G.W.;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Imhoff</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M.L.; Sinclair, H.R.;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Waltman</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S.W.;  Reed-</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Margetan</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D.S.; Levine, E.R.; Russo, J.M. Assessing the impact of land conversion to  urban use on soils with different productivity levels in the USA.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Soil Sci. Soc. Am. J.</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2001</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65</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391–402.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Cho, K.; Ito, R.;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Shimoda</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H.; Sakata, T. Technical note and cover fishing fleet lights and  sea surface temperature distribution observed by DMSP/OLS sensor.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Int. J. Remote Sens.</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1999</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20</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3–9.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Cinzano, P.;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Falchi</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F.;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Elvidge</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C.D.; Baugh, K.E. The artificial night sky brightness mapped from DMSP satellite operational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linescan</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system measurements.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Mon. Not. R. Astron. Soc.</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2000</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318</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641–657.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Fuller, D.O.;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Fulk</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M. Comparison of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noaa-avhrr</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and DMSP-OLS for operational fire monitoring in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kalimantan</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indonesia</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Int. J. Remote Sens.</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2000</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21</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181–187.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Aubrecht</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C.;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Elvidge</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C.D.;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Longcore</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T.; Rich, C.;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Safran</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J.; Strong, A.E.;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Eakin</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C.M.;  Baugh, K.E.; Tuttle, B.T.; Howard, A.T.;</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 et al.</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 global inventory of coral reef stressors based on satellite observed nighttime lights. </a:t>
            </a:r>
            <a:r>
              <a:rPr lang="en-US" altLang="zh-CN" sz="1000" i="1" u="none" strike="noStrike" kern="100" dirty="0" err="1">
                <a:solidFill>
                  <a:srgbClr val="000000"/>
                </a:solidFill>
                <a:effectLst/>
                <a:uFill>
                  <a:solidFill>
                    <a:srgbClr val="000000"/>
                  </a:solidFill>
                </a:uFill>
                <a:latin typeface="+mn-ea"/>
                <a:cs typeface="Times New Roman" panose="02020603050405020304" pitchFamily="18" charset="0"/>
              </a:rPr>
              <a:t>Geocarto</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 Int.</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2008</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23</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467–479.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Pauley, S.M. Lighting for the human circadian clock: Recent research indicates that lighting has become a public health issue.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Med. Hypotheses</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2004</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63</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588–596.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Kohiyama</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M.; Hayashi, H.; Maki, N.;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Higashida</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M.;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Kroehl</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H.W.; </a:t>
            </a:r>
            <a:r>
              <a:rPr lang="en-US" altLang="zh-CN" sz="1000" u="none" strike="noStrike" kern="100" dirty="0" err="1">
                <a:solidFill>
                  <a:srgbClr val="000000"/>
                </a:solidFill>
                <a:effectLst/>
                <a:uFill>
                  <a:solidFill>
                    <a:srgbClr val="000000"/>
                  </a:solidFill>
                </a:uFill>
                <a:latin typeface="+mn-ea"/>
                <a:cs typeface="Times New Roman" panose="02020603050405020304" pitchFamily="18" charset="0"/>
              </a:rPr>
              <a:t>Elvidge</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C.D.; Hobson, V.R. Early damaged area estimation system using DMSP-OLS night-time imagery.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Int. J. Remote Sens.</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2004</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25</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2015–2036.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lvl="0" indent="-342900" algn="just" fontAlgn="base">
              <a:lnSpc>
                <a:spcPct val="124000"/>
              </a:lnSpc>
              <a:spcAft>
                <a:spcPts val="25"/>
              </a:spcAft>
              <a:buClr>
                <a:srgbClr val="000000"/>
              </a:buClr>
              <a:buSzPts val="1200"/>
              <a:buFont typeface="+mj-lt"/>
              <a:buAutoNum type="arabicPeriod"/>
            </a:pP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Agnew, J.; Gillespie, T.W.; Gonzalez, J.; Min, B. Baghdad nights: Evaluating the US military “surge” using nighttime light signatures.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Environ. Plan. A</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b="1" u="none" strike="noStrike" kern="100" dirty="0">
                <a:solidFill>
                  <a:srgbClr val="000000"/>
                </a:solidFill>
                <a:effectLst/>
                <a:uFill>
                  <a:solidFill>
                    <a:srgbClr val="000000"/>
                  </a:solidFill>
                </a:uFill>
                <a:latin typeface="+mn-ea"/>
                <a:cs typeface="Times New Roman" panose="02020603050405020304" pitchFamily="18" charset="0"/>
              </a:rPr>
              <a:t>2008</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a:t>
            </a:r>
            <a:r>
              <a:rPr lang="en-US" altLang="zh-CN" sz="1000" i="1" u="none" strike="noStrike" kern="100" dirty="0">
                <a:solidFill>
                  <a:srgbClr val="000000"/>
                </a:solidFill>
                <a:effectLst/>
                <a:uFill>
                  <a:solidFill>
                    <a:srgbClr val="000000"/>
                  </a:solidFill>
                </a:uFill>
                <a:latin typeface="+mn-ea"/>
                <a:cs typeface="Times New Roman" panose="02020603050405020304" pitchFamily="18" charset="0"/>
              </a:rPr>
              <a:t>40</a:t>
            </a:r>
            <a:r>
              <a:rPr lang="en-US" altLang="zh-CN" sz="1000" u="none" strike="noStrike" kern="100" dirty="0">
                <a:solidFill>
                  <a:srgbClr val="000000"/>
                </a:solidFill>
                <a:effectLst/>
                <a:uFill>
                  <a:solidFill>
                    <a:srgbClr val="000000"/>
                  </a:solidFill>
                </a:uFill>
                <a:latin typeface="+mn-ea"/>
                <a:cs typeface="Times New Roman" panose="02020603050405020304" pitchFamily="18" charset="0"/>
              </a:rPr>
              <a:t>, 2285–2295. </a:t>
            </a: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a:p>
            <a:pPr marL="342900" marR="51435" indent="-342900" algn="just" fontAlgn="base">
              <a:lnSpc>
                <a:spcPct val="124000"/>
              </a:lnSpc>
              <a:spcAft>
                <a:spcPts val="25"/>
              </a:spcAft>
              <a:buClr>
                <a:srgbClr val="000000"/>
              </a:buClr>
              <a:buSzPts val="1200"/>
              <a:buFont typeface="+mj-lt"/>
              <a:buAutoNum type="arabicPeriod"/>
            </a:pPr>
            <a:endParaRPr lang="zh-CN" altLang="zh-CN" sz="1000" dirty="0">
              <a:latin typeface="+mn-ea"/>
            </a:endParaRPr>
          </a:p>
          <a:p>
            <a:pPr marL="342900" marR="51435" lvl="0" indent="-342900" algn="just" fontAlgn="base">
              <a:lnSpc>
                <a:spcPct val="124000"/>
              </a:lnSpc>
              <a:spcAft>
                <a:spcPts val="25"/>
              </a:spcAft>
              <a:buClr>
                <a:srgbClr val="000000"/>
              </a:buClr>
              <a:buSzPts val="1200"/>
              <a:buFont typeface="+mj-lt"/>
              <a:buAutoNum type="arabicPeriod"/>
            </a:pPr>
            <a:endParaRPr lang="zh-CN" altLang="zh-CN" sz="1000" u="none" strike="noStrike" kern="100" dirty="0">
              <a:solidFill>
                <a:srgbClr val="000000"/>
              </a:solidFill>
              <a:effectLst/>
              <a:uFill>
                <a:solidFill>
                  <a:srgbClr val="000000"/>
                </a:solidFill>
              </a:uFill>
              <a:latin typeface="+mn-ea"/>
              <a:cs typeface="Times New Roman" panose="02020603050405020304" pitchFamily="18" charset="0"/>
            </a:endParaRPr>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588014" y="371858"/>
            <a:ext cx="1031051" cy="733534"/>
          </a:xfrm>
          <a:prstGeom prst="rect">
            <a:avLst/>
          </a:prstGeom>
          <a:noFill/>
        </p:spPr>
        <p:txBody>
          <a:bodyPr wrap="none" rtlCol="0">
            <a:spAutoFit/>
          </a:bodyPr>
          <a:lstStyle/>
          <a:p>
            <a:pPr algn="ctr">
              <a:lnSpc>
                <a:spcPts val="5000"/>
              </a:lnSpc>
            </a:pPr>
            <a:r>
              <a:rPr lang="zh-CN" altLang="en-US" sz="3300" b="1" dirty="0">
                <a:solidFill>
                  <a:schemeClr val="tx2"/>
                </a:solidFill>
                <a:latin typeface="微软雅黑" panose="020B0503020204020204" charset="-122"/>
                <a:ea typeface="微软雅黑" panose="020B0503020204020204" charset="-122"/>
                <a:cs typeface="Lato Black" charset="0"/>
              </a:rPr>
              <a:t>目录</a:t>
            </a:r>
          </a:p>
        </p:txBody>
      </p:sp>
      <p:sp>
        <p:nvSpPr>
          <p:cNvPr id="2" name="Hexagon 1"/>
          <p:cNvSpPr/>
          <p:nvPr/>
        </p:nvSpPr>
        <p:spPr>
          <a:xfrm rot="5400000">
            <a:off x="7186689" y="1959241"/>
            <a:ext cx="2354247" cy="2029523"/>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微软雅黑" panose="020B0503020204020204" charset="-122"/>
              <a:ea typeface="微软雅黑" panose="020B0503020204020204" charset="-122"/>
            </a:endParaRPr>
          </a:p>
        </p:txBody>
      </p:sp>
      <p:sp>
        <p:nvSpPr>
          <p:cNvPr id="23" name="Hexagon 22"/>
          <p:cNvSpPr/>
          <p:nvPr/>
        </p:nvSpPr>
        <p:spPr>
          <a:xfrm rot="5400000">
            <a:off x="9465231" y="3278460"/>
            <a:ext cx="2354247" cy="2029523"/>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微软雅黑" panose="020B0503020204020204" charset="-122"/>
              <a:ea typeface="微软雅黑" panose="020B0503020204020204" charset="-122"/>
            </a:endParaRPr>
          </a:p>
        </p:txBody>
      </p:sp>
      <p:sp>
        <p:nvSpPr>
          <p:cNvPr id="27" name="TextBox 26"/>
          <p:cNvSpPr txBox="1"/>
          <p:nvPr/>
        </p:nvSpPr>
        <p:spPr>
          <a:xfrm>
            <a:off x="10194635" y="4099026"/>
            <a:ext cx="952505" cy="323165"/>
          </a:xfrm>
          <a:prstGeom prst="rect">
            <a:avLst/>
          </a:prstGeom>
          <a:noFill/>
        </p:spPr>
        <p:txBody>
          <a:bodyPr wrap="none" rtlCol="0" anchor="ctr" anchorCtr="0">
            <a:spAutoFit/>
          </a:bodyPr>
          <a:lstStyle/>
          <a:p>
            <a:pPr algn="ctr"/>
            <a:r>
              <a:rPr lang="en-US" sz="1500" b="1" dirty="0">
                <a:solidFill>
                  <a:schemeClr val="bg1"/>
                </a:solidFill>
                <a:latin typeface="微软雅黑" panose="020B0503020204020204" charset="-122"/>
                <a:ea typeface="微软雅黑" panose="020B0503020204020204" charset="-122"/>
                <a:cs typeface="Lato Black" charset="0"/>
              </a:rPr>
              <a:t>STEP 0</a:t>
            </a:r>
            <a:r>
              <a:rPr lang="en-US" altLang="zh-CN" sz="1500" b="1" dirty="0">
                <a:solidFill>
                  <a:schemeClr val="bg1"/>
                </a:solidFill>
                <a:latin typeface="微软雅黑" panose="020B0503020204020204" charset="-122"/>
                <a:ea typeface="微软雅黑" panose="020B0503020204020204" charset="-122"/>
                <a:cs typeface="Lato Black" charset="0"/>
              </a:rPr>
              <a:t>5</a:t>
            </a:r>
            <a:endParaRPr lang="en-US" sz="1500" b="1" dirty="0">
              <a:solidFill>
                <a:schemeClr val="bg1"/>
              </a:solidFill>
              <a:latin typeface="微软雅黑" panose="020B0503020204020204" charset="-122"/>
              <a:ea typeface="微软雅黑" panose="020B0503020204020204" charset="-122"/>
              <a:cs typeface="Lato Black" charset="0"/>
            </a:endParaRPr>
          </a:p>
        </p:txBody>
      </p:sp>
      <p:sp>
        <p:nvSpPr>
          <p:cNvPr id="29" name="TextBox 28"/>
          <p:cNvSpPr txBox="1"/>
          <p:nvPr/>
        </p:nvSpPr>
        <p:spPr>
          <a:xfrm>
            <a:off x="10421780" y="3467102"/>
            <a:ext cx="500458" cy="733534"/>
          </a:xfrm>
          <a:prstGeom prst="rect">
            <a:avLst/>
          </a:prstGeom>
          <a:noFill/>
        </p:spPr>
        <p:txBody>
          <a:bodyPr wrap="none" rtlCol="0">
            <a:spAutoFit/>
          </a:bodyPr>
          <a:lstStyle/>
          <a:p>
            <a:pPr algn="ctr">
              <a:lnSpc>
                <a:spcPts val="5000"/>
              </a:lnSpc>
            </a:pPr>
            <a:r>
              <a:rPr lang="en-US" sz="4000" b="1" dirty="0">
                <a:solidFill>
                  <a:schemeClr val="bg1"/>
                </a:solidFill>
                <a:latin typeface="微软雅黑" panose="020B0503020204020204" charset="-122"/>
                <a:ea typeface="微软雅黑" panose="020B0503020204020204" charset="-122"/>
                <a:cs typeface="Lato Black" charset="0"/>
              </a:rPr>
              <a:t>5</a:t>
            </a:r>
          </a:p>
        </p:txBody>
      </p:sp>
      <p:sp>
        <p:nvSpPr>
          <p:cNvPr id="30" name="Subtitle 2"/>
          <p:cNvSpPr txBox="1"/>
          <p:nvPr/>
        </p:nvSpPr>
        <p:spPr>
          <a:xfrm>
            <a:off x="9815000" y="4353413"/>
            <a:ext cx="1654704"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nSpc>
                <a:spcPts val="2150"/>
              </a:lnSpc>
            </a:pPr>
            <a:r>
              <a:rPr lang="zh-CN" altLang="en-US" sz="1350" b="1" dirty="0">
                <a:solidFill>
                  <a:schemeClr val="bg1"/>
                </a:solidFill>
                <a:latin typeface="微软雅黑" panose="020B0503020204020204" charset="-122"/>
                <a:ea typeface="微软雅黑" panose="020B0503020204020204" charset="-122"/>
                <a:cs typeface="Lato Regular" charset="0"/>
              </a:rPr>
              <a:t>参考文献</a:t>
            </a:r>
          </a:p>
        </p:txBody>
      </p:sp>
      <p:sp>
        <p:nvSpPr>
          <p:cNvPr id="31" name="TextBox 30"/>
          <p:cNvSpPr txBox="1"/>
          <p:nvPr/>
        </p:nvSpPr>
        <p:spPr>
          <a:xfrm>
            <a:off x="7923550" y="2738577"/>
            <a:ext cx="952505" cy="323165"/>
          </a:xfrm>
          <a:prstGeom prst="rect">
            <a:avLst/>
          </a:prstGeom>
          <a:noFill/>
        </p:spPr>
        <p:txBody>
          <a:bodyPr wrap="none" rtlCol="0" anchor="ctr" anchorCtr="0">
            <a:spAutoFit/>
          </a:bodyPr>
          <a:lstStyle/>
          <a:p>
            <a:pPr algn="ctr"/>
            <a:r>
              <a:rPr lang="en-US" sz="1500" b="1" dirty="0">
                <a:solidFill>
                  <a:schemeClr val="bg1"/>
                </a:solidFill>
                <a:latin typeface="微软雅黑" panose="020B0503020204020204" charset="-122"/>
                <a:ea typeface="微软雅黑" panose="020B0503020204020204" charset="-122"/>
                <a:cs typeface="Lato Black" charset="0"/>
              </a:rPr>
              <a:t>STEP 0</a:t>
            </a:r>
            <a:r>
              <a:rPr lang="en-US" altLang="zh-CN" sz="1500" b="1" dirty="0">
                <a:solidFill>
                  <a:schemeClr val="bg1"/>
                </a:solidFill>
                <a:latin typeface="微软雅黑" panose="020B0503020204020204" charset="-122"/>
                <a:ea typeface="微软雅黑" panose="020B0503020204020204" charset="-122"/>
                <a:cs typeface="Lato Black" charset="0"/>
              </a:rPr>
              <a:t>4</a:t>
            </a:r>
            <a:endParaRPr lang="en-US" sz="1500" b="1" dirty="0">
              <a:solidFill>
                <a:schemeClr val="bg1"/>
              </a:solidFill>
              <a:latin typeface="微软雅黑" panose="020B0503020204020204" charset="-122"/>
              <a:ea typeface="微软雅黑" panose="020B0503020204020204" charset="-122"/>
              <a:cs typeface="Lato Black" charset="0"/>
            </a:endParaRPr>
          </a:p>
        </p:txBody>
      </p:sp>
      <p:sp>
        <p:nvSpPr>
          <p:cNvPr id="36" name="TextBox 35"/>
          <p:cNvSpPr txBox="1"/>
          <p:nvPr/>
        </p:nvSpPr>
        <p:spPr>
          <a:xfrm>
            <a:off x="8143239" y="2106652"/>
            <a:ext cx="500458" cy="733534"/>
          </a:xfrm>
          <a:prstGeom prst="rect">
            <a:avLst/>
          </a:prstGeom>
          <a:noFill/>
        </p:spPr>
        <p:txBody>
          <a:bodyPr wrap="none" rtlCol="0">
            <a:spAutoFit/>
          </a:bodyPr>
          <a:lstStyle/>
          <a:p>
            <a:pPr algn="ctr">
              <a:lnSpc>
                <a:spcPts val="5000"/>
              </a:lnSpc>
            </a:pPr>
            <a:r>
              <a:rPr lang="en-US" sz="4000" b="1" dirty="0">
                <a:solidFill>
                  <a:schemeClr val="bg1"/>
                </a:solidFill>
                <a:latin typeface="微软雅黑" panose="020B0503020204020204" charset="-122"/>
                <a:ea typeface="微软雅黑" panose="020B0503020204020204" charset="-122"/>
                <a:cs typeface="Lato Black" charset="0"/>
              </a:rPr>
              <a:t>4</a:t>
            </a:r>
          </a:p>
        </p:txBody>
      </p:sp>
      <p:sp>
        <p:nvSpPr>
          <p:cNvPr id="39" name="Subtitle 2"/>
          <p:cNvSpPr txBox="1"/>
          <p:nvPr/>
        </p:nvSpPr>
        <p:spPr>
          <a:xfrm>
            <a:off x="7543915" y="2992962"/>
            <a:ext cx="1654704"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nSpc>
                <a:spcPts val="2150"/>
              </a:lnSpc>
            </a:pPr>
            <a:endParaRPr lang="en-US" sz="1350" b="1" dirty="0">
              <a:solidFill>
                <a:schemeClr val="bg1"/>
              </a:solidFill>
              <a:latin typeface="微软雅黑" panose="020B0503020204020204" charset="-122"/>
              <a:ea typeface="微软雅黑" panose="020B0503020204020204" charset="-122"/>
              <a:cs typeface="Lato Regular" charset="0"/>
            </a:endParaRPr>
          </a:p>
        </p:txBody>
      </p:sp>
      <p:sp>
        <p:nvSpPr>
          <p:cNvPr id="40" name="Hexagon 39"/>
          <p:cNvSpPr/>
          <p:nvPr/>
        </p:nvSpPr>
        <p:spPr>
          <a:xfrm rot="5400000">
            <a:off x="2629603" y="1959241"/>
            <a:ext cx="2354247" cy="2029523"/>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微软雅黑" panose="020B0503020204020204" charset="-122"/>
              <a:ea typeface="微软雅黑" panose="020B0503020204020204" charset="-122"/>
            </a:endParaRPr>
          </a:p>
        </p:txBody>
      </p:sp>
      <p:sp>
        <p:nvSpPr>
          <p:cNvPr id="41" name="Hexagon 40"/>
          <p:cNvSpPr/>
          <p:nvPr/>
        </p:nvSpPr>
        <p:spPr>
          <a:xfrm rot="5400000">
            <a:off x="351061" y="3278460"/>
            <a:ext cx="2354247" cy="2029523"/>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微软雅黑" panose="020B0503020204020204" charset="-122"/>
              <a:ea typeface="微软雅黑" panose="020B0503020204020204" charset="-122"/>
            </a:endParaRPr>
          </a:p>
        </p:txBody>
      </p:sp>
      <p:sp>
        <p:nvSpPr>
          <p:cNvPr id="42" name="TextBox 41"/>
          <p:cNvSpPr txBox="1"/>
          <p:nvPr/>
        </p:nvSpPr>
        <p:spPr>
          <a:xfrm>
            <a:off x="1080467" y="4099025"/>
            <a:ext cx="952505" cy="323165"/>
          </a:xfrm>
          <a:prstGeom prst="rect">
            <a:avLst/>
          </a:prstGeom>
          <a:noFill/>
        </p:spPr>
        <p:txBody>
          <a:bodyPr wrap="none" rtlCol="0" anchor="ctr" anchorCtr="0">
            <a:spAutoFit/>
          </a:bodyPr>
          <a:lstStyle/>
          <a:p>
            <a:pPr algn="ctr"/>
            <a:r>
              <a:rPr lang="en-US" sz="1500" b="1" dirty="0">
                <a:solidFill>
                  <a:schemeClr val="bg1"/>
                </a:solidFill>
                <a:latin typeface="微软雅黑" panose="020B0503020204020204" charset="-122"/>
                <a:ea typeface="微软雅黑" panose="020B0503020204020204" charset="-122"/>
                <a:cs typeface="Lato Black" charset="0"/>
              </a:rPr>
              <a:t>STEP 01</a:t>
            </a:r>
          </a:p>
        </p:txBody>
      </p:sp>
      <p:sp>
        <p:nvSpPr>
          <p:cNvPr id="43" name="TextBox 42"/>
          <p:cNvSpPr txBox="1"/>
          <p:nvPr/>
        </p:nvSpPr>
        <p:spPr>
          <a:xfrm>
            <a:off x="1296459" y="3467102"/>
            <a:ext cx="500458" cy="733534"/>
          </a:xfrm>
          <a:prstGeom prst="rect">
            <a:avLst/>
          </a:prstGeom>
          <a:noFill/>
        </p:spPr>
        <p:txBody>
          <a:bodyPr wrap="none" rtlCol="0">
            <a:spAutoFit/>
          </a:bodyPr>
          <a:lstStyle/>
          <a:p>
            <a:pPr algn="ctr">
              <a:lnSpc>
                <a:spcPts val="5000"/>
              </a:lnSpc>
            </a:pPr>
            <a:r>
              <a:rPr lang="en-US" sz="4000" b="1" dirty="0">
                <a:solidFill>
                  <a:schemeClr val="bg1"/>
                </a:solidFill>
                <a:latin typeface="微软雅黑" panose="020B0503020204020204" charset="-122"/>
                <a:ea typeface="微软雅黑" panose="020B0503020204020204" charset="-122"/>
                <a:cs typeface="Lato Black" charset="0"/>
              </a:rPr>
              <a:t>1</a:t>
            </a:r>
          </a:p>
        </p:txBody>
      </p:sp>
      <p:sp>
        <p:nvSpPr>
          <p:cNvPr id="44" name="Subtitle 2"/>
          <p:cNvSpPr txBox="1"/>
          <p:nvPr/>
        </p:nvSpPr>
        <p:spPr>
          <a:xfrm>
            <a:off x="700831" y="4353409"/>
            <a:ext cx="1654704"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nSpc>
                <a:spcPts val="2150"/>
              </a:lnSpc>
            </a:pPr>
            <a:r>
              <a:rPr lang="zh-CN" altLang="en-US" sz="1350" b="1" dirty="0">
                <a:solidFill>
                  <a:schemeClr val="bg1"/>
                </a:solidFill>
                <a:latin typeface="微软雅黑" panose="020B0503020204020204" charset="-122"/>
                <a:ea typeface="微软雅黑" panose="020B0503020204020204" charset="-122"/>
                <a:cs typeface="Lato Regular" charset="0"/>
              </a:rPr>
              <a:t>背景介绍</a:t>
            </a:r>
          </a:p>
        </p:txBody>
      </p:sp>
      <p:sp>
        <p:nvSpPr>
          <p:cNvPr id="45" name="TextBox 44"/>
          <p:cNvSpPr txBox="1"/>
          <p:nvPr/>
        </p:nvSpPr>
        <p:spPr>
          <a:xfrm>
            <a:off x="3366465" y="2738577"/>
            <a:ext cx="952505" cy="323165"/>
          </a:xfrm>
          <a:prstGeom prst="rect">
            <a:avLst/>
          </a:prstGeom>
          <a:noFill/>
        </p:spPr>
        <p:txBody>
          <a:bodyPr wrap="none" rtlCol="0" anchor="ctr" anchorCtr="0">
            <a:spAutoFit/>
          </a:bodyPr>
          <a:lstStyle/>
          <a:p>
            <a:pPr algn="ctr"/>
            <a:r>
              <a:rPr lang="en-US" sz="1500" b="1" dirty="0">
                <a:solidFill>
                  <a:schemeClr val="bg1"/>
                </a:solidFill>
                <a:latin typeface="微软雅黑" panose="020B0503020204020204" charset="-122"/>
                <a:ea typeface="微软雅黑" panose="020B0503020204020204" charset="-122"/>
                <a:cs typeface="Lato Black" charset="0"/>
              </a:rPr>
              <a:t>STEP 0</a:t>
            </a:r>
            <a:r>
              <a:rPr lang="en-US" altLang="zh-CN" sz="1500" b="1" dirty="0">
                <a:solidFill>
                  <a:schemeClr val="bg1"/>
                </a:solidFill>
                <a:latin typeface="微软雅黑" panose="020B0503020204020204" charset="-122"/>
                <a:ea typeface="微软雅黑" panose="020B0503020204020204" charset="-122"/>
                <a:cs typeface="Lato Black" charset="0"/>
              </a:rPr>
              <a:t>2</a:t>
            </a:r>
            <a:endParaRPr lang="en-US" sz="1500" b="1" dirty="0">
              <a:solidFill>
                <a:schemeClr val="bg1"/>
              </a:solidFill>
              <a:latin typeface="微软雅黑" panose="020B0503020204020204" charset="-122"/>
              <a:ea typeface="微软雅黑" panose="020B0503020204020204" charset="-122"/>
              <a:cs typeface="Lato Black" charset="0"/>
            </a:endParaRPr>
          </a:p>
        </p:txBody>
      </p:sp>
      <p:sp>
        <p:nvSpPr>
          <p:cNvPr id="46" name="TextBox 45"/>
          <p:cNvSpPr txBox="1"/>
          <p:nvPr/>
        </p:nvSpPr>
        <p:spPr>
          <a:xfrm>
            <a:off x="3599484" y="2106652"/>
            <a:ext cx="500458" cy="733534"/>
          </a:xfrm>
          <a:prstGeom prst="rect">
            <a:avLst/>
          </a:prstGeom>
          <a:noFill/>
        </p:spPr>
        <p:txBody>
          <a:bodyPr wrap="none" rtlCol="0">
            <a:spAutoFit/>
          </a:bodyPr>
          <a:lstStyle/>
          <a:p>
            <a:pPr algn="ctr">
              <a:lnSpc>
                <a:spcPts val="5000"/>
              </a:lnSpc>
            </a:pPr>
            <a:r>
              <a:rPr lang="en-US" sz="4000" b="1" dirty="0">
                <a:solidFill>
                  <a:schemeClr val="bg1"/>
                </a:solidFill>
                <a:latin typeface="微软雅黑" panose="020B0503020204020204" charset="-122"/>
                <a:ea typeface="微软雅黑" panose="020B0503020204020204" charset="-122"/>
                <a:cs typeface="Lato Black" charset="0"/>
              </a:rPr>
              <a:t>2</a:t>
            </a:r>
          </a:p>
        </p:txBody>
      </p:sp>
      <p:sp>
        <p:nvSpPr>
          <p:cNvPr id="47" name="Subtitle 2"/>
          <p:cNvSpPr txBox="1"/>
          <p:nvPr/>
        </p:nvSpPr>
        <p:spPr>
          <a:xfrm>
            <a:off x="2986831" y="2992962"/>
            <a:ext cx="1654704"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nSpc>
                <a:spcPts val="2150"/>
              </a:lnSpc>
            </a:pPr>
            <a:r>
              <a:rPr lang="zh-CN" altLang="en-US" sz="1350" b="1" dirty="0">
                <a:solidFill>
                  <a:schemeClr val="bg1"/>
                </a:solidFill>
                <a:latin typeface="微软雅黑" panose="020B0503020204020204" charset="-122"/>
                <a:ea typeface="微软雅黑" panose="020B0503020204020204" charset="-122"/>
                <a:cs typeface="Lato Regular" charset="0"/>
              </a:rPr>
              <a:t>国内外研究综述</a:t>
            </a:r>
          </a:p>
        </p:txBody>
      </p:sp>
      <p:sp>
        <p:nvSpPr>
          <p:cNvPr id="48" name="Hexagon 47"/>
          <p:cNvSpPr/>
          <p:nvPr/>
        </p:nvSpPr>
        <p:spPr>
          <a:xfrm rot="5400000">
            <a:off x="4908146" y="3278460"/>
            <a:ext cx="2354247" cy="2029523"/>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微软雅黑" panose="020B0503020204020204" charset="-122"/>
              <a:ea typeface="微软雅黑" panose="020B0503020204020204" charset="-122"/>
            </a:endParaRPr>
          </a:p>
        </p:txBody>
      </p:sp>
      <p:sp>
        <p:nvSpPr>
          <p:cNvPr id="49" name="TextBox 48"/>
          <p:cNvSpPr txBox="1"/>
          <p:nvPr/>
        </p:nvSpPr>
        <p:spPr>
          <a:xfrm>
            <a:off x="5637551" y="4099026"/>
            <a:ext cx="952505" cy="323165"/>
          </a:xfrm>
          <a:prstGeom prst="rect">
            <a:avLst/>
          </a:prstGeom>
          <a:noFill/>
        </p:spPr>
        <p:txBody>
          <a:bodyPr wrap="none" rtlCol="0" anchor="ctr" anchorCtr="0">
            <a:spAutoFit/>
          </a:bodyPr>
          <a:lstStyle/>
          <a:p>
            <a:pPr algn="ctr"/>
            <a:r>
              <a:rPr lang="en-US" sz="1500" b="1" dirty="0">
                <a:solidFill>
                  <a:schemeClr val="bg1"/>
                </a:solidFill>
                <a:latin typeface="微软雅黑" panose="020B0503020204020204" charset="-122"/>
                <a:ea typeface="微软雅黑" panose="020B0503020204020204" charset="-122"/>
                <a:cs typeface="Lato Black" charset="0"/>
              </a:rPr>
              <a:t>STEP 0</a:t>
            </a:r>
            <a:r>
              <a:rPr lang="en-US" altLang="zh-CN" sz="1500" b="1" dirty="0">
                <a:solidFill>
                  <a:schemeClr val="bg1"/>
                </a:solidFill>
                <a:latin typeface="微软雅黑" panose="020B0503020204020204" charset="-122"/>
                <a:ea typeface="微软雅黑" panose="020B0503020204020204" charset="-122"/>
                <a:cs typeface="Lato Black" charset="0"/>
              </a:rPr>
              <a:t>3</a:t>
            </a:r>
            <a:endParaRPr lang="en-US" sz="1500" b="1" dirty="0">
              <a:solidFill>
                <a:schemeClr val="bg1"/>
              </a:solidFill>
              <a:latin typeface="微软雅黑" panose="020B0503020204020204" charset="-122"/>
              <a:ea typeface="微软雅黑" panose="020B0503020204020204" charset="-122"/>
              <a:cs typeface="Lato Black" charset="0"/>
            </a:endParaRPr>
          </a:p>
        </p:txBody>
      </p:sp>
      <p:sp>
        <p:nvSpPr>
          <p:cNvPr id="50" name="TextBox 49"/>
          <p:cNvSpPr txBox="1"/>
          <p:nvPr/>
        </p:nvSpPr>
        <p:spPr>
          <a:xfrm>
            <a:off x="5864695" y="3467102"/>
            <a:ext cx="500458" cy="733534"/>
          </a:xfrm>
          <a:prstGeom prst="rect">
            <a:avLst/>
          </a:prstGeom>
          <a:noFill/>
        </p:spPr>
        <p:txBody>
          <a:bodyPr wrap="none" rtlCol="0">
            <a:spAutoFit/>
          </a:bodyPr>
          <a:lstStyle/>
          <a:p>
            <a:pPr algn="ctr">
              <a:lnSpc>
                <a:spcPts val="5000"/>
              </a:lnSpc>
            </a:pPr>
            <a:r>
              <a:rPr lang="en-US" sz="4000" b="1" dirty="0">
                <a:solidFill>
                  <a:schemeClr val="bg1"/>
                </a:solidFill>
                <a:latin typeface="微软雅黑" panose="020B0503020204020204" charset="-122"/>
                <a:ea typeface="微软雅黑" panose="020B0503020204020204" charset="-122"/>
                <a:cs typeface="Lato Black" charset="0"/>
              </a:rPr>
              <a:t>3</a:t>
            </a:r>
          </a:p>
        </p:txBody>
      </p:sp>
      <p:sp>
        <p:nvSpPr>
          <p:cNvPr id="51" name="Subtitle 2"/>
          <p:cNvSpPr txBox="1"/>
          <p:nvPr/>
        </p:nvSpPr>
        <p:spPr>
          <a:xfrm>
            <a:off x="5257915" y="4353414"/>
            <a:ext cx="1654704" cy="993127"/>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nSpc>
                <a:spcPts val="2150"/>
              </a:lnSpc>
            </a:pPr>
            <a:r>
              <a:rPr lang="zh-CN" altLang="en-US" sz="1350" b="1" dirty="0">
                <a:solidFill>
                  <a:schemeClr val="bg1"/>
                </a:solidFill>
                <a:latin typeface="微软雅黑" panose="020B0503020204020204" charset="-122"/>
                <a:ea typeface="微软雅黑" panose="020B0503020204020204" charset="-122"/>
                <a:cs typeface="Lato Regular" charset="0"/>
              </a:rPr>
              <a:t>我们的研究</a:t>
            </a:r>
            <a:endParaRPr lang="en-US" altLang="zh-CN" sz="1350" b="1" dirty="0">
              <a:solidFill>
                <a:schemeClr val="bg1"/>
              </a:solidFill>
              <a:latin typeface="微软雅黑" panose="020B0503020204020204" charset="-122"/>
              <a:ea typeface="微软雅黑" panose="020B0503020204020204" charset="-122"/>
              <a:cs typeface="Lato Regular" charset="0"/>
            </a:endParaRPr>
          </a:p>
          <a:p>
            <a:pPr>
              <a:lnSpc>
                <a:spcPts val="2150"/>
              </a:lnSpc>
            </a:pPr>
            <a:r>
              <a:rPr lang="en-US" altLang="zh-CN" sz="1200" b="1" dirty="0">
                <a:solidFill>
                  <a:schemeClr val="bg1"/>
                </a:solidFill>
                <a:latin typeface="微软雅黑" panose="020B0503020204020204" charset="-122"/>
                <a:ea typeface="微软雅黑" panose="020B0503020204020204" charset="-122"/>
                <a:cs typeface="Lato Regular" charset="0"/>
              </a:rPr>
              <a:t>(</a:t>
            </a:r>
            <a:r>
              <a:rPr lang="zh-CN" altLang="en-US" sz="1200" b="1" dirty="0">
                <a:solidFill>
                  <a:schemeClr val="bg1"/>
                </a:solidFill>
                <a:latin typeface="微软雅黑" panose="020B0503020204020204" charset="-122"/>
                <a:ea typeface="微软雅黑" panose="020B0503020204020204" charset="-122"/>
                <a:cs typeface="Lato Regular" charset="0"/>
              </a:rPr>
              <a:t>目的</a:t>
            </a:r>
            <a:r>
              <a:rPr lang="en-US" altLang="zh-CN" sz="1200" b="1" dirty="0">
                <a:solidFill>
                  <a:schemeClr val="bg1"/>
                </a:solidFill>
                <a:latin typeface="微软雅黑" panose="020B0503020204020204" charset="-122"/>
                <a:ea typeface="微软雅黑" panose="020B0503020204020204" charset="-122"/>
                <a:cs typeface="Lato Regular" charset="0"/>
              </a:rPr>
              <a:t>&amp;</a:t>
            </a:r>
            <a:r>
              <a:rPr lang="zh-CN" altLang="en-US" sz="1200" b="1" dirty="0">
                <a:solidFill>
                  <a:schemeClr val="bg1"/>
                </a:solidFill>
                <a:latin typeface="微软雅黑" panose="020B0503020204020204" charset="-122"/>
                <a:ea typeface="微软雅黑" panose="020B0503020204020204" charset="-122"/>
                <a:cs typeface="Lato Regular" charset="0"/>
              </a:rPr>
              <a:t>数据处理与分析</a:t>
            </a:r>
            <a:r>
              <a:rPr lang="en-US" altLang="zh-CN" sz="1200" b="1" dirty="0">
                <a:solidFill>
                  <a:schemeClr val="bg1"/>
                </a:solidFill>
                <a:latin typeface="微软雅黑" panose="020B0503020204020204" charset="-122"/>
                <a:ea typeface="微软雅黑" panose="020B0503020204020204" charset="-122"/>
                <a:cs typeface="Lato Regular" charset="0"/>
              </a:rPr>
              <a:t>&amp;</a:t>
            </a:r>
            <a:r>
              <a:rPr lang="zh-CN" altLang="en-US" sz="1200" b="1" dirty="0">
                <a:solidFill>
                  <a:schemeClr val="bg1"/>
                </a:solidFill>
                <a:latin typeface="微软雅黑" panose="020B0503020204020204" charset="-122"/>
                <a:ea typeface="微软雅黑" panose="020B0503020204020204" charset="-122"/>
                <a:cs typeface="Lato Regular" charset="0"/>
              </a:rPr>
              <a:t>主要结论</a:t>
            </a:r>
            <a:r>
              <a:rPr lang="en-US" altLang="zh-CN" sz="1200" b="1" dirty="0">
                <a:solidFill>
                  <a:schemeClr val="bg1"/>
                </a:solidFill>
                <a:latin typeface="微软雅黑" panose="020B0503020204020204" charset="-122"/>
                <a:ea typeface="微软雅黑" panose="020B0503020204020204" charset="-122"/>
                <a:cs typeface="Lato Regular" charset="0"/>
              </a:rPr>
              <a:t>)</a:t>
            </a:r>
            <a:endParaRPr lang="en-US" sz="1200" b="1" dirty="0">
              <a:solidFill>
                <a:schemeClr val="bg1"/>
              </a:solidFill>
              <a:latin typeface="微软雅黑" panose="020B0503020204020204" charset="-122"/>
              <a:ea typeface="微软雅黑" panose="020B0503020204020204" charset="-122"/>
              <a:cs typeface="Lato Regular" charset="0"/>
            </a:endParaRPr>
          </a:p>
        </p:txBody>
      </p:sp>
      <p:sp>
        <p:nvSpPr>
          <p:cNvPr id="3" name="Bent Arrow 2"/>
          <p:cNvSpPr/>
          <p:nvPr/>
        </p:nvSpPr>
        <p:spPr>
          <a:xfrm>
            <a:off x="6536824" y="2761659"/>
            <a:ext cx="692571" cy="354443"/>
          </a:xfrm>
          <a:prstGeom prst="bentArrow">
            <a:avLst>
              <a:gd name="adj1" fmla="val 9269"/>
              <a:gd name="adj2" fmla="val 25000"/>
              <a:gd name="adj3" fmla="val 25000"/>
              <a:gd name="adj4" fmla="val 437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微软雅黑" panose="020B0503020204020204" charset="-122"/>
              <a:ea typeface="微软雅黑" panose="020B0503020204020204" charset="-122"/>
            </a:endParaRPr>
          </a:p>
        </p:txBody>
      </p:sp>
      <p:sp>
        <p:nvSpPr>
          <p:cNvPr id="52" name="Bent Arrow 51"/>
          <p:cNvSpPr/>
          <p:nvPr/>
        </p:nvSpPr>
        <p:spPr>
          <a:xfrm rot="3443575">
            <a:off x="9468719" y="2777610"/>
            <a:ext cx="692571" cy="354443"/>
          </a:xfrm>
          <a:prstGeom prst="bentArrow">
            <a:avLst>
              <a:gd name="adj1" fmla="val 11204"/>
              <a:gd name="adj2" fmla="val 25000"/>
              <a:gd name="adj3" fmla="val 25000"/>
              <a:gd name="adj4" fmla="val 437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微软雅黑" panose="020B0503020204020204" charset="-122"/>
              <a:ea typeface="微软雅黑" panose="020B0503020204020204" charset="-122"/>
            </a:endParaRPr>
          </a:p>
        </p:txBody>
      </p:sp>
      <p:sp>
        <p:nvSpPr>
          <p:cNvPr id="54" name="Bent Arrow 53"/>
          <p:cNvSpPr/>
          <p:nvPr/>
        </p:nvSpPr>
        <p:spPr>
          <a:xfrm>
            <a:off x="1951860" y="2761659"/>
            <a:ext cx="692571" cy="354443"/>
          </a:xfrm>
          <a:prstGeom prst="bentArrow">
            <a:avLst>
              <a:gd name="adj1" fmla="val 9269"/>
              <a:gd name="adj2" fmla="val 25000"/>
              <a:gd name="adj3" fmla="val 25000"/>
              <a:gd name="adj4" fmla="val 437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微软雅黑" panose="020B0503020204020204" charset="-122"/>
              <a:ea typeface="微软雅黑" panose="020B0503020204020204" charset="-122"/>
            </a:endParaRPr>
          </a:p>
        </p:txBody>
      </p:sp>
      <p:sp>
        <p:nvSpPr>
          <p:cNvPr id="55" name="Bent Arrow 54"/>
          <p:cNvSpPr/>
          <p:nvPr/>
        </p:nvSpPr>
        <p:spPr>
          <a:xfrm rot="3443575">
            <a:off x="4911635" y="2754553"/>
            <a:ext cx="692571" cy="354443"/>
          </a:xfrm>
          <a:prstGeom prst="bentArrow">
            <a:avLst>
              <a:gd name="adj1" fmla="val 11204"/>
              <a:gd name="adj2" fmla="val 25000"/>
              <a:gd name="adj3" fmla="val 25000"/>
              <a:gd name="adj4" fmla="val 4375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微软雅黑" panose="020B0503020204020204" charset="-122"/>
              <a:ea typeface="微软雅黑" panose="020B0503020204020204" charset="-122"/>
            </a:endParaRPr>
          </a:p>
        </p:txBody>
      </p:sp>
      <p:sp>
        <p:nvSpPr>
          <p:cNvPr id="28" name="Subtitle 2"/>
          <p:cNvSpPr txBox="1"/>
          <p:nvPr/>
        </p:nvSpPr>
        <p:spPr>
          <a:xfrm>
            <a:off x="7541655" y="3024746"/>
            <a:ext cx="1654704"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nSpc>
                <a:spcPts val="2150"/>
              </a:lnSpc>
            </a:pPr>
            <a:r>
              <a:rPr lang="zh-CN" altLang="en-US" sz="1350" b="1" dirty="0">
                <a:solidFill>
                  <a:schemeClr val="bg1"/>
                </a:solidFill>
                <a:latin typeface="微软雅黑" panose="020B0503020204020204" charset="-122"/>
                <a:ea typeface="微软雅黑" panose="020B0503020204020204" charset="-122"/>
                <a:cs typeface="Lato Regular" charset="0"/>
              </a:rPr>
              <a:t>展望</a:t>
            </a:r>
          </a:p>
        </p:txBody>
      </p:sp>
    </p:spTree>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p:cNvSpPr/>
          <p:nvPr/>
        </p:nvSpPr>
        <p:spPr>
          <a:xfrm>
            <a:off x="1590" y="-11150"/>
            <a:ext cx="8251903" cy="6869151"/>
          </a:xfrm>
          <a:custGeom>
            <a:avLst/>
            <a:gdLst>
              <a:gd name="connsiteX0" fmla="*/ 0 w 10036098"/>
              <a:gd name="connsiteY0" fmla="*/ 13716000 h 13716000"/>
              <a:gd name="connsiteX1" fmla="*/ 0 w 10036098"/>
              <a:gd name="connsiteY1" fmla="*/ 0 h 13716000"/>
              <a:gd name="connsiteX2" fmla="*/ 10036098 w 10036098"/>
              <a:gd name="connsiteY2" fmla="*/ 13716000 h 13716000"/>
              <a:gd name="connsiteX3" fmla="*/ 0 w 10036098"/>
              <a:gd name="connsiteY3" fmla="*/ 13716000 h 13716000"/>
              <a:gd name="connsiteX0-1" fmla="*/ 0 w 16548410"/>
              <a:gd name="connsiteY0-2" fmla="*/ 13716000 h 13716000"/>
              <a:gd name="connsiteX1-3" fmla="*/ 6512312 w 16548410"/>
              <a:gd name="connsiteY1-4" fmla="*/ 0 h 13716000"/>
              <a:gd name="connsiteX2-5" fmla="*/ 16548410 w 16548410"/>
              <a:gd name="connsiteY2-6" fmla="*/ 13716000 h 13716000"/>
              <a:gd name="connsiteX3-7" fmla="*/ 0 w 16548410"/>
              <a:gd name="connsiteY3-8" fmla="*/ 13716000 h 13716000"/>
              <a:gd name="connsiteX0-9" fmla="*/ 0 w 16548410"/>
              <a:gd name="connsiteY0-10" fmla="*/ 13716000 h 13716000"/>
              <a:gd name="connsiteX1-11" fmla="*/ 3880625 w 16548410"/>
              <a:gd name="connsiteY1-12" fmla="*/ 5419493 h 13716000"/>
              <a:gd name="connsiteX2-13" fmla="*/ 6512312 w 16548410"/>
              <a:gd name="connsiteY2-14" fmla="*/ 0 h 13716000"/>
              <a:gd name="connsiteX3-15" fmla="*/ 16548410 w 16548410"/>
              <a:gd name="connsiteY3-16" fmla="*/ 13716000 h 13716000"/>
              <a:gd name="connsiteX4" fmla="*/ 0 w 16548410"/>
              <a:gd name="connsiteY4" fmla="*/ 13716000 h 13716000"/>
              <a:gd name="connsiteX0-17" fmla="*/ 0 w 16548410"/>
              <a:gd name="connsiteY0-18" fmla="*/ 13738302 h 13738302"/>
              <a:gd name="connsiteX1-19" fmla="*/ 0 w 16548410"/>
              <a:gd name="connsiteY1-20" fmla="*/ 0 h 13738302"/>
              <a:gd name="connsiteX2-21" fmla="*/ 6512312 w 16548410"/>
              <a:gd name="connsiteY2-22" fmla="*/ 22302 h 13738302"/>
              <a:gd name="connsiteX3-23" fmla="*/ 16548410 w 16548410"/>
              <a:gd name="connsiteY3-24" fmla="*/ 13738302 h 13738302"/>
              <a:gd name="connsiteX4-25" fmla="*/ 0 w 16548410"/>
              <a:gd name="connsiteY4-26" fmla="*/ 13738302 h 13738302"/>
              <a:gd name="connsiteX0-27" fmla="*/ 0 w 16548410"/>
              <a:gd name="connsiteY0-28" fmla="*/ 13760605 h 13760605"/>
              <a:gd name="connsiteX1-29" fmla="*/ 0 w 16548410"/>
              <a:gd name="connsiteY1-30" fmla="*/ 22303 h 13760605"/>
              <a:gd name="connsiteX2-31" fmla="*/ 12244039 w 16548410"/>
              <a:gd name="connsiteY2-32" fmla="*/ 0 h 13760605"/>
              <a:gd name="connsiteX3-33" fmla="*/ 16548410 w 16548410"/>
              <a:gd name="connsiteY3-34" fmla="*/ 13760605 h 13760605"/>
              <a:gd name="connsiteX4-35" fmla="*/ 0 w 16548410"/>
              <a:gd name="connsiteY4-36" fmla="*/ 13760605 h 13760605"/>
              <a:gd name="connsiteX0-37" fmla="*/ 0 w 16548410"/>
              <a:gd name="connsiteY0-38" fmla="*/ 13738302 h 13738302"/>
              <a:gd name="connsiteX1-39" fmla="*/ 0 w 16548410"/>
              <a:gd name="connsiteY1-40" fmla="*/ 0 h 13738302"/>
              <a:gd name="connsiteX2-41" fmla="*/ 7761249 w 16548410"/>
              <a:gd name="connsiteY2-42" fmla="*/ 22302 h 13738302"/>
              <a:gd name="connsiteX3-43" fmla="*/ 16548410 w 16548410"/>
              <a:gd name="connsiteY3-44" fmla="*/ 13738302 h 13738302"/>
              <a:gd name="connsiteX4-45" fmla="*/ 0 w 16548410"/>
              <a:gd name="connsiteY4-46" fmla="*/ 13738302 h 13738302"/>
            </a:gdLst>
            <a:ahLst/>
            <a:cxnLst>
              <a:cxn ang="0">
                <a:pos x="connsiteX0-1" y="connsiteY0-2"/>
              </a:cxn>
              <a:cxn ang="0">
                <a:pos x="connsiteX1-3" y="connsiteY1-4"/>
              </a:cxn>
              <a:cxn ang="0">
                <a:pos x="connsiteX2-5" y="connsiteY2-6"/>
              </a:cxn>
              <a:cxn ang="0">
                <a:pos x="connsiteX3-7" y="connsiteY3-8"/>
              </a:cxn>
              <a:cxn ang="0">
                <a:pos x="connsiteX4-25" y="connsiteY4-26"/>
              </a:cxn>
            </a:cxnLst>
            <a:rect l="l" t="t" r="r" b="b"/>
            <a:pathLst>
              <a:path w="16548410" h="13738302">
                <a:moveTo>
                  <a:pt x="0" y="13738302"/>
                </a:moveTo>
                <a:lnTo>
                  <a:pt x="0" y="0"/>
                </a:lnTo>
                <a:lnTo>
                  <a:pt x="7761249" y="22302"/>
                </a:lnTo>
                <a:lnTo>
                  <a:pt x="16548410" y="13738302"/>
                </a:lnTo>
                <a:lnTo>
                  <a:pt x="0" y="13738302"/>
                </a:ln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微软雅黑" panose="020B0503020204020204" charset="-122"/>
              <a:ea typeface="微软雅黑" panose="020B0503020204020204" charset="-122"/>
            </a:endParaRPr>
          </a:p>
        </p:txBody>
      </p:sp>
      <p:sp>
        <p:nvSpPr>
          <p:cNvPr id="3" name="Parallelogram 2"/>
          <p:cNvSpPr/>
          <p:nvPr/>
        </p:nvSpPr>
        <p:spPr>
          <a:xfrm flipH="1">
            <a:off x="3859910" y="-22302"/>
            <a:ext cx="4627756" cy="6880303"/>
          </a:xfrm>
          <a:custGeom>
            <a:avLst/>
            <a:gdLst>
              <a:gd name="connsiteX0" fmla="*/ 0 w 9389326"/>
              <a:gd name="connsiteY0" fmla="*/ 13738303 h 13738303"/>
              <a:gd name="connsiteX1" fmla="*/ 2347332 w 9389326"/>
              <a:gd name="connsiteY1" fmla="*/ 0 h 13738303"/>
              <a:gd name="connsiteX2" fmla="*/ 9389326 w 9389326"/>
              <a:gd name="connsiteY2" fmla="*/ 0 h 13738303"/>
              <a:gd name="connsiteX3" fmla="*/ 7041995 w 9389326"/>
              <a:gd name="connsiteY3" fmla="*/ 13738303 h 13738303"/>
              <a:gd name="connsiteX4" fmla="*/ 0 w 9389326"/>
              <a:gd name="connsiteY4" fmla="*/ 13738303 h 13738303"/>
              <a:gd name="connsiteX0-1" fmla="*/ 0 w 15812429"/>
              <a:gd name="connsiteY0-2" fmla="*/ 13738303 h 13738303"/>
              <a:gd name="connsiteX1-3" fmla="*/ 2347332 w 15812429"/>
              <a:gd name="connsiteY1-4" fmla="*/ 0 h 13738303"/>
              <a:gd name="connsiteX2-5" fmla="*/ 15812429 w 15812429"/>
              <a:gd name="connsiteY2-6" fmla="*/ 22302 h 13738303"/>
              <a:gd name="connsiteX3-7" fmla="*/ 7041995 w 15812429"/>
              <a:gd name="connsiteY3-8" fmla="*/ 13738303 h 13738303"/>
              <a:gd name="connsiteX4-9" fmla="*/ 0 w 15812429"/>
              <a:gd name="connsiteY4-10" fmla="*/ 13738303 h 13738303"/>
              <a:gd name="connsiteX0-11" fmla="*/ 0 w 15812429"/>
              <a:gd name="connsiteY0-12" fmla="*/ 13716001 h 13716001"/>
              <a:gd name="connsiteX1-13" fmla="*/ 15305050 w 15812429"/>
              <a:gd name="connsiteY1-14" fmla="*/ 22303 h 13716001"/>
              <a:gd name="connsiteX2-15" fmla="*/ 15812429 w 15812429"/>
              <a:gd name="connsiteY2-16" fmla="*/ 0 h 13716001"/>
              <a:gd name="connsiteX3-17" fmla="*/ 7041995 w 15812429"/>
              <a:gd name="connsiteY3-18" fmla="*/ 13716001 h 13716001"/>
              <a:gd name="connsiteX4-19" fmla="*/ 0 w 15812429"/>
              <a:gd name="connsiteY4-20" fmla="*/ 13716001 h 13716001"/>
              <a:gd name="connsiteX0-21" fmla="*/ 0 w 9255512"/>
              <a:gd name="connsiteY0-22" fmla="*/ 13716001 h 13716001"/>
              <a:gd name="connsiteX1-23" fmla="*/ 8748133 w 9255512"/>
              <a:gd name="connsiteY1-24" fmla="*/ 22303 h 13716001"/>
              <a:gd name="connsiteX2-25" fmla="*/ 9255512 w 9255512"/>
              <a:gd name="connsiteY2-26" fmla="*/ 0 h 13716001"/>
              <a:gd name="connsiteX3-27" fmla="*/ 485078 w 9255512"/>
              <a:gd name="connsiteY3-28" fmla="*/ 13716001 h 13716001"/>
              <a:gd name="connsiteX4-29" fmla="*/ 0 w 9255512"/>
              <a:gd name="connsiteY4-30" fmla="*/ 13716001 h 13716001"/>
              <a:gd name="connsiteX0-31" fmla="*/ 0 w 9255512"/>
              <a:gd name="connsiteY0-32" fmla="*/ 13716001 h 13716001"/>
              <a:gd name="connsiteX1-33" fmla="*/ 8792738 w 9255512"/>
              <a:gd name="connsiteY1-34" fmla="*/ 22303 h 13716001"/>
              <a:gd name="connsiteX2-35" fmla="*/ 9255512 w 9255512"/>
              <a:gd name="connsiteY2-36" fmla="*/ 0 h 13716001"/>
              <a:gd name="connsiteX3-37" fmla="*/ 485078 w 9255512"/>
              <a:gd name="connsiteY3-38" fmla="*/ 13716001 h 13716001"/>
              <a:gd name="connsiteX4-39" fmla="*/ 0 w 9255512"/>
              <a:gd name="connsiteY4-40" fmla="*/ 13716001 h 13716001"/>
              <a:gd name="connsiteX0-41" fmla="*/ 0 w 9255512"/>
              <a:gd name="connsiteY0-42" fmla="*/ 13716001 h 13716001"/>
              <a:gd name="connsiteX1-43" fmla="*/ 8748133 w 9255512"/>
              <a:gd name="connsiteY1-44" fmla="*/ 22303 h 13716001"/>
              <a:gd name="connsiteX2-45" fmla="*/ 9255512 w 9255512"/>
              <a:gd name="connsiteY2-46" fmla="*/ 0 h 13716001"/>
              <a:gd name="connsiteX3-47" fmla="*/ 485078 w 9255512"/>
              <a:gd name="connsiteY3-48" fmla="*/ 13716001 h 13716001"/>
              <a:gd name="connsiteX4-49" fmla="*/ 0 w 9255512"/>
              <a:gd name="connsiteY4-50" fmla="*/ 13716001 h 13716001"/>
              <a:gd name="connsiteX0-51" fmla="*/ 0 w 9255512"/>
              <a:gd name="connsiteY0-52" fmla="*/ 13760605 h 13760605"/>
              <a:gd name="connsiteX1-53" fmla="*/ 8770435 w 9255512"/>
              <a:gd name="connsiteY1-54" fmla="*/ 0 h 13760605"/>
              <a:gd name="connsiteX2-55" fmla="*/ 9255512 w 9255512"/>
              <a:gd name="connsiteY2-56" fmla="*/ 44604 h 13760605"/>
              <a:gd name="connsiteX3-57" fmla="*/ 485078 w 9255512"/>
              <a:gd name="connsiteY3-58" fmla="*/ 13760605 h 13760605"/>
              <a:gd name="connsiteX4-59" fmla="*/ 0 w 9255512"/>
              <a:gd name="connsiteY4-60" fmla="*/ 13760605 h 137606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255512" h="13760605">
                <a:moveTo>
                  <a:pt x="0" y="13760605"/>
                </a:moveTo>
                <a:lnTo>
                  <a:pt x="8770435" y="0"/>
                </a:lnTo>
                <a:lnTo>
                  <a:pt x="9255512" y="44604"/>
                </a:lnTo>
                <a:lnTo>
                  <a:pt x="485078" y="13760605"/>
                </a:lnTo>
                <a:lnTo>
                  <a:pt x="0" y="13760605"/>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微软雅黑" panose="020B0503020204020204" charset="-122"/>
              <a:ea typeface="微软雅黑" panose="020B0503020204020204" charset="-122"/>
            </a:endParaRPr>
          </a:p>
        </p:txBody>
      </p:sp>
      <p:sp>
        <p:nvSpPr>
          <p:cNvPr id="15" name="TextBox 14"/>
          <p:cNvSpPr txBox="1"/>
          <p:nvPr/>
        </p:nvSpPr>
        <p:spPr>
          <a:xfrm>
            <a:off x="881021" y="1988307"/>
            <a:ext cx="4027256" cy="3170099"/>
          </a:xfrm>
          <a:prstGeom prst="rect">
            <a:avLst/>
          </a:prstGeom>
          <a:noFill/>
        </p:spPr>
        <p:txBody>
          <a:bodyPr wrap="none" rtlCol="0">
            <a:spAutoFit/>
          </a:bodyPr>
          <a:lstStyle/>
          <a:p>
            <a:pPr>
              <a:lnSpc>
                <a:spcPts val="6000"/>
              </a:lnSpc>
            </a:pPr>
            <a:r>
              <a:rPr lang="en-US" altLang="zh-CN" sz="5000" b="1" dirty="0">
                <a:solidFill>
                  <a:schemeClr val="bg1"/>
                </a:solidFill>
                <a:latin typeface="微软雅黑" panose="020B0503020204020204" charset="-122"/>
                <a:ea typeface="微软雅黑" panose="020B0503020204020204" charset="-122"/>
                <a:cs typeface="Lato Black" charset="0"/>
              </a:rPr>
              <a:t>THANKS</a:t>
            </a:r>
          </a:p>
          <a:p>
            <a:pPr>
              <a:lnSpc>
                <a:spcPts val="6000"/>
              </a:lnSpc>
            </a:pPr>
            <a:r>
              <a:rPr lang="en-US" altLang="zh-CN" sz="5000" b="1" dirty="0">
                <a:solidFill>
                  <a:schemeClr val="bg1"/>
                </a:solidFill>
                <a:latin typeface="微软雅黑" panose="020B0503020204020204" charset="-122"/>
                <a:ea typeface="微软雅黑" panose="020B0503020204020204" charset="-122"/>
                <a:cs typeface="Lato Black" charset="0"/>
              </a:rPr>
              <a:t>FOR</a:t>
            </a:r>
            <a:r>
              <a:rPr lang="zh-CN" altLang="en-US" sz="5000" b="1" dirty="0">
                <a:solidFill>
                  <a:schemeClr val="bg1"/>
                </a:solidFill>
                <a:latin typeface="微软雅黑" panose="020B0503020204020204" charset="-122"/>
                <a:ea typeface="微软雅黑" panose="020B0503020204020204" charset="-122"/>
                <a:cs typeface="Lato Black" charset="0"/>
              </a:rPr>
              <a:t> </a:t>
            </a:r>
            <a:r>
              <a:rPr lang="en-US" altLang="zh-CN" sz="5000" b="1" dirty="0">
                <a:solidFill>
                  <a:schemeClr val="bg1"/>
                </a:solidFill>
                <a:latin typeface="微软雅黑" panose="020B0503020204020204" charset="-122"/>
                <a:ea typeface="微软雅黑" panose="020B0503020204020204" charset="-122"/>
                <a:cs typeface="Lato Black" charset="0"/>
              </a:rPr>
              <a:t>YOUR</a:t>
            </a:r>
          </a:p>
          <a:p>
            <a:pPr>
              <a:lnSpc>
                <a:spcPts val="6000"/>
              </a:lnSpc>
            </a:pPr>
            <a:r>
              <a:rPr lang="en-US" altLang="zh-CN" sz="5000" b="1" dirty="0">
                <a:solidFill>
                  <a:schemeClr val="bg1"/>
                </a:solidFill>
                <a:latin typeface="微软雅黑" panose="020B0503020204020204" charset="-122"/>
                <a:ea typeface="微软雅黑" panose="020B0503020204020204" charset="-122"/>
                <a:cs typeface="Lato Black" charset="0"/>
              </a:rPr>
              <a:t>ATTENTION</a:t>
            </a:r>
          </a:p>
          <a:p>
            <a:pPr>
              <a:lnSpc>
                <a:spcPts val="6000"/>
              </a:lnSpc>
            </a:pPr>
            <a:endParaRPr lang="en-US" sz="5000" b="1" dirty="0">
              <a:solidFill>
                <a:schemeClr val="bg1"/>
              </a:solidFill>
              <a:latin typeface="微软雅黑" panose="020B0503020204020204" charset="-122"/>
              <a:ea typeface="微软雅黑" panose="020B0503020204020204" charset="-122"/>
              <a:cs typeface="Lato Black" charset="0"/>
            </a:endParaRPr>
          </a:p>
        </p:txBody>
      </p:sp>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0382" y="344588"/>
            <a:ext cx="12273023" cy="732155"/>
          </a:xfrm>
          <a:prstGeom prst="rect">
            <a:avLst/>
          </a:prstGeom>
          <a:noFill/>
        </p:spPr>
        <p:txBody>
          <a:bodyPr wrap="square" rtlCol="0">
            <a:spAutoFit/>
          </a:bodyPr>
          <a:lstStyle/>
          <a:p>
            <a:pPr algn="ctr">
              <a:lnSpc>
                <a:spcPts val="5000"/>
              </a:lnSpc>
            </a:pPr>
            <a:r>
              <a:rPr lang="en-US" altLang="zh-CN" sz="3600" b="1" dirty="0">
                <a:solidFill>
                  <a:schemeClr val="tx2"/>
                </a:solidFill>
                <a:latin typeface="微软雅黑" panose="020B0503020204020204" charset="-122"/>
                <a:ea typeface="微软雅黑" panose="020B0503020204020204" charset="-122"/>
                <a:cs typeface="Lato Black" charset="0"/>
              </a:rPr>
              <a:t>1</a:t>
            </a:r>
            <a:r>
              <a:rPr lang="zh-CN" altLang="en-US" sz="3600" b="1" dirty="0">
                <a:solidFill>
                  <a:schemeClr val="tx2"/>
                </a:solidFill>
                <a:latin typeface="微软雅黑" panose="020B0503020204020204" charset="-122"/>
                <a:ea typeface="微软雅黑" panose="020B0503020204020204" charset="-122"/>
                <a:cs typeface="Lato Black" charset="0"/>
              </a:rPr>
              <a:t> 背景介绍</a:t>
            </a:r>
            <a:endParaRPr lang="en-US" sz="3600" b="1" dirty="0">
              <a:solidFill>
                <a:schemeClr val="tx2"/>
              </a:solidFill>
              <a:latin typeface="微软雅黑" panose="020B0503020204020204" charset="-122"/>
              <a:ea typeface="微软雅黑" panose="020B0503020204020204" charset="-122"/>
              <a:cs typeface="Lato Black" charset="0"/>
            </a:endParaRPr>
          </a:p>
        </p:txBody>
      </p:sp>
      <p:sp>
        <p:nvSpPr>
          <p:cNvPr id="14" name="TextBox 13"/>
          <p:cNvSpPr txBox="1"/>
          <p:nvPr/>
        </p:nvSpPr>
        <p:spPr>
          <a:xfrm>
            <a:off x="1602672" y="1210306"/>
            <a:ext cx="1972015" cy="369332"/>
          </a:xfrm>
          <a:prstGeom prst="rect">
            <a:avLst/>
          </a:prstGeom>
          <a:noFill/>
        </p:spPr>
        <p:txBody>
          <a:bodyPr wrap="none" rtlCol="0" anchor="ctr" anchorCtr="0">
            <a:spAutoFit/>
          </a:bodyPr>
          <a:lstStyle/>
          <a:p>
            <a:r>
              <a:rPr lang="zh-CN" altLang="zh-CN" b="1" dirty="0">
                <a:latin typeface="微软雅黑" panose="020B0503020204020204" charset="-122"/>
                <a:ea typeface="微软雅黑" panose="020B0503020204020204" charset="-122"/>
              </a:rPr>
              <a:t>起源</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美国</a:t>
            </a:r>
            <a:r>
              <a:rPr lang="en-US" altLang="zh-CN" b="1" dirty="0">
                <a:latin typeface="微软雅黑" panose="020B0503020204020204" charset="-122"/>
                <a:ea typeface="微软雅黑" panose="020B0503020204020204" charset="-122"/>
              </a:rPr>
              <a:t>1970s)</a:t>
            </a:r>
            <a:endParaRPr lang="en-US" b="1" dirty="0">
              <a:solidFill>
                <a:schemeClr val="tx2"/>
              </a:solidFill>
              <a:latin typeface="微软雅黑" panose="020B0503020204020204" charset="-122"/>
              <a:ea typeface="微软雅黑" panose="020B0503020204020204" charset="-122"/>
              <a:cs typeface="Lato Black" charset="0"/>
            </a:endParaRPr>
          </a:p>
        </p:txBody>
      </p:sp>
      <p:sp>
        <p:nvSpPr>
          <p:cNvPr id="17" name="Subtitle 2"/>
          <p:cNvSpPr txBox="1"/>
          <p:nvPr/>
        </p:nvSpPr>
        <p:spPr>
          <a:xfrm>
            <a:off x="1593699" y="1569929"/>
            <a:ext cx="9798204" cy="74612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600" b="1" dirty="0">
                <a:latin typeface="微软雅黑" panose="020B0503020204020204" charset="-122"/>
                <a:ea typeface="微软雅黑" panose="020B0503020204020204" charset="-122"/>
              </a:rPr>
              <a:t>军事气象卫星计划</a:t>
            </a:r>
            <a:r>
              <a:rPr lang="en-US" altLang="zh-CN" sz="1600" b="1" dirty="0">
                <a:latin typeface="微软雅黑" panose="020B0503020204020204" charset="-122"/>
                <a:ea typeface="微软雅黑" panose="020B0503020204020204" charset="-122"/>
              </a:rPr>
              <a:t>(</a:t>
            </a:r>
            <a:r>
              <a:rPr lang="zh-CN" altLang="en-US" sz="1600" b="1" dirty="0">
                <a:latin typeface="微软雅黑" panose="020B0503020204020204" charset="-122"/>
                <a:ea typeface="微软雅黑" panose="020B0503020204020204" charset="-122"/>
              </a:rPr>
              <a:t> </a:t>
            </a:r>
            <a:r>
              <a:rPr lang="en-US" altLang="zh-CN" sz="1600" b="1" dirty="0">
                <a:latin typeface="微软雅黑" panose="020B0503020204020204" charset="-122"/>
                <a:ea typeface="微软雅黑" panose="020B0503020204020204" charset="-122"/>
              </a:rPr>
              <a:t>Defense meteorological satellite </a:t>
            </a:r>
            <a:r>
              <a:rPr lang="en-US" altLang="zh-CN" sz="1600" b="1" dirty="0" err="1">
                <a:latin typeface="微软雅黑" panose="020B0503020204020204" charset="-122"/>
                <a:ea typeface="微软雅黑" panose="020B0503020204020204" charset="-122"/>
              </a:rPr>
              <a:t>program,DMSP</a:t>
            </a:r>
            <a:r>
              <a:rPr lang="en-US" altLang="zh-CN" sz="1600" b="1" dirty="0">
                <a:latin typeface="微软雅黑" panose="020B0503020204020204" charset="-122"/>
                <a:ea typeface="微软雅黑" panose="020B0503020204020204" charset="-122"/>
              </a:rPr>
              <a:t>)</a:t>
            </a:r>
          </a:p>
          <a:p>
            <a:pPr algn="l"/>
            <a:r>
              <a:rPr lang="zh-CN" altLang="en-US" sz="1600" b="1" dirty="0">
                <a:latin typeface="微软雅黑" panose="020B0503020204020204" charset="-122"/>
                <a:ea typeface="微软雅黑" panose="020B0503020204020204" charset="-122"/>
              </a:rPr>
              <a:t>线性扫描业务系统</a:t>
            </a:r>
            <a:r>
              <a:rPr lang="en-US" altLang="zh-CN" sz="1600" b="1" dirty="0">
                <a:latin typeface="微软雅黑" panose="020B0503020204020204" charset="-122"/>
                <a:ea typeface="微软雅黑" panose="020B0503020204020204" charset="-122"/>
              </a:rPr>
              <a:t>(operational </a:t>
            </a:r>
            <a:r>
              <a:rPr lang="en-US" altLang="zh-CN" sz="1600" b="1" dirty="0" err="1">
                <a:latin typeface="微软雅黑" panose="020B0503020204020204" charset="-122"/>
                <a:ea typeface="微软雅黑" panose="020B0503020204020204" charset="-122"/>
              </a:rPr>
              <a:t>linescan</a:t>
            </a:r>
            <a:r>
              <a:rPr lang="en-US" altLang="zh-CN" sz="1600" b="1" dirty="0">
                <a:latin typeface="微软雅黑" panose="020B0503020204020204" charset="-122"/>
                <a:ea typeface="微软雅黑" panose="020B0503020204020204" charset="-122"/>
              </a:rPr>
              <a:t> </a:t>
            </a:r>
            <a:r>
              <a:rPr lang="en-US" altLang="zh-CN" sz="1600" b="1" dirty="0" err="1">
                <a:latin typeface="微软雅黑" panose="020B0503020204020204" charset="-122"/>
                <a:ea typeface="微软雅黑" panose="020B0503020204020204" charset="-122"/>
              </a:rPr>
              <a:t>system,OLS</a:t>
            </a:r>
            <a:r>
              <a:rPr lang="en-US" altLang="zh-CN" sz="1600" b="1" dirty="0">
                <a:latin typeface="微软雅黑" panose="020B0503020204020204" charset="-122"/>
                <a:ea typeface="微软雅黑" panose="020B0503020204020204" charset="-122"/>
              </a:rPr>
              <a:t>)</a:t>
            </a:r>
          </a:p>
        </p:txBody>
      </p:sp>
      <p:sp>
        <p:nvSpPr>
          <p:cNvPr id="18" name="TextBox 17"/>
          <p:cNvSpPr txBox="1"/>
          <p:nvPr/>
        </p:nvSpPr>
        <p:spPr>
          <a:xfrm>
            <a:off x="1602671" y="2384094"/>
            <a:ext cx="1107996" cy="369332"/>
          </a:xfrm>
          <a:prstGeom prst="rect">
            <a:avLst/>
          </a:prstGeom>
          <a:noFill/>
        </p:spPr>
        <p:txBody>
          <a:bodyPr wrap="none" rtlCol="0" anchor="ctr" anchorCtr="0">
            <a:spAutoFit/>
          </a:bodyPr>
          <a:lstStyle/>
          <a:p>
            <a:r>
              <a:rPr lang="zh-CN" altLang="en-US" b="1" dirty="0">
                <a:latin typeface="微软雅黑" panose="020B0503020204020204" charset="-122"/>
                <a:ea typeface="微软雅黑" panose="020B0503020204020204" charset="-122"/>
              </a:rPr>
              <a:t>设计初衷</a:t>
            </a:r>
            <a:endParaRPr lang="zh-CN" altLang="en-US" b="1" dirty="0">
              <a:solidFill>
                <a:schemeClr val="tx2"/>
              </a:solidFill>
              <a:latin typeface="微软雅黑" panose="020B0503020204020204" charset="-122"/>
              <a:ea typeface="微软雅黑" panose="020B0503020204020204" charset="-122"/>
              <a:cs typeface="Lato Black" charset="0"/>
            </a:endParaRPr>
          </a:p>
        </p:txBody>
      </p:sp>
      <p:sp>
        <p:nvSpPr>
          <p:cNvPr id="19" name="Subtitle 2"/>
          <p:cNvSpPr txBox="1"/>
          <p:nvPr/>
        </p:nvSpPr>
        <p:spPr>
          <a:xfrm>
            <a:off x="1593699" y="2732142"/>
            <a:ext cx="9798204" cy="402590"/>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600" b="1" dirty="0">
                <a:latin typeface="微软雅黑" panose="020B0503020204020204" charset="-122"/>
                <a:ea typeface="微软雅黑" panose="020B0503020204020204" charset="-122"/>
              </a:rPr>
              <a:t>捕捉夜间云层反射的微弱月光、获取夜间云层分布信息</a:t>
            </a:r>
          </a:p>
        </p:txBody>
      </p:sp>
      <p:sp>
        <p:nvSpPr>
          <p:cNvPr id="26" name="TextBox 25"/>
          <p:cNvSpPr txBox="1"/>
          <p:nvPr/>
        </p:nvSpPr>
        <p:spPr>
          <a:xfrm>
            <a:off x="1602675" y="3257236"/>
            <a:ext cx="1338828" cy="369332"/>
          </a:xfrm>
          <a:prstGeom prst="rect">
            <a:avLst/>
          </a:prstGeom>
          <a:noFill/>
        </p:spPr>
        <p:txBody>
          <a:bodyPr wrap="none" rtlCol="0" anchor="ctr" anchorCtr="0">
            <a:spAutoFit/>
          </a:bodyPr>
          <a:lstStyle/>
          <a:p>
            <a:r>
              <a:rPr lang="zh-CN" altLang="en-US" b="1" dirty="0">
                <a:latin typeface="微软雅黑" panose="020B0503020204020204" charset="-122"/>
                <a:ea typeface="微软雅黑" panose="020B0503020204020204" charset="-122"/>
              </a:rPr>
              <a:t>意外的发现</a:t>
            </a:r>
            <a:endParaRPr lang="zh-CN" altLang="en-US" b="1" dirty="0">
              <a:solidFill>
                <a:schemeClr val="tx2"/>
              </a:solidFill>
              <a:latin typeface="微软雅黑" panose="020B0503020204020204" charset="-122"/>
              <a:ea typeface="微软雅黑" panose="020B0503020204020204" charset="-122"/>
              <a:cs typeface="Lato Black" charset="0"/>
            </a:endParaRPr>
          </a:p>
        </p:txBody>
      </p:sp>
      <p:sp>
        <p:nvSpPr>
          <p:cNvPr id="27" name="Subtitle 2"/>
          <p:cNvSpPr txBox="1"/>
          <p:nvPr/>
        </p:nvSpPr>
        <p:spPr>
          <a:xfrm>
            <a:off x="1593699" y="3605284"/>
            <a:ext cx="9798204"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en-US" altLang="zh-CN" sz="1600" b="1" dirty="0">
                <a:latin typeface="微软雅黑" panose="020B0503020204020204" charset="-122"/>
                <a:ea typeface="微软雅黑" panose="020B0503020204020204" charset="-122"/>
              </a:rPr>
              <a:t>DMSP/OLS</a:t>
            </a:r>
            <a:r>
              <a:rPr lang="zh-CN" altLang="en-US" sz="1600" b="1" dirty="0">
                <a:latin typeface="微软雅黑" panose="020B0503020204020204" charset="-122"/>
                <a:ea typeface="微软雅黑" panose="020B0503020204020204" charset="-122"/>
              </a:rPr>
              <a:t>可以捕捉到无云情况下的夜间城镇等发光</a:t>
            </a:r>
            <a:endParaRPr lang="en-US" sz="1600" b="1" dirty="0">
              <a:solidFill>
                <a:schemeClr val="tx1"/>
              </a:solidFill>
              <a:latin typeface="微软雅黑" panose="020B0503020204020204" charset="-122"/>
              <a:ea typeface="微软雅黑" panose="020B0503020204020204" charset="-122"/>
              <a:cs typeface="Lato Regular" charset="0"/>
            </a:endParaRPr>
          </a:p>
        </p:txBody>
      </p:sp>
      <p:sp>
        <p:nvSpPr>
          <p:cNvPr id="28" name="Rectangle 27"/>
          <p:cNvSpPr/>
          <p:nvPr/>
        </p:nvSpPr>
        <p:spPr>
          <a:xfrm>
            <a:off x="1283981" y="3339166"/>
            <a:ext cx="69087" cy="5515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微软雅黑" panose="020B0503020204020204" charset="-122"/>
              <a:ea typeface="微软雅黑" panose="020B0503020204020204" charset="-122"/>
            </a:endParaRPr>
          </a:p>
        </p:txBody>
      </p:sp>
      <p:sp>
        <p:nvSpPr>
          <p:cNvPr id="29" name="Rectangle 28"/>
          <p:cNvSpPr/>
          <p:nvPr/>
        </p:nvSpPr>
        <p:spPr>
          <a:xfrm>
            <a:off x="1283980" y="2461934"/>
            <a:ext cx="78059" cy="535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微软雅黑" panose="020B0503020204020204" charset="-122"/>
              <a:ea typeface="微软雅黑" panose="020B0503020204020204" charset="-122"/>
            </a:endParaRPr>
          </a:p>
        </p:txBody>
      </p:sp>
      <p:sp>
        <p:nvSpPr>
          <p:cNvPr id="30" name="Rectangle 29"/>
          <p:cNvSpPr/>
          <p:nvPr/>
        </p:nvSpPr>
        <p:spPr>
          <a:xfrm>
            <a:off x="1283980" y="1278254"/>
            <a:ext cx="78059" cy="8586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微软雅黑" panose="020B0503020204020204" charset="-122"/>
              <a:ea typeface="微软雅黑" panose="020B0503020204020204" charset="-122"/>
            </a:endParaRPr>
          </a:p>
        </p:txBody>
      </p:sp>
      <p:pic>
        <p:nvPicPr>
          <p:cNvPr id="20" name="Picture 1048"/>
          <p:cNvPicPr/>
          <p:nvPr/>
        </p:nvPicPr>
        <p:blipFill>
          <a:blip r:embed="rId3"/>
          <a:stretch>
            <a:fillRect/>
          </a:stretch>
        </p:blipFill>
        <p:spPr>
          <a:xfrm>
            <a:off x="8449221" y="2131525"/>
            <a:ext cx="3385008" cy="2594950"/>
          </a:xfrm>
          <a:prstGeom prst="rect">
            <a:avLst/>
          </a:prstGeom>
        </p:spPr>
      </p:pic>
      <p:sp>
        <p:nvSpPr>
          <p:cNvPr id="21" name="文本框 20"/>
          <p:cNvSpPr txBox="1"/>
          <p:nvPr/>
        </p:nvSpPr>
        <p:spPr>
          <a:xfrm>
            <a:off x="8216469" y="4787429"/>
            <a:ext cx="3617761" cy="830997"/>
          </a:xfrm>
          <a:prstGeom prst="rect">
            <a:avLst/>
          </a:prstGeom>
          <a:noFill/>
        </p:spPr>
        <p:txBody>
          <a:bodyPr wrap="square" rtlCol="0">
            <a:spAutoFit/>
          </a:bodyPr>
          <a:lstStyle/>
          <a:p>
            <a:pPr algn="ctr"/>
            <a:r>
              <a:rPr lang="en-US" altLang="zh-CN" sz="1200" b="1" i="1" dirty="0">
                <a:latin typeface="微软雅黑" panose="020B0503020204020204" charset="-122"/>
                <a:ea typeface="微软雅黑" panose="020B0503020204020204" charset="-122"/>
                <a:cs typeface="Times New Roman" panose="02020603050405020304" pitchFamily="18" charset="0"/>
              </a:rPr>
              <a:t>Figure</a:t>
            </a:r>
            <a:r>
              <a:rPr lang="en-US" altLang="zh-CN" sz="1200" i="1" dirty="0">
                <a:latin typeface="微软雅黑" panose="020B0503020204020204" charset="-122"/>
                <a:ea typeface="微软雅黑" panose="020B0503020204020204" charset="-122"/>
                <a:cs typeface="Times New Roman" panose="02020603050405020304" pitchFamily="18" charset="0"/>
              </a:rPr>
              <a:t>. The relationship between change rate of total nighttime light change rate and change rate of gross domestic product in Zimbabwe</a:t>
            </a:r>
            <a:endParaRPr lang="zh-CN" altLang="en-US" sz="1200" i="1" dirty="0">
              <a:latin typeface="微软雅黑" panose="020B0503020204020204" charset="-122"/>
              <a:ea typeface="微软雅黑" panose="020B0503020204020204" charset="-122"/>
              <a:cs typeface="Times New Roman" panose="02020603050405020304" pitchFamily="18" charset="0"/>
            </a:endParaRPr>
          </a:p>
        </p:txBody>
      </p:sp>
      <p:sp>
        <p:nvSpPr>
          <p:cNvPr id="22" name="Rectangle 27"/>
          <p:cNvSpPr/>
          <p:nvPr/>
        </p:nvSpPr>
        <p:spPr>
          <a:xfrm>
            <a:off x="1283981" y="4232074"/>
            <a:ext cx="69087" cy="11315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微软雅黑" panose="020B0503020204020204" charset="-122"/>
              <a:ea typeface="微软雅黑" panose="020B0503020204020204" charset="-122"/>
            </a:endParaRPr>
          </a:p>
        </p:txBody>
      </p:sp>
      <p:sp>
        <p:nvSpPr>
          <p:cNvPr id="23" name="TextBox 25"/>
          <p:cNvSpPr txBox="1"/>
          <p:nvPr/>
        </p:nvSpPr>
        <p:spPr>
          <a:xfrm>
            <a:off x="1593699" y="4154439"/>
            <a:ext cx="1749197" cy="369332"/>
          </a:xfrm>
          <a:prstGeom prst="rect">
            <a:avLst/>
          </a:prstGeom>
          <a:noFill/>
        </p:spPr>
        <p:txBody>
          <a:bodyPr wrap="none" rtlCol="0" anchor="ctr" anchorCtr="0">
            <a:spAutoFit/>
          </a:bodyPr>
          <a:lstStyle/>
          <a:p>
            <a:r>
              <a:rPr lang="zh-CN" altLang="zh-CN" b="1" dirty="0">
                <a:latin typeface="微软雅黑" panose="020B0503020204020204" charset="-122"/>
                <a:ea typeface="微软雅黑" panose="020B0503020204020204" charset="-122"/>
              </a:rPr>
              <a:t>应用</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数据发掘</a:t>
            </a:r>
            <a:r>
              <a:rPr lang="en-US" altLang="zh-CN" b="1" dirty="0">
                <a:latin typeface="微软雅黑" panose="020B0503020204020204" charset="-122"/>
                <a:ea typeface="微软雅黑" panose="020B0503020204020204" charset="-122"/>
              </a:rPr>
              <a:t>)</a:t>
            </a:r>
            <a:endParaRPr lang="en-US" altLang="zh-CN" b="1" dirty="0">
              <a:solidFill>
                <a:schemeClr val="tx2"/>
              </a:solidFill>
              <a:latin typeface="微软雅黑" panose="020B0503020204020204" charset="-122"/>
              <a:ea typeface="微软雅黑" panose="020B0503020204020204" charset="-122"/>
              <a:cs typeface="Lato Black" charset="0"/>
            </a:endParaRPr>
          </a:p>
        </p:txBody>
      </p:sp>
      <p:sp>
        <p:nvSpPr>
          <p:cNvPr id="24" name="Subtitle 2"/>
          <p:cNvSpPr txBox="1"/>
          <p:nvPr/>
        </p:nvSpPr>
        <p:spPr>
          <a:xfrm>
            <a:off x="1602672" y="4496125"/>
            <a:ext cx="5193635" cy="1107004"/>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zh-CN" sz="1800" b="1" dirty="0">
                <a:latin typeface="微软雅黑" panose="020B0503020204020204" charset="-122"/>
                <a:ea typeface="微软雅黑" panose="020B0503020204020204" charset="-122"/>
              </a:rPr>
              <a:t>社会经济参数估算</a:t>
            </a:r>
            <a:r>
              <a:rPr lang="zh-CN" altLang="en-US" sz="1800" b="1" dirty="0">
                <a:latin typeface="微软雅黑" panose="020B0503020204020204" charset="-122"/>
                <a:ea typeface="微软雅黑" panose="020B0503020204020204" charset="-122"/>
              </a:rPr>
              <a:t>、</a:t>
            </a:r>
            <a:r>
              <a:rPr lang="zh-CN" altLang="zh-CN" sz="1800" b="1" dirty="0">
                <a:latin typeface="微软雅黑" panose="020B0503020204020204" charset="-122"/>
                <a:ea typeface="微软雅黑" panose="020B0503020204020204" charset="-122"/>
              </a:rPr>
              <a:t>城市化监测与评估</a:t>
            </a:r>
            <a:r>
              <a:rPr lang="zh-CN" altLang="en-US" sz="1800" b="1" dirty="0">
                <a:latin typeface="微软雅黑" panose="020B0503020204020204" charset="-122"/>
                <a:ea typeface="微软雅黑" panose="020B0503020204020204" charset="-122"/>
              </a:rPr>
              <a:t>、</a:t>
            </a:r>
            <a:r>
              <a:rPr lang="zh-CN" altLang="zh-CN" sz="1800" b="1" dirty="0">
                <a:latin typeface="微软雅黑" panose="020B0503020204020204" charset="-122"/>
                <a:ea typeface="微软雅黑" panose="020B0503020204020204" charset="-122"/>
              </a:rPr>
              <a:t>重大事件评估</a:t>
            </a:r>
            <a:r>
              <a:rPr lang="zh-CN" altLang="en-US" sz="1800" b="1" dirty="0">
                <a:latin typeface="微软雅黑" panose="020B0503020204020204" charset="-122"/>
                <a:ea typeface="微软雅黑" panose="020B0503020204020204" charset="-122"/>
              </a:rPr>
              <a:t>、</a:t>
            </a:r>
            <a:r>
              <a:rPr lang="zh-CN" altLang="zh-CN" sz="1800" b="1" dirty="0">
                <a:latin typeface="微软雅黑" panose="020B0503020204020204" charset="-122"/>
                <a:ea typeface="微软雅黑" panose="020B0503020204020204" charset="-122"/>
              </a:rPr>
              <a:t>生态环境和健康效应研究</a:t>
            </a:r>
            <a:r>
              <a:rPr lang="zh-CN" altLang="en-US" sz="1800" b="1" dirty="0">
                <a:latin typeface="微软雅黑" panose="020B0503020204020204" charset="-122"/>
                <a:ea typeface="微软雅黑" panose="020B0503020204020204" charset="-122"/>
              </a:rPr>
              <a:t>、</a:t>
            </a:r>
            <a:r>
              <a:rPr lang="zh-CN" altLang="zh-CN" sz="1800" b="1" dirty="0">
                <a:latin typeface="微软雅黑" panose="020B0503020204020204" charset="-122"/>
                <a:ea typeface="微软雅黑" panose="020B0503020204020204" charset="-122"/>
              </a:rPr>
              <a:t>渔业研究</a:t>
            </a:r>
            <a:r>
              <a:rPr lang="zh-CN" altLang="en-US" sz="1800" b="1" dirty="0">
                <a:latin typeface="微软雅黑" panose="020B0503020204020204" charset="-122"/>
                <a:ea typeface="微软雅黑" panose="020B0503020204020204" charset="-122"/>
              </a:rPr>
              <a:t>、</a:t>
            </a:r>
            <a:r>
              <a:rPr lang="zh-CN" altLang="zh-CN" sz="1800" b="1" dirty="0">
                <a:latin typeface="微软雅黑" panose="020B0503020204020204" charset="-122"/>
                <a:ea typeface="微软雅黑" panose="020B0503020204020204" charset="-122"/>
              </a:rPr>
              <a:t>其他研究</a:t>
            </a:r>
            <a:r>
              <a:rPr lang="en-US" altLang="zh-CN" sz="1800" b="1" dirty="0">
                <a:latin typeface="微软雅黑" panose="020B0503020204020204" charset="-122"/>
                <a:ea typeface="微软雅黑" panose="020B0503020204020204" charset="-122"/>
              </a:rPr>
              <a:t>:</a:t>
            </a:r>
            <a:r>
              <a:rPr lang="zh-CN" altLang="zh-CN" sz="1800" b="1" dirty="0">
                <a:latin typeface="微软雅黑" panose="020B0503020204020204" charset="-122"/>
                <a:ea typeface="微软雅黑" panose="020B0503020204020204" charset="-122"/>
              </a:rPr>
              <a:t>流行病研究、油气田监测</a:t>
            </a:r>
            <a:endParaRPr lang="en-US" altLang="zh-CN" sz="1800" b="1" dirty="0">
              <a:latin typeface="微软雅黑" panose="020B0503020204020204" charset="-122"/>
              <a:ea typeface="微软雅黑" panose="020B0503020204020204" charset="-122"/>
            </a:endParaRPr>
          </a:p>
        </p:txBody>
      </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10420" r="7987"/>
          <a:stretch>
            <a:fillRect/>
          </a:stretch>
        </p:blipFill>
        <p:spPr>
          <a:xfrm>
            <a:off x="222375" y="1041983"/>
            <a:ext cx="4173120" cy="3001085"/>
          </a:xfrm>
          <a:prstGeom prst="rect">
            <a:avLst/>
          </a:prstGeom>
        </p:spPr>
      </p:pic>
      <p:pic>
        <p:nvPicPr>
          <p:cNvPr id="3" name="图片 2"/>
          <p:cNvPicPr>
            <a:picLocks noChangeAspect="1"/>
          </p:cNvPicPr>
          <p:nvPr/>
        </p:nvPicPr>
        <p:blipFill>
          <a:blip r:embed="rId4"/>
          <a:stretch>
            <a:fillRect/>
          </a:stretch>
        </p:blipFill>
        <p:spPr>
          <a:xfrm>
            <a:off x="6004376" y="1070956"/>
            <a:ext cx="5923227" cy="5613688"/>
          </a:xfrm>
          <a:prstGeom prst="rect">
            <a:avLst/>
          </a:prstGeom>
        </p:spPr>
      </p:pic>
      <p:sp>
        <p:nvSpPr>
          <p:cNvPr id="5" name="文本框 4"/>
          <p:cNvSpPr txBox="1"/>
          <p:nvPr/>
        </p:nvSpPr>
        <p:spPr>
          <a:xfrm>
            <a:off x="222375" y="3967889"/>
            <a:ext cx="5342163" cy="2893100"/>
          </a:xfrm>
          <a:prstGeom prst="rect">
            <a:avLst/>
          </a:prstGeom>
          <a:noFill/>
        </p:spPr>
        <p:txBody>
          <a:bodyPr wrap="square" rtlCol="0">
            <a:spAutoFit/>
          </a:bodyPr>
          <a:lstStyle/>
          <a:p>
            <a:r>
              <a:rPr lang="en-US" altLang="zh-CN" sz="1400" dirty="0">
                <a:latin typeface="微软雅黑" panose="020B0503020204020204" charset="-122"/>
                <a:ea typeface="微软雅黑" panose="020B0503020204020204" charset="-122"/>
              </a:rPr>
              <a:t>Popular applications of the DMSP/OLS nighttime images:</a:t>
            </a:r>
          </a:p>
          <a:p>
            <a:pPr marL="285750" indent="-285750">
              <a:buFont typeface="Wingdings" panose="05000000000000000000" pitchFamily="2" charset="2"/>
              <a:buChar char="Ø"/>
            </a:pPr>
            <a:r>
              <a:rPr lang="en-US" altLang="zh-CN" sz="1400" dirty="0">
                <a:latin typeface="微软雅黑" panose="020B0503020204020204" charset="-122"/>
                <a:ea typeface="微软雅黑" panose="020B0503020204020204" charset="-122"/>
              </a:rPr>
              <a:t>monitoring human settlement </a:t>
            </a:r>
          </a:p>
          <a:p>
            <a:pPr marL="285750" indent="-285750">
              <a:buFont typeface="Wingdings" panose="05000000000000000000" pitchFamily="2" charset="2"/>
              <a:buChar char="Ø"/>
            </a:pPr>
            <a:r>
              <a:rPr lang="en-US" altLang="zh-CN" sz="1400" dirty="0">
                <a:latin typeface="微软雅黑" panose="020B0503020204020204" charset="-122"/>
                <a:ea typeface="微软雅黑" panose="020B0503020204020204" charset="-122"/>
              </a:rPr>
              <a:t>estimating urban population and population density </a:t>
            </a:r>
          </a:p>
          <a:p>
            <a:pPr marL="285750" indent="-285750">
              <a:buFont typeface="Wingdings" panose="05000000000000000000" pitchFamily="2" charset="2"/>
              <a:buChar char="Ø"/>
            </a:pPr>
            <a:r>
              <a:rPr lang="en-US" altLang="zh-CN" sz="1400" dirty="0">
                <a:latin typeface="微软雅黑" panose="020B0503020204020204" charset="-122"/>
                <a:ea typeface="微软雅黑" panose="020B0503020204020204" charset="-122"/>
              </a:rPr>
              <a:t>socio-economic activity </a:t>
            </a:r>
          </a:p>
          <a:p>
            <a:pPr marL="285750" indent="-285750">
              <a:buFont typeface="Wingdings" panose="05000000000000000000" pitchFamily="2" charset="2"/>
              <a:buChar char="Ø"/>
            </a:pPr>
            <a:r>
              <a:rPr lang="en-US" altLang="zh-CN" sz="1400" dirty="0">
                <a:latin typeface="微软雅黑" panose="020B0503020204020204" charset="-122"/>
                <a:ea typeface="微软雅黑" panose="020B0503020204020204" charset="-122"/>
              </a:rPr>
              <a:t>energy and electricity consumption </a:t>
            </a:r>
          </a:p>
          <a:p>
            <a:pPr marL="285750" indent="-285750">
              <a:buFont typeface="Wingdings" panose="05000000000000000000" pitchFamily="2" charset="2"/>
              <a:buChar char="Ø"/>
            </a:pPr>
            <a:r>
              <a:rPr lang="en-US" altLang="zh-CN" sz="1400" dirty="0">
                <a:latin typeface="微软雅黑" panose="020B0503020204020204" charset="-122"/>
                <a:ea typeface="微软雅黑" panose="020B0503020204020204" charset="-122"/>
              </a:rPr>
              <a:t>gas emissions </a:t>
            </a:r>
          </a:p>
          <a:p>
            <a:pPr marL="285750" indent="-285750">
              <a:buFont typeface="Wingdings" panose="05000000000000000000" pitchFamily="2" charset="2"/>
              <a:buChar char="Ø"/>
            </a:pPr>
            <a:r>
              <a:rPr lang="en-US" altLang="zh-CN" sz="1400" dirty="0">
                <a:latin typeface="微软雅黑" panose="020B0503020204020204" charset="-122"/>
                <a:ea typeface="微软雅黑" panose="020B0503020204020204" charset="-122"/>
              </a:rPr>
              <a:t>measuring impacts of urban growth on the environment </a:t>
            </a:r>
          </a:p>
          <a:p>
            <a:pPr marL="285750" indent="-285750">
              <a:buFont typeface="Wingdings" panose="05000000000000000000" pitchFamily="2" charset="2"/>
              <a:buChar char="Ø"/>
            </a:pPr>
            <a:r>
              <a:rPr lang="en-US" altLang="zh-CN" sz="1400" dirty="0">
                <a:latin typeface="微软雅黑" panose="020B0503020204020204" charset="-122"/>
                <a:ea typeface="微软雅黑" panose="020B0503020204020204" charset="-122"/>
              </a:rPr>
              <a:t>detecting nocturnal fishing vessels </a:t>
            </a:r>
          </a:p>
          <a:p>
            <a:pPr marL="285750" indent="-285750">
              <a:buFont typeface="Wingdings" panose="05000000000000000000" pitchFamily="2" charset="2"/>
              <a:buChar char="Ø"/>
            </a:pPr>
            <a:r>
              <a:rPr lang="en-US" altLang="zh-CN" sz="1400" dirty="0">
                <a:latin typeface="微软雅黑" panose="020B0503020204020204" charset="-122"/>
                <a:ea typeface="微软雅黑" panose="020B0503020204020204" charset="-122"/>
              </a:rPr>
              <a:t>mapping nighttime sky brightness and forest fires </a:t>
            </a:r>
          </a:p>
          <a:p>
            <a:pPr marL="285750" indent="-285750">
              <a:buFont typeface="Wingdings" panose="05000000000000000000" pitchFamily="2" charset="2"/>
              <a:buChar char="Ø"/>
            </a:pPr>
            <a:r>
              <a:rPr lang="en-US" altLang="zh-CN" sz="1400" dirty="0">
                <a:latin typeface="微软雅黑" panose="020B0503020204020204" charset="-122"/>
                <a:ea typeface="微软雅黑" panose="020B0503020204020204" charset="-122"/>
              </a:rPr>
              <a:t>assessing effects of emissions on ecosystem and human health </a:t>
            </a:r>
          </a:p>
          <a:p>
            <a:pPr marL="285750" indent="-285750">
              <a:buFont typeface="Wingdings" panose="05000000000000000000" pitchFamily="2" charset="2"/>
              <a:buChar char="Ø"/>
            </a:pPr>
            <a:r>
              <a:rPr lang="en-US" altLang="zh-CN" sz="1400" dirty="0">
                <a:latin typeface="微软雅黑" panose="020B0503020204020204" charset="-122"/>
                <a:ea typeface="微软雅黑" panose="020B0503020204020204" charset="-122"/>
              </a:rPr>
              <a:t>evaluating damage from natural disasters and military action during wars</a:t>
            </a:r>
            <a:endParaRPr lang="zh-CN" altLang="zh-CN" sz="1400" dirty="0">
              <a:latin typeface="微软雅黑" panose="020B0503020204020204" charset="-122"/>
              <a:ea typeface="微软雅黑" panose="020B0503020204020204" charset="-122"/>
            </a:endParaRPr>
          </a:p>
        </p:txBody>
      </p:sp>
      <p:sp>
        <p:nvSpPr>
          <p:cNvPr id="6" name="TextBox 14"/>
          <p:cNvSpPr txBox="1"/>
          <p:nvPr/>
        </p:nvSpPr>
        <p:spPr>
          <a:xfrm>
            <a:off x="-26035" y="112477"/>
            <a:ext cx="12192000" cy="732155"/>
          </a:xfrm>
          <a:prstGeom prst="rect">
            <a:avLst/>
          </a:prstGeom>
          <a:noFill/>
        </p:spPr>
        <p:txBody>
          <a:bodyPr wrap="square" rtlCol="0">
            <a:spAutoFit/>
          </a:bodyPr>
          <a:lstStyle/>
          <a:p>
            <a:pPr algn="ctr">
              <a:lnSpc>
                <a:spcPts val="5000"/>
              </a:lnSpc>
            </a:pPr>
            <a:r>
              <a:rPr lang="en-US" altLang="zh-CN" sz="3600" b="1" dirty="0">
                <a:solidFill>
                  <a:schemeClr val="tx2"/>
                </a:solidFill>
                <a:latin typeface="微软雅黑" panose="020B0503020204020204" charset="-122"/>
                <a:ea typeface="微软雅黑" panose="020B0503020204020204" charset="-122"/>
                <a:cs typeface="Lato Black" charset="0"/>
              </a:rPr>
              <a:t>2</a:t>
            </a:r>
            <a:r>
              <a:rPr lang="zh-CN" altLang="en-US" sz="3600" b="1" dirty="0">
                <a:solidFill>
                  <a:schemeClr val="tx2"/>
                </a:solidFill>
                <a:latin typeface="微软雅黑" panose="020B0503020204020204" charset="-122"/>
                <a:ea typeface="微软雅黑" panose="020B0503020204020204" charset="-122"/>
                <a:cs typeface="Lato Black" charset="0"/>
              </a:rPr>
              <a:t> 国内外研究综述</a:t>
            </a:r>
            <a:endParaRPr lang="en-US" sz="3600" b="1" dirty="0">
              <a:solidFill>
                <a:schemeClr val="tx2"/>
              </a:solidFill>
              <a:latin typeface="微软雅黑" panose="020B0503020204020204" charset="-122"/>
              <a:ea typeface="微软雅黑" panose="020B0503020204020204" charset="-122"/>
              <a:cs typeface="Lato Black" charset="0"/>
            </a:endParaRPr>
          </a:p>
        </p:txBody>
      </p:sp>
    </p:spTree>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55198" y="371859"/>
            <a:ext cx="2916184" cy="733534"/>
          </a:xfrm>
          <a:prstGeom prst="rect">
            <a:avLst/>
          </a:prstGeom>
          <a:noFill/>
        </p:spPr>
        <p:txBody>
          <a:bodyPr wrap="none" rtlCol="0">
            <a:spAutoFit/>
          </a:bodyPr>
          <a:lstStyle/>
          <a:p>
            <a:pPr algn="ctr">
              <a:lnSpc>
                <a:spcPts val="5000"/>
              </a:lnSpc>
            </a:pPr>
            <a:r>
              <a:rPr lang="en-US" altLang="zh-CN" sz="3600" b="1" dirty="0" smtClean="0">
                <a:solidFill>
                  <a:schemeClr val="tx2"/>
                </a:solidFill>
                <a:latin typeface="微软雅黑" panose="020B0503020204020204" charset="-122"/>
                <a:ea typeface="微软雅黑" panose="020B0503020204020204" charset="-122"/>
                <a:cs typeface="Lato Black" charset="0"/>
              </a:rPr>
              <a:t>3 </a:t>
            </a:r>
            <a:r>
              <a:rPr lang="zh-CN" altLang="en-US" sz="3600" b="1" dirty="0" smtClean="0">
                <a:solidFill>
                  <a:schemeClr val="tx2"/>
                </a:solidFill>
                <a:latin typeface="微软雅黑" panose="020B0503020204020204" charset="-122"/>
                <a:ea typeface="微软雅黑" panose="020B0503020204020204" charset="-122"/>
                <a:cs typeface="Lato Black" charset="0"/>
              </a:rPr>
              <a:t>我们</a:t>
            </a:r>
            <a:r>
              <a:rPr lang="zh-CN" altLang="en-US" sz="3600" b="1" dirty="0">
                <a:solidFill>
                  <a:schemeClr val="tx2"/>
                </a:solidFill>
                <a:latin typeface="微软雅黑" panose="020B0503020204020204" charset="-122"/>
                <a:ea typeface="微软雅黑" panose="020B0503020204020204" charset="-122"/>
                <a:cs typeface="Lato Black" charset="0"/>
              </a:rPr>
              <a:t>的研究</a:t>
            </a:r>
            <a:endParaRPr lang="en-US" sz="3600" b="1" dirty="0">
              <a:solidFill>
                <a:schemeClr val="tx2"/>
              </a:solidFill>
              <a:latin typeface="微软雅黑" panose="020B0503020204020204" charset="-122"/>
              <a:ea typeface="微软雅黑" panose="020B0503020204020204" charset="-122"/>
              <a:cs typeface="Lato Black" charset="0"/>
            </a:endParaRPr>
          </a:p>
        </p:txBody>
      </p:sp>
      <p:sp>
        <p:nvSpPr>
          <p:cNvPr id="4" name="TextBox 3"/>
          <p:cNvSpPr txBox="1"/>
          <p:nvPr/>
        </p:nvSpPr>
        <p:spPr>
          <a:xfrm>
            <a:off x="1043319" y="769948"/>
            <a:ext cx="2583802" cy="670889"/>
          </a:xfrm>
          <a:prstGeom prst="rect">
            <a:avLst/>
          </a:prstGeom>
          <a:noFill/>
        </p:spPr>
        <p:txBody>
          <a:bodyPr wrap="square" rtlCol="0">
            <a:spAutoFit/>
          </a:bodyPr>
          <a:lstStyle/>
          <a:p>
            <a:pPr algn="ctr">
              <a:lnSpc>
                <a:spcPts val="5000"/>
              </a:lnSpc>
            </a:pPr>
            <a:r>
              <a:rPr lang="en-US" altLang="zh-CN" sz="3200" b="1" dirty="0" smtClean="0">
                <a:solidFill>
                  <a:schemeClr val="tx2"/>
                </a:solidFill>
                <a:latin typeface="微软雅黑" panose="020B0503020204020204" charset="-122"/>
                <a:ea typeface="微软雅黑" panose="020B0503020204020204" charset="-122"/>
                <a:cs typeface="Lato Black" charset="0"/>
              </a:rPr>
              <a:t>3.0</a:t>
            </a:r>
            <a:r>
              <a:rPr lang="zh-CN" altLang="en-US" sz="3200" b="1" dirty="0" smtClean="0">
                <a:solidFill>
                  <a:schemeClr val="tx2"/>
                </a:solidFill>
                <a:latin typeface="微软雅黑" panose="020B0503020204020204" charset="-122"/>
                <a:ea typeface="微软雅黑" panose="020B0503020204020204" charset="-122"/>
                <a:cs typeface="Lato Black" charset="0"/>
              </a:rPr>
              <a:t> 研究背景</a:t>
            </a:r>
            <a:endParaRPr lang="en-US" sz="3200" b="1" dirty="0">
              <a:solidFill>
                <a:schemeClr val="tx2"/>
              </a:solidFill>
              <a:latin typeface="微软雅黑" panose="020B0503020204020204" charset="-122"/>
              <a:ea typeface="微软雅黑" panose="020B0503020204020204" charset="-122"/>
              <a:cs typeface="Lato Black" charset="0"/>
            </a:endParaRPr>
          </a:p>
        </p:txBody>
      </p:sp>
      <p:pic>
        <p:nvPicPr>
          <p:cNvPr id="1026" name="Picture 2" descr="http://img2.fengniao.com/t_s700x2000/g2/M00/04/E6/Cg-4k1cXdzmIMmgaAAN4AeVjVvkAAHnuQIOi20AA3gZ398.jpg"/>
          <p:cNvPicPr>
            <a:picLocks noChangeAspect="1" noChangeArrowheads="1"/>
          </p:cNvPicPr>
          <p:nvPr/>
        </p:nvPicPr>
        <p:blipFill>
          <a:blip r:embed="rId2"/>
          <a:srcRect/>
          <a:stretch>
            <a:fillRect/>
          </a:stretch>
        </p:blipFill>
        <p:spPr bwMode="auto">
          <a:xfrm>
            <a:off x="1657973" y="1776282"/>
            <a:ext cx="6667500" cy="4448175"/>
          </a:xfrm>
          <a:prstGeom prst="rect">
            <a:avLst/>
          </a:prstGeom>
          <a:noFill/>
        </p:spPr>
      </p:pic>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真实救人于水火 普利策奖不是业内的狂欢"/>
          <p:cNvPicPr>
            <a:picLocks noChangeAspect="1" noChangeArrowheads="1"/>
          </p:cNvPicPr>
          <p:nvPr/>
        </p:nvPicPr>
        <p:blipFill>
          <a:blip r:embed="rId2"/>
          <a:srcRect/>
          <a:stretch>
            <a:fillRect/>
          </a:stretch>
        </p:blipFill>
        <p:spPr bwMode="auto">
          <a:xfrm>
            <a:off x="353695" y="846642"/>
            <a:ext cx="6667500" cy="4448175"/>
          </a:xfrm>
          <a:prstGeom prst="rect">
            <a:avLst/>
          </a:prstGeom>
          <a:noFill/>
        </p:spPr>
      </p:pic>
      <p:sp>
        <p:nvSpPr>
          <p:cNvPr id="3" name="矩形 2"/>
          <p:cNvSpPr/>
          <p:nvPr/>
        </p:nvSpPr>
        <p:spPr>
          <a:xfrm>
            <a:off x="7463155" y="1478280"/>
            <a:ext cx="4317365" cy="4401205"/>
          </a:xfrm>
          <a:prstGeom prst="rect">
            <a:avLst/>
          </a:prstGeom>
        </p:spPr>
        <p:txBody>
          <a:bodyPr wrap="square">
            <a:spAutoFit/>
          </a:bodyPr>
          <a:lstStyle/>
          <a:p>
            <a:r>
              <a:rPr lang="zh-CN" altLang="en-US" sz="2800" dirty="0" smtClean="0"/>
              <a:t>这样一船的难民带着逃离战乱奔向新生的希望，上船却遭遇失去动力的窘境，他们从逃离人祸瞬间变换为要面对天灾，随时会吞没他们的茫茫大海似乎使得新生成为他们永远达不到的彼岸。这是一幅在静谧唯美背后深藏着残忍的画面。</a:t>
            </a:r>
            <a:endParaRPr lang="zh-CN" altLang="en-US" sz="2800" dirty="0"/>
          </a:p>
        </p:txBody>
      </p:sp>
      <p:sp>
        <p:nvSpPr>
          <p:cNvPr id="4" name="矩形 3"/>
          <p:cNvSpPr/>
          <p:nvPr/>
        </p:nvSpPr>
        <p:spPr>
          <a:xfrm>
            <a:off x="577850" y="5694819"/>
            <a:ext cx="6443345" cy="369332"/>
          </a:xfrm>
          <a:prstGeom prst="rect">
            <a:avLst/>
          </a:prstGeom>
        </p:spPr>
        <p:txBody>
          <a:bodyPr wrap="square">
            <a:spAutoFit/>
          </a:bodyPr>
          <a:lstStyle/>
          <a:p>
            <a:r>
              <a:rPr lang="zh-CN" altLang="en-US" b="1" dirty="0" smtClean="0"/>
              <a:t>获得</a:t>
            </a:r>
            <a:r>
              <a:rPr lang="en-US" altLang="zh-CN" b="1" dirty="0" smtClean="0"/>
              <a:t>2016</a:t>
            </a:r>
            <a:r>
              <a:rPr lang="zh-CN" altLang="en-US" b="1" dirty="0" smtClean="0"/>
              <a:t>普利策奖突发新闻摄影奖的系列作品</a:t>
            </a:r>
            <a:r>
              <a:rPr lang="en-US" altLang="zh-CN" b="1" dirty="0" smtClean="0"/>
              <a:t>《</a:t>
            </a:r>
            <a:r>
              <a:rPr lang="zh-CN" altLang="en-US" b="1" dirty="0" smtClean="0"/>
              <a:t>逃亡之路</a:t>
            </a:r>
            <a:r>
              <a:rPr lang="en-US" altLang="zh-CN" b="1" dirty="0" smtClean="0"/>
              <a:t>》</a:t>
            </a:r>
            <a:endParaRPr lang="zh-CN" altLang="en-US" dirty="0"/>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655198" y="371859"/>
            <a:ext cx="2916183" cy="733534"/>
          </a:xfrm>
          <a:prstGeom prst="rect">
            <a:avLst/>
          </a:prstGeom>
          <a:noFill/>
        </p:spPr>
        <p:txBody>
          <a:bodyPr wrap="none" rtlCol="0">
            <a:spAutoFit/>
          </a:bodyPr>
          <a:lstStyle/>
          <a:p>
            <a:pPr algn="ctr">
              <a:lnSpc>
                <a:spcPts val="5000"/>
              </a:lnSpc>
            </a:pPr>
            <a:r>
              <a:rPr lang="en-US" altLang="zh-CN" sz="3600" b="1" dirty="0">
                <a:solidFill>
                  <a:schemeClr val="tx2"/>
                </a:solidFill>
                <a:latin typeface="微软雅黑" panose="020B0503020204020204" charset="-122"/>
                <a:ea typeface="微软雅黑" panose="020B0503020204020204" charset="-122"/>
                <a:cs typeface="Lato Black" charset="0"/>
              </a:rPr>
              <a:t>3</a:t>
            </a:r>
            <a:r>
              <a:rPr lang="zh-CN" altLang="en-US" sz="3600" b="1" dirty="0">
                <a:solidFill>
                  <a:schemeClr val="tx2"/>
                </a:solidFill>
                <a:latin typeface="微软雅黑" panose="020B0503020204020204" charset="-122"/>
                <a:ea typeface="微软雅黑" panose="020B0503020204020204" charset="-122"/>
                <a:cs typeface="Lato Black" charset="0"/>
              </a:rPr>
              <a:t> 我们的研究</a:t>
            </a:r>
            <a:endParaRPr lang="en-US" sz="3600" b="1" dirty="0">
              <a:solidFill>
                <a:schemeClr val="tx2"/>
              </a:solidFill>
              <a:latin typeface="微软雅黑" panose="020B0503020204020204" charset="-122"/>
              <a:ea typeface="微软雅黑" panose="020B0503020204020204" charset="-122"/>
              <a:cs typeface="Lato Black" charset="0"/>
            </a:endParaRPr>
          </a:p>
        </p:txBody>
      </p:sp>
      <p:sp>
        <p:nvSpPr>
          <p:cNvPr id="2" name="Rectangle 1"/>
          <p:cNvSpPr/>
          <p:nvPr/>
        </p:nvSpPr>
        <p:spPr>
          <a:xfrm>
            <a:off x="4141" y="2129890"/>
            <a:ext cx="12188825" cy="31892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微软雅黑" panose="020B0503020204020204" charset="-122"/>
              <a:ea typeface="微软雅黑" panose="020B0503020204020204" charset="-122"/>
            </a:endParaRPr>
          </a:p>
        </p:txBody>
      </p:sp>
      <p:grpSp>
        <p:nvGrpSpPr>
          <p:cNvPr id="4" name="Group 3"/>
          <p:cNvGrpSpPr/>
          <p:nvPr/>
        </p:nvGrpSpPr>
        <p:grpSpPr>
          <a:xfrm>
            <a:off x="8874684" y="2129890"/>
            <a:ext cx="47529" cy="3189249"/>
            <a:chOff x="12093768" y="4259767"/>
            <a:chExt cx="261783" cy="6378497"/>
          </a:xfrm>
        </p:grpSpPr>
        <p:sp>
          <p:nvSpPr>
            <p:cNvPr id="3" name="Rectangle 2"/>
            <p:cNvSpPr/>
            <p:nvPr/>
          </p:nvSpPr>
          <p:spPr>
            <a:xfrm>
              <a:off x="12093768" y="8408021"/>
              <a:ext cx="261783" cy="22302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微软雅黑" panose="020B0503020204020204" charset="-122"/>
                <a:ea typeface="微软雅黑" panose="020B0503020204020204" charset="-122"/>
              </a:endParaRPr>
            </a:p>
          </p:txBody>
        </p:sp>
        <p:sp>
          <p:nvSpPr>
            <p:cNvPr id="25" name="Rectangle 24"/>
            <p:cNvSpPr/>
            <p:nvPr/>
          </p:nvSpPr>
          <p:spPr>
            <a:xfrm>
              <a:off x="12093768" y="4259767"/>
              <a:ext cx="261783" cy="22302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微软雅黑" panose="020B0503020204020204" charset="-122"/>
                <a:ea typeface="微软雅黑" panose="020B0503020204020204" charset="-122"/>
              </a:endParaRPr>
            </a:p>
          </p:txBody>
        </p:sp>
      </p:grpSp>
      <p:sp>
        <p:nvSpPr>
          <p:cNvPr id="37" name="Freeform 176"/>
          <p:cNvSpPr>
            <a:spLocks noChangeArrowheads="1"/>
          </p:cNvSpPr>
          <p:nvPr/>
        </p:nvSpPr>
        <p:spPr bwMode="auto">
          <a:xfrm rot="2772954">
            <a:off x="8628066" y="3477896"/>
            <a:ext cx="493228" cy="493228"/>
          </a:xfrm>
          <a:custGeom>
            <a:avLst/>
            <a:gdLst>
              <a:gd name="T0" fmla="*/ 400 w 434"/>
              <a:gd name="T1" fmla="*/ 59 h 432"/>
              <a:gd name="T2" fmla="*/ 280 w 434"/>
              <a:gd name="T3" fmla="*/ 388 h 432"/>
              <a:gd name="T4" fmla="*/ 280 w 434"/>
              <a:gd name="T5" fmla="*/ 388 h 432"/>
              <a:gd name="T6" fmla="*/ 279 w 434"/>
              <a:gd name="T7" fmla="*/ 388 h 432"/>
              <a:gd name="T8" fmla="*/ 279 w 434"/>
              <a:gd name="T9" fmla="*/ 388 h 432"/>
              <a:gd name="T10" fmla="*/ 279 w 434"/>
              <a:gd name="T11" fmla="*/ 237 h 432"/>
              <a:gd name="T12" fmla="*/ 279 w 434"/>
              <a:gd name="T13" fmla="*/ 237 h 432"/>
              <a:gd name="T14" fmla="*/ 196 w 434"/>
              <a:gd name="T15" fmla="*/ 154 h 432"/>
              <a:gd name="T16" fmla="*/ 46 w 434"/>
              <a:gd name="T17" fmla="*/ 154 h 432"/>
              <a:gd name="T18" fmla="*/ 45 w 434"/>
              <a:gd name="T19" fmla="*/ 154 h 432"/>
              <a:gd name="T20" fmla="*/ 45 w 434"/>
              <a:gd name="T21" fmla="*/ 154 h 432"/>
              <a:gd name="T22" fmla="*/ 46 w 434"/>
              <a:gd name="T23" fmla="*/ 154 h 432"/>
              <a:gd name="T24" fmla="*/ 375 w 434"/>
              <a:gd name="T25" fmla="*/ 33 h 432"/>
              <a:gd name="T26" fmla="*/ 375 w 434"/>
              <a:gd name="T27" fmla="*/ 33 h 432"/>
              <a:gd name="T28" fmla="*/ 402 w 434"/>
              <a:gd name="T29" fmla="*/ 34 h 432"/>
              <a:gd name="T30" fmla="*/ 402 w 434"/>
              <a:gd name="T31" fmla="*/ 34 h 432"/>
              <a:gd name="T32" fmla="*/ 400 w 434"/>
              <a:gd name="T33" fmla="*/ 59 h 432"/>
              <a:gd name="T34" fmla="*/ 423 w 434"/>
              <a:gd name="T35" fmla="*/ 19 h 432"/>
              <a:gd name="T36" fmla="*/ 423 w 434"/>
              <a:gd name="T37" fmla="*/ 19 h 432"/>
              <a:gd name="T38" fmla="*/ 366 w 434"/>
              <a:gd name="T39" fmla="*/ 9 h 432"/>
              <a:gd name="T40" fmla="*/ 37 w 434"/>
              <a:gd name="T41" fmla="*/ 131 h 432"/>
              <a:gd name="T42" fmla="*/ 37 w 434"/>
              <a:gd name="T43" fmla="*/ 131 h 432"/>
              <a:gd name="T44" fmla="*/ 3 w 434"/>
              <a:gd name="T45" fmla="*/ 162 h 432"/>
              <a:gd name="T46" fmla="*/ 3 w 434"/>
              <a:gd name="T47" fmla="*/ 162 h 432"/>
              <a:gd name="T48" fmla="*/ 46 w 434"/>
              <a:gd name="T49" fmla="*/ 180 h 432"/>
              <a:gd name="T50" fmla="*/ 196 w 434"/>
              <a:gd name="T51" fmla="*/ 180 h 432"/>
              <a:gd name="T52" fmla="*/ 196 w 434"/>
              <a:gd name="T53" fmla="*/ 180 h 432"/>
              <a:gd name="T54" fmla="*/ 255 w 434"/>
              <a:gd name="T55" fmla="*/ 237 h 432"/>
              <a:gd name="T56" fmla="*/ 255 w 434"/>
              <a:gd name="T57" fmla="*/ 388 h 432"/>
              <a:gd name="T58" fmla="*/ 255 w 434"/>
              <a:gd name="T59" fmla="*/ 388 h 432"/>
              <a:gd name="T60" fmla="*/ 274 w 434"/>
              <a:gd name="T61" fmla="*/ 431 h 432"/>
              <a:gd name="T62" fmla="*/ 274 w 434"/>
              <a:gd name="T63" fmla="*/ 431 h 432"/>
              <a:gd name="T64" fmla="*/ 303 w 434"/>
              <a:gd name="T65" fmla="*/ 395 h 432"/>
              <a:gd name="T66" fmla="*/ 424 w 434"/>
              <a:gd name="T67" fmla="*/ 68 h 432"/>
              <a:gd name="T68" fmla="*/ 424 w 434"/>
              <a:gd name="T69" fmla="*/ 68 h 432"/>
              <a:gd name="T70" fmla="*/ 423 w 434"/>
              <a:gd name="T71" fmla="*/ 1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4" h="432">
                <a:moveTo>
                  <a:pt x="400" y="59"/>
                </a:moveTo>
                <a:lnTo>
                  <a:pt x="280" y="388"/>
                </a:lnTo>
                <a:lnTo>
                  <a:pt x="280" y="388"/>
                </a:lnTo>
                <a:cubicBezTo>
                  <a:pt x="279" y="388"/>
                  <a:pt x="279" y="388"/>
                  <a:pt x="279" y="388"/>
                </a:cubicBezTo>
                <a:lnTo>
                  <a:pt x="279" y="388"/>
                </a:lnTo>
                <a:lnTo>
                  <a:pt x="279" y="237"/>
                </a:lnTo>
                <a:lnTo>
                  <a:pt x="279" y="237"/>
                </a:lnTo>
                <a:cubicBezTo>
                  <a:pt x="279" y="191"/>
                  <a:pt x="242" y="154"/>
                  <a:pt x="196" y="154"/>
                </a:cubicBezTo>
                <a:lnTo>
                  <a:pt x="46" y="154"/>
                </a:lnTo>
                <a:lnTo>
                  <a:pt x="45" y="154"/>
                </a:lnTo>
                <a:lnTo>
                  <a:pt x="45" y="154"/>
                </a:lnTo>
                <a:cubicBezTo>
                  <a:pt x="45" y="154"/>
                  <a:pt x="45" y="154"/>
                  <a:pt x="46" y="154"/>
                </a:cubicBezTo>
                <a:lnTo>
                  <a:pt x="375" y="33"/>
                </a:lnTo>
                <a:lnTo>
                  <a:pt x="375" y="33"/>
                </a:lnTo>
                <a:cubicBezTo>
                  <a:pt x="388" y="28"/>
                  <a:pt x="398" y="28"/>
                  <a:pt x="402" y="34"/>
                </a:cubicBezTo>
                <a:lnTo>
                  <a:pt x="402" y="34"/>
                </a:lnTo>
                <a:cubicBezTo>
                  <a:pt x="405" y="38"/>
                  <a:pt x="405" y="48"/>
                  <a:pt x="400" y="59"/>
                </a:cubicBezTo>
                <a:close/>
                <a:moveTo>
                  <a:pt x="423" y="19"/>
                </a:moveTo>
                <a:lnTo>
                  <a:pt x="423" y="19"/>
                </a:lnTo>
                <a:cubicBezTo>
                  <a:pt x="412" y="5"/>
                  <a:pt x="390" y="0"/>
                  <a:pt x="366" y="9"/>
                </a:cubicBezTo>
                <a:lnTo>
                  <a:pt x="37" y="131"/>
                </a:lnTo>
                <a:lnTo>
                  <a:pt x="37" y="131"/>
                </a:lnTo>
                <a:cubicBezTo>
                  <a:pt x="19" y="138"/>
                  <a:pt x="0" y="146"/>
                  <a:pt x="3" y="162"/>
                </a:cubicBezTo>
                <a:lnTo>
                  <a:pt x="3" y="162"/>
                </a:lnTo>
                <a:cubicBezTo>
                  <a:pt x="6" y="176"/>
                  <a:pt x="27" y="180"/>
                  <a:pt x="46" y="180"/>
                </a:cubicBezTo>
                <a:lnTo>
                  <a:pt x="196" y="180"/>
                </a:lnTo>
                <a:lnTo>
                  <a:pt x="196" y="180"/>
                </a:lnTo>
                <a:cubicBezTo>
                  <a:pt x="228" y="180"/>
                  <a:pt x="255" y="205"/>
                  <a:pt x="255" y="237"/>
                </a:cubicBezTo>
                <a:lnTo>
                  <a:pt x="255" y="388"/>
                </a:lnTo>
                <a:lnTo>
                  <a:pt x="255" y="388"/>
                </a:lnTo>
                <a:cubicBezTo>
                  <a:pt x="255" y="401"/>
                  <a:pt x="255" y="431"/>
                  <a:pt x="274" y="431"/>
                </a:cubicBezTo>
                <a:lnTo>
                  <a:pt x="274" y="431"/>
                </a:lnTo>
                <a:cubicBezTo>
                  <a:pt x="286" y="431"/>
                  <a:pt x="294" y="420"/>
                  <a:pt x="303" y="395"/>
                </a:cubicBezTo>
                <a:lnTo>
                  <a:pt x="424" y="68"/>
                </a:lnTo>
                <a:lnTo>
                  <a:pt x="424" y="68"/>
                </a:lnTo>
                <a:cubicBezTo>
                  <a:pt x="433" y="42"/>
                  <a:pt x="429" y="27"/>
                  <a:pt x="423" y="19"/>
                </a:cubicBezTo>
                <a:close/>
              </a:path>
            </a:pathLst>
          </a:custGeom>
          <a:solidFill>
            <a:schemeClr val="accent3"/>
          </a:solidFill>
          <a:ln>
            <a:noFill/>
          </a:ln>
          <a:effectLst/>
        </p:spPr>
        <p:txBody>
          <a:bodyPr wrap="none" anchor="ctr"/>
          <a:lstStyle/>
          <a:p>
            <a:endParaRPr lang="en-US" sz="1600" b="1" dirty="0">
              <a:latin typeface="微软雅黑" panose="020B0503020204020204" charset="-122"/>
              <a:ea typeface="微软雅黑" panose="020B0503020204020204" charset="-122"/>
            </a:endParaRPr>
          </a:p>
        </p:txBody>
      </p:sp>
      <p:grpSp>
        <p:nvGrpSpPr>
          <p:cNvPr id="6" name="Group 37"/>
          <p:cNvGrpSpPr/>
          <p:nvPr/>
        </p:nvGrpSpPr>
        <p:grpSpPr>
          <a:xfrm>
            <a:off x="6038578" y="2129890"/>
            <a:ext cx="47529" cy="3189249"/>
            <a:chOff x="12093768" y="4259767"/>
            <a:chExt cx="261783" cy="6378497"/>
          </a:xfrm>
        </p:grpSpPr>
        <p:sp>
          <p:nvSpPr>
            <p:cNvPr id="39" name="Rectangle 38"/>
            <p:cNvSpPr/>
            <p:nvPr/>
          </p:nvSpPr>
          <p:spPr>
            <a:xfrm>
              <a:off x="12093768" y="8408021"/>
              <a:ext cx="261783" cy="22302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微软雅黑" panose="020B0503020204020204" charset="-122"/>
                <a:ea typeface="微软雅黑" panose="020B0503020204020204" charset="-122"/>
              </a:endParaRPr>
            </a:p>
          </p:txBody>
        </p:sp>
        <p:sp>
          <p:nvSpPr>
            <p:cNvPr id="40" name="Rectangle 39"/>
            <p:cNvSpPr/>
            <p:nvPr/>
          </p:nvSpPr>
          <p:spPr>
            <a:xfrm>
              <a:off x="12093768" y="4259767"/>
              <a:ext cx="261783" cy="22302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微软雅黑" panose="020B0503020204020204" charset="-122"/>
                <a:ea typeface="微软雅黑" panose="020B0503020204020204" charset="-122"/>
              </a:endParaRPr>
            </a:p>
          </p:txBody>
        </p:sp>
      </p:grpSp>
      <p:sp>
        <p:nvSpPr>
          <p:cNvPr id="41" name="Freeform 176"/>
          <p:cNvSpPr>
            <a:spLocks noChangeArrowheads="1"/>
          </p:cNvSpPr>
          <p:nvPr/>
        </p:nvSpPr>
        <p:spPr bwMode="auto">
          <a:xfrm rot="2772954">
            <a:off x="5761787" y="3477896"/>
            <a:ext cx="493228" cy="493228"/>
          </a:xfrm>
          <a:custGeom>
            <a:avLst/>
            <a:gdLst>
              <a:gd name="T0" fmla="*/ 400 w 434"/>
              <a:gd name="T1" fmla="*/ 59 h 432"/>
              <a:gd name="T2" fmla="*/ 280 w 434"/>
              <a:gd name="T3" fmla="*/ 388 h 432"/>
              <a:gd name="T4" fmla="*/ 280 w 434"/>
              <a:gd name="T5" fmla="*/ 388 h 432"/>
              <a:gd name="T6" fmla="*/ 279 w 434"/>
              <a:gd name="T7" fmla="*/ 388 h 432"/>
              <a:gd name="T8" fmla="*/ 279 w 434"/>
              <a:gd name="T9" fmla="*/ 388 h 432"/>
              <a:gd name="T10" fmla="*/ 279 w 434"/>
              <a:gd name="T11" fmla="*/ 237 h 432"/>
              <a:gd name="T12" fmla="*/ 279 w 434"/>
              <a:gd name="T13" fmla="*/ 237 h 432"/>
              <a:gd name="T14" fmla="*/ 196 w 434"/>
              <a:gd name="T15" fmla="*/ 154 h 432"/>
              <a:gd name="T16" fmla="*/ 46 w 434"/>
              <a:gd name="T17" fmla="*/ 154 h 432"/>
              <a:gd name="T18" fmla="*/ 45 w 434"/>
              <a:gd name="T19" fmla="*/ 154 h 432"/>
              <a:gd name="T20" fmla="*/ 45 w 434"/>
              <a:gd name="T21" fmla="*/ 154 h 432"/>
              <a:gd name="T22" fmla="*/ 46 w 434"/>
              <a:gd name="T23" fmla="*/ 154 h 432"/>
              <a:gd name="T24" fmla="*/ 375 w 434"/>
              <a:gd name="T25" fmla="*/ 33 h 432"/>
              <a:gd name="T26" fmla="*/ 375 w 434"/>
              <a:gd name="T27" fmla="*/ 33 h 432"/>
              <a:gd name="T28" fmla="*/ 402 w 434"/>
              <a:gd name="T29" fmla="*/ 34 h 432"/>
              <a:gd name="T30" fmla="*/ 402 w 434"/>
              <a:gd name="T31" fmla="*/ 34 h 432"/>
              <a:gd name="T32" fmla="*/ 400 w 434"/>
              <a:gd name="T33" fmla="*/ 59 h 432"/>
              <a:gd name="T34" fmla="*/ 423 w 434"/>
              <a:gd name="T35" fmla="*/ 19 h 432"/>
              <a:gd name="T36" fmla="*/ 423 w 434"/>
              <a:gd name="T37" fmla="*/ 19 h 432"/>
              <a:gd name="T38" fmla="*/ 366 w 434"/>
              <a:gd name="T39" fmla="*/ 9 h 432"/>
              <a:gd name="T40" fmla="*/ 37 w 434"/>
              <a:gd name="T41" fmla="*/ 131 h 432"/>
              <a:gd name="T42" fmla="*/ 37 w 434"/>
              <a:gd name="T43" fmla="*/ 131 h 432"/>
              <a:gd name="T44" fmla="*/ 3 w 434"/>
              <a:gd name="T45" fmla="*/ 162 h 432"/>
              <a:gd name="T46" fmla="*/ 3 w 434"/>
              <a:gd name="T47" fmla="*/ 162 h 432"/>
              <a:gd name="T48" fmla="*/ 46 w 434"/>
              <a:gd name="T49" fmla="*/ 180 h 432"/>
              <a:gd name="T50" fmla="*/ 196 w 434"/>
              <a:gd name="T51" fmla="*/ 180 h 432"/>
              <a:gd name="T52" fmla="*/ 196 w 434"/>
              <a:gd name="T53" fmla="*/ 180 h 432"/>
              <a:gd name="T54" fmla="*/ 255 w 434"/>
              <a:gd name="T55" fmla="*/ 237 h 432"/>
              <a:gd name="T56" fmla="*/ 255 w 434"/>
              <a:gd name="T57" fmla="*/ 388 h 432"/>
              <a:gd name="T58" fmla="*/ 255 w 434"/>
              <a:gd name="T59" fmla="*/ 388 h 432"/>
              <a:gd name="T60" fmla="*/ 274 w 434"/>
              <a:gd name="T61" fmla="*/ 431 h 432"/>
              <a:gd name="T62" fmla="*/ 274 w 434"/>
              <a:gd name="T63" fmla="*/ 431 h 432"/>
              <a:gd name="T64" fmla="*/ 303 w 434"/>
              <a:gd name="T65" fmla="*/ 395 h 432"/>
              <a:gd name="T66" fmla="*/ 424 w 434"/>
              <a:gd name="T67" fmla="*/ 68 h 432"/>
              <a:gd name="T68" fmla="*/ 424 w 434"/>
              <a:gd name="T69" fmla="*/ 68 h 432"/>
              <a:gd name="T70" fmla="*/ 423 w 434"/>
              <a:gd name="T71" fmla="*/ 1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4" h="432">
                <a:moveTo>
                  <a:pt x="400" y="59"/>
                </a:moveTo>
                <a:lnTo>
                  <a:pt x="280" y="388"/>
                </a:lnTo>
                <a:lnTo>
                  <a:pt x="280" y="388"/>
                </a:lnTo>
                <a:cubicBezTo>
                  <a:pt x="279" y="388"/>
                  <a:pt x="279" y="388"/>
                  <a:pt x="279" y="388"/>
                </a:cubicBezTo>
                <a:lnTo>
                  <a:pt x="279" y="388"/>
                </a:lnTo>
                <a:lnTo>
                  <a:pt x="279" y="237"/>
                </a:lnTo>
                <a:lnTo>
                  <a:pt x="279" y="237"/>
                </a:lnTo>
                <a:cubicBezTo>
                  <a:pt x="279" y="191"/>
                  <a:pt x="242" y="154"/>
                  <a:pt x="196" y="154"/>
                </a:cubicBezTo>
                <a:lnTo>
                  <a:pt x="46" y="154"/>
                </a:lnTo>
                <a:lnTo>
                  <a:pt x="45" y="154"/>
                </a:lnTo>
                <a:lnTo>
                  <a:pt x="45" y="154"/>
                </a:lnTo>
                <a:cubicBezTo>
                  <a:pt x="45" y="154"/>
                  <a:pt x="45" y="154"/>
                  <a:pt x="46" y="154"/>
                </a:cubicBezTo>
                <a:lnTo>
                  <a:pt x="375" y="33"/>
                </a:lnTo>
                <a:lnTo>
                  <a:pt x="375" y="33"/>
                </a:lnTo>
                <a:cubicBezTo>
                  <a:pt x="388" y="28"/>
                  <a:pt x="398" y="28"/>
                  <a:pt x="402" y="34"/>
                </a:cubicBezTo>
                <a:lnTo>
                  <a:pt x="402" y="34"/>
                </a:lnTo>
                <a:cubicBezTo>
                  <a:pt x="405" y="38"/>
                  <a:pt x="405" y="48"/>
                  <a:pt x="400" y="59"/>
                </a:cubicBezTo>
                <a:close/>
                <a:moveTo>
                  <a:pt x="423" y="19"/>
                </a:moveTo>
                <a:lnTo>
                  <a:pt x="423" y="19"/>
                </a:lnTo>
                <a:cubicBezTo>
                  <a:pt x="412" y="5"/>
                  <a:pt x="390" y="0"/>
                  <a:pt x="366" y="9"/>
                </a:cubicBezTo>
                <a:lnTo>
                  <a:pt x="37" y="131"/>
                </a:lnTo>
                <a:lnTo>
                  <a:pt x="37" y="131"/>
                </a:lnTo>
                <a:cubicBezTo>
                  <a:pt x="19" y="138"/>
                  <a:pt x="0" y="146"/>
                  <a:pt x="3" y="162"/>
                </a:cubicBezTo>
                <a:lnTo>
                  <a:pt x="3" y="162"/>
                </a:lnTo>
                <a:cubicBezTo>
                  <a:pt x="6" y="176"/>
                  <a:pt x="27" y="180"/>
                  <a:pt x="46" y="180"/>
                </a:cubicBezTo>
                <a:lnTo>
                  <a:pt x="196" y="180"/>
                </a:lnTo>
                <a:lnTo>
                  <a:pt x="196" y="180"/>
                </a:lnTo>
                <a:cubicBezTo>
                  <a:pt x="228" y="180"/>
                  <a:pt x="255" y="205"/>
                  <a:pt x="255" y="237"/>
                </a:cubicBezTo>
                <a:lnTo>
                  <a:pt x="255" y="388"/>
                </a:lnTo>
                <a:lnTo>
                  <a:pt x="255" y="388"/>
                </a:lnTo>
                <a:cubicBezTo>
                  <a:pt x="255" y="401"/>
                  <a:pt x="255" y="431"/>
                  <a:pt x="274" y="431"/>
                </a:cubicBezTo>
                <a:lnTo>
                  <a:pt x="274" y="431"/>
                </a:lnTo>
                <a:cubicBezTo>
                  <a:pt x="286" y="431"/>
                  <a:pt x="294" y="420"/>
                  <a:pt x="303" y="395"/>
                </a:cubicBezTo>
                <a:lnTo>
                  <a:pt x="424" y="68"/>
                </a:lnTo>
                <a:lnTo>
                  <a:pt x="424" y="68"/>
                </a:lnTo>
                <a:cubicBezTo>
                  <a:pt x="433" y="42"/>
                  <a:pt x="429" y="27"/>
                  <a:pt x="423" y="19"/>
                </a:cubicBezTo>
                <a:close/>
              </a:path>
            </a:pathLst>
          </a:custGeom>
          <a:solidFill>
            <a:schemeClr val="accent2"/>
          </a:solidFill>
          <a:ln>
            <a:noFill/>
          </a:ln>
          <a:effectLst/>
        </p:spPr>
        <p:txBody>
          <a:bodyPr wrap="none" anchor="ctr"/>
          <a:lstStyle/>
          <a:p>
            <a:endParaRPr lang="en-US" sz="1600" b="1" dirty="0">
              <a:latin typeface="微软雅黑" panose="020B0503020204020204" charset="-122"/>
              <a:ea typeface="微软雅黑" panose="020B0503020204020204" charset="-122"/>
            </a:endParaRPr>
          </a:p>
        </p:txBody>
      </p:sp>
      <p:grpSp>
        <p:nvGrpSpPr>
          <p:cNvPr id="7" name="Group 41"/>
          <p:cNvGrpSpPr/>
          <p:nvPr/>
        </p:nvGrpSpPr>
        <p:grpSpPr>
          <a:xfrm>
            <a:off x="3216066" y="2129890"/>
            <a:ext cx="47529" cy="3189249"/>
            <a:chOff x="12093768" y="4259767"/>
            <a:chExt cx="261783" cy="6378497"/>
          </a:xfrm>
        </p:grpSpPr>
        <p:sp>
          <p:nvSpPr>
            <p:cNvPr id="43" name="Rectangle 42"/>
            <p:cNvSpPr/>
            <p:nvPr/>
          </p:nvSpPr>
          <p:spPr>
            <a:xfrm>
              <a:off x="12093768" y="8408021"/>
              <a:ext cx="261783" cy="22302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微软雅黑" panose="020B0503020204020204" charset="-122"/>
                <a:ea typeface="微软雅黑" panose="020B0503020204020204" charset="-122"/>
              </a:endParaRPr>
            </a:p>
          </p:txBody>
        </p:sp>
        <p:sp>
          <p:nvSpPr>
            <p:cNvPr id="44" name="Rectangle 43"/>
            <p:cNvSpPr/>
            <p:nvPr/>
          </p:nvSpPr>
          <p:spPr>
            <a:xfrm>
              <a:off x="12093768" y="4259767"/>
              <a:ext cx="261783" cy="22302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微软雅黑" panose="020B0503020204020204" charset="-122"/>
                <a:ea typeface="微软雅黑" panose="020B0503020204020204" charset="-122"/>
              </a:endParaRPr>
            </a:p>
          </p:txBody>
        </p:sp>
      </p:grpSp>
      <p:sp>
        <p:nvSpPr>
          <p:cNvPr id="45" name="Freeform 176"/>
          <p:cNvSpPr>
            <a:spLocks noChangeArrowheads="1"/>
          </p:cNvSpPr>
          <p:nvPr/>
        </p:nvSpPr>
        <p:spPr bwMode="auto">
          <a:xfrm rot="2772954">
            <a:off x="2969447" y="3477896"/>
            <a:ext cx="493228" cy="493228"/>
          </a:xfrm>
          <a:custGeom>
            <a:avLst/>
            <a:gdLst>
              <a:gd name="T0" fmla="*/ 400 w 434"/>
              <a:gd name="T1" fmla="*/ 59 h 432"/>
              <a:gd name="T2" fmla="*/ 280 w 434"/>
              <a:gd name="T3" fmla="*/ 388 h 432"/>
              <a:gd name="T4" fmla="*/ 280 w 434"/>
              <a:gd name="T5" fmla="*/ 388 h 432"/>
              <a:gd name="T6" fmla="*/ 279 w 434"/>
              <a:gd name="T7" fmla="*/ 388 h 432"/>
              <a:gd name="T8" fmla="*/ 279 w 434"/>
              <a:gd name="T9" fmla="*/ 388 h 432"/>
              <a:gd name="T10" fmla="*/ 279 w 434"/>
              <a:gd name="T11" fmla="*/ 237 h 432"/>
              <a:gd name="T12" fmla="*/ 279 w 434"/>
              <a:gd name="T13" fmla="*/ 237 h 432"/>
              <a:gd name="T14" fmla="*/ 196 w 434"/>
              <a:gd name="T15" fmla="*/ 154 h 432"/>
              <a:gd name="T16" fmla="*/ 46 w 434"/>
              <a:gd name="T17" fmla="*/ 154 h 432"/>
              <a:gd name="T18" fmla="*/ 45 w 434"/>
              <a:gd name="T19" fmla="*/ 154 h 432"/>
              <a:gd name="T20" fmla="*/ 45 w 434"/>
              <a:gd name="T21" fmla="*/ 154 h 432"/>
              <a:gd name="T22" fmla="*/ 46 w 434"/>
              <a:gd name="T23" fmla="*/ 154 h 432"/>
              <a:gd name="T24" fmla="*/ 375 w 434"/>
              <a:gd name="T25" fmla="*/ 33 h 432"/>
              <a:gd name="T26" fmla="*/ 375 w 434"/>
              <a:gd name="T27" fmla="*/ 33 h 432"/>
              <a:gd name="T28" fmla="*/ 402 w 434"/>
              <a:gd name="T29" fmla="*/ 34 h 432"/>
              <a:gd name="T30" fmla="*/ 402 w 434"/>
              <a:gd name="T31" fmla="*/ 34 h 432"/>
              <a:gd name="T32" fmla="*/ 400 w 434"/>
              <a:gd name="T33" fmla="*/ 59 h 432"/>
              <a:gd name="T34" fmla="*/ 423 w 434"/>
              <a:gd name="T35" fmla="*/ 19 h 432"/>
              <a:gd name="T36" fmla="*/ 423 w 434"/>
              <a:gd name="T37" fmla="*/ 19 h 432"/>
              <a:gd name="T38" fmla="*/ 366 w 434"/>
              <a:gd name="T39" fmla="*/ 9 h 432"/>
              <a:gd name="T40" fmla="*/ 37 w 434"/>
              <a:gd name="T41" fmla="*/ 131 h 432"/>
              <a:gd name="T42" fmla="*/ 37 w 434"/>
              <a:gd name="T43" fmla="*/ 131 h 432"/>
              <a:gd name="T44" fmla="*/ 3 w 434"/>
              <a:gd name="T45" fmla="*/ 162 h 432"/>
              <a:gd name="T46" fmla="*/ 3 w 434"/>
              <a:gd name="T47" fmla="*/ 162 h 432"/>
              <a:gd name="T48" fmla="*/ 46 w 434"/>
              <a:gd name="T49" fmla="*/ 180 h 432"/>
              <a:gd name="T50" fmla="*/ 196 w 434"/>
              <a:gd name="T51" fmla="*/ 180 h 432"/>
              <a:gd name="T52" fmla="*/ 196 w 434"/>
              <a:gd name="T53" fmla="*/ 180 h 432"/>
              <a:gd name="T54" fmla="*/ 255 w 434"/>
              <a:gd name="T55" fmla="*/ 237 h 432"/>
              <a:gd name="T56" fmla="*/ 255 w 434"/>
              <a:gd name="T57" fmla="*/ 388 h 432"/>
              <a:gd name="T58" fmla="*/ 255 w 434"/>
              <a:gd name="T59" fmla="*/ 388 h 432"/>
              <a:gd name="T60" fmla="*/ 274 w 434"/>
              <a:gd name="T61" fmla="*/ 431 h 432"/>
              <a:gd name="T62" fmla="*/ 274 w 434"/>
              <a:gd name="T63" fmla="*/ 431 h 432"/>
              <a:gd name="T64" fmla="*/ 303 w 434"/>
              <a:gd name="T65" fmla="*/ 395 h 432"/>
              <a:gd name="T66" fmla="*/ 424 w 434"/>
              <a:gd name="T67" fmla="*/ 68 h 432"/>
              <a:gd name="T68" fmla="*/ 424 w 434"/>
              <a:gd name="T69" fmla="*/ 68 h 432"/>
              <a:gd name="T70" fmla="*/ 423 w 434"/>
              <a:gd name="T71" fmla="*/ 1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4" h="432">
                <a:moveTo>
                  <a:pt x="400" y="59"/>
                </a:moveTo>
                <a:lnTo>
                  <a:pt x="280" y="388"/>
                </a:lnTo>
                <a:lnTo>
                  <a:pt x="280" y="388"/>
                </a:lnTo>
                <a:cubicBezTo>
                  <a:pt x="279" y="388"/>
                  <a:pt x="279" y="388"/>
                  <a:pt x="279" y="388"/>
                </a:cubicBezTo>
                <a:lnTo>
                  <a:pt x="279" y="388"/>
                </a:lnTo>
                <a:lnTo>
                  <a:pt x="279" y="237"/>
                </a:lnTo>
                <a:lnTo>
                  <a:pt x="279" y="237"/>
                </a:lnTo>
                <a:cubicBezTo>
                  <a:pt x="279" y="191"/>
                  <a:pt x="242" y="154"/>
                  <a:pt x="196" y="154"/>
                </a:cubicBezTo>
                <a:lnTo>
                  <a:pt x="46" y="154"/>
                </a:lnTo>
                <a:lnTo>
                  <a:pt x="45" y="154"/>
                </a:lnTo>
                <a:lnTo>
                  <a:pt x="45" y="154"/>
                </a:lnTo>
                <a:cubicBezTo>
                  <a:pt x="45" y="154"/>
                  <a:pt x="45" y="154"/>
                  <a:pt x="46" y="154"/>
                </a:cubicBezTo>
                <a:lnTo>
                  <a:pt x="375" y="33"/>
                </a:lnTo>
                <a:lnTo>
                  <a:pt x="375" y="33"/>
                </a:lnTo>
                <a:cubicBezTo>
                  <a:pt x="388" y="28"/>
                  <a:pt x="398" y="28"/>
                  <a:pt x="402" y="34"/>
                </a:cubicBezTo>
                <a:lnTo>
                  <a:pt x="402" y="34"/>
                </a:lnTo>
                <a:cubicBezTo>
                  <a:pt x="405" y="38"/>
                  <a:pt x="405" y="48"/>
                  <a:pt x="400" y="59"/>
                </a:cubicBezTo>
                <a:close/>
                <a:moveTo>
                  <a:pt x="423" y="19"/>
                </a:moveTo>
                <a:lnTo>
                  <a:pt x="423" y="19"/>
                </a:lnTo>
                <a:cubicBezTo>
                  <a:pt x="412" y="5"/>
                  <a:pt x="390" y="0"/>
                  <a:pt x="366" y="9"/>
                </a:cubicBezTo>
                <a:lnTo>
                  <a:pt x="37" y="131"/>
                </a:lnTo>
                <a:lnTo>
                  <a:pt x="37" y="131"/>
                </a:lnTo>
                <a:cubicBezTo>
                  <a:pt x="19" y="138"/>
                  <a:pt x="0" y="146"/>
                  <a:pt x="3" y="162"/>
                </a:cubicBezTo>
                <a:lnTo>
                  <a:pt x="3" y="162"/>
                </a:lnTo>
                <a:cubicBezTo>
                  <a:pt x="6" y="176"/>
                  <a:pt x="27" y="180"/>
                  <a:pt x="46" y="180"/>
                </a:cubicBezTo>
                <a:lnTo>
                  <a:pt x="196" y="180"/>
                </a:lnTo>
                <a:lnTo>
                  <a:pt x="196" y="180"/>
                </a:lnTo>
                <a:cubicBezTo>
                  <a:pt x="228" y="180"/>
                  <a:pt x="255" y="205"/>
                  <a:pt x="255" y="237"/>
                </a:cubicBezTo>
                <a:lnTo>
                  <a:pt x="255" y="388"/>
                </a:lnTo>
                <a:lnTo>
                  <a:pt x="255" y="388"/>
                </a:lnTo>
                <a:cubicBezTo>
                  <a:pt x="255" y="401"/>
                  <a:pt x="255" y="431"/>
                  <a:pt x="274" y="431"/>
                </a:cubicBezTo>
                <a:lnTo>
                  <a:pt x="274" y="431"/>
                </a:lnTo>
                <a:cubicBezTo>
                  <a:pt x="286" y="431"/>
                  <a:pt x="294" y="420"/>
                  <a:pt x="303" y="395"/>
                </a:cubicBezTo>
                <a:lnTo>
                  <a:pt x="424" y="68"/>
                </a:lnTo>
                <a:lnTo>
                  <a:pt x="424" y="68"/>
                </a:lnTo>
                <a:cubicBezTo>
                  <a:pt x="433" y="42"/>
                  <a:pt x="429" y="27"/>
                  <a:pt x="423" y="19"/>
                </a:cubicBezTo>
                <a:close/>
              </a:path>
            </a:pathLst>
          </a:custGeom>
          <a:solidFill>
            <a:schemeClr val="accent1"/>
          </a:solidFill>
          <a:ln>
            <a:noFill/>
          </a:ln>
          <a:effectLst/>
        </p:spPr>
        <p:txBody>
          <a:bodyPr wrap="none" anchor="ctr"/>
          <a:lstStyle/>
          <a:p>
            <a:endParaRPr lang="en-US" sz="1600" b="1" dirty="0">
              <a:latin typeface="微软雅黑" panose="020B0503020204020204" charset="-122"/>
              <a:ea typeface="微软雅黑" panose="020B0503020204020204" charset="-122"/>
            </a:endParaRPr>
          </a:p>
        </p:txBody>
      </p:sp>
      <p:sp>
        <p:nvSpPr>
          <p:cNvPr id="46" name="TextBox 45"/>
          <p:cNvSpPr txBox="1"/>
          <p:nvPr/>
        </p:nvSpPr>
        <p:spPr>
          <a:xfrm>
            <a:off x="3656758" y="2444039"/>
            <a:ext cx="1005403" cy="338554"/>
          </a:xfrm>
          <a:prstGeom prst="rect">
            <a:avLst/>
          </a:prstGeom>
          <a:noFill/>
        </p:spPr>
        <p:txBody>
          <a:bodyPr wrap="none" rtlCol="0" anchor="ctr" anchorCtr="0">
            <a:spAutoFit/>
          </a:bodyPr>
          <a:lstStyle/>
          <a:p>
            <a:r>
              <a:rPr lang="zh-CN" altLang="en-US" sz="1600" b="1" dirty="0">
                <a:latin typeface="微软雅黑" panose="020B0503020204020204" charset="-122"/>
                <a:ea typeface="微软雅黑" panose="020B0503020204020204" charset="-122"/>
                <a:cs typeface="Lato Black" charset="0"/>
              </a:rPr>
              <a:t>数据处理</a:t>
            </a:r>
          </a:p>
        </p:txBody>
      </p:sp>
      <p:sp>
        <p:nvSpPr>
          <p:cNvPr id="48" name="Subtitle 2"/>
          <p:cNvSpPr txBox="1"/>
          <p:nvPr/>
        </p:nvSpPr>
        <p:spPr>
          <a:xfrm>
            <a:off x="3586132" y="2774222"/>
            <a:ext cx="2355139" cy="67406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en-US" altLang="zh-CN" sz="1600" b="1" dirty="0">
                <a:solidFill>
                  <a:schemeClr val="tx1"/>
                </a:solidFill>
                <a:latin typeface="微软雅黑" panose="020B0503020204020204" charset="-122"/>
                <a:ea typeface="微软雅黑" panose="020B0503020204020204" charset="-122"/>
                <a:cs typeface="Lato Regular" charset="0"/>
              </a:rPr>
              <a:t>1.</a:t>
            </a:r>
            <a:r>
              <a:rPr lang="zh-CN" altLang="en-US" sz="1600" b="1" dirty="0">
                <a:solidFill>
                  <a:schemeClr val="tx1"/>
                </a:solidFill>
                <a:latin typeface="微软雅黑" panose="020B0503020204020204" charset="-122"/>
                <a:ea typeface="微软雅黑" panose="020B0503020204020204" charset="-122"/>
                <a:cs typeface="Lato Regular" charset="0"/>
              </a:rPr>
              <a:t> 前期校准：</a:t>
            </a:r>
            <a:r>
              <a:rPr lang="en-US" altLang="zh-CN" sz="1600" b="1" dirty="0">
                <a:solidFill>
                  <a:schemeClr val="tx1"/>
                </a:solidFill>
                <a:latin typeface="微软雅黑" panose="020B0503020204020204" charset="-122"/>
                <a:ea typeface="微软雅黑" panose="020B0503020204020204" charset="-122"/>
                <a:cs typeface="Lato Regular" charset="0"/>
              </a:rPr>
              <a:t>y=c</a:t>
            </a:r>
            <a:r>
              <a:rPr lang="en-US" altLang="zh-CN" sz="1600" b="1" baseline="-25000" dirty="0">
                <a:solidFill>
                  <a:schemeClr val="tx1"/>
                </a:solidFill>
                <a:latin typeface="微软雅黑" panose="020B0503020204020204" charset="-122"/>
                <a:ea typeface="微软雅黑" panose="020B0503020204020204" charset="-122"/>
                <a:cs typeface="Lato Regular" charset="0"/>
              </a:rPr>
              <a:t>2</a:t>
            </a:r>
            <a:r>
              <a:rPr lang="en-US" altLang="zh-CN" sz="1600" b="1" dirty="0">
                <a:solidFill>
                  <a:schemeClr val="tx1"/>
                </a:solidFill>
                <a:latin typeface="微软雅黑" panose="020B0503020204020204" charset="-122"/>
                <a:ea typeface="微软雅黑" panose="020B0503020204020204" charset="-122"/>
                <a:cs typeface="Lato Regular" charset="0"/>
              </a:rPr>
              <a:t>x</a:t>
            </a:r>
            <a:r>
              <a:rPr lang="en-US" altLang="zh-CN" sz="1600" b="1" baseline="30000" dirty="0">
                <a:solidFill>
                  <a:schemeClr val="tx1"/>
                </a:solidFill>
                <a:latin typeface="微软雅黑" panose="020B0503020204020204" charset="-122"/>
                <a:ea typeface="微软雅黑" panose="020B0503020204020204" charset="-122"/>
                <a:cs typeface="Lato Regular" charset="0"/>
              </a:rPr>
              <a:t>2</a:t>
            </a:r>
            <a:r>
              <a:rPr lang="en-US" altLang="zh-CN" sz="1600" b="1" dirty="0">
                <a:solidFill>
                  <a:schemeClr val="tx1"/>
                </a:solidFill>
                <a:latin typeface="微软雅黑" panose="020B0503020204020204" charset="-122"/>
                <a:ea typeface="微软雅黑" panose="020B0503020204020204" charset="-122"/>
                <a:cs typeface="Lato Regular" charset="0"/>
              </a:rPr>
              <a:t>+c</a:t>
            </a:r>
            <a:r>
              <a:rPr lang="en-US" altLang="zh-CN" sz="1600" b="1" baseline="-25000" dirty="0">
                <a:solidFill>
                  <a:schemeClr val="tx1"/>
                </a:solidFill>
                <a:latin typeface="微软雅黑" panose="020B0503020204020204" charset="-122"/>
                <a:ea typeface="微软雅黑" panose="020B0503020204020204" charset="-122"/>
                <a:cs typeface="Lato Regular" charset="0"/>
              </a:rPr>
              <a:t>1</a:t>
            </a:r>
            <a:r>
              <a:rPr lang="en-US" altLang="zh-CN" sz="1600" b="1" dirty="0">
                <a:solidFill>
                  <a:schemeClr val="tx1"/>
                </a:solidFill>
                <a:latin typeface="微软雅黑" panose="020B0503020204020204" charset="-122"/>
                <a:ea typeface="微软雅黑" panose="020B0503020204020204" charset="-122"/>
                <a:cs typeface="Lato Regular" charset="0"/>
              </a:rPr>
              <a:t>x+c</a:t>
            </a:r>
            <a:r>
              <a:rPr lang="en-US" altLang="zh-CN" sz="1600" b="1" baseline="-25000" dirty="0">
                <a:solidFill>
                  <a:schemeClr val="tx1"/>
                </a:solidFill>
                <a:latin typeface="微软雅黑" panose="020B0503020204020204" charset="-122"/>
                <a:ea typeface="微软雅黑" panose="020B0503020204020204" charset="-122"/>
                <a:cs typeface="Lato Regular" charset="0"/>
              </a:rPr>
              <a:t>0</a:t>
            </a:r>
            <a:endParaRPr lang="en-US" sz="1600" b="1" baseline="-25000" dirty="0">
              <a:solidFill>
                <a:schemeClr val="tx1"/>
              </a:solidFill>
              <a:latin typeface="微软雅黑" panose="020B0503020204020204" charset="-122"/>
              <a:ea typeface="微软雅黑" panose="020B0503020204020204" charset="-122"/>
              <a:cs typeface="Lato Regular" charset="0"/>
            </a:endParaRPr>
          </a:p>
        </p:txBody>
      </p:sp>
      <p:sp>
        <p:nvSpPr>
          <p:cNvPr id="49" name="Subtitle 2"/>
          <p:cNvSpPr txBox="1"/>
          <p:nvPr/>
        </p:nvSpPr>
        <p:spPr>
          <a:xfrm>
            <a:off x="3574512" y="3794636"/>
            <a:ext cx="2355139"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en-US" altLang="zh-CN" sz="1600" b="1" dirty="0">
                <a:solidFill>
                  <a:schemeClr val="tx1"/>
                </a:solidFill>
                <a:latin typeface="微软雅黑" panose="020B0503020204020204" charset="-122"/>
                <a:ea typeface="微软雅黑" panose="020B0503020204020204" charset="-122"/>
                <a:cs typeface="Lato Regular" charset="0"/>
              </a:rPr>
              <a:t>3.</a:t>
            </a:r>
            <a:r>
              <a:rPr lang="zh-CN" altLang="en-US" sz="1600" b="1" dirty="0">
                <a:solidFill>
                  <a:schemeClr val="tx1"/>
                </a:solidFill>
                <a:latin typeface="微软雅黑" panose="020B0503020204020204" charset="-122"/>
                <a:ea typeface="微软雅黑" panose="020B0503020204020204" charset="-122"/>
                <a:cs typeface="Lato Regular" charset="0"/>
              </a:rPr>
              <a:t> </a:t>
            </a:r>
            <a:r>
              <a:rPr lang="en-US" altLang="zh-CN" sz="1600" b="1" dirty="0" err="1">
                <a:solidFill>
                  <a:schemeClr val="tx1"/>
                </a:solidFill>
                <a:latin typeface="微软雅黑" panose="020B0503020204020204" charset="-122"/>
                <a:ea typeface="微软雅黑" panose="020B0503020204020204" charset="-122"/>
                <a:cs typeface="Lato Regular" charset="0"/>
              </a:rPr>
              <a:t>r</a:t>
            </a:r>
            <a:r>
              <a:rPr lang="en-US" altLang="zh-CN" sz="1600" b="1" baseline="-25000" dirty="0" err="1">
                <a:solidFill>
                  <a:schemeClr val="tx1"/>
                </a:solidFill>
                <a:latin typeface="微软雅黑" panose="020B0503020204020204" charset="-122"/>
                <a:ea typeface="微软雅黑" panose="020B0503020204020204" charset="-122"/>
                <a:cs typeface="Lato Regular" charset="0"/>
              </a:rPr>
              <a:t>i</a:t>
            </a:r>
            <a:r>
              <a:rPr lang="zh-CN" altLang="en-US" sz="1600" b="1" dirty="0">
                <a:solidFill>
                  <a:schemeClr val="tx1"/>
                </a:solidFill>
                <a:latin typeface="微软雅黑" panose="020B0503020204020204" charset="-122"/>
                <a:ea typeface="微软雅黑" panose="020B0503020204020204" charset="-122"/>
                <a:cs typeface="Lato Regular" charset="0"/>
              </a:rPr>
              <a:t>计算</a:t>
            </a:r>
            <a:endParaRPr lang="en-US" sz="1600" b="1" dirty="0">
              <a:solidFill>
                <a:schemeClr val="tx1"/>
              </a:solidFill>
              <a:latin typeface="微软雅黑" panose="020B0503020204020204" charset="-122"/>
              <a:ea typeface="微软雅黑" panose="020B0503020204020204" charset="-122"/>
              <a:cs typeface="Lato Regular" charset="0"/>
            </a:endParaRPr>
          </a:p>
        </p:txBody>
      </p:sp>
      <p:sp>
        <p:nvSpPr>
          <p:cNvPr id="50" name="TextBox 49"/>
          <p:cNvSpPr txBox="1"/>
          <p:nvPr/>
        </p:nvSpPr>
        <p:spPr>
          <a:xfrm>
            <a:off x="6342345" y="2444039"/>
            <a:ext cx="1005403" cy="338554"/>
          </a:xfrm>
          <a:prstGeom prst="rect">
            <a:avLst/>
          </a:prstGeom>
          <a:noFill/>
        </p:spPr>
        <p:txBody>
          <a:bodyPr wrap="none" rtlCol="0" anchor="ctr" anchorCtr="0">
            <a:spAutoFit/>
          </a:bodyPr>
          <a:lstStyle/>
          <a:p>
            <a:r>
              <a:rPr lang="zh-CN" altLang="en-US" sz="1600" b="1" dirty="0">
                <a:latin typeface="微软雅黑" panose="020B0503020204020204" charset="-122"/>
                <a:ea typeface="微软雅黑" panose="020B0503020204020204" charset="-122"/>
                <a:cs typeface="Lato Black" charset="0"/>
              </a:rPr>
              <a:t>数据分析</a:t>
            </a:r>
          </a:p>
        </p:txBody>
      </p:sp>
      <p:sp>
        <p:nvSpPr>
          <p:cNvPr id="52" name="Subtitle 2"/>
          <p:cNvSpPr txBox="1"/>
          <p:nvPr/>
        </p:nvSpPr>
        <p:spPr>
          <a:xfrm>
            <a:off x="6295515" y="3030127"/>
            <a:ext cx="2355139" cy="1336811"/>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zh-CN" altLang="en-US" sz="1600" b="1" dirty="0">
                <a:solidFill>
                  <a:schemeClr val="tx1"/>
                </a:solidFill>
                <a:latin typeface="微软雅黑" panose="020B0503020204020204" charset="-122"/>
                <a:ea typeface="微软雅黑" panose="020B0503020204020204" charset="-122"/>
                <a:cs typeface="Lato Regular" charset="0"/>
              </a:rPr>
              <a:t>战乱背景评估</a:t>
            </a:r>
            <a:endParaRPr lang="en-US" altLang="zh-CN" sz="1600" b="1" dirty="0">
              <a:solidFill>
                <a:schemeClr val="tx1"/>
              </a:solidFill>
              <a:latin typeface="微软雅黑" panose="020B0503020204020204" charset="-122"/>
              <a:ea typeface="微软雅黑" panose="020B0503020204020204" charset="-122"/>
              <a:cs typeface="Lato Regular" charset="0"/>
            </a:endParaRPr>
          </a:p>
          <a:p>
            <a:pPr algn="l">
              <a:lnSpc>
                <a:spcPts val="2150"/>
              </a:lnSpc>
            </a:pPr>
            <a:r>
              <a:rPr lang="zh-CN" altLang="en-US" sz="1600" b="1" dirty="0">
                <a:solidFill>
                  <a:schemeClr val="tx1"/>
                </a:solidFill>
                <a:latin typeface="微软雅黑" panose="020B0503020204020204" charset="-122"/>
                <a:ea typeface="微软雅黑" panose="020B0503020204020204" charset="-122"/>
                <a:cs typeface="Lato Regular" charset="0"/>
              </a:rPr>
              <a:t>光比指数时间序列分析</a:t>
            </a:r>
            <a:endParaRPr lang="en-US" altLang="zh-CN" sz="1600" b="1" dirty="0">
              <a:solidFill>
                <a:schemeClr val="tx1"/>
              </a:solidFill>
              <a:latin typeface="微软雅黑" panose="020B0503020204020204" charset="-122"/>
              <a:ea typeface="微软雅黑" panose="020B0503020204020204" charset="-122"/>
              <a:cs typeface="Lato Regular" charset="0"/>
            </a:endParaRPr>
          </a:p>
          <a:p>
            <a:pPr algn="l">
              <a:lnSpc>
                <a:spcPts val="2150"/>
              </a:lnSpc>
            </a:pPr>
            <a:r>
              <a:rPr lang="zh-CN" altLang="en-US" sz="1600" b="1" dirty="0">
                <a:solidFill>
                  <a:schemeClr val="tx1"/>
                </a:solidFill>
                <a:latin typeface="微软雅黑" panose="020B0503020204020204" charset="-122"/>
                <a:ea typeface="微软雅黑" panose="020B0503020204020204" charset="-122"/>
                <a:cs typeface="Lato Regular" charset="0"/>
              </a:rPr>
              <a:t>波动性分析</a:t>
            </a:r>
            <a:r>
              <a:rPr lang="en-US" altLang="zh-CN" sz="1600" b="1" dirty="0">
                <a:solidFill>
                  <a:schemeClr val="tx1"/>
                </a:solidFill>
                <a:latin typeface="微软雅黑" panose="020B0503020204020204" charset="-122"/>
                <a:ea typeface="微软雅黑" panose="020B0503020204020204" charset="-122"/>
                <a:cs typeface="Lato Regular" charset="0"/>
              </a:rPr>
              <a:t>(</a:t>
            </a:r>
            <a:r>
              <a:rPr lang="zh-CN" altLang="en-US" sz="1600" b="1" dirty="0">
                <a:solidFill>
                  <a:schemeClr val="tx1"/>
                </a:solidFill>
                <a:latin typeface="微软雅黑" panose="020B0503020204020204" charset="-122"/>
                <a:ea typeface="微软雅黑" panose="020B0503020204020204" charset="-122"/>
                <a:cs typeface="Lato Regular" charset="0"/>
              </a:rPr>
              <a:t>标准偏离程度</a:t>
            </a:r>
            <a:r>
              <a:rPr lang="en-US" altLang="zh-CN" sz="1600" b="1" dirty="0">
                <a:solidFill>
                  <a:schemeClr val="tx1"/>
                </a:solidFill>
                <a:latin typeface="微软雅黑" panose="020B0503020204020204" charset="-122"/>
                <a:ea typeface="微软雅黑" panose="020B0503020204020204" charset="-122"/>
                <a:cs typeface="Lato Regular" charset="0"/>
              </a:rPr>
              <a:t>)</a:t>
            </a:r>
          </a:p>
        </p:txBody>
      </p:sp>
      <p:sp>
        <p:nvSpPr>
          <p:cNvPr id="54" name="TextBox 53"/>
          <p:cNvSpPr txBox="1"/>
          <p:nvPr/>
        </p:nvSpPr>
        <p:spPr>
          <a:xfrm>
            <a:off x="9187349" y="2444039"/>
            <a:ext cx="1005403" cy="338554"/>
          </a:xfrm>
          <a:prstGeom prst="rect">
            <a:avLst/>
          </a:prstGeom>
          <a:noFill/>
        </p:spPr>
        <p:txBody>
          <a:bodyPr wrap="none" rtlCol="0" anchor="ctr" anchorCtr="0">
            <a:spAutoFit/>
          </a:bodyPr>
          <a:lstStyle/>
          <a:p>
            <a:r>
              <a:rPr lang="zh-CN" altLang="en-US" sz="1600" b="1" dirty="0">
                <a:latin typeface="微软雅黑" panose="020B0503020204020204" charset="-122"/>
                <a:ea typeface="微软雅黑" panose="020B0503020204020204" charset="-122"/>
                <a:cs typeface="Lato Black" charset="0"/>
              </a:rPr>
              <a:t>主要结论</a:t>
            </a:r>
          </a:p>
        </p:txBody>
      </p:sp>
      <p:sp>
        <p:nvSpPr>
          <p:cNvPr id="56" name="Subtitle 2"/>
          <p:cNvSpPr txBox="1"/>
          <p:nvPr/>
        </p:nvSpPr>
        <p:spPr>
          <a:xfrm>
            <a:off x="9132073" y="3025972"/>
            <a:ext cx="2355139" cy="1802579"/>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zh-CN" altLang="en-US" sz="1600" b="1" dirty="0">
                <a:solidFill>
                  <a:schemeClr val="tx1"/>
                </a:solidFill>
                <a:latin typeface="微软雅黑" panose="020B0503020204020204" charset="-122"/>
                <a:ea typeface="微软雅黑" panose="020B0503020204020204" charset="-122"/>
                <a:cs typeface="Lato Regular" charset="0"/>
              </a:rPr>
              <a:t>通常，</a:t>
            </a:r>
            <a:r>
              <a:rPr lang="en-US" altLang="zh-CN" sz="1600" b="1" dirty="0">
                <a:solidFill>
                  <a:schemeClr val="tx1"/>
                </a:solidFill>
                <a:latin typeface="微软雅黑" panose="020B0503020204020204" charset="-122"/>
                <a:ea typeface="微软雅黑" panose="020B0503020204020204" charset="-122"/>
                <a:cs typeface="Lato Regular" charset="0"/>
              </a:rPr>
              <a:t>NLVI</a:t>
            </a:r>
            <a:r>
              <a:rPr lang="zh-CN" altLang="en-US" sz="1600" b="1" dirty="0">
                <a:solidFill>
                  <a:schemeClr val="tx1"/>
                </a:solidFill>
                <a:latin typeface="微软雅黑" panose="020B0503020204020204" charset="-122"/>
                <a:ea typeface="微软雅黑" panose="020B0503020204020204" charset="-122"/>
                <a:cs typeface="Lato Regular" charset="0"/>
              </a:rPr>
              <a:t>值越大的国家，社会经济波动程度越大，战争强度越大</a:t>
            </a:r>
            <a:r>
              <a:rPr lang="zh-CN" altLang="en-US" sz="1600" b="1" dirty="0" smtClean="0">
                <a:solidFill>
                  <a:schemeClr val="tx1"/>
                </a:solidFill>
                <a:latin typeface="微软雅黑" panose="020B0503020204020204" charset="-122"/>
                <a:ea typeface="微软雅黑" panose="020B0503020204020204" charset="-122"/>
                <a:cs typeface="Lato Regular" charset="0"/>
              </a:rPr>
              <a:t>；战乱国家的</a:t>
            </a:r>
            <a:r>
              <a:rPr lang="en-US" altLang="zh-CN" sz="1600" b="1" dirty="0" err="1" smtClean="0">
                <a:solidFill>
                  <a:schemeClr val="tx1"/>
                </a:solidFill>
                <a:latin typeface="微软雅黑" panose="020B0503020204020204" charset="-122"/>
                <a:ea typeface="微软雅黑" panose="020B0503020204020204" charset="-122"/>
                <a:cs typeface="Lato Regular" charset="0"/>
              </a:rPr>
              <a:t>r</a:t>
            </a:r>
            <a:r>
              <a:rPr lang="en-US" altLang="zh-CN" sz="1600" b="1" baseline="-25000" dirty="0" err="1" smtClean="0">
                <a:solidFill>
                  <a:schemeClr val="tx1"/>
                </a:solidFill>
                <a:latin typeface="微软雅黑" panose="020B0503020204020204" charset="-122"/>
                <a:ea typeface="微软雅黑" panose="020B0503020204020204" charset="-122"/>
                <a:cs typeface="Lato Regular" charset="0"/>
              </a:rPr>
              <a:t>i</a:t>
            </a:r>
            <a:r>
              <a:rPr lang="en-US" altLang="zh-CN" sz="1600" b="1" dirty="0" smtClean="0">
                <a:solidFill>
                  <a:schemeClr val="tx1"/>
                </a:solidFill>
                <a:latin typeface="微软雅黑" panose="020B0503020204020204" charset="-122"/>
                <a:ea typeface="微软雅黑" panose="020B0503020204020204" charset="-122"/>
                <a:cs typeface="Lato Regular" charset="0"/>
              </a:rPr>
              <a:t> </a:t>
            </a:r>
            <a:r>
              <a:rPr lang="zh-CN" altLang="en-US" sz="1600" b="1" dirty="0" smtClean="0">
                <a:solidFill>
                  <a:schemeClr val="tx1"/>
                </a:solidFill>
                <a:latin typeface="微软雅黑" panose="020B0503020204020204" charset="-122"/>
                <a:ea typeface="微软雅黑" panose="020B0503020204020204" charset="-122"/>
                <a:cs typeface="Lato Regular" charset="0"/>
              </a:rPr>
              <a:t>以及</a:t>
            </a:r>
            <a:r>
              <a:rPr lang="en-US" altLang="zh-CN" sz="1600" b="1" dirty="0" smtClean="0">
                <a:solidFill>
                  <a:schemeClr val="tx1"/>
                </a:solidFill>
                <a:latin typeface="微软雅黑" panose="020B0503020204020204" charset="-122"/>
                <a:ea typeface="微软雅黑" panose="020B0503020204020204" charset="-122"/>
                <a:cs typeface="Lato Regular" charset="0"/>
              </a:rPr>
              <a:t>transformed data </a:t>
            </a:r>
            <a:r>
              <a:rPr lang="zh-CN" altLang="en-US" sz="1600" b="1" dirty="0" smtClean="0">
                <a:solidFill>
                  <a:schemeClr val="tx1"/>
                </a:solidFill>
                <a:latin typeface="微软雅黑" panose="020B0503020204020204" charset="-122"/>
                <a:ea typeface="微软雅黑" panose="020B0503020204020204" charset="-122"/>
                <a:cs typeface="Lato Regular" charset="0"/>
              </a:rPr>
              <a:t>波动相比和平国家也较大。</a:t>
            </a:r>
            <a:endParaRPr lang="en-US" sz="1600" b="1" baseline="-25000" dirty="0">
              <a:solidFill>
                <a:schemeClr val="tx1"/>
              </a:solidFill>
              <a:latin typeface="微软雅黑" panose="020B0503020204020204" charset="-122"/>
              <a:ea typeface="微软雅黑" panose="020B0503020204020204" charset="-122"/>
              <a:cs typeface="Lato Regular" charset="0"/>
            </a:endParaRPr>
          </a:p>
        </p:txBody>
      </p:sp>
      <p:sp>
        <p:nvSpPr>
          <p:cNvPr id="58" name="TextBox 57"/>
          <p:cNvSpPr txBox="1"/>
          <p:nvPr/>
        </p:nvSpPr>
        <p:spPr>
          <a:xfrm>
            <a:off x="734857" y="2444038"/>
            <a:ext cx="1005403" cy="338554"/>
          </a:xfrm>
          <a:prstGeom prst="rect">
            <a:avLst/>
          </a:prstGeom>
          <a:noFill/>
        </p:spPr>
        <p:txBody>
          <a:bodyPr wrap="none" rtlCol="0" anchor="ctr" anchorCtr="0">
            <a:spAutoFit/>
          </a:bodyPr>
          <a:lstStyle/>
          <a:p>
            <a:r>
              <a:rPr lang="zh-CN" altLang="en-US" sz="1600" b="1" dirty="0">
                <a:latin typeface="微软雅黑" panose="020B0503020204020204" charset="-122"/>
                <a:ea typeface="微软雅黑" panose="020B0503020204020204" charset="-122"/>
                <a:cs typeface="Lato Black" charset="0"/>
              </a:rPr>
              <a:t>研究目的</a:t>
            </a:r>
          </a:p>
        </p:txBody>
      </p:sp>
      <p:sp>
        <p:nvSpPr>
          <p:cNvPr id="59" name="Subtitle 2"/>
          <p:cNvSpPr txBox="1"/>
          <p:nvPr/>
        </p:nvSpPr>
        <p:spPr>
          <a:xfrm>
            <a:off x="659964" y="3772915"/>
            <a:ext cx="2355139" cy="956194"/>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zh-CN" altLang="en-US" sz="1600" b="1" dirty="0">
                <a:solidFill>
                  <a:schemeClr val="tx1"/>
                </a:solidFill>
                <a:latin typeface="微软雅黑" panose="020B0503020204020204" charset="-122"/>
                <a:ea typeface="微软雅黑" panose="020B0503020204020204" charset="-122"/>
                <a:cs typeface="Lato Regular" charset="0"/>
              </a:rPr>
              <a:t>对比和平国家与武装冲突国家夜光遥感数据的差异</a:t>
            </a:r>
          </a:p>
        </p:txBody>
      </p:sp>
      <p:sp>
        <p:nvSpPr>
          <p:cNvPr id="60" name="Subtitle 2"/>
          <p:cNvSpPr txBox="1"/>
          <p:nvPr/>
        </p:nvSpPr>
        <p:spPr>
          <a:xfrm>
            <a:off x="679581" y="3025970"/>
            <a:ext cx="2355139" cy="674065"/>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zh-CN" altLang="en-US" sz="1600" b="1" dirty="0">
                <a:solidFill>
                  <a:schemeClr val="tx1"/>
                </a:solidFill>
                <a:latin typeface="微软雅黑" panose="020B0503020204020204" charset="-122"/>
                <a:ea typeface="微软雅黑" panose="020B0503020204020204" charset="-122"/>
                <a:cs typeface="Lato Regular" charset="0"/>
              </a:rPr>
              <a:t>研究夜光遥感图像评估全球武装冲突的潜力</a:t>
            </a:r>
          </a:p>
        </p:txBody>
      </p:sp>
      <p:sp>
        <p:nvSpPr>
          <p:cNvPr id="31" name="Subtitle 2"/>
          <p:cNvSpPr txBox="1"/>
          <p:nvPr/>
        </p:nvSpPr>
        <p:spPr>
          <a:xfrm>
            <a:off x="3586125" y="4164606"/>
            <a:ext cx="2355139"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en-US" altLang="zh-CN" sz="1600" b="1" dirty="0">
                <a:solidFill>
                  <a:schemeClr val="tx1"/>
                </a:solidFill>
                <a:latin typeface="微软雅黑" panose="020B0503020204020204" charset="-122"/>
                <a:ea typeface="微软雅黑" panose="020B0503020204020204" charset="-122"/>
                <a:cs typeface="Lato Regular" charset="0"/>
              </a:rPr>
              <a:t>4.</a:t>
            </a:r>
            <a:r>
              <a:rPr lang="zh-CN" altLang="en-US" sz="1600" b="1" dirty="0">
                <a:solidFill>
                  <a:schemeClr val="tx1"/>
                </a:solidFill>
                <a:latin typeface="微软雅黑" panose="020B0503020204020204" charset="-122"/>
                <a:ea typeface="微软雅黑" panose="020B0503020204020204" charset="-122"/>
                <a:cs typeface="Lato Regular" charset="0"/>
              </a:rPr>
              <a:t> </a:t>
            </a:r>
            <a:r>
              <a:rPr lang="en-US" altLang="zh-CN" sz="1600" b="1" dirty="0">
                <a:solidFill>
                  <a:schemeClr val="tx1"/>
                </a:solidFill>
                <a:latin typeface="微软雅黑" panose="020B0503020204020204" charset="-122"/>
                <a:ea typeface="微软雅黑" panose="020B0503020204020204" charset="-122"/>
                <a:cs typeface="Lato Regular" charset="0"/>
              </a:rPr>
              <a:t>NLVI</a:t>
            </a:r>
            <a:r>
              <a:rPr lang="zh-CN" altLang="en-US" sz="1600" b="1" dirty="0">
                <a:solidFill>
                  <a:schemeClr val="tx1"/>
                </a:solidFill>
                <a:latin typeface="微软雅黑" panose="020B0503020204020204" charset="-122"/>
                <a:ea typeface="微软雅黑" panose="020B0503020204020204" charset="-122"/>
                <a:cs typeface="Lato Regular" charset="0"/>
              </a:rPr>
              <a:t>计算</a:t>
            </a:r>
            <a:endParaRPr lang="en-US" sz="1600" b="1" dirty="0">
              <a:solidFill>
                <a:schemeClr val="tx1"/>
              </a:solidFill>
              <a:latin typeface="微软雅黑" panose="020B0503020204020204" charset="-122"/>
              <a:ea typeface="微软雅黑" panose="020B0503020204020204" charset="-122"/>
              <a:cs typeface="Lato Regular" charset="0"/>
            </a:endParaRPr>
          </a:p>
        </p:txBody>
      </p:sp>
      <p:sp>
        <p:nvSpPr>
          <p:cNvPr id="32" name="Subtitle 2"/>
          <p:cNvSpPr txBox="1"/>
          <p:nvPr/>
        </p:nvSpPr>
        <p:spPr>
          <a:xfrm>
            <a:off x="3574349" y="3434939"/>
            <a:ext cx="2355139"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en-US" altLang="zh-CN" sz="1600" b="1" dirty="0">
                <a:solidFill>
                  <a:schemeClr val="tx1"/>
                </a:solidFill>
                <a:latin typeface="微软雅黑" panose="020B0503020204020204" charset="-122"/>
                <a:ea typeface="微软雅黑" panose="020B0503020204020204" charset="-122"/>
                <a:cs typeface="Lato Regular" charset="0"/>
              </a:rPr>
              <a:t>2.</a:t>
            </a:r>
            <a:r>
              <a:rPr lang="zh-CN" altLang="en-US" sz="1600" b="1" dirty="0">
                <a:solidFill>
                  <a:schemeClr val="tx1"/>
                </a:solidFill>
                <a:latin typeface="微软雅黑" panose="020B0503020204020204" charset="-122"/>
                <a:ea typeface="微软雅黑" panose="020B0503020204020204" charset="-122"/>
                <a:cs typeface="Lato Regular" charset="0"/>
              </a:rPr>
              <a:t> 数据提取</a:t>
            </a:r>
            <a:endParaRPr lang="en-US" sz="1600" b="1" baseline="-25000" dirty="0">
              <a:solidFill>
                <a:schemeClr val="tx1"/>
              </a:solidFill>
              <a:latin typeface="微软雅黑" panose="020B0503020204020204" charset="-122"/>
              <a:ea typeface="微软雅黑" panose="020B0503020204020204" charset="-122"/>
              <a:cs typeface="Lato Regular" charset="0"/>
            </a:endParaRPr>
          </a:p>
        </p:txBody>
      </p:sp>
      <p:sp>
        <p:nvSpPr>
          <p:cNvPr id="5" name="文本框 4"/>
          <p:cNvSpPr txBox="1"/>
          <p:nvPr/>
        </p:nvSpPr>
        <p:spPr>
          <a:xfrm>
            <a:off x="725435" y="5910965"/>
            <a:ext cx="3785973" cy="584775"/>
          </a:xfrm>
          <a:prstGeom prst="rect">
            <a:avLst/>
          </a:prstGeom>
          <a:noFill/>
        </p:spPr>
        <p:txBody>
          <a:bodyPr wrap="none" rtlCol="0">
            <a:spAutoFit/>
          </a:bodyPr>
          <a:lstStyle/>
          <a:p>
            <a:r>
              <a:rPr lang="en-US" altLang="zh-CN" sz="1600" dirty="0" err="1">
                <a:latin typeface="微软雅黑" panose="020B0503020204020204" charset="-122"/>
                <a:ea typeface="微软雅黑" panose="020B0503020204020204" charset="-122"/>
                <a:cs typeface="Lato Regular" charset="0"/>
              </a:rPr>
              <a:t>r</a:t>
            </a:r>
            <a:r>
              <a:rPr lang="en-US" altLang="zh-CN" sz="1600" baseline="-25000" dirty="0" err="1">
                <a:latin typeface="微软雅黑" panose="020B0503020204020204" charset="-122"/>
                <a:ea typeface="微软雅黑" panose="020B0503020204020204" charset="-122"/>
                <a:cs typeface="Lato Regular" charset="0"/>
              </a:rPr>
              <a:t>i</a:t>
            </a:r>
            <a:r>
              <a:rPr lang="en-US" altLang="zh-CN" sz="1600" baseline="-25000" dirty="0">
                <a:latin typeface="微软雅黑" panose="020B0503020204020204" charset="-122"/>
                <a:ea typeface="微软雅黑" panose="020B0503020204020204" charset="-122"/>
                <a:cs typeface="Lato Regular" charset="0"/>
              </a:rPr>
              <a:t> </a:t>
            </a:r>
            <a:r>
              <a:rPr kumimoji="1" lang="en-US" altLang="zh-CN" sz="1600" dirty="0">
                <a:latin typeface="微软雅黑" panose="020B0503020204020204" charset="-122"/>
                <a:ea typeface="微软雅黑" panose="020B0503020204020204" charset="-122"/>
              </a:rPr>
              <a:t>:</a:t>
            </a:r>
            <a:r>
              <a:rPr kumimoji="1" lang="zh-CN" altLang="en-US" sz="1600" dirty="0">
                <a:latin typeface="微软雅黑" panose="020B0503020204020204" charset="-122"/>
                <a:ea typeface="微软雅黑" panose="020B0503020204020204" charset="-122"/>
              </a:rPr>
              <a:t> </a:t>
            </a:r>
            <a:r>
              <a:rPr lang="en-US" altLang="zh-CN" sz="1600" dirty="0">
                <a:latin typeface="微软雅黑" panose="020B0503020204020204" charset="-122"/>
                <a:ea typeface="微软雅黑" panose="020B0503020204020204" charset="-122"/>
              </a:rPr>
              <a:t>light ratio index </a:t>
            </a:r>
          </a:p>
          <a:p>
            <a:r>
              <a:rPr kumimoji="1" lang="en-US" altLang="zh-CN" sz="1600" dirty="0">
                <a:latin typeface="微软雅黑" panose="020B0503020204020204" charset="-122"/>
                <a:ea typeface="微软雅黑" panose="020B0503020204020204" charset="-122"/>
              </a:rPr>
              <a:t>NLVI:</a:t>
            </a:r>
            <a:r>
              <a:rPr kumimoji="1" lang="zh-CN" altLang="en-US" sz="1600" dirty="0">
                <a:latin typeface="微软雅黑" panose="020B0503020204020204" charset="-122"/>
                <a:ea typeface="微软雅黑" panose="020B0503020204020204" charset="-122"/>
              </a:rPr>
              <a:t> </a:t>
            </a:r>
            <a:r>
              <a:rPr lang="en-US" altLang="zh-CN" sz="1600" dirty="0">
                <a:latin typeface="微软雅黑" panose="020B0503020204020204" charset="-122"/>
                <a:ea typeface="微软雅黑" panose="020B0503020204020204" charset="-122"/>
              </a:rPr>
              <a:t>nighttime light variation index </a:t>
            </a:r>
          </a:p>
        </p:txBody>
      </p:sp>
    </p:spTree>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0382" y="354748"/>
            <a:ext cx="12273023" cy="732155"/>
          </a:xfrm>
          <a:prstGeom prst="rect">
            <a:avLst/>
          </a:prstGeom>
          <a:noFill/>
        </p:spPr>
        <p:txBody>
          <a:bodyPr wrap="square" rtlCol="0">
            <a:spAutoFit/>
          </a:bodyPr>
          <a:lstStyle/>
          <a:p>
            <a:pPr algn="ctr">
              <a:lnSpc>
                <a:spcPts val="5000"/>
              </a:lnSpc>
            </a:pPr>
            <a:r>
              <a:rPr lang="en-US" altLang="zh-CN" sz="3600" b="1" dirty="0">
                <a:solidFill>
                  <a:schemeClr val="tx1"/>
                </a:solidFill>
                <a:latin typeface="微软雅黑" panose="020B0503020204020204" charset="-122"/>
                <a:ea typeface="微软雅黑" panose="020B0503020204020204" charset="-122"/>
                <a:cs typeface="Lato Black" charset="0"/>
              </a:rPr>
              <a:t>3.1</a:t>
            </a:r>
            <a:r>
              <a:rPr lang="zh-CN" altLang="en-US" sz="3600" b="1" dirty="0">
                <a:solidFill>
                  <a:schemeClr val="tx1"/>
                </a:solidFill>
                <a:latin typeface="微软雅黑" panose="020B0503020204020204" charset="-122"/>
                <a:ea typeface="微软雅黑" panose="020B0503020204020204" charset="-122"/>
                <a:cs typeface="Lato Black" charset="0"/>
              </a:rPr>
              <a:t> 数据处理</a:t>
            </a:r>
          </a:p>
        </p:txBody>
      </p:sp>
      <p:sp>
        <p:nvSpPr>
          <p:cNvPr id="14" name="TextBox 13"/>
          <p:cNvSpPr txBox="1"/>
          <p:nvPr/>
        </p:nvSpPr>
        <p:spPr>
          <a:xfrm>
            <a:off x="1463772" y="1225865"/>
            <a:ext cx="1005403" cy="338554"/>
          </a:xfrm>
          <a:prstGeom prst="rect">
            <a:avLst/>
          </a:prstGeom>
          <a:noFill/>
        </p:spPr>
        <p:txBody>
          <a:bodyPr wrap="none" rtlCol="0" anchor="ctr" anchorCtr="0">
            <a:spAutoFit/>
          </a:bodyPr>
          <a:lstStyle/>
          <a:p>
            <a:r>
              <a:rPr lang="zh-CN" altLang="en-US" sz="1600" b="1" dirty="0">
                <a:solidFill>
                  <a:schemeClr val="tx1"/>
                </a:solidFill>
                <a:latin typeface="微软雅黑" panose="020B0503020204020204" charset="-122"/>
                <a:ea typeface="微软雅黑" panose="020B0503020204020204" charset="-122"/>
              </a:rPr>
              <a:t>前期处理</a:t>
            </a:r>
            <a:endParaRPr lang="zh-CN" altLang="en-US" sz="1600" b="1" dirty="0">
              <a:solidFill>
                <a:schemeClr val="tx1"/>
              </a:solidFill>
              <a:latin typeface="微软雅黑" panose="020B0503020204020204" charset="-122"/>
              <a:ea typeface="微软雅黑" panose="020B0503020204020204" charset="-122"/>
              <a:cs typeface="Lato Black" charset="0"/>
            </a:endParaRPr>
          </a:p>
        </p:txBody>
      </p:sp>
      <p:sp>
        <p:nvSpPr>
          <p:cNvPr id="17" name="Subtitle 2"/>
          <p:cNvSpPr txBox="1"/>
          <p:nvPr/>
        </p:nvSpPr>
        <p:spPr>
          <a:xfrm>
            <a:off x="1454799" y="1569927"/>
            <a:ext cx="9798204" cy="380267"/>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600" b="1" dirty="0">
                <a:solidFill>
                  <a:schemeClr val="tx1"/>
                </a:solidFill>
                <a:latin typeface="微软雅黑" panose="020B0503020204020204" charset="-122"/>
                <a:ea typeface="微软雅黑" panose="020B0503020204020204" charset="-122"/>
              </a:rPr>
              <a:t>剔除无效国家</a:t>
            </a:r>
          </a:p>
        </p:txBody>
      </p:sp>
      <p:sp>
        <p:nvSpPr>
          <p:cNvPr id="18" name="TextBox 17"/>
          <p:cNvSpPr txBox="1"/>
          <p:nvPr/>
        </p:nvSpPr>
        <p:spPr>
          <a:xfrm>
            <a:off x="1463772" y="2272328"/>
            <a:ext cx="5109091" cy="338554"/>
          </a:xfrm>
          <a:prstGeom prst="rect">
            <a:avLst/>
          </a:prstGeom>
          <a:noFill/>
        </p:spPr>
        <p:txBody>
          <a:bodyPr wrap="none" rtlCol="0" anchor="ctr" anchorCtr="0">
            <a:spAutoFit/>
          </a:bodyPr>
          <a:lstStyle/>
          <a:p>
            <a:r>
              <a:rPr lang="zh-CN" altLang="en-US" sz="1600" b="1" dirty="0">
                <a:solidFill>
                  <a:schemeClr val="tx1"/>
                </a:solidFill>
                <a:latin typeface="微软雅黑" panose="020B0503020204020204" charset="-122"/>
                <a:ea typeface="微软雅黑" panose="020B0503020204020204" charset="-122"/>
              </a:rPr>
              <a:t>前期校准（减少不同年份和不同卫星测量差异的影响）</a:t>
            </a:r>
            <a:endParaRPr lang="zh-CN" altLang="en-US" sz="1600" b="1" dirty="0">
              <a:solidFill>
                <a:schemeClr val="tx1"/>
              </a:solidFill>
              <a:latin typeface="微软雅黑" panose="020B0503020204020204" charset="-122"/>
              <a:ea typeface="微软雅黑" panose="020B0503020204020204" charset="-122"/>
              <a:cs typeface="Lato Black" charset="0"/>
            </a:endParaRPr>
          </a:p>
        </p:txBody>
      </p:sp>
      <p:sp>
        <p:nvSpPr>
          <p:cNvPr id="19" name="Subtitle 2"/>
          <p:cNvSpPr txBox="1"/>
          <p:nvPr/>
        </p:nvSpPr>
        <p:spPr>
          <a:xfrm>
            <a:off x="1454799" y="2604817"/>
            <a:ext cx="9798204"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en-US" altLang="zh-CN" sz="1600" b="1" dirty="0">
                <a:solidFill>
                  <a:schemeClr val="tx1"/>
                </a:solidFill>
                <a:latin typeface="微软雅黑" panose="020B0503020204020204" charset="-122"/>
                <a:ea typeface="微软雅黑" panose="020B0503020204020204" charset="-122"/>
                <a:cs typeface="Lato Regular" charset="0"/>
              </a:rPr>
              <a:t>y=c</a:t>
            </a:r>
            <a:r>
              <a:rPr lang="en-US" altLang="zh-CN" sz="1600" b="1" baseline="-25000" dirty="0">
                <a:solidFill>
                  <a:schemeClr val="tx1"/>
                </a:solidFill>
                <a:latin typeface="微软雅黑" panose="020B0503020204020204" charset="-122"/>
                <a:ea typeface="微软雅黑" panose="020B0503020204020204" charset="-122"/>
                <a:cs typeface="Lato Regular" charset="0"/>
              </a:rPr>
              <a:t>2</a:t>
            </a:r>
            <a:r>
              <a:rPr lang="en-US" altLang="zh-CN" sz="1600" b="1" dirty="0">
                <a:solidFill>
                  <a:schemeClr val="tx1"/>
                </a:solidFill>
                <a:latin typeface="微软雅黑" panose="020B0503020204020204" charset="-122"/>
                <a:ea typeface="微软雅黑" panose="020B0503020204020204" charset="-122"/>
                <a:cs typeface="Lato Regular" charset="0"/>
              </a:rPr>
              <a:t>x</a:t>
            </a:r>
            <a:r>
              <a:rPr lang="en-US" altLang="zh-CN" sz="1600" b="1" baseline="30000" dirty="0">
                <a:solidFill>
                  <a:schemeClr val="tx1"/>
                </a:solidFill>
                <a:latin typeface="微软雅黑" panose="020B0503020204020204" charset="-122"/>
                <a:ea typeface="微软雅黑" panose="020B0503020204020204" charset="-122"/>
                <a:cs typeface="Lato Regular" charset="0"/>
              </a:rPr>
              <a:t>2</a:t>
            </a:r>
            <a:r>
              <a:rPr lang="en-US" altLang="zh-CN" sz="1600" b="1" dirty="0">
                <a:solidFill>
                  <a:schemeClr val="tx1"/>
                </a:solidFill>
                <a:latin typeface="微软雅黑" panose="020B0503020204020204" charset="-122"/>
                <a:ea typeface="微软雅黑" panose="020B0503020204020204" charset="-122"/>
                <a:cs typeface="Lato Regular" charset="0"/>
              </a:rPr>
              <a:t>+c</a:t>
            </a:r>
            <a:r>
              <a:rPr lang="en-US" altLang="zh-CN" sz="1600" b="1" baseline="-25000" dirty="0">
                <a:solidFill>
                  <a:schemeClr val="tx1"/>
                </a:solidFill>
                <a:latin typeface="微软雅黑" panose="020B0503020204020204" charset="-122"/>
                <a:ea typeface="微软雅黑" panose="020B0503020204020204" charset="-122"/>
                <a:cs typeface="Lato Regular" charset="0"/>
              </a:rPr>
              <a:t>1</a:t>
            </a:r>
            <a:r>
              <a:rPr lang="en-US" altLang="zh-CN" sz="1600" b="1" dirty="0">
                <a:solidFill>
                  <a:schemeClr val="tx1"/>
                </a:solidFill>
                <a:latin typeface="微软雅黑" panose="020B0503020204020204" charset="-122"/>
                <a:ea typeface="微软雅黑" panose="020B0503020204020204" charset="-122"/>
                <a:cs typeface="Lato Regular" charset="0"/>
              </a:rPr>
              <a:t>x+c</a:t>
            </a:r>
            <a:r>
              <a:rPr lang="en-US" altLang="zh-CN" sz="1600" b="1" baseline="-25000" dirty="0">
                <a:solidFill>
                  <a:schemeClr val="tx1"/>
                </a:solidFill>
                <a:latin typeface="微软雅黑" panose="020B0503020204020204" charset="-122"/>
                <a:ea typeface="微软雅黑" panose="020B0503020204020204" charset="-122"/>
                <a:cs typeface="Lato Regular" charset="0"/>
              </a:rPr>
              <a:t>0</a:t>
            </a:r>
          </a:p>
        </p:txBody>
      </p:sp>
      <p:sp>
        <p:nvSpPr>
          <p:cNvPr id="26" name="TextBox 25"/>
          <p:cNvSpPr txBox="1"/>
          <p:nvPr/>
        </p:nvSpPr>
        <p:spPr>
          <a:xfrm>
            <a:off x="1463776" y="3052869"/>
            <a:ext cx="1005403" cy="338554"/>
          </a:xfrm>
          <a:prstGeom prst="rect">
            <a:avLst/>
          </a:prstGeom>
          <a:noFill/>
        </p:spPr>
        <p:txBody>
          <a:bodyPr wrap="none" rtlCol="0" anchor="ctr" anchorCtr="0">
            <a:spAutoFit/>
          </a:bodyPr>
          <a:lstStyle/>
          <a:p>
            <a:r>
              <a:rPr lang="zh-CN" altLang="en-US" sz="1600" b="1" dirty="0">
                <a:solidFill>
                  <a:schemeClr val="tx1"/>
                </a:solidFill>
                <a:latin typeface="微软雅黑" panose="020B0503020204020204" charset="-122"/>
                <a:ea typeface="微软雅黑" panose="020B0503020204020204" charset="-122"/>
              </a:rPr>
              <a:t>数据提取</a:t>
            </a:r>
            <a:endParaRPr lang="zh-CN" altLang="en-US" sz="1600" b="1" dirty="0">
              <a:solidFill>
                <a:schemeClr val="tx1"/>
              </a:solidFill>
              <a:latin typeface="微软雅黑" panose="020B0503020204020204" charset="-122"/>
              <a:ea typeface="微软雅黑" panose="020B0503020204020204" charset="-122"/>
              <a:cs typeface="Lato Black" charset="0"/>
            </a:endParaRPr>
          </a:p>
        </p:txBody>
      </p:sp>
      <p:sp>
        <p:nvSpPr>
          <p:cNvPr id="27" name="Subtitle 2"/>
          <p:cNvSpPr txBox="1"/>
          <p:nvPr/>
        </p:nvSpPr>
        <p:spPr>
          <a:xfrm>
            <a:off x="1454799" y="3385359"/>
            <a:ext cx="9798204" cy="391936"/>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150"/>
              </a:lnSpc>
            </a:pPr>
            <a:r>
              <a:rPr lang="zh-CN" altLang="en-US" sz="1600" b="1" dirty="0">
                <a:solidFill>
                  <a:schemeClr val="tx1"/>
                </a:solidFill>
                <a:latin typeface="微软雅黑" panose="020B0503020204020204" charset="-122"/>
                <a:ea typeface="微软雅黑" panose="020B0503020204020204" charset="-122"/>
              </a:rPr>
              <a:t>用</a:t>
            </a:r>
            <a:r>
              <a:rPr lang="en-US" altLang="zh-CN" sz="1600" b="1" dirty="0">
                <a:solidFill>
                  <a:schemeClr val="tx1"/>
                </a:solidFill>
                <a:latin typeface="微软雅黑" panose="020B0503020204020204" charset="-122"/>
                <a:ea typeface="微软雅黑" panose="020B0503020204020204" charset="-122"/>
              </a:rPr>
              <a:t>Extract</a:t>
            </a:r>
            <a:r>
              <a:rPr lang="zh-CN" altLang="en-US" sz="1600" b="1" dirty="0">
                <a:solidFill>
                  <a:schemeClr val="tx1"/>
                </a:solidFill>
                <a:latin typeface="微软雅黑" panose="020B0503020204020204" charset="-122"/>
                <a:ea typeface="微软雅黑" panose="020B0503020204020204" charset="-122"/>
              </a:rPr>
              <a:t> </a:t>
            </a:r>
            <a:r>
              <a:rPr lang="en-US" altLang="zh-CN" sz="1600" b="1" dirty="0">
                <a:solidFill>
                  <a:schemeClr val="tx1"/>
                </a:solidFill>
                <a:latin typeface="微软雅黑" panose="020B0503020204020204" charset="-122"/>
                <a:ea typeface="微软雅黑" panose="020B0503020204020204" charset="-122"/>
              </a:rPr>
              <a:t>by</a:t>
            </a:r>
            <a:r>
              <a:rPr lang="zh-CN" altLang="en-US" sz="1600" b="1" dirty="0">
                <a:solidFill>
                  <a:schemeClr val="tx1"/>
                </a:solidFill>
                <a:latin typeface="微软雅黑" panose="020B0503020204020204" charset="-122"/>
                <a:ea typeface="微软雅黑" panose="020B0503020204020204" charset="-122"/>
              </a:rPr>
              <a:t> </a:t>
            </a:r>
            <a:r>
              <a:rPr lang="en-US" altLang="zh-CN" sz="1600" b="1" dirty="0">
                <a:solidFill>
                  <a:schemeClr val="tx1"/>
                </a:solidFill>
                <a:latin typeface="微软雅黑" panose="020B0503020204020204" charset="-122"/>
                <a:ea typeface="微软雅黑" panose="020B0503020204020204" charset="-122"/>
              </a:rPr>
              <a:t>Mask</a:t>
            </a:r>
            <a:r>
              <a:rPr lang="zh-CN" altLang="en-US" sz="1600" b="1" dirty="0">
                <a:solidFill>
                  <a:schemeClr val="tx1"/>
                </a:solidFill>
                <a:latin typeface="微软雅黑" panose="020B0503020204020204" charset="-122"/>
                <a:ea typeface="微软雅黑" panose="020B0503020204020204" charset="-122"/>
              </a:rPr>
              <a:t>提取需要的国家的校准后的夜光数据，计算其总值与均值</a:t>
            </a:r>
          </a:p>
        </p:txBody>
      </p:sp>
      <p:sp>
        <p:nvSpPr>
          <p:cNvPr id="28" name="Rectangle 27"/>
          <p:cNvSpPr/>
          <p:nvPr/>
        </p:nvSpPr>
        <p:spPr>
          <a:xfrm>
            <a:off x="1283981" y="3119242"/>
            <a:ext cx="69087" cy="2661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微软雅黑" panose="020B0503020204020204" charset="-122"/>
              <a:ea typeface="微软雅黑" panose="020B0503020204020204" charset="-122"/>
            </a:endParaRPr>
          </a:p>
        </p:txBody>
      </p:sp>
      <p:sp>
        <p:nvSpPr>
          <p:cNvPr id="29" name="Rectangle 28"/>
          <p:cNvSpPr/>
          <p:nvPr/>
        </p:nvSpPr>
        <p:spPr>
          <a:xfrm>
            <a:off x="1283981" y="2334608"/>
            <a:ext cx="69087" cy="2702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微软雅黑" panose="020B0503020204020204" charset="-122"/>
              <a:ea typeface="微软雅黑" panose="020B0503020204020204" charset="-122"/>
            </a:endParaRPr>
          </a:p>
        </p:txBody>
      </p:sp>
      <p:sp>
        <p:nvSpPr>
          <p:cNvPr id="30" name="Rectangle 29"/>
          <p:cNvSpPr/>
          <p:nvPr/>
        </p:nvSpPr>
        <p:spPr>
          <a:xfrm>
            <a:off x="1283981" y="1278256"/>
            <a:ext cx="69087" cy="285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微软雅黑" panose="020B0503020204020204" charset="-122"/>
              <a:ea typeface="微软雅黑" panose="020B0503020204020204" charset="-122"/>
            </a:endParaRPr>
          </a:p>
        </p:txBody>
      </p:sp>
      <p:sp>
        <p:nvSpPr>
          <p:cNvPr id="22" name="Rectangle 27"/>
          <p:cNvSpPr/>
          <p:nvPr/>
        </p:nvSpPr>
        <p:spPr>
          <a:xfrm>
            <a:off x="1283981" y="3861676"/>
            <a:ext cx="69087" cy="28035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微软雅黑" panose="020B0503020204020204" charset="-122"/>
              <a:ea typeface="微软雅黑" panose="020B0503020204020204" charset="-122"/>
            </a:endParaRPr>
          </a:p>
        </p:txBody>
      </p:sp>
      <p:sp>
        <p:nvSpPr>
          <p:cNvPr id="23" name="TextBox 25"/>
          <p:cNvSpPr txBox="1"/>
          <p:nvPr/>
        </p:nvSpPr>
        <p:spPr>
          <a:xfrm>
            <a:off x="1489524" y="3784676"/>
            <a:ext cx="722377" cy="374461"/>
          </a:xfrm>
          <a:prstGeom prst="rect">
            <a:avLst/>
          </a:prstGeom>
          <a:noFill/>
        </p:spPr>
        <p:txBody>
          <a:bodyPr wrap="none" rtlCol="0" anchor="ctr" anchorCtr="0">
            <a:spAutoFit/>
          </a:bodyPr>
          <a:lstStyle/>
          <a:p>
            <a:pPr>
              <a:lnSpc>
                <a:spcPts val="2150"/>
              </a:lnSpc>
            </a:pPr>
            <a:r>
              <a:rPr lang="en-US" altLang="zh-CN" sz="1600" b="1" dirty="0" err="1">
                <a:solidFill>
                  <a:schemeClr val="tx1"/>
                </a:solidFill>
                <a:latin typeface="微软雅黑" panose="020B0503020204020204" charset="-122"/>
                <a:ea typeface="微软雅黑" panose="020B0503020204020204" charset="-122"/>
                <a:cs typeface="Lato Regular" charset="0"/>
              </a:rPr>
              <a:t>r</a:t>
            </a:r>
            <a:r>
              <a:rPr lang="en-US" altLang="zh-CN" sz="1600" b="1" baseline="-25000" dirty="0" err="1">
                <a:solidFill>
                  <a:schemeClr val="tx1"/>
                </a:solidFill>
                <a:latin typeface="微软雅黑" panose="020B0503020204020204" charset="-122"/>
                <a:ea typeface="微软雅黑" panose="020B0503020204020204" charset="-122"/>
                <a:cs typeface="Lato Regular" charset="0"/>
              </a:rPr>
              <a:t>i</a:t>
            </a:r>
            <a:r>
              <a:rPr lang="zh-CN" altLang="en-US" sz="1600" b="1" dirty="0">
                <a:solidFill>
                  <a:schemeClr val="tx1"/>
                </a:solidFill>
                <a:latin typeface="微软雅黑" panose="020B0503020204020204" charset="-122"/>
                <a:ea typeface="微软雅黑" panose="020B0503020204020204" charset="-122"/>
                <a:cs typeface="Lato Regular" charset="0"/>
              </a:rPr>
              <a:t>计算</a:t>
            </a:r>
          </a:p>
        </p:txBody>
      </p:sp>
      <p:sp>
        <p:nvSpPr>
          <p:cNvPr id="32" name="Rectangle 27"/>
          <p:cNvSpPr/>
          <p:nvPr/>
        </p:nvSpPr>
        <p:spPr>
          <a:xfrm>
            <a:off x="1285906" y="5009493"/>
            <a:ext cx="67161" cy="26404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微软雅黑" panose="020B0503020204020204" charset="-122"/>
              <a:ea typeface="微软雅黑" panose="020B0503020204020204" charset="-122"/>
            </a:endParaRPr>
          </a:p>
        </p:txBody>
      </p:sp>
      <p:sp>
        <p:nvSpPr>
          <p:cNvPr id="33" name="TextBox 25"/>
          <p:cNvSpPr txBox="1"/>
          <p:nvPr/>
        </p:nvSpPr>
        <p:spPr>
          <a:xfrm>
            <a:off x="1491448" y="4932493"/>
            <a:ext cx="1085682" cy="374461"/>
          </a:xfrm>
          <a:prstGeom prst="rect">
            <a:avLst/>
          </a:prstGeom>
          <a:noFill/>
        </p:spPr>
        <p:txBody>
          <a:bodyPr wrap="none" rtlCol="0" anchor="ctr" anchorCtr="0">
            <a:spAutoFit/>
          </a:bodyPr>
          <a:lstStyle/>
          <a:p>
            <a:pPr>
              <a:lnSpc>
                <a:spcPts val="2150"/>
              </a:lnSpc>
            </a:pPr>
            <a:r>
              <a:rPr lang="en-US" altLang="zh-CN" sz="1600" b="1" dirty="0">
                <a:solidFill>
                  <a:schemeClr val="tx1"/>
                </a:solidFill>
                <a:latin typeface="微软雅黑" panose="020B0503020204020204" charset="-122"/>
                <a:ea typeface="微软雅黑" panose="020B0503020204020204" charset="-122"/>
                <a:cs typeface="Lato Regular" charset="0"/>
              </a:rPr>
              <a:t>NLVI</a:t>
            </a:r>
            <a:r>
              <a:rPr lang="zh-CN" altLang="en-US" sz="1600" b="1" dirty="0">
                <a:solidFill>
                  <a:schemeClr val="tx1"/>
                </a:solidFill>
                <a:latin typeface="微软雅黑" panose="020B0503020204020204" charset="-122"/>
                <a:ea typeface="微软雅黑" panose="020B0503020204020204" charset="-122"/>
                <a:cs typeface="Lato Regular" charset="0"/>
              </a:rPr>
              <a:t>计算</a:t>
            </a:r>
          </a:p>
        </p:txBody>
      </p:sp>
      <p:sp>
        <p:nvSpPr>
          <p:cNvPr id="34" name="Subtitle 2"/>
          <p:cNvSpPr txBox="1"/>
          <p:nvPr/>
        </p:nvSpPr>
        <p:spPr>
          <a:xfrm>
            <a:off x="1465697" y="5273541"/>
            <a:ext cx="7125299" cy="996204"/>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600" b="1" dirty="0">
                <a:solidFill>
                  <a:schemeClr val="tx1"/>
                </a:solidFill>
                <a:latin typeface="微软雅黑" panose="020B0503020204020204" charset="-122"/>
                <a:ea typeface="微软雅黑" panose="020B0503020204020204" charset="-122"/>
              </a:rPr>
              <a:t>建立目标国家每年夜光数据均值与时间的散点图→建立一次模型，计算线性预测值→去掉线性趋势→去掉大小→建立</a:t>
            </a:r>
            <a:r>
              <a:rPr lang="en-US" altLang="zh-CN" sz="1600" b="1" dirty="0">
                <a:solidFill>
                  <a:schemeClr val="tx1"/>
                </a:solidFill>
                <a:latin typeface="微软雅黑" panose="020B0503020204020204" charset="-122"/>
                <a:ea typeface="微软雅黑" panose="020B0503020204020204" charset="-122"/>
              </a:rPr>
              <a:t>Transformed</a:t>
            </a:r>
            <a:r>
              <a:rPr lang="zh-CN" altLang="en-US" sz="1600" b="1" dirty="0">
                <a:solidFill>
                  <a:schemeClr val="tx1"/>
                </a:solidFill>
                <a:latin typeface="微软雅黑" panose="020B0503020204020204" charset="-122"/>
                <a:ea typeface="微软雅黑" panose="020B0503020204020204" charset="-122"/>
              </a:rPr>
              <a:t> </a:t>
            </a:r>
            <a:r>
              <a:rPr lang="en-US" altLang="zh-CN" sz="1600" b="1" dirty="0">
                <a:solidFill>
                  <a:schemeClr val="tx1"/>
                </a:solidFill>
                <a:latin typeface="微软雅黑" panose="020B0503020204020204" charset="-122"/>
                <a:ea typeface="微软雅黑" panose="020B0503020204020204" charset="-122"/>
              </a:rPr>
              <a:t>Light</a:t>
            </a:r>
            <a:r>
              <a:rPr lang="zh-CN" altLang="en-US" sz="1600" b="1" dirty="0">
                <a:solidFill>
                  <a:schemeClr val="tx1"/>
                </a:solidFill>
                <a:latin typeface="微软雅黑" panose="020B0503020204020204" charset="-122"/>
                <a:ea typeface="微软雅黑" panose="020B0503020204020204" charset="-122"/>
              </a:rPr>
              <a:t> </a:t>
            </a:r>
            <a:r>
              <a:rPr lang="en-US" altLang="zh-CN" sz="1600" b="1" dirty="0">
                <a:solidFill>
                  <a:schemeClr val="tx1"/>
                </a:solidFill>
                <a:latin typeface="微软雅黑" panose="020B0503020204020204" charset="-122"/>
                <a:ea typeface="微软雅黑" panose="020B0503020204020204" charset="-122"/>
              </a:rPr>
              <a:t>Data</a:t>
            </a:r>
            <a:r>
              <a:rPr lang="zh-CN" altLang="en-US" sz="1600" b="1" dirty="0">
                <a:solidFill>
                  <a:schemeClr val="tx1"/>
                </a:solidFill>
                <a:latin typeface="微软雅黑" panose="020B0503020204020204" charset="-122"/>
                <a:ea typeface="微软雅黑" panose="020B0503020204020204" charset="-122"/>
              </a:rPr>
              <a:t>与时间关系曲线→计算</a:t>
            </a:r>
            <a:r>
              <a:rPr lang="en-US" altLang="zh-CN" sz="1600" b="1" dirty="0">
                <a:solidFill>
                  <a:schemeClr val="tx1"/>
                </a:solidFill>
                <a:latin typeface="微软雅黑" panose="020B0503020204020204" charset="-122"/>
                <a:ea typeface="微软雅黑" panose="020B0503020204020204" charset="-122"/>
              </a:rPr>
              <a:t>NLVI</a:t>
            </a:r>
            <a:r>
              <a:rPr lang="zh-CN" altLang="en-US" sz="1600" b="1" dirty="0">
                <a:solidFill>
                  <a:schemeClr val="tx1"/>
                </a:solidFill>
                <a:latin typeface="微软雅黑" panose="020B0503020204020204" charset="-122"/>
                <a:ea typeface="微软雅黑" panose="020B0503020204020204" charset="-122"/>
              </a:rPr>
              <a:t> </a:t>
            </a:r>
            <a:r>
              <a:rPr lang="en-US" altLang="zh-CN" sz="1600" b="1" dirty="0">
                <a:solidFill>
                  <a:schemeClr val="tx1"/>
                </a:solidFill>
                <a:latin typeface="微软雅黑" panose="020B0503020204020204" charset="-122"/>
                <a:ea typeface="微软雅黑" panose="020B0503020204020204" charset="-122"/>
              </a:rPr>
              <a:t>(</a:t>
            </a:r>
            <a:r>
              <a:rPr lang="zh-CN" altLang="en-US" sz="1600" b="1" dirty="0">
                <a:solidFill>
                  <a:schemeClr val="tx1"/>
                </a:solidFill>
                <a:latin typeface="微软雅黑" panose="020B0503020204020204" charset="-122"/>
                <a:ea typeface="微软雅黑" panose="020B0503020204020204" charset="-122"/>
              </a:rPr>
              <a:t>标准偏差</a:t>
            </a:r>
            <a:r>
              <a:rPr lang="en-US" altLang="zh-CN" sz="1600" b="1" dirty="0">
                <a:solidFill>
                  <a:schemeClr val="tx1"/>
                </a:solidFill>
                <a:latin typeface="微软雅黑" panose="020B0503020204020204" charset="-122"/>
                <a:ea typeface="微软雅黑" panose="020B0503020204020204" charset="-122"/>
              </a:rPr>
              <a:t>)</a:t>
            </a:r>
          </a:p>
        </p:txBody>
      </p:sp>
      <p:pic>
        <p:nvPicPr>
          <p:cNvPr id="2" name="图片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40613" y="3861395"/>
            <a:ext cx="1434651" cy="1131781"/>
          </a:xfrm>
          <a:prstGeom prst="rect">
            <a:avLst/>
          </a:prstGeom>
        </p:spPr>
      </p:pic>
      <p:sp>
        <p:nvSpPr>
          <p:cNvPr id="20" name="文本框 5">
            <a:extLst>
              <a:ext uri="{FF2B5EF4-FFF2-40B4-BE49-F238E27FC236}">
                <a16:creationId xmlns:a16="http://schemas.microsoft.com/office/drawing/2014/main" xmlns="" id="{8D407316-6FCA-4C5C-85A0-4961A8DC43CE}"/>
              </a:ext>
            </a:extLst>
          </p:cNvPr>
          <p:cNvSpPr txBox="1"/>
          <p:nvPr/>
        </p:nvSpPr>
        <p:spPr>
          <a:xfrm>
            <a:off x="7438514" y="1107020"/>
            <a:ext cx="6530683" cy="2677656"/>
          </a:xfrm>
          <a:prstGeom prst="rect">
            <a:avLst/>
          </a:prstGeom>
          <a:noFill/>
        </p:spPr>
        <p:txBody>
          <a:bodyPr wrap="square" rtlCol="0">
            <a:spAutoFit/>
          </a:bodyPr>
          <a:lstStyle/>
          <a:p>
            <a:r>
              <a:rPr lang="en-US" altLang="zh-CN" sz="2800" dirty="0">
                <a:solidFill>
                  <a:schemeClr val="accent1">
                    <a:lumMod val="75000"/>
                  </a:schemeClr>
                </a:solidFill>
              </a:rPr>
              <a:t>Data inconsistency:</a:t>
            </a:r>
          </a:p>
          <a:p>
            <a:endParaRPr lang="en-US" altLang="zh-CN" sz="2800" dirty="0">
              <a:solidFill>
                <a:schemeClr val="accent1">
                  <a:lumMod val="75000"/>
                </a:schemeClr>
              </a:solidFill>
            </a:endParaRPr>
          </a:p>
          <a:p>
            <a:r>
              <a:rPr lang="en-US" altLang="zh-CN" sz="2800" dirty="0">
                <a:solidFill>
                  <a:schemeClr val="accent1">
                    <a:lumMod val="75000"/>
                  </a:schemeClr>
                </a:solidFill>
              </a:rPr>
              <a:t>inter-year inconsistency </a:t>
            </a:r>
          </a:p>
          <a:p>
            <a:r>
              <a:rPr lang="en-US" altLang="zh-CN" sz="2800" dirty="0">
                <a:solidFill>
                  <a:schemeClr val="accent1">
                    <a:lumMod val="75000"/>
                  </a:schemeClr>
                </a:solidFill>
              </a:rPr>
              <a:t>inter-satellite inconsistency</a:t>
            </a:r>
            <a:r>
              <a:rPr lang="en-US" altLang="zh-CN" sz="2800" dirty="0"/>
              <a:t/>
            </a:r>
            <a:br>
              <a:rPr lang="en-US" altLang="zh-CN" sz="2800" dirty="0"/>
            </a:br>
            <a:r>
              <a:rPr lang="en-US" altLang="zh-CN" sz="2800" dirty="0"/>
              <a:t/>
            </a:r>
            <a:br>
              <a:rPr lang="en-US" altLang="zh-CN" sz="2800" dirty="0"/>
            </a:br>
            <a:endParaRPr lang="zh-CN" altLang="en-US" sz="28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to="" calcmode="lin" valueType="num">
                                      <p:cBhvr>
                                        <p:cTn id="7" dur="1" fill="hold"/>
                                        <p:tgtEl>
                                          <p:spTgt spid="2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436</TotalTime>
  <Words>2423</Words>
  <Application>Microsoft Office PowerPoint</Application>
  <PresentationFormat>自定义</PresentationFormat>
  <Paragraphs>320</Paragraphs>
  <Slides>30</Slides>
  <Notes>17</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Oliver Yu</dc:creator>
  <cp:lastModifiedBy>lenovo</cp:lastModifiedBy>
  <cp:revision>105</cp:revision>
  <dcterms:created xsi:type="dcterms:W3CDTF">2017-11-19T13:24:00Z</dcterms:created>
  <dcterms:modified xsi:type="dcterms:W3CDTF">2017-11-22T12:13:52Z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