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charts/chart19.xml" ContentType="application/vnd.openxmlformats-officedocument.drawingml.char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charts/chart17.xml" ContentType="application/vnd.openxmlformats-officedocument.drawingml.chart+xml"/>
  <Override PartName="/ppt/charts/chart26.xml" ContentType="application/vnd.openxmlformats-officedocument.drawingml.char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charts/chart13.xml" ContentType="application/vnd.openxmlformats-officedocument.drawingml.chart+xml"/>
  <Override PartName="/ppt/charts/chart15.xml" ContentType="application/vnd.openxmlformats-officedocument.drawingml.chart+xml"/>
  <Override PartName="/ppt/charts/chart24.xml" ContentType="application/vnd.openxmlformats-officedocument.drawingml.char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harts/chart9.xml" ContentType="application/vnd.openxmlformats-officedocument.drawingml.chart+xml"/>
  <Override PartName="/ppt/charts/chart11.xml" ContentType="application/vnd.openxmlformats-officedocument.drawingml.chart+xml"/>
  <Override PartName="/ppt/charts/chart22.xml" ContentType="application/vnd.openxmlformats-officedocument.drawingml.chart+xml"/>
  <Override PartName="/docProps/custom.xml" ContentType="application/vnd.openxmlformats-officedocument.custom-properties+xml"/>
  <Override PartName="/ppt/charts/chart7.xml" ContentType="application/vnd.openxmlformats-officedocument.drawingml.chart+xml"/>
  <Override PartName="/ppt/charts/chart20.xml" ContentType="application/vnd.openxmlformats-officedocument.drawingml.chart+xml"/>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charts/chart18.xml" ContentType="application/vnd.openxmlformats-officedocument.drawingml.chart+xml"/>
  <Override PartName="/ppt/charts/chart27.xml" ContentType="application/vnd.openxmlformats-officedocument.drawingml.char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charts/chart16.xml" ContentType="application/vnd.openxmlformats-officedocument.drawingml.chart+xml"/>
  <Override PartName="/ppt/charts/chart25.xml" ContentType="application/vnd.openxmlformats-officedocument.drawingml.char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charts/chart14.xml" ContentType="application/vnd.openxmlformats-officedocument.drawingml.chart+xml"/>
  <Override PartName="/ppt/charts/chart23.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charts/chart21.xml" ContentType="application/vnd.openxmlformats-officedocument.drawingml.chart+xml"/>
  <Default Extension="wdp" ContentType="image/vnd.ms-photo"/>
  <Override PartName="/ppt/charts/chart6.xml" ContentType="application/vnd.openxmlformats-officedocument.drawingml.chart+xml"/>
  <Override PartName="/ppt/charts/chart10.xml" ContentType="application/vnd.openxmlformats-officedocument.drawingml.chart+xml"/>
  <Override PartName="/ppt/charts/chart4.xml" ContentType="application/vnd.openxmlformats-officedocument.drawingml.chart+xml"/>
  <Override PartName="/ppt/slides/slide8.xml" ContentType="application/vnd.openxmlformats-officedocument.presentationml.slide+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9"/>
  </p:notesMasterIdLst>
  <p:sldIdLst>
    <p:sldId id="294" r:id="rId5"/>
    <p:sldId id="291" r:id="rId6"/>
    <p:sldId id="270" r:id="rId7"/>
    <p:sldId id="288" r:id="rId8"/>
    <p:sldId id="271" r:id="rId9"/>
    <p:sldId id="292" r:id="rId10"/>
    <p:sldId id="321" r:id="rId11"/>
    <p:sldId id="322" r:id="rId12"/>
    <p:sldId id="272" r:id="rId13"/>
    <p:sldId id="290" r:id="rId14"/>
    <p:sldId id="320" r:id="rId15"/>
    <p:sldId id="312" r:id="rId16"/>
    <p:sldId id="297" r:id="rId17"/>
    <p:sldId id="298" r:id="rId18"/>
    <p:sldId id="300" r:id="rId19"/>
    <p:sldId id="301" r:id="rId20"/>
    <p:sldId id="303" r:id="rId21"/>
    <p:sldId id="304" r:id="rId22"/>
    <p:sldId id="305" r:id="rId23"/>
    <p:sldId id="306" r:id="rId24"/>
    <p:sldId id="302" r:id="rId25"/>
    <p:sldId id="307" r:id="rId26"/>
    <p:sldId id="308" r:id="rId27"/>
    <p:sldId id="313" r:id="rId28"/>
    <p:sldId id="318" r:id="rId29"/>
    <p:sldId id="319" r:id="rId30"/>
    <p:sldId id="309" r:id="rId31"/>
    <p:sldId id="311" r:id="rId32"/>
    <p:sldId id="310" r:id="rId33"/>
    <p:sldId id="273" r:id="rId34"/>
    <p:sldId id="293" r:id="rId35"/>
    <p:sldId id="314" r:id="rId36"/>
    <p:sldId id="316" r:id="rId37"/>
    <p:sldId id="279" r:id="rId38"/>
  </p:sldIdLst>
  <p:sldSz cx="12193588" cy="6858000"/>
  <p:notesSz cx="6858000" cy="9144000"/>
  <p:defaultTextStyle>
    <a:defPPr>
      <a:defRPr lang="en-US"/>
    </a:defPPr>
    <a:lvl1pPr marL="0" algn="l" defTabSz="609630" rtl="0" eaLnBrk="1" latinLnBrk="0" hangingPunct="1">
      <a:defRPr sz="2400" kern="1200">
        <a:solidFill>
          <a:schemeClr val="tx1"/>
        </a:solidFill>
        <a:latin typeface="+mn-lt"/>
        <a:ea typeface="+mn-ea"/>
        <a:cs typeface="+mn-cs"/>
      </a:defRPr>
    </a:lvl1pPr>
    <a:lvl2pPr marL="609630" algn="l" defTabSz="609630" rtl="0" eaLnBrk="1" latinLnBrk="0" hangingPunct="1">
      <a:defRPr sz="2400" kern="1200">
        <a:solidFill>
          <a:schemeClr val="tx1"/>
        </a:solidFill>
        <a:latin typeface="+mn-lt"/>
        <a:ea typeface="+mn-ea"/>
        <a:cs typeface="+mn-cs"/>
      </a:defRPr>
    </a:lvl2pPr>
    <a:lvl3pPr marL="1219261" algn="l" defTabSz="609630" rtl="0" eaLnBrk="1" latinLnBrk="0" hangingPunct="1">
      <a:defRPr sz="2400" kern="1200">
        <a:solidFill>
          <a:schemeClr val="tx1"/>
        </a:solidFill>
        <a:latin typeface="+mn-lt"/>
        <a:ea typeface="+mn-ea"/>
        <a:cs typeface="+mn-cs"/>
      </a:defRPr>
    </a:lvl3pPr>
    <a:lvl4pPr marL="1828891" algn="l" defTabSz="609630" rtl="0" eaLnBrk="1" latinLnBrk="0" hangingPunct="1">
      <a:defRPr sz="2400" kern="1200">
        <a:solidFill>
          <a:schemeClr val="tx1"/>
        </a:solidFill>
        <a:latin typeface="+mn-lt"/>
        <a:ea typeface="+mn-ea"/>
        <a:cs typeface="+mn-cs"/>
      </a:defRPr>
    </a:lvl4pPr>
    <a:lvl5pPr marL="2438522" algn="l" defTabSz="609630" rtl="0" eaLnBrk="1" latinLnBrk="0" hangingPunct="1">
      <a:defRPr sz="2400" kern="1200">
        <a:solidFill>
          <a:schemeClr val="tx1"/>
        </a:solidFill>
        <a:latin typeface="+mn-lt"/>
        <a:ea typeface="+mn-ea"/>
        <a:cs typeface="+mn-cs"/>
      </a:defRPr>
    </a:lvl5pPr>
    <a:lvl6pPr marL="3048152" algn="l" defTabSz="609630" rtl="0" eaLnBrk="1" latinLnBrk="0" hangingPunct="1">
      <a:defRPr sz="2400" kern="1200">
        <a:solidFill>
          <a:schemeClr val="tx1"/>
        </a:solidFill>
        <a:latin typeface="+mn-lt"/>
        <a:ea typeface="+mn-ea"/>
        <a:cs typeface="+mn-cs"/>
      </a:defRPr>
    </a:lvl6pPr>
    <a:lvl7pPr marL="3657783" algn="l" defTabSz="609630" rtl="0" eaLnBrk="1" latinLnBrk="0" hangingPunct="1">
      <a:defRPr sz="2400" kern="1200">
        <a:solidFill>
          <a:schemeClr val="tx1"/>
        </a:solidFill>
        <a:latin typeface="+mn-lt"/>
        <a:ea typeface="+mn-ea"/>
        <a:cs typeface="+mn-cs"/>
      </a:defRPr>
    </a:lvl7pPr>
    <a:lvl8pPr marL="4267413" algn="l" defTabSz="609630" rtl="0" eaLnBrk="1" latinLnBrk="0" hangingPunct="1">
      <a:defRPr sz="2400" kern="1200">
        <a:solidFill>
          <a:schemeClr val="tx1"/>
        </a:solidFill>
        <a:latin typeface="+mn-lt"/>
        <a:ea typeface="+mn-ea"/>
        <a:cs typeface="+mn-cs"/>
      </a:defRPr>
    </a:lvl8pPr>
    <a:lvl9pPr marL="4877044" algn="l" defTabSz="60963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B5C7"/>
    <a:srgbClr val="E73A1C"/>
    <a:srgbClr val="FF0066"/>
    <a:srgbClr val="D27D00"/>
    <a:srgbClr val="00FF00"/>
    <a:srgbClr val="10BCCE"/>
    <a:srgbClr val="2C2C2C"/>
    <a:srgbClr val="FFFFFF"/>
    <a:srgbClr val="32DCD2"/>
    <a:srgbClr val="32DCF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01" autoAdjust="0"/>
    <p:restoredTop sz="94612"/>
  </p:normalViewPr>
  <p:slideViewPr>
    <p:cSldViewPr snapToGrid="0" snapToObjects="1">
      <p:cViewPr varScale="1">
        <p:scale>
          <a:sx n="65" d="100"/>
          <a:sy n="65" d="100"/>
        </p:scale>
        <p:origin x="-612" y="-114"/>
      </p:cViewPr>
      <p:guideLst>
        <p:guide orient="horz" pos="2160"/>
        <p:guide pos="3841"/>
      </p:guideLst>
    </p:cSldViewPr>
  </p:slideViewPr>
  <p:notesTextViewPr>
    <p:cViewPr>
      <p:scale>
        <a:sx n="100" d="100"/>
        <a:sy n="100" d="100"/>
      </p:scale>
      <p:origin x="0" y="0"/>
    </p:cViewPr>
  </p:notesTextViewPr>
  <p:sorterViewPr>
    <p:cViewPr>
      <p:scale>
        <a:sx n="149" d="100"/>
        <a:sy n="149"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think\Documents\Tencent%20Files\2488826505\FileRecv\&#26032;&#24314;%20Microsoft%20Excel%20&#24037;&#20316;&#34920;.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24464;&#33635;&#33495;\Documents\tencent%20files\2238871567\filerecv\&#26032;&#24314;%20Microsoft%20Excel%20&#24037;&#20316;&#34920;.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24464;&#33635;&#33495;\Documents\tencent%20files\2238871567\filerecv\&#26032;&#24314;%20Microsoft%20Excel%20&#24037;&#20316;&#34920;.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24464;&#33635;&#33495;\Documents\tencent%20files\2238871567\filerecv\&#26032;&#24314;%20Microsoft%20Excel%20&#24037;&#20316;&#34920;.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24464;&#33635;&#33495;\Documents\tencent%20files\2238871567\filerecv\&#26032;&#24314;%20Microsoft%20Excel%20&#24037;&#20316;&#34920;.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C:\Users\&#24464;&#33635;&#33495;\Documents\tencent%20files\2238871567\filerecv\&#26032;&#24314;%20Microsoft%20Excel%20&#24037;&#20316;&#34920;.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C:\Users\&#24464;&#33635;&#33495;\Documents\tencent%20files\2238871567\filerecv\&#26032;&#24314;%20Microsoft%20Excel%20&#24037;&#20316;&#3492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6.xml.rels><?xml version="1.0" encoding="UTF-8" standalone="yes"?>
<Relationships xmlns="http://schemas.openxmlformats.org/package/2006/relationships"><Relationship Id="rId2" Type="http://schemas.openxmlformats.org/officeDocument/2006/relationships/oleObject" Target="file:///G:\&#20316;&#19994;\GIS\&#26032;&#24314;&#25991;&#20214;&#22841;\&#20998;&#26512;.xlsx" TargetMode="External"/><Relationship Id="rId1" Type="http://schemas.openxmlformats.org/officeDocument/2006/relationships/themeOverride" Target="../theme/themeOverride1.xml"/></Relationships>
</file>

<file path=ppt/charts/_rels/chart7.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E:\GIS\gis%20preject\&#20998;&#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title>
      <c:tx>
        <c:rich>
          <a:bodyPr rot="0" vert="horz"/>
          <a:lstStyle/>
          <a:p>
            <a:pPr>
              <a:defRPr/>
            </a:pPr>
            <a:r>
              <a:rPr lang="zh-CN" dirty="0" smtClean="0"/>
              <a:t>北京</a:t>
            </a:r>
            <a:r>
              <a:rPr lang="zh-CN" altLang="en-US" dirty="0" smtClean="0"/>
              <a:t>市</a:t>
            </a:r>
            <a:r>
              <a:rPr lang="zh-CN" dirty="0" smtClean="0"/>
              <a:t>夜光</a:t>
            </a:r>
            <a:r>
              <a:rPr lang="zh-CN" dirty="0"/>
              <a:t>强度</a:t>
            </a:r>
            <a:r>
              <a:rPr lang="en-US" dirty="0"/>
              <a:t>-</a:t>
            </a:r>
            <a:r>
              <a:rPr lang="zh-CN" dirty="0"/>
              <a:t>人口密度</a:t>
            </a:r>
          </a:p>
        </c:rich>
      </c:tx>
      <c:layout/>
      <c:spPr>
        <a:noFill/>
        <a:ln>
          <a:noFill/>
        </a:ln>
        <a:effectLst/>
      </c:spPr>
    </c:title>
    <c:plotArea>
      <c:layout/>
      <c:scatterChart>
        <c:scatterStyle val="lineMarker"/>
        <c:ser>
          <c:idx val="0"/>
          <c:order val="0"/>
          <c:spPr>
            <a:ln w="19050" cap="rnd">
              <a:solidFill>
                <a:schemeClr val="bg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Eq val="1"/>
            <c:trendlineLbl>
              <c:layout>
                <c:manualLayout>
                  <c:x val="0.12159317585301857"/>
                  <c:y val="-0.16299686497521146"/>
                </c:manualLayout>
              </c:layout>
              <c:numFmt formatCode="General" sourceLinked="0"/>
              <c:spPr>
                <a:noFill/>
                <a:ln>
                  <a:noFill/>
                </a:ln>
                <a:effectLst/>
              </c:spPr>
              <c:txPr>
                <a:bodyPr rot="0" vert="horz"/>
                <a:lstStyle/>
                <a:p>
                  <a:pPr>
                    <a:defRPr/>
                  </a:pPr>
                  <a:endParaRPr lang="zh-CN"/>
                </a:p>
              </c:txPr>
            </c:trendlineLbl>
          </c:trendline>
          <c:xVal>
            <c:numRef>
              <c:f>Sheet1!$C$2:$C$15</c:f>
              <c:numCache>
                <c:formatCode>General</c:formatCode>
                <c:ptCount val="14"/>
                <c:pt idx="0">
                  <c:v>643.6589595375732</c:v>
                </c:pt>
                <c:pt idx="1">
                  <c:v>651.95953757225459</c:v>
                </c:pt>
                <c:pt idx="2">
                  <c:v>660.59537572254351</c:v>
                </c:pt>
                <c:pt idx="3">
                  <c:v>667.08670520231306</c:v>
                </c:pt>
                <c:pt idx="4">
                  <c:v>675.00578034682212</c:v>
                </c:pt>
                <c:pt idx="5">
                  <c:v>684.47398843930716</c:v>
                </c:pt>
                <c:pt idx="6">
                  <c:v>693.61849710982665</c:v>
                </c:pt>
                <c:pt idx="7">
                  <c:v>703.03468208092409</c:v>
                </c:pt>
                <c:pt idx="8">
                  <c:v>712.30057803468253</c:v>
                </c:pt>
                <c:pt idx="9">
                  <c:v>721.10982658959551</c:v>
                </c:pt>
                <c:pt idx="10">
                  <c:v>727.16763005780342</c:v>
                </c:pt>
                <c:pt idx="11">
                  <c:v>738.68208092485554</c:v>
                </c:pt>
                <c:pt idx="12">
                  <c:v>749.97687861271675</c:v>
                </c:pt>
                <c:pt idx="13">
                  <c:v>760.89017341040449</c:v>
                </c:pt>
              </c:numCache>
            </c:numRef>
          </c:xVal>
          <c:yVal>
            <c:numRef>
              <c:f>Sheet1!$D$2:$D$15</c:f>
              <c:numCache>
                <c:formatCode>General</c:formatCode>
                <c:ptCount val="14"/>
                <c:pt idx="0">
                  <c:v>14.05</c:v>
                </c:pt>
                <c:pt idx="1">
                  <c:v>15.21</c:v>
                </c:pt>
                <c:pt idx="2">
                  <c:v>16.47</c:v>
                </c:pt>
                <c:pt idx="3">
                  <c:v>13.3</c:v>
                </c:pt>
                <c:pt idx="4">
                  <c:v>16.479999999999986</c:v>
                </c:pt>
                <c:pt idx="5">
                  <c:v>15.34</c:v>
                </c:pt>
                <c:pt idx="6">
                  <c:v>16.66</c:v>
                </c:pt>
                <c:pt idx="7">
                  <c:v>17.48999999999997</c:v>
                </c:pt>
                <c:pt idx="8">
                  <c:v>17.29</c:v>
                </c:pt>
                <c:pt idx="9">
                  <c:v>17.32</c:v>
                </c:pt>
                <c:pt idx="10">
                  <c:v>22.34</c:v>
                </c:pt>
                <c:pt idx="11">
                  <c:v>19.57</c:v>
                </c:pt>
                <c:pt idx="12">
                  <c:v>20.25</c:v>
                </c:pt>
                <c:pt idx="13">
                  <c:v>22.79</c:v>
                </c:pt>
              </c:numCache>
            </c:numRef>
          </c:yVal>
        </c:ser>
        <c:axId val="160127616"/>
        <c:axId val="160207616"/>
      </c:scatterChart>
      <c:valAx>
        <c:axId val="160127616"/>
        <c:scaling>
          <c:orientation val="minMax"/>
        </c:scaling>
        <c:axPos val="b"/>
        <c:majorGridlines>
          <c:spPr>
            <a:ln w="9525" cap="flat" cmpd="sng" algn="ctr">
              <a:solidFill>
                <a:schemeClr val="tx1"/>
              </a:solidFill>
              <a:round/>
            </a:ln>
            <a:effectLst/>
          </c:spPr>
        </c:majorGridlines>
        <c:title>
          <c:tx>
            <c:rich>
              <a:bodyPr rot="0" vert="horz"/>
              <a:lstStyle/>
              <a:p>
                <a:pPr>
                  <a:defRPr/>
                </a:pPr>
                <a:r>
                  <a:rPr lang="zh-CN" sz="1400" dirty="0"/>
                  <a:t>人口密度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vert="horz"/>
          <a:lstStyle/>
          <a:p>
            <a:pPr>
              <a:defRPr b="1"/>
            </a:pPr>
            <a:endParaRPr lang="zh-CN"/>
          </a:p>
        </c:txPr>
        <c:crossAx val="160207616"/>
        <c:crosses val="autoZero"/>
        <c:crossBetween val="midCat"/>
      </c:valAx>
      <c:valAx>
        <c:axId val="160207616"/>
        <c:scaling>
          <c:orientation val="minMax"/>
        </c:scaling>
        <c:axPos val="l"/>
        <c:majorGridlines>
          <c:spPr>
            <a:ln w="9525" cap="flat" cmpd="sng" algn="ctr">
              <a:solidFill>
                <a:schemeClr val="tx1"/>
              </a:solidFill>
              <a:round/>
            </a:ln>
            <a:effectLst/>
          </c:spPr>
        </c:majorGridlines>
        <c:title>
          <c:tx>
            <c:rich>
              <a:bodyPr rot="-5400000" vert="horz"/>
              <a:lstStyle/>
              <a:p>
                <a:pPr>
                  <a:defRPr/>
                </a:pPr>
                <a:r>
                  <a:rPr lang="zh-CN" sz="1400" dirty="0"/>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vert="horz"/>
          <a:lstStyle/>
          <a:p>
            <a:pPr>
              <a:defRPr b="1"/>
            </a:pPr>
            <a:endParaRPr lang="zh-CN"/>
          </a:p>
        </c:txPr>
        <c:crossAx val="160127616"/>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solidFill>
            <a:schemeClr val="bg1"/>
          </a:solidFill>
        </a:defRPr>
      </a:pPr>
      <a:endParaRPr lang="zh-CN"/>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smtClean="0">
                <a:solidFill>
                  <a:srgbClr val="2C2C2C"/>
                </a:solidFill>
              </a:rPr>
              <a:t>北京市夜光</a:t>
            </a:r>
            <a:r>
              <a:rPr lang="zh-CN" altLang="en-US" sz="1800" b="1" dirty="0">
                <a:solidFill>
                  <a:srgbClr val="2C2C2C"/>
                </a:solidFill>
              </a:rPr>
              <a:t>强度</a:t>
            </a:r>
            <a:r>
              <a:rPr lang="en-US" altLang="zh-CN" sz="1800" b="1" dirty="0">
                <a:solidFill>
                  <a:srgbClr val="2C2C2C"/>
                </a:solidFill>
              </a:rPr>
              <a:t>-</a:t>
            </a:r>
            <a:r>
              <a:rPr lang="zh-CN" altLang="en-US" sz="1800" b="1" dirty="0">
                <a:solidFill>
                  <a:srgbClr val="2C2C2C"/>
                </a:solidFill>
              </a:rPr>
              <a:t>人均</a:t>
            </a:r>
            <a:r>
              <a:rPr lang="en-US" altLang="zh-CN" sz="1800" b="1" dirty="0">
                <a:solidFill>
                  <a:srgbClr val="2C2C2C"/>
                </a:solidFill>
              </a:rPr>
              <a:t>GDP</a:t>
            </a:r>
            <a:endParaRPr lang="zh-CN" altLang="en-US" sz="1800" b="1" dirty="0">
              <a:solidFill>
                <a:srgbClr val="2C2C2C"/>
              </a:solidFill>
            </a:endParaRPr>
          </a:p>
        </c:rich>
      </c:tx>
      <c:layout/>
      <c:spPr>
        <a:noFill/>
        <a:ln>
          <a:noFill/>
        </a:ln>
        <a:effectLst/>
      </c:spPr>
    </c:title>
    <c:plotArea>
      <c:layout/>
      <c:scatterChart>
        <c:scatterStyle val="lineMarker"/>
        <c:ser>
          <c:idx val="0"/>
          <c:order val="0"/>
          <c:tx>
            <c:strRef>
              <c:f>Sheet3!$E$2</c:f>
              <c:strCache>
                <c:ptCount val="1"/>
                <c:pt idx="0">
                  <c:v>夜光强度</c:v>
                </c:pt>
              </c:strCache>
            </c:strRef>
          </c:tx>
          <c:spPr>
            <a:ln w="19050" cap="rnd">
              <a:solidFill>
                <a:schemeClr val="bg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Eq val="1"/>
            <c:trendlineLbl>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Sheet3!$D$3:$D$16</c:f>
              <c:numCache>
                <c:formatCode>General</c:formatCode>
                <c:ptCount val="14"/>
                <c:pt idx="0">
                  <c:v>2.8393128159995662</c:v>
                </c:pt>
                <c:pt idx="1">
                  <c:v>3.2875191729689996</c:v>
                </c:pt>
                <c:pt idx="2">
                  <c:v>3.7757146732234887</c:v>
                </c:pt>
                <c:pt idx="3">
                  <c:v>4.3387778798329375</c:v>
                </c:pt>
                <c:pt idx="4">
                  <c:v>5.1664811262588151</c:v>
                </c:pt>
                <c:pt idx="5">
                  <c:v>5.885722971945885</c:v>
                </c:pt>
                <c:pt idx="6">
                  <c:v>6.7650421680722683</c:v>
                </c:pt>
                <c:pt idx="7">
                  <c:v>8.0960411099691676</c:v>
                </c:pt>
                <c:pt idx="8">
                  <c:v>9.0198656149576397</c:v>
                </c:pt>
                <c:pt idx="9">
                  <c:v>9.7417516352443219</c:v>
                </c:pt>
                <c:pt idx="10">
                  <c:v>11.21906200317965</c:v>
                </c:pt>
                <c:pt idx="11">
                  <c:v>12.717486227619892</c:v>
                </c:pt>
                <c:pt idx="12">
                  <c:v>13.78030921955205</c:v>
                </c:pt>
                <c:pt idx="13">
                  <c:v>15.04232189252016</c:v>
                </c:pt>
              </c:numCache>
            </c:numRef>
          </c:xVal>
          <c:yVal>
            <c:numRef>
              <c:f>Sheet3!$E$3:$E$16</c:f>
              <c:numCache>
                <c:formatCode>General</c:formatCode>
                <c:ptCount val="14"/>
                <c:pt idx="0">
                  <c:v>14.05</c:v>
                </c:pt>
                <c:pt idx="1">
                  <c:v>15.21</c:v>
                </c:pt>
                <c:pt idx="2">
                  <c:v>16.47</c:v>
                </c:pt>
                <c:pt idx="3">
                  <c:v>13.3</c:v>
                </c:pt>
                <c:pt idx="4">
                  <c:v>16.479999999999986</c:v>
                </c:pt>
                <c:pt idx="5">
                  <c:v>15.34</c:v>
                </c:pt>
                <c:pt idx="6">
                  <c:v>16.66</c:v>
                </c:pt>
                <c:pt idx="7">
                  <c:v>17.48999999999997</c:v>
                </c:pt>
                <c:pt idx="8">
                  <c:v>17.29</c:v>
                </c:pt>
                <c:pt idx="9">
                  <c:v>17.32</c:v>
                </c:pt>
                <c:pt idx="10">
                  <c:v>22.34</c:v>
                </c:pt>
                <c:pt idx="11">
                  <c:v>19.57</c:v>
                </c:pt>
                <c:pt idx="12">
                  <c:v>20.25</c:v>
                </c:pt>
                <c:pt idx="13">
                  <c:v>22.79</c:v>
                </c:pt>
              </c:numCache>
            </c:numRef>
          </c:yVal>
          <c:extLst xmlns:c16r2="http://schemas.microsoft.com/office/drawing/2015/06/chart">
            <c:ext xmlns:c16="http://schemas.microsoft.com/office/drawing/2014/chart" uri="{C3380CC4-5D6E-409C-BE32-E72D297353CC}">
              <c16:uniqueId val="{00000000-5866-4AAA-9ED5-CCFB7D5711AA}"/>
            </c:ext>
          </c:extLst>
        </c:ser>
        <c:axId val="161135616"/>
        <c:axId val="161170560"/>
      </c:scatterChart>
      <c:valAx>
        <c:axId val="161135616"/>
        <c:scaling>
          <c:orientation val="minMax"/>
          <c:min val="2"/>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人均</a:t>
                </a: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170560"/>
        <c:crosses val="autoZero"/>
        <c:crossBetween val="midCat"/>
      </c:valAx>
      <c:valAx>
        <c:axId val="16117056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135616"/>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i="0" baseline="0" dirty="0" smtClean="0">
                <a:solidFill>
                  <a:srgbClr val="2C2C2C"/>
                </a:solidFill>
              </a:rPr>
              <a:t>黑龙江省</a:t>
            </a:r>
            <a:r>
              <a:rPr lang="zh-CN" altLang="zh-CN" sz="1800" b="1" i="0" baseline="0" dirty="0" smtClean="0">
                <a:solidFill>
                  <a:srgbClr val="2C2C2C"/>
                </a:solidFill>
              </a:rPr>
              <a:t>夜光强度</a:t>
            </a:r>
            <a:r>
              <a:rPr lang="en-US" altLang="zh-CN" sz="1800" b="1" i="0" baseline="0" dirty="0" smtClean="0">
                <a:solidFill>
                  <a:srgbClr val="2C2C2C"/>
                </a:solidFill>
              </a:rPr>
              <a:t>-GDP</a:t>
            </a:r>
            <a:endParaRPr lang="zh-CN" altLang="zh-CN" sz="1800" b="1" i="0" baseline="0" dirty="0">
              <a:solidFill>
                <a:srgbClr val="2C2C2C"/>
              </a:solidFill>
            </a:endParaRPr>
          </a:p>
        </c:rich>
      </c:tx>
      <c:layout/>
      <c:spPr>
        <a:noFill/>
        <a:ln>
          <a:noFill/>
        </a:ln>
        <a:effectLst/>
      </c:spPr>
    </c:title>
    <c:plotArea>
      <c:layout/>
      <c:scatterChart>
        <c:scatterStyle val="lineMarker"/>
        <c:ser>
          <c:idx val="0"/>
          <c:order val="0"/>
          <c:tx>
            <c:strRef>
              <c:f>Sheet2!$E$2</c:f>
              <c:strCache>
                <c:ptCount val="1"/>
                <c:pt idx="0">
                  <c:v>夜光强度</c:v>
                </c:pt>
              </c:strCache>
            </c:strRef>
          </c:tx>
          <c:spPr>
            <a:ln w="19050" cap="rnd">
              <a:solidFill>
                <a:schemeClr val="bg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Eq val="1"/>
            <c:trendlineLbl>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Sheet2!$D$3:$D$23</c:f>
              <c:numCache>
                <c:formatCode>General</c:formatCode>
                <c:ptCount val="21"/>
                <c:pt idx="0">
                  <c:v>1198.3</c:v>
                </c:pt>
                <c:pt idx="1">
                  <c:v>1604.9</c:v>
                </c:pt>
                <c:pt idx="2">
                  <c:v>1991.4</c:v>
                </c:pt>
                <c:pt idx="3">
                  <c:v>2370.5</c:v>
                </c:pt>
                <c:pt idx="4">
                  <c:v>2667.5</c:v>
                </c:pt>
                <c:pt idx="5">
                  <c:v>2774.4</c:v>
                </c:pt>
                <c:pt idx="6">
                  <c:v>2866.3</c:v>
                </c:pt>
                <c:pt idx="7">
                  <c:v>3151.4</c:v>
                </c:pt>
                <c:pt idx="8">
                  <c:v>3390.1</c:v>
                </c:pt>
                <c:pt idx="9">
                  <c:v>3637.2</c:v>
                </c:pt>
                <c:pt idx="10">
                  <c:v>4057.4</c:v>
                </c:pt>
                <c:pt idx="11">
                  <c:v>4750.6000000000004</c:v>
                </c:pt>
                <c:pt idx="12">
                  <c:v>5513.7</c:v>
                </c:pt>
                <c:pt idx="13">
                  <c:v>6211.8</c:v>
                </c:pt>
                <c:pt idx="14">
                  <c:v>7104</c:v>
                </c:pt>
                <c:pt idx="15">
                  <c:v>8314.3699999999808</c:v>
                </c:pt>
                <c:pt idx="16">
                  <c:v>8587</c:v>
                </c:pt>
                <c:pt idx="17">
                  <c:v>10368.6</c:v>
                </c:pt>
                <c:pt idx="18">
                  <c:v>12582</c:v>
                </c:pt>
                <c:pt idx="19">
                  <c:v>13691.58</c:v>
                </c:pt>
                <c:pt idx="20">
                  <c:v>14454.91</c:v>
                </c:pt>
              </c:numCache>
            </c:numRef>
          </c:xVal>
          <c:yVal>
            <c:numRef>
              <c:f>Sheet2!$E$3:$E$23</c:f>
              <c:numCache>
                <c:formatCode>General</c:formatCode>
                <c:ptCount val="21"/>
                <c:pt idx="0">
                  <c:v>0.94891132853504145</c:v>
                </c:pt>
                <c:pt idx="1">
                  <c:v>0.79542976088894657</c:v>
                </c:pt>
                <c:pt idx="2">
                  <c:v>0.99549506459582493</c:v>
                </c:pt>
                <c:pt idx="3">
                  <c:v>1.0032741135850838</c:v>
                </c:pt>
                <c:pt idx="4">
                  <c:v>0.64403612621471962</c:v>
                </c:pt>
                <c:pt idx="5">
                  <c:v>0.94949549060047655</c:v>
                </c:pt>
                <c:pt idx="6">
                  <c:v>0.86764775282547046</c:v>
                </c:pt>
                <c:pt idx="7">
                  <c:v>1.369289911470112</c:v>
                </c:pt>
                <c:pt idx="8">
                  <c:v>1.2578692879982736</c:v>
                </c:pt>
                <c:pt idx="9">
                  <c:v>1.5232510532135928</c:v>
                </c:pt>
                <c:pt idx="10">
                  <c:v>0.97252142459016255</c:v>
                </c:pt>
                <c:pt idx="11">
                  <c:v>1.7289959937706378</c:v>
                </c:pt>
                <c:pt idx="12">
                  <c:v>1.4074594179552018</c:v>
                </c:pt>
                <c:pt idx="13">
                  <c:v>1.3608144596692213</c:v>
                </c:pt>
                <c:pt idx="14">
                  <c:v>1.6102299787380321</c:v>
                </c:pt>
                <c:pt idx="15">
                  <c:v>1.9107137618634022</c:v>
                </c:pt>
                <c:pt idx="16">
                  <c:v>2.3355858010354207</c:v>
                </c:pt>
                <c:pt idx="17">
                  <c:v>3.0327032921118735</c:v>
                </c:pt>
                <c:pt idx="18">
                  <c:v>2.2145838993200506</c:v>
                </c:pt>
                <c:pt idx="19">
                  <c:v>2.3993729823769274</c:v>
                </c:pt>
                <c:pt idx="20">
                  <c:v>6.143849270881562</c:v>
                </c:pt>
              </c:numCache>
            </c:numRef>
          </c:yVal>
          <c:extLst xmlns:c16r2="http://schemas.microsoft.com/office/drawing/2015/06/chart">
            <c:ext xmlns:c16="http://schemas.microsoft.com/office/drawing/2014/chart" uri="{C3380CC4-5D6E-409C-BE32-E72D297353CC}">
              <c16:uniqueId val="{00000000-C7AE-402D-ACF1-968FCF056D35}"/>
            </c:ext>
          </c:extLst>
        </c:ser>
        <c:axId val="161309056"/>
        <c:axId val="161310976"/>
      </c:scatterChart>
      <c:valAx>
        <c:axId val="161309056"/>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310976"/>
        <c:crosses val="autoZero"/>
        <c:crossBetween val="midCat"/>
      </c:valAx>
      <c:valAx>
        <c:axId val="161310976"/>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309056"/>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i="0" baseline="0" dirty="0" smtClean="0">
                <a:solidFill>
                  <a:srgbClr val="2C2C2C"/>
                </a:solidFill>
              </a:rPr>
              <a:t>黑龙江省</a:t>
            </a:r>
            <a:r>
              <a:rPr lang="zh-CN" altLang="zh-CN" sz="1800" b="1" i="0" baseline="0" dirty="0" smtClean="0">
                <a:solidFill>
                  <a:srgbClr val="2C2C2C"/>
                </a:solidFill>
              </a:rPr>
              <a:t>夜光强度</a:t>
            </a:r>
            <a:r>
              <a:rPr lang="en-US" altLang="zh-CN" sz="1800" b="1" i="0" baseline="0" dirty="0" smtClean="0">
                <a:solidFill>
                  <a:srgbClr val="2C2C2C"/>
                </a:solidFill>
              </a:rPr>
              <a:t>-</a:t>
            </a:r>
            <a:r>
              <a:rPr lang="zh-CN" altLang="zh-CN" sz="1800" b="1" i="0" baseline="0" dirty="0" smtClean="0">
                <a:solidFill>
                  <a:srgbClr val="2C2C2C"/>
                </a:solidFill>
              </a:rPr>
              <a:t>人均</a:t>
            </a:r>
            <a:r>
              <a:rPr lang="en-US" altLang="zh-CN" sz="1800" b="1" i="0" baseline="0" dirty="0" smtClean="0">
                <a:solidFill>
                  <a:srgbClr val="2C2C2C"/>
                </a:solidFill>
              </a:rPr>
              <a:t>GDP</a:t>
            </a:r>
            <a:endParaRPr lang="zh-CN" altLang="zh-CN" sz="1800" b="1" i="0" baseline="0" dirty="0">
              <a:solidFill>
                <a:srgbClr val="2C2C2C"/>
              </a:solidFill>
            </a:endParaRPr>
          </a:p>
        </c:rich>
      </c:tx>
      <c:layout>
        <c:manualLayout>
          <c:xMode val="edge"/>
          <c:yMode val="edge"/>
          <c:x val="0.27159005905511791"/>
          <c:y val="7.0631324855750094E-4"/>
        </c:manualLayout>
      </c:layout>
      <c:spPr>
        <a:noFill/>
        <a:ln>
          <a:noFill/>
        </a:ln>
        <a:effectLst/>
      </c:spPr>
    </c:title>
    <c:plotArea>
      <c:layout/>
      <c:scatterChart>
        <c:scatterStyle val="lineMarker"/>
        <c:ser>
          <c:idx val="0"/>
          <c:order val="0"/>
          <c:tx>
            <c:strRef>
              <c:f>Sheet3!$I$2</c:f>
              <c:strCache>
                <c:ptCount val="1"/>
                <c:pt idx="0">
                  <c:v>夜光强度</c:v>
                </c:pt>
              </c:strCache>
            </c:strRef>
          </c:tx>
          <c:spPr>
            <a:ln w="19050" cap="rnd">
              <a:solidFill>
                <a:schemeClr val="bg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trendline>
          <c:xVal>
            <c:numRef>
              <c:f>Sheet3!$H$3:$H$16</c:f>
              <c:numCache>
                <c:formatCode>General</c:formatCode>
                <c:ptCount val="14"/>
                <c:pt idx="0">
                  <c:v>0.82779091147885586</c:v>
                </c:pt>
                <c:pt idx="1">
                  <c:v>0.88955654683810026</c:v>
                </c:pt>
                <c:pt idx="2">
                  <c:v>0.95389457120377763</c:v>
                </c:pt>
                <c:pt idx="3">
                  <c:v>1.0635386631716908</c:v>
                </c:pt>
                <c:pt idx="4">
                  <c:v>1.2445899921404238</c:v>
                </c:pt>
                <c:pt idx="5">
                  <c:v>1.443376963350786</c:v>
                </c:pt>
                <c:pt idx="6">
                  <c:v>1.6248495945592467</c:v>
                </c:pt>
                <c:pt idx="7">
                  <c:v>1.8577405857740579</c:v>
                </c:pt>
                <c:pt idx="8">
                  <c:v>2.1736915032679787</c:v>
                </c:pt>
                <c:pt idx="9">
                  <c:v>2.2443805541035053</c:v>
                </c:pt>
                <c:pt idx="10">
                  <c:v>2.7050873989042552</c:v>
                </c:pt>
                <c:pt idx="11">
                  <c:v>3.2816901408450736</c:v>
                </c:pt>
                <c:pt idx="12">
                  <c:v>3.5710954616588384</c:v>
                </c:pt>
                <c:pt idx="13">
                  <c:v>3.7692073011734042</c:v>
                </c:pt>
              </c:numCache>
            </c:numRef>
          </c:xVal>
          <c:yVal>
            <c:numRef>
              <c:f>Sheet3!$I$3:$I$16</c:f>
              <c:numCache>
                <c:formatCode>General</c:formatCode>
                <c:ptCount val="14"/>
                <c:pt idx="0">
                  <c:v>1.369289911470112</c:v>
                </c:pt>
                <c:pt idx="1">
                  <c:v>1.2578692879982736</c:v>
                </c:pt>
                <c:pt idx="2">
                  <c:v>1.5232510532135928</c:v>
                </c:pt>
                <c:pt idx="3">
                  <c:v>0.97252142459016255</c:v>
                </c:pt>
                <c:pt idx="4">
                  <c:v>1.7289959937706378</c:v>
                </c:pt>
                <c:pt idx="5">
                  <c:v>1.4074594179552018</c:v>
                </c:pt>
                <c:pt idx="6">
                  <c:v>1.3608144596692213</c:v>
                </c:pt>
                <c:pt idx="7">
                  <c:v>1.6102299787380321</c:v>
                </c:pt>
                <c:pt idx="8">
                  <c:v>1.9107137618634022</c:v>
                </c:pt>
                <c:pt idx="9">
                  <c:v>2.3355858010354207</c:v>
                </c:pt>
                <c:pt idx="10">
                  <c:v>3.0327032921118735</c:v>
                </c:pt>
                <c:pt idx="11">
                  <c:v>2.2145838993200506</c:v>
                </c:pt>
                <c:pt idx="12">
                  <c:v>2.3993729823769274</c:v>
                </c:pt>
                <c:pt idx="13">
                  <c:v>6.143849270881562</c:v>
                </c:pt>
              </c:numCache>
            </c:numRef>
          </c:yVal>
          <c:extLst xmlns:c16r2="http://schemas.microsoft.com/office/drawing/2015/06/chart">
            <c:ext xmlns:c16="http://schemas.microsoft.com/office/drawing/2014/chart" uri="{C3380CC4-5D6E-409C-BE32-E72D297353CC}">
              <c16:uniqueId val="{00000000-7767-49CA-9609-3D1B44C1849F}"/>
            </c:ext>
          </c:extLst>
        </c:ser>
        <c:axId val="161224960"/>
        <c:axId val="161227136"/>
      </c:scatterChart>
      <c:valAx>
        <c:axId val="161224960"/>
        <c:scaling>
          <c:orientation val="minMax"/>
          <c:min val="0.5"/>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人均</a:t>
                </a:r>
                <a:r>
                  <a:rPr lang="en-US" altLang="zh-CN" sz="1400" b="1">
                    <a:solidFill>
                      <a:srgbClr val="2C2C2C"/>
                    </a:solidFill>
                  </a:rPr>
                  <a:t>GDP</a:t>
                </a:r>
                <a:endParaRPr lang="zh-CN" altLang="en-US" sz="1400" b="1">
                  <a:solidFill>
                    <a:srgbClr val="2C2C2C"/>
                  </a:solidFill>
                </a:endParaRPr>
              </a:p>
            </c:rich>
          </c:tx>
          <c:layout>
            <c:manualLayout>
              <c:xMode val="edge"/>
              <c:yMode val="edge"/>
              <c:x val="0.46684601924759439"/>
              <c:y val="0.87037037037037113"/>
            </c:manualLayout>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227136"/>
        <c:crosses val="autoZero"/>
        <c:crossBetween val="midCat"/>
      </c:valAx>
      <c:valAx>
        <c:axId val="161227136"/>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224960"/>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i="0" baseline="0" dirty="0" smtClean="0">
                <a:solidFill>
                  <a:srgbClr val="2C2C2C"/>
                </a:solidFill>
              </a:rPr>
              <a:t>甘肃省</a:t>
            </a:r>
            <a:r>
              <a:rPr lang="zh-CN" altLang="zh-CN" sz="1800" b="1" i="0" baseline="0" dirty="0" smtClean="0">
                <a:solidFill>
                  <a:srgbClr val="2C2C2C"/>
                </a:solidFill>
              </a:rPr>
              <a:t>夜光强度</a:t>
            </a:r>
            <a:r>
              <a:rPr lang="en-US" altLang="zh-CN" sz="1800" b="1" i="0" baseline="0" dirty="0" smtClean="0">
                <a:solidFill>
                  <a:srgbClr val="2C2C2C"/>
                </a:solidFill>
              </a:rPr>
              <a:t>-GDP</a:t>
            </a:r>
            <a:endParaRPr lang="zh-CN" altLang="zh-CN" sz="1800" b="1" i="0" baseline="0" dirty="0">
              <a:solidFill>
                <a:srgbClr val="2C2C2C"/>
              </a:solidFill>
            </a:endParaRPr>
          </a:p>
        </c:rich>
      </c:tx>
      <c:layout/>
      <c:spPr>
        <a:noFill/>
        <a:ln>
          <a:noFill/>
        </a:ln>
        <a:effectLst/>
      </c:spPr>
    </c:title>
    <c:plotArea>
      <c:layout/>
      <c:scatterChart>
        <c:scatterStyle val="lineMarker"/>
        <c:ser>
          <c:idx val="0"/>
          <c:order val="0"/>
          <c:tx>
            <c:strRef>
              <c:f>Sheet2!$G$2</c:f>
              <c:strCache>
                <c:ptCount val="1"/>
                <c:pt idx="0">
                  <c:v>夜光强度</c:v>
                </c:pt>
              </c:strCache>
            </c:strRef>
          </c:tx>
          <c:spPr>
            <a:ln w="19050" cap="rnd">
              <a:solidFill>
                <a:schemeClr val="bg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Eq val="1"/>
            <c:trendlineLbl>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Sheet2!$F$3:$F$23</c:f>
              <c:numCache>
                <c:formatCode>General</c:formatCode>
                <c:ptCount val="21"/>
                <c:pt idx="0">
                  <c:v>372.24</c:v>
                </c:pt>
                <c:pt idx="1">
                  <c:v>453.61</c:v>
                </c:pt>
                <c:pt idx="2">
                  <c:v>557.76</c:v>
                </c:pt>
                <c:pt idx="3">
                  <c:v>722.52</c:v>
                </c:pt>
                <c:pt idx="4">
                  <c:v>793.57</c:v>
                </c:pt>
                <c:pt idx="5">
                  <c:v>887.67000000000053</c:v>
                </c:pt>
                <c:pt idx="6">
                  <c:v>956.31999999999948</c:v>
                </c:pt>
                <c:pt idx="7">
                  <c:v>1052.8799999999999</c:v>
                </c:pt>
                <c:pt idx="8">
                  <c:v>1125.3699999999999</c:v>
                </c:pt>
                <c:pt idx="9">
                  <c:v>1232.03</c:v>
                </c:pt>
                <c:pt idx="10">
                  <c:v>1399.83</c:v>
                </c:pt>
                <c:pt idx="11">
                  <c:v>1688.49</c:v>
                </c:pt>
                <c:pt idx="12">
                  <c:v>1933.98</c:v>
                </c:pt>
                <c:pt idx="13">
                  <c:v>2277.3500000000022</c:v>
                </c:pt>
                <c:pt idx="14">
                  <c:v>2703.98</c:v>
                </c:pt>
                <c:pt idx="15">
                  <c:v>3166.82</c:v>
                </c:pt>
                <c:pt idx="16">
                  <c:v>3387.56</c:v>
                </c:pt>
                <c:pt idx="17">
                  <c:v>4120.75</c:v>
                </c:pt>
                <c:pt idx="18">
                  <c:v>5020.37</c:v>
                </c:pt>
                <c:pt idx="19">
                  <c:v>5650.2</c:v>
                </c:pt>
                <c:pt idx="20">
                  <c:v>6330.6900000000014</c:v>
                </c:pt>
              </c:numCache>
            </c:numRef>
          </c:xVal>
          <c:yVal>
            <c:numRef>
              <c:f>Sheet2!$G$3:$G$23</c:f>
              <c:numCache>
                <c:formatCode>General</c:formatCode>
                <c:ptCount val="21"/>
                <c:pt idx="0">
                  <c:v>0.25697695038427237</c:v>
                </c:pt>
                <c:pt idx="1">
                  <c:v>0.27273426861217154</c:v>
                </c:pt>
                <c:pt idx="2">
                  <c:v>0.31222208467028284</c:v>
                </c:pt>
                <c:pt idx="3">
                  <c:v>0.28794621198687143</c:v>
                </c:pt>
                <c:pt idx="4">
                  <c:v>0.25346379948942238</c:v>
                </c:pt>
                <c:pt idx="5">
                  <c:v>0.26333575350394978</c:v>
                </c:pt>
                <c:pt idx="6">
                  <c:v>0.27565687557088753</c:v>
                </c:pt>
                <c:pt idx="7">
                  <c:v>0.38270425626595589</c:v>
                </c:pt>
                <c:pt idx="8">
                  <c:v>0.43980299588124983</c:v>
                </c:pt>
                <c:pt idx="9">
                  <c:v>0.50718021125747381</c:v>
                </c:pt>
                <c:pt idx="10">
                  <c:v>0.35817577130391487</c:v>
                </c:pt>
                <c:pt idx="11">
                  <c:v>0.54792105113474843</c:v>
                </c:pt>
                <c:pt idx="12">
                  <c:v>0.4908440595964228</c:v>
                </c:pt>
                <c:pt idx="13">
                  <c:v>0.552255610167394</c:v>
                </c:pt>
                <c:pt idx="14">
                  <c:v>0.62937429109633725</c:v>
                </c:pt>
                <c:pt idx="15">
                  <c:v>0.63865402824573403</c:v>
                </c:pt>
                <c:pt idx="16">
                  <c:v>0.58929425817309533</c:v>
                </c:pt>
                <c:pt idx="17">
                  <c:v>1.1642113645412688</c:v>
                </c:pt>
                <c:pt idx="18">
                  <c:v>0.92536896449040906</c:v>
                </c:pt>
                <c:pt idx="19">
                  <c:v>1.089682377700526</c:v>
                </c:pt>
                <c:pt idx="20">
                  <c:v>4.4025468671058645</c:v>
                </c:pt>
              </c:numCache>
            </c:numRef>
          </c:yVal>
          <c:extLst xmlns:c16r2="http://schemas.microsoft.com/office/drawing/2015/06/chart">
            <c:ext xmlns:c16="http://schemas.microsoft.com/office/drawing/2014/chart" uri="{C3380CC4-5D6E-409C-BE32-E72D297353CC}">
              <c16:uniqueId val="{00000000-2170-4CFE-8DDB-605FB7557922}"/>
            </c:ext>
          </c:extLst>
        </c:ser>
        <c:axId val="161353088"/>
        <c:axId val="161400320"/>
      </c:scatterChart>
      <c:valAx>
        <c:axId val="161353088"/>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400320"/>
        <c:crosses val="autoZero"/>
        <c:crossBetween val="midCat"/>
      </c:valAx>
      <c:valAx>
        <c:axId val="16140032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353088"/>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i="0" baseline="0" dirty="0" smtClean="0">
                <a:solidFill>
                  <a:srgbClr val="2C2C2C"/>
                </a:solidFill>
              </a:rPr>
              <a:t>甘肃省</a:t>
            </a:r>
            <a:r>
              <a:rPr lang="zh-CN" altLang="zh-CN" sz="1800" b="1" i="0" baseline="0" dirty="0" smtClean="0">
                <a:solidFill>
                  <a:srgbClr val="2C2C2C"/>
                </a:solidFill>
              </a:rPr>
              <a:t>夜光强度</a:t>
            </a:r>
            <a:r>
              <a:rPr lang="en-US" altLang="zh-CN" sz="1800" b="1" i="0" baseline="0" dirty="0" smtClean="0">
                <a:solidFill>
                  <a:srgbClr val="2C2C2C"/>
                </a:solidFill>
              </a:rPr>
              <a:t>-</a:t>
            </a:r>
            <a:r>
              <a:rPr lang="zh-CN" altLang="zh-CN" sz="1800" b="1" i="0" baseline="0" dirty="0" smtClean="0">
                <a:solidFill>
                  <a:srgbClr val="2C2C2C"/>
                </a:solidFill>
              </a:rPr>
              <a:t>人均</a:t>
            </a:r>
            <a:r>
              <a:rPr lang="en-US" altLang="zh-CN" sz="1800" b="1" i="0" baseline="0" dirty="0" smtClean="0">
                <a:solidFill>
                  <a:srgbClr val="2C2C2C"/>
                </a:solidFill>
              </a:rPr>
              <a:t>GDP</a:t>
            </a:r>
            <a:endParaRPr lang="zh-CN" altLang="zh-CN" sz="1800" b="1" i="0" baseline="0" dirty="0">
              <a:solidFill>
                <a:srgbClr val="2C2C2C"/>
              </a:solidFill>
            </a:endParaRPr>
          </a:p>
        </c:rich>
      </c:tx>
      <c:layout/>
      <c:spPr>
        <a:noFill/>
        <a:ln>
          <a:noFill/>
        </a:ln>
        <a:effectLst/>
      </c:spPr>
    </c:title>
    <c:plotArea>
      <c:layout/>
      <c:scatterChart>
        <c:scatterStyle val="lineMarker"/>
        <c:ser>
          <c:idx val="0"/>
          <c:order val="0"/>
          <c:tx>
            <c:strRef>
              <c:f>Sheet3!$M$2</c:f>
              <c:strCache>
                <c:ptCount val="1"/>
                <c:pt idx="0">
                  <c:v>夜光强度</c:v>
                </c:pt>
              </c:strCache>
            </c:strRef>
          </c:tx>
          <c:spPr>
            <a:ln w="19050" cap="rnd">
              <a:solidFill>
                <a:schemeClr val="bg1"/>
              </a:solidFill>
              <a:round/>
            </a:ln>
            <a:effectLst/>
          </c:spPr>
          <c:marker>
            <c:symbol val="circle"/>
            <c:size val="5"/>
            <c:spPr>
              <a:solidFill>
                <a:schemeClr val="accent1"/>
              </a:solidFill>
              <a:ln w="9525">
                <a:solidFill>
                  <a:schemeClr val="accent1"/>
                </a:solidFill>
              </a:ln>
              <a:effectLst/>
            </c:spPr>
          </c:marker>
          <c:xVal>
            <c:numRef>
              <c:f>Sheet3!$L$3:$L$16</c:f>
              <c:numCache>
                <c:formatCode>General</c:formatCode>
                <c:ptCount val="14"/>
                <c:pt idx="0">
                  <c:v>0.41864015904572571</c:v>
                </c:pt>
                <c:pt idx="1">
                  <c:v>0.4460443915973048</c:v>
                </c:pt>
                <c:pt idx="2">
                  <c:v>0.48677597787435861</c:v>
                </c:pt>
                <c:pt idx="3">
                  <c:v>0.55176586519511261</c:v>
                </c:pt>
                <c:pt idx="4">
                  <c:v>0.66449822904368439</c:v>
                </c:pt>
                <c:pt idx="5">
                  <c:v>0.7599135559921415</c:v>
                </c:pt>
                <c:pt idx="6">
                  <c:v>0.89413034943070258</c:v>
                </c:pt>
                <c:pt idx="7">
                  <c:v>1.0612166405023538</c:v>
                </c:pt>
                <c:pt idx="8">
                  <c:v>1.2414033712269699</c:v>
                </c:pt>
                <c:pt idx="9">
                  <c:v>1.3258551859099799</c:v>
                </c:pt>
                <c:pt idx="10">
                  <c:v>1.6096679687500013</c:v>
                </c:pt>
                <c:pt idx="11">
                  <c:v>1.9578775363760121</c:v>
                </c:pt>
                <c:pt idx="12">
                  <c:v>2.1920816279024651</c:v>
                </c:pt>
                <c:pt idx="13">
                  <c:v>2.4516842358007573</c:v>
                </c:pt>
              </c:numCache>
            </c:numRef>
          </c:xVal>
          <c:yVal>
            <c:numRef>
              <c:f>Sheet3!$M$3:$M$16</c:f>
              <c:numCache>
                <c:formatCode>General</c:formatCode>
                <c:ptCount val="14"/>
                <c:pt idx="0">
                  <c:v>0.38270425626595589</c:v>
                </c:pt>
                <c:pt idx="1">
                  <c:v>0.43980299588124983</c:v>
                </c:pt>
                <c:pt idx="2">
                  <c:v>0.50718021125747381</c:v>
                </c:pt>
                <c:pt idx="3">
                  <c:v>0.35817577130391487</c:v>
                </c:pt>
                <c:pt idx="4">
                  <c:v>0.54792105113474843</c:v>
                </c:pt>
                <c:pt idx="5">
                  <c:v>0.4908440595964228</c:v>
                </c:pt>
                <c:pt idx="6">
                  <c:v>0.552255610167394</c:v>
                </c:pt>
                <c:pt idx="7">
                  <c:v>0.62937429109633725</c:v>
                </c:pt>
                <c:pt idx="8">
                  <c:v>0.63865402824573403</c:v>
                </c:pt>
                <c:pt idx="9">
                  <c:v>0.58929425817309533</c:v>
                </c:pt>
                <c:pt idx="10">
                  <c:v>1.1642113645412688</c:v>
                </c:pt>
                <c:pt idx="11">
                  <c:v>0.92536896449040906</c:v>
                </c:pt>
                <c:pt idx="12">
                  <c:v>1.089682377700526</c:v>
                </c:pt>
                <c:pt idx="13">
                  <c:v>4.4025468671058645</c:v>
                </c:pt>
              </c:numCache>
            </c:numRef>
          </c:yVal>
          <c:extLst xmlns:c16r2="http://schemas.microsoft.com/office/drawing/2015/06/chart">
            <c:ext xmlns:c16="http://schemas.microsoft.com/office/drawing/2014/chart" uri="{C3380CC4-5D6E-409C-BE32-E72D297353CC}">
              <c16:uniqueId val="{00000000-1F1B-4C1A-BF63-84853945D106}"/>
            </c:ext>
          </c:extLst>
        </c:ser>
        <c:axId val="161280384"/>
        <c:axId val="161282688"/>
      </c:scatterChart>
      <c:valAx>
        <c:axId val="161280384"/>
        <c:scaling>
          <c:orientation val="minMax"/>
          <c:min val="0"/>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人均</a:t>
                </a: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282688"/>
        <c:crosses val="autoZero"/>
        <c:crossBetween val="midCat"/>
      </c:valAx>
      <c:valAx>
        <c:axId val="161282688"/>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280384"/>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white">
                    <a:lumMod val="65000"/>
                    <a:lumOff val="35000"/>
                  </a:prstClr>
                </a:solidFill>
                <a:latin typeface="+mn-lt"/>
                <a:ea typeface="+mn-ea"/>
                <a:cs typeface="+mn-cs"/>
              </a:defRPr>
            </a:pPr>
            <a:r>
              <a:rPr lang="zh-CN" altLang="en-US" sz="1800" b="1" i="0" baseline="0" dirty="0" smtClean="0">
                <a:solidFill>
                  <a:srgbClr val="2C2C2C"/>
                </a:solidFill>
              </a:rPr>
              <a:t>湖北省</a:t>
            </a:r>
            <a:r>
              <a:rPr lang="zh-CN" altLang="zh-CN" sz="1800" b="1" i="0" baseline="0" dirty="0" smtClean="0">
                <a:solidFill>
                  <a:srgbClr val="2C2C2C"/>
                </a:solidFill>
              </a:rPr>
              <a:t>夜光强度</a:t>
            </a:r>
            <a:r>
              <a:rPr lang="en-US" altLang="zh-CN" sz="1800" b="1" i="0" baseline="0" dirty="0" smtClean="0">
                <a:solidFill>
                  <a:srgbClr val="2C2C2C"/>
                </a:solidFill>
              </a:rPr>
              <a:t>-GDP</a:t>
            </a:r>
            <a:endParaRPr lang="zh-CN" altLang="zh-CN" sz="1800" b="1" i="0" baseline="0" dirty="0" smtClean="0">
              <a:solidFill>
                <a:srgbClr val="2C2C2C"/>
              </a:solidFill>
            </a:endParaRPr>
          </a:p>
        </c:rich>
      </c:tx>
      <c:layout/>
      <c:spPr>
        <a:noFill/>
        <a:ln>
          <a:noFill/>
        </a:ln>
        <a:effectLst/>
      </c:spPr>
    </c:title>
    <c:plotArea>
      <c:layout/>
      <c:scatterChart>
        <c:scatterStyle val="lineMarker"/>
        <c:ser>
          <c:idx val="0"/>
          <c:order val="0"/>
          <c:tx>
            <c:strRef>
              <c:f>Sheet2!$K$2</c:f>
              <c:strCache>
                <c:ptCount val="1"/>
                <c:pt idx="0">
                  <c:v>夜光强度</c:v>
                </c:pt>
              </c:strCache>
            </c:strRef>
          </c:tx>
          <c:spPr>
            <a:ln w="19050" cap="rnd">
              <a:solidFill>
                <a:schemeClr val="bg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Eq val="1"/>
            <c:trendlineLbl>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Sheet2!$J$3:$J$23</c:f>
              <c:numCache>
                <c:formatCode>General</c:formatCode>
                <c:ptCount val="21"/>
                <c:pt idx="0">
                  <c:v>1325.83</c:v>
                </c:pt>
                <c:pt idx="1">
                  <c:v>1700.92</c:v>
                </c:pt>
                <c:pt idx="2">
                  <c:v>2109.38</c:v>
                </c:pt>
                <c:pt idx="3">
                  <c:v>2499.77</c:v>
                </c:pt>
                <c:pt idx="4">
                  <c:v>2856.4</c:v>
                </c:pt>
                <c:pt idx="5">
                  <c:v>3114.02</c:v>
                </c:pt>
                <c:pt idx="6">
                  <c:v>3229.29</c:v>
                </c:pt>
                <c:pt idx="7">
                  <c:v>3545.3900000000012</c:v>
                </c:pt>
                <c:pt idx="8">
                  <c:v>3880.53</c:v>
                </c:pt>
                <c:pt idx="9">
                  <c:v>4212.8200000000024</c:v>
                </c:pt>
                <c:pt idx="10">
                  <c:v>4757.45</c:v>
                </c:pt>
                <c:pt idx="11">
                  <c:v>5633.24</c:v>
                </c:pt>
                <c:pt idx="12">
                  <c:v>6590.1900000000014</c:v>
                </c:pt>
                <c:pt idx="13">
                  <c:v>7617.4699999999993</c:v>
                </c:pt>
                <c:pt idx="14">
                  <c:v>9333.4</c:v>
                </c:pt>
                <c:pt idx="15">
                  <c:v>11328.92</c:v>
                </c:pt>
                <c:pt idx="16">
                  <c:v>12961.1</c:v>
                </c:pt>
                <c:pt idx="17">
                  <c:v>15967.61</c:v>
                </c:pt>
                <c:pt idx="18">
                  <c:v>19632.259999999977</c:v>
                </c:pt>
                <c:pt idx="19">
                  <c:v>22250.45</c:v>
                </c:pt>
                <c:pt idx="20">
                  <c:v>24791.82999999998</c:v>
                </c:pt>
              </c:numCache>
            </c:numRef>
          </c:xVal>
          <c:yVal>
            <c:numRef>
              <c:f>Sheet2!$K$3:$K$23</c:f>
              <c:numCache>
                <c:formatCode>General</c:formatCode>
                <c:ptCount val="21"/>
                <c:pt idx="0">
                  <c:v>0.9042604930705207</c:v>
                </c:pt>
                <c:pt idx="1">
                  <c:v>1.0856606235542992</c:v>
                </c:pt>
                <c:pt idx="2">
                  <c:v>1.4208457721278738</c:v>
                </c:pt>
                <c:pt idx="3">
                  <c:v>1.2101144698602255</c:v>
                </c:pt>
                <c:pt idx="4">
                  <c:v>1.0902473260710566</c:v>
                </c:pt>
                <c:pt idx="5">
                  <c:v>1.3768529685059627</c:v>
                </c:pt>
                <c:pt idx="6">
                  <c:v>1.384788754670728</c:v>
                </c:pt>
                <c:pt idx="7">
                  <c:v>1.8760325023230082</c:v>
                </c:pt>
                <c:pt idx="8">
                  <c:v>1.7072220794369428</c:v>
                </c:pt>
                <c:pt idx="9">
                  <c:v>2.2015064945335197</c:v>
                </c:pt>
                <c:pt idx="10">
                  <c:v>1.4627112947549457</c:v>
                </c:pt>
                <c:pt idx="11">
                  <c:v>2.1238686463296497</c:v>
                </c:pt>
                <c:pt idx="12">
                  <c:v>1.8108380617227826</c:v>
                </c:pt>
                <c:pt idx="13">
                  <c:v>2.2616160218263808</c:v>
                </c:pt>
                <c:pt idx="14">
                  <c:v>2.7545165180601412</c:v>
                </c:pt>
                <c:pt idx="15">
                  <c:v>2.6885154504655899</c:v>
                </c:pt>
                <c:pt idx="16">
                  <c:v>1.6017951404677646</c:v>
                </c:pt>
                <c:pt idx="17">
                  <c:v>3.7686997093770418</c:v>
                </c:pt>
                <c:pt idx="18">
                  <c:v>3.338328621419107</c:v>
                </c:pt>
                <c:pt idx="19">
                  <c:v>3.1401000375635149</c:v>
                </c:pt>
                <c:pt idx="20">
                  <c:v>7.0316522014195106</c:v>
                </c:pt>
              </c:numCache>
            </c:numRef>
          </c:yVal>
          <c:extLst xmlns:c16r2="http://schemas.microsoft.com/office/drawing/2015/06/chart">
            <c:ext xmlns:c16="http://schemas.microsoft.com/office/drawing/2014/chart" uri="{C3380CC4-5D6E-409C-BE32-E72D297353CC}">
              <c16:uniqueId val="{00000000-E0FC-4EDF-9109-A489F4FFAC28}"/>
            </c:ext>
          </c:extLst>
        </c:ser>
        <c:axId val="161564544"/>
        <c:axId val="161599488"/>
      </c:scatterChart>
      <c:valAx>
        <c:axId val="161564544"/>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599488"/>
        <c:crosses val="autoZero"/>
        <c:crossBetween val="midCat"/>
      </c:valAx>
      <c:valAx>
        <c:axId val="161599488"/>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564544"/>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i="0" baseline="0" dirty="0" smtClean="0">
                <a:solidFill>
                  <a:srgbClr val="2C2C2C"/>
                </a:solidFill>
              </a:rPr>
              <a:t>湖北省</a:t>
            </a:r>
            <a:r>
              <a:rPr lang="zh-CN" altLang="zh-CN" sz="1800" b="1" i="0" baseline="0" dirty="0" smtClean="0">
                <a:solidFill>
                  <a:srgbClr val="2C2C2C"/>
                </a:solidFill>
              </a:rPr>
              <a:t>夜光强度</a:t>
            </a:r>
            <a:r>
              <a:rPr lang="en-US" altLang="zh-CN" sz="1800" b="1" i="0" baseline="0" dirty="0" smtClean="0">
                <a:solidFill>
                  <a:srgbClr val="2C2C2C"/>
                </a:solidFill>
              </a:rPr>
              <a:t>-</a:t>
            </a:r>
            <a:r>
              <a:rPr lang="zh-CN" altLang="zh-CN" sz="1800" b="1" i="0" baseline="0" dirty="0" smtClean="0">
                <a:solidFill>
                  <a:srgbClr val="2C2C2C"/>
                </a:solidFill>
              </a:rPr>
              <a:t>人均</a:t>
            </a:r>
            <a:r>
              <a:rPr lang="en-US" altLang="zh-CN" sz="1800" b="1" i="0" baseline="0" dirty="0" smtClean="0">
                <a:solidFill>
                  <a:srgbClr val="2C2C2C"/>
                </a:solidFill>
              </a:rPr>
              <a:t>GDP</a:t>
            </a:r>
            <a:endParaRPr lang="zh-CN" altLang="zh-CN" sz="1800" b="1" i="0" baseline="0" dirty="0">
              <a:solidFill>
                <a:srgbClr val="2C2C2C"/>
              </a:solidFill>
            </a:endParaRPr>
          </a:p>
        </c:rich>
      </c:tx>
      <c:layout/>
      <c:spPr>
        <a:noFill/>
        <a:ln>
          <a:noFill/>
        </a:ln>
        <a:effectLst/>
      </c:spPr>
    </c:title>
    <c:plotArea>
      <c:layout/>
      <c:scatterChart>
        <c:scatterStyle val="lineMarker"/>
        <c:ser>
          <c:idx val="0"/>
          <c:order val="0"/>
          <c:tx>
            <c:strRef>
              <c:f>Sheet3!$U$2</c:f>
              <c:strCache>
                <c:ptCount val="1"/>
                <c:pt idx="0">
                  <c:v>夜光强度</c:v>
                </c:pt>
              </c:strCache>
            </c:strRef>
          </c:tx>
          <c:spPr>
            <a:ln w="19050" cap="rnd">
              <a:solidFill>
                <a:schemeClr val="bg1"/>
              </a:solidFill>
              <a:round/>
            </a:ln>
            <a:effectLst/>
          </c:spPr>
          <c:marker>
            <c:symbol val="circle"/>
            <c:size val="5"/>
            <c:spPr>
              <a:solidFill>
                <a:schemeClr val="accent1"/>
              </a:solidFill>
              <a:ln w="9525">
                <a:solidFill>
                  <a:schemeClr val="accent1"/>
                </a:solidFill>
              </a:ln>
              <a:effectLst/>
            </c:spPr>
          </c:marker>
          <c:xVal>
            <c:numRef>
              <c:f>Sheet3!$T$3:$T$16</c:f>
              <c:numCache>
                <c:formatCode>General</c:formatCode>
                <c:ptCount val="14"/>
                <c:pt idx="0">
                  <c:v>0.62794721927028085</c:v>
                </c:pt>
                <c:pt idx="1">
                  <c:v>0.68584835630965091</c:v>
                </c:pt>
                <c:pt idx="2">
                  <c:v>0.74273977433004301</c:v>
                </c:pt>
                <c:pt idx="3">
                  <c:v>0.83684256816182934</c:v>
                </c:pt>
                <c:pt idx="4">
                  <c:v>0.98863460863460861</c:v>
                </c:pt>
                <c:pt idx="5">
                  <c:v>1.1541488616462381</c:v>
                </c:pt>
                <c:pt idx="6">
                  <c:v>1.3380414544177073</c:v>
                </c:pt>
                <c:pt idx="7">
                  <c:v>1.637725916827514</c:v>
                </c:pt>
                <c:pt idx="8">
                  <c:v>1.9837016284363509</c:v>
                </c:pt>
                <c:pt idx="9">
                  <c:v>2.2659265734265772</c:v>
                </c:pt>
                <c:pt idx="10">
                  <c:v>2.7876414106145253</c:v>
                </c:pt>
                <c:pt idx="11">
                  <c:v>3.4095623480375163</c:v>
                </c:pt>
                <c:pt idx="12">
                  <c:v>3.8502249524139152</c:v>
                </c:pt>
                <c:pt idx="13">
                  <c:v>4.2751905500948464</c:v>
                </c:pt>
              </c:numCache>
            </c:numRef>
          </c:xVal>
          <c:yVal>
            <c:numRef>
              <c:f>Sheet3!$U$3:$U$16</c:f>
              <c:numCache>
                <c:formatCode>General</c:formatCode>
                <c:ptCount val="14"/>
                <c:pt idx="0">
                  <c:v>1.8760325023230082</c:v>
                </c:pt>
                <c:pt idx="1">
                  <c:v>1.7072220794369428</c:v>
                </c:pt>
                <c:pt idx="2">
                  <c:v>2.2015064945335197</c:v>
                </c:pt>
                <c:pt idx="3">
                  <c:v>1.4627112947549457</c:v>
                </c:pt>
                <c:pt idx="4">
                  <c:v>2.1238686463296497</c:v>
                </c:pt>
                <c:pt idx="5">
                  <c:v>1.8108380617227826</c:v>
                </c:pt>
                <c:pt idx="6">
                  <c:v>2.2616160218263808</c:v>
                </c:pt>
                <c:pt idx="7">
                  <c:v>2.7545165180601412</c:v>
                </c:pt>
                <c:pt idx="8">
                  <c:v>2.6885154504655899</c:v>
                </c:pt>
                <c:pt idx="9">
                  <c:v>1.6017951404677646</c:v>
                </c:pt>
                <c:pt idx="10">
                  <c:v>3.7686997093770418</c:v>
                </c:pt>
                <c:pt idx="11">
                  <c:v>3.338328621419107</c:v>
                </c:pt>
                <c:pt idx="12">
                  <c:v>3.1401000375635149</c:v>
                </c:pt>
                <c:pt idx="13">
                  <c:v>7.0316522014195106</c:v>
                </c:pt>
              </c:numCache>
            </c:numRef>
          </c:yVal>
          <c:extLst xmlns:c16r2="http://schemas.microsoft.com/office/drawing/2015/06/chart">
            <c:ext xmlns:c16="http://schemas.microsoft.com/office/drawing/2014/chart" uri="{C3380CC4-5D6E-409C-BE32-E72D297353CC}">
              <c16:uniqueId val="{00000000-1685-4F98-B522-6AD4974BF5A0}"/>
            </c:ext>
          </c:extLst>
        </c:ser>
        <c:axId val="161626752"/>
        <c:axId val="161633408"/>
      </c:scatterChart>
      <c:valAx>
        <c:axId val="161626752"/>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人均强度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633408"/>
        <c:crosses val="autoZero"/>
        <c:crossBetween val="midCat"/>
      </c:valAx>
      <c:valAx>
        <c:axId val="161633408"/>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626752"/>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i="0" baseline="0" dirty="0" smtClean="0">
                <a:solidFill>
                  <a:srgbClr val="2C2C2C"/>
                </a:solidFill>
              </a:rPr>
              <a:t>广东省</a:t>
            </a:r>
            <a:r>
              <a:rPr lang="zh-CN" altLang="zh-CN" sz="1800" b="1" i="0" baseline="0" dirty="0" smtClean="0">
                <a:solidFill>
                  <a:srgbClr val="2C2C2C"/>
                </a:solidFill>
              </a:rPr>
              <a:t>夜光强度</a:t>
            </a:r>
            <a:r>
              <a:rPr lang="en-US" altLang="zh-CN" sz="1800" b="1" i="0" baseline="0" dirty="0" smtClean="0">
                <a:solidFill>
                  <a:srgbClr val="2C2C2C"/>
                </a:solidFill>
              </a:rPr>
              <a:t>-GDP</a:t>
            </a:r>
            <a:endParaRPr lang="zh-CN" altLang="zh-CN" sz="1800" b="1" i="0" baseline="0" dirty="0">
              <a:solidFill>
                <a:srgbClr val="2C2C2C"/>
              </a:solidFill>
            </a:endParaRPr>
          </a:p>
        </c:rich>
      </c:tx>
      <c:layout/>
      <c:spPr>
        <a:noFill/>
        <a:ln>
          <a:noFill/>
        </a:ln>
        <a:effectLst/>
      </c:spPr>
    </c:title>
    <c:plotArea>
      <c:layout/>
      <c:scatterChart>
        <c:scatterStyle val="lineMarker"/>
        <c:ser>
          <c:idx val="0"/>
          <c:order val="0"/>
          <c:tx>
            <c:strRef>
              <c:f>Sheet2!$I$2</c:f>
              <c:strCache>
                <c:ptCount val="1"/>
                <c:pt idx="0">
                  <c:v>夜光强度</c:v>
                </c:pt>
              </c:strCache>
            </c:strRef>
          </c:tx>
          <c:spPr>
            <a:ln w="19050" cap="rnd">
              <a:solidFill>
                <a:schemeClr val="bg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Eq val="1"/>
            <c:trendlineLbl>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Sheet2!$H$3:$H$23</c:f>
              <c:numCache>
                <c:formatCode>General</c:formatCode>
                <c:ptCount val="21"/>
                <c:pt idx="0">
                  <c:v>3469.2799999999997</c:v>
                </c:pt>
                <c:pt idx="1">
                  <c:v>4619.0200000000004</c:v>
                </c:pt>
                <c:pt idx="2">
                  <c:v>5933.05</c:v>
                </c:pt>
                <c:pt idx="3">
                  <c:v>6834.9699999999993</c:v>
                </c:pt>
                <c:pt idx="4">
                  <c:v>7774.53</c:v>
                </c:pt>
                <c:pt idx="5">
                  <c:v>8530.8799999999792</c:v>
                </c:pt>
                <c:pt idx="6">
                  <c:v>9250.68</c:v>
                </c:pt>
                <c:pt idx="7">
                  <c:v>10741.25</c:v>
                </c:pt>
                <c:pt idx="8">
                  <c:v>12039.25</c:v>
                </c:pt>
                <c:pt idx="9">
                  <c:v>13502.42</c:v>
                </c:pt>
                <c:pt idx="10">
                  <c:v>15844.64000000001</c:v>
                </c:pt>
                <c:pt idx="11">
                  <c:v>18864.62</c:v>
                </c:pt>
                <c:pt idx="12">
                  <c:v>22557.37</c:v>
                </c:pt>
                <c:pt idx="13">
                  <c:v>26587.759999999977</c:v>
                </c:pt>
                <c:pt idx="14">
                  <c:v>31777.01</c:v>
                </c:pt>
                <c:pt idx="15">
                  <c:v>36796.71</c:v>
                </c:pt>
                <c:pt idx="16">
                  <c:v>39482.560000000005</c:v>
                </c:pt>
                <c:pt idx="17">
                  <c:v>46013.06</c:v>
                </c:pt>
                <c:pt idx="18">
                  <c:v>53210.28</c:v>
                </c:pt>
                <c:pt idx="19">
                  <c:v>57067.92</c:v>
                </c:pt>
                <c:pt idx="20">
                  <c:v>62474.79</c:v>
                </c:pt>
              </c:numCache>
            </c:numRef>
          </c:xVal>
          <c:yVal>
            <c:numRef>
              <c:f>Sheet2!$I$3:$I$23</c:f>
              <c:numCache>
                <c:formatCode>General</c:formatCode>
                <c:ptCount val="21"/>
                <c:pt idx="0">
                  <c:v>3.7600000000000002</c:v>
                </c:pt>
                <c:pt idx="1">
                  <c:v>5.25</c:v>
                </c:pt>
                <c:pt idx="2">
                  <c:v>4.9800000000000004</c:v>
                </c:pt>
                <c:pt idx="3">
                  <c:v>4.8499999999999996</c:v>
                </c:pt>
                <c:pt idx="4">
                  <c:v>4.6212</c:v>
                </c:pt>
                <c:pt idx="5">
                  <c:v>4.6192000000000002</c:v>
                </c:pt>
                <c:pt idx="6">
                  <c:v>5.269663321232839</c:v>
                </c:pt>
                <c:pt idx="7">
                  <c:v>6.5693821624314896</c:v>
                </c:pt>
                <c:pt idx="8">
                  <c:v>6.5987926186917214</c:v>
                </c:pt>
                <c:pt idx="9">
                  <c:v>7.1565191472702665</c:v>
                </c:pt>
                <c:pt idx="10">
                  <c:v>6.2239171827176314</c:v>
                </c:pt>
                <c:pt idx="11">
                  <c:v>7.7327078439746666</c:v>
                </c:pt>
                <c:pt idx="12">
                  <c:v>6.2610372624386077</c:v>
                </c:pt>
                <c:pt idx="13">
                  <c:v>7.1790830308206992</c:v>
                </c:pt>
                <c:pt idx="14">
                  <c:v>8.2903854366858809</c:v>
                </c:pt>
                <c:pt idx="15">
                  <c:v>8.3135587942202296</c:v>
                </c:pt>
                <c:pt idx="16">
                  <c:v>7.7265018862552441</c:v>
                </c:pt>
                <c:pt idx="17">
                  <c:v>9.9872855719268276</c:v>
                </c:pt>
                <c:pt idx="18">
                  <c:v>10.521344935582604</c:v>
                </c:pt>
                <c:pt idx="19">
                  <c:v>10.081046693714855</c:v>
                </c:pt>
                <c:pt idx="20">
                  <c:v>13.12661488362162</c:v>
                </c:pt>
              </c:numCache>
            </c:numRef>
          </c:yVal>
          <c:extLst xmlns:c16r2="http://schemas.microsoft.com/office/drawing/2015/06/chart">
            <c:ext xmlns:c16="http://schemas.microsoft.com/office/drawing/2014/chart" uri="{C3380CC4-5D6E-409C-BE32-E72D297353CC}">
              <c16:uniqueId val="{00000000-06B1-4759-8098-148A64B06F5F}"/>
            </c:ext>
          </c:extLst>
        </c:ser>
        <c:axId val="161784192"/>
        <c:axId val="161786112"/>
      </c:scatterChart>
      <c:valAx>
        <c:axId val="161784192"/>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786112"/>
        <c:crosses val="autoZero"/>
        <c:crossBetween val="midCat"/>
      </c:valAx>
      <c:valAx>
        <c:axId val="16178611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784192"/>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i="0" baseline="0" dirty="0" smtClean="0">
                <a:solidFill>
                  <a:srgbClr val="2C2C2C"/>
                </a:solidFill>
              </a:rPr>
              <a:t>广东省</a:t>
            </a:r>
            <a:r>
              <a:rPr lang="zh-CN" altLang="zh-CN" sz="1800" b="1" i="0" baseline="0" dirty="0" smtClean="0">
                <a:solidFill>
                  <a:srgbClr val="2C2C2C"/>
                </a:solidFill>
              </a:rPr>
              <a:t>夜光强度</a:t>
            </a:r>
            <a:r>
              <a:rPr lang="en-US" altLang="zh-CN" sz="1800" b="1" i="0" baseline="0" dirty="0" smtClean="0">
                <a:solidFill>
                  <a:srgbClr val="2C2C2C"/>
                </a:solidFill>
              </a:rPr>
              <a:t>-</a:t>
            </a:r>
            <a:r>
              <a:rPr lang="zh-CN" altLang="zh-CN" sz="1800" b="1" i="0" baseline="0" dirty="0" smtClean="0">
                <a:solidFill>
                  <a:srgbClr val="2C2C2C"/>
                </a:solidFill>
              </a:rPr>
              <a:t>人均</a:t>
            </a:r>
            <a:r>
              <a:rPr lang="en-US" altLang="zh-CN" sz="1800" b="1" i="0" baseline="0" dirty="0" smtClean="0">
                <a:solidFill>
                  <a:srgbClr val="2C2C2C"/>
                </a:solidFill>
              </a:rPr>
              <a:t>GDP</a:t>
            </a:r>
            <a:endParaRPr lang="zh-CN" altLang="zh-CN" sz="1800" b="1" i="0" baseline="0" dirty="0">
              <a:solidFill>
                <a:srgbClr val="2C2C2C"/>
              </a:solidFill>
            </a:endParaRPr>
          </a:p>
        </c:rich>
      </c:tx>
      <c:layout/>
      <c:spPr>
        <a:noFill/>
        <a:ln>
          <a:noFill/>
        </a:ln>
        <a:effectLst/>
      </c:spPr>
    </c:title>
    <c:plotArea>
      <c:layout/>
      <c:scatterChart>
        <c:scatterStyle val="lineMarker"/>
        <c:ser>
          <c:idx val="0"/>
          <c:order val="0"/>
          <c:tx>
            <c:strRef>
              <c:f>Sheet3!$Q$2</c:f>
              <c:strCache>
                <c:ptCount val="1"/>
                <c:pt idx="0">
                  <c:v>夜光强度</c:v>
                </c:pt>
              </c:strCache>
            </c:strRef>
          </c:tx>
          <c:spPr>
            <a:ln w="19050" cap="rnd">
              <a:solidFill>
                <a:schemeClr val="bg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trendline>
          <c:xVal>
            <c:numRef>
              <c:f>Sheet3!$P$3:$P$16</c:f>
              <c:numCache>
                <c:formatCode>General</c:formatCode>
                <c:ptCount val="14"/>
                <c:pt idx="0">
                  <c:v>1.2417630057803455</c:v>
                </c:pt>
                <c:pt idx="1">
                  <c:v>1.3785926943776479</c:v>
                </c:pt>
                <c:pt idx="2">
                  <c:v>1.5270775842569568</c:v>
                </c:pt>
                <c:pt idx="3">
                  <c:v>1.767783108334263</c:v>
                </c:pt>
                <c:pt idx="4">
                  <c:v>2.0705323235649207</c:v>
                </c:pt>
                <c:pt idx="5">
                  <c:v>2.4534881444420273</c:v>
                </c:pt>
                <c:pt idx="6">
                  <c:v>2.815903410294426</c:v>
                </c:pt>
                <c:pt idx="7">
                  <c:v>3.2895455486542442</c:v>
                </c:pt>
                <c:pt idx="8">
                  <c:v>3.7194693217426464</c:v>
                </c:pt>
                <c:pt idx="9">
                  <c:v>3.8975873642645604</c:v>
                </c:pt>
                <c:pt idx="10">
                  <c:v>4.4069591035341542</c:v>
                </c:pt>
                <c:pt idx="11">
                  <c:v>5.0652336982389325</c:v>
                </c:pt>
                <c:pt idx="12">
                  <c:v>5.3868151784028697</c:v>
                </c:pt>
                <c:pt idx="13">
                  <c:v>5.8694842164599672</c:v>
                </c:pt>
              </c:numCache>
            </c:numRef>
          </c:xVal>
          <c:yVal>
            <c:numRef>
              <c:f>Sheet3!$Q$3:$Q$16</c:f>
              <c:numCache>
                <c:formatCode>General</c:formatCode>
                <c:ptCount val="14"/>
                <c:pt idx="0">
                  <c:v>6.5693821624314896</c:v>
                </c:pt>
                <c:pt idx="1">
                  <c:v>6.5987926186917214</c:v>
                </c:pt>
                <c:pt idx="2">
                  <c:v>7.1565191472702665</c:v>
                </c:pt>
                <c:pt idx="3">
                  <c:v>6.2239171827176314</c:v>
                </c:pt>
                <c:pt idx="4">
                  <c:v>7.7327078439746666</c:v>
                </c:pt>
                <c:pt idx="5">
                  <c:v>6.2610372624386077</c:v>
                </c:pt>
                <c:pt idx="6">
                  <c:v>7.1790830308206992</c:v>
                </c:pt>
                <c:pt idx="7">
                  <c:v>8.2903854366858809</c:v>
                </c:pt>
                <c:pt idx="8">
                  <c:v>8.3135587942202296</c:v>
                </c:pt>
                <c:pt idx="9">
                  <c:v>7.7265018862552441</c:v>
                </c:pt>
                <c:pt idx="10">
                  <c:v>9.9872855719268276</c:v>
                </c:pt>
                <c:pt idx="11">
                  <c:v>10.521344935582604</c:v>
                </c:pt>
                <c:pt idx="12">
                  <c:v>10.081046693714855</c:v>
                </c:pt>
                <c:pt idx="13">
                  <c:v>13.12661488362162</c:v>
                </c:pt>
              </c:numCache>
            </c:numRef>
          </c:yVal>
          <c:extLst xmlns:c16r2="http://schemas.microsoft.com/office/drawing/2015/06/chart">
            <c:ext xmlns:c16="http://schemas.microsoft.com/office/drawing/2014/chart" uri="{C3380CC4-5D6E-409C-BE32-E72D297353CC}">
              <c16:uniqueId val="{00000000-5921-42A4-84BA-D00C37602DF9}"/>
            </c:ext>
          </c:extLst>
        </c:ser>
        <c:axId val="161708288"/>
        <c:axId val="161735040"/>
      </c:scatterChart>
      <c:valAx>
        <c:axId val="161708288"/>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人均</a:t>
                </a: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735040"/>
        <c:crosses val="autoZero"/>
        <c:crossBetween val="midCat"/>
      </c:valAx>
      <c:valAx>
        <c:axId val="16173504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708288"/>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i="0" baseline="0" dirty="0" smtClean="0">
                <a:solidFill>
                  <a:srgbClr val="2C2C2C"/>
                </a:solidFill>
              </a:rPr>
              <a:t>云南省</a:t>
            </a:r>
            <a:r>
              <a:rPr lang="zh-CN" altLang="zh-CN" sz="1800" b="1" i="0" baseline="0" dirty="0" smtClean="0">
                <a:solidFill>
                  <a:srgbClr val="2C2C2C"/>
                </a:solidFill>
              </a:rPr>
              <a:t>夜光强度</a:t>
            </a:r>
            <a:r>
              <a:rPr lang="en-US" altLang="zh-CN" sz="1800" b="1" i="0" baseline="0" dirty="0" smtClean="0">
                <a:solidFill>
                  <a:srgbClr val="2C2C2C"/>
                </a:solidFill>
              </a:rPr>
              <a:t>-GDP</a:t>
            </a:r>
            <a:endParaRPr lang="zh-CN" altLang="zh-CN" sz="1800" b="1" i="0" baseline="0" dirty="0">
              <a:solidFill>
                <a:srgbClr val="2C2C2C"/>
              </a:solidFill>
            </a:endParaRPr>
          </a:p>
        </c:rich>
      </c:tx>
      <c:layout/>
      <c:spPr>
        <a:noFill/>
        <a:ln>
          <a:noFill/>
        </a:ln>
        <a:effectLst/>
      </c:spPr>
    </c:title>
    <c:plotArea>
      <c:layout/>
      <c:scatterChart>
        <c:scatterStyle val="lineMarker"/>
        <c:ser>
          <c:idx val="0"/>
          <c:order val="0"/>
          <c:spPr>
            <a:ln w="19050" cap="rnd">
              <a:solidFill>
                <a:schemeClr val="bg1"/>
              </a:solidFill>
              <a:round/>
            </a:ln>
            <a:effectLst/>
          </c:spPr>
          <c:marker>
            <c:symbol val="circle"/>
            <c:size val="5"/>
            <c:spPr>
              <a:solidFill>
                <a:schemeClr val="accent1"/>
              </a:solidFill>
              <a:ln w="9525">
                <a:solidFill>
                  <a:schemeClr val="accent1"/>
                </a:solidFill>
              </a:ln>
              <a:effectLst/>
            </c:spPr>
          </c:marker>
          <c:xVal>
            <c:numRef>
              <c:f>Sheet2!$L$3:$L$23</c:f>
              <c:numCache>
                <c:formatCode>General</c:formatCode>
                <c:ptCount val="21"/>
                <c:pt idx="0">
                  <c:v>783.27000000000055</c:v>
                </c:pt>
                <c:pt idx="1">
                  <c:v>983.78000000000054</c:v>
                </c:pt>
                <c:pt idx="2">
                  <c:v>1222.1499999999999</c:v>
                </c:pt>
                <c:pt idx="3">
                  <c:v>1517.6899999999998</c:v>
                </c:pt>
                <c:pt idx="4">
                  <c:v>1676.1699999999998</c:v>
                </c:pt>
                <c:pt idx="5">
                  <c:v>1831.33</c:v>
                </c:pt>
                <c:pt idx="6">
                  <c:v>1899.82</c:v>
                </c:pt>
                <c:pt idx="7">
                  <c:v>2011.1899999999998</c:v>
                </c:pt>
                <c:pt idx="8">
                  <c:v>2138.3100000000022</c:v>
                </c:pt>
                <c:pt idx="9">
                  <c:v>2312.8200000000002</c:v>
                </c:pt>
                <c:pt idx="10">
                  <c:v>2556.02</c:v>
                </c:pt>
                <c:pt idx="11">
                  <c:v>3081.9100000000012</c:v>
                </c:pt>
                <c:pt idx="12">
                  <c:v>3462.73</c:v>
                </c:pt>
                <c:pt idx="13">
                  <c:v>3988.14</c:v>
                </c:pt>
                <c:pt idx="14">
                  <c:v>4772.5200000000004</c:v>
                </c:pt>
                <c:pt idx="15">
                  <c:v>5692.1200000000044</c:v>
                </c:pt>
                <c:pt idx="16">
                  <c:v>6169.75</c:v>
                </c:pt>
                <c:pt idx="17">
                  <c:v>7224.18</c:v>
                </c:pt>
                <c:pt idx="18">
                  <c:v>8893.1200000000008</c:v>
                </c:pt>
                <c:pt idx="19">
                  <c:v>10309.469999999981</c:v>
                </c:pt>
                <c:pt idx="20">
                  <c:v>11832.31</c:v>
                </c:pt>
              </c:numCache>
            </c:numRef>
          </c:xVal>
          <c:yVal>
            <c:numRef>
              <c:f>Sheet2!$M$3:$M$23</c:f>
              <c:numCache>
                <c:formatCode>General</c:formatCode>
                <c:ptCount val="21"/>
                <c:pt idx="0">
                  <c:v>0.34283375577694181</c:v>
                </c:pt>
                <c:pt idx="1">
                  <c:v>0.39172375227177408</c:v>
                </c:pt>
                <c:pt idx="2">
                  <c:v>0.47472733645759224</c:v>
                </c:pt>
                <c:pt idx="3">
                  <c:v>0.53575980079301955</c:v>
                </c:pt>
                <c:pt idx="4">
                  <c:v>0.45720757683509705</c:v>
                </c:pt>
                <c:pt idx="5">
                  <c:v>0.54986151548858708</c:v>
                </c:pt>
                <c:pt idx="6">
                  <c:v>0.59118602309358392</c:v>
                </c:pt>
                <c:pt idx="7">
                  <c:v>0.79515030685412225</c:v>
                </c:pt>
                <c:pt idx="8">
                  <c:v>0.89358270675929941</c:v>
                </c:pt>
                <c:pt idx="9">
                  <c:v>0.9867087286777414</c:v>
                </c:pt>
                <c:pt idx="10">
                  <c:v>0.74023466387874171</c:v>
                </c:pt>
                <c:pt idx="11">
                  <c:v>1.0139720437558377</c:v>
                </c:pt>
                <c:pt idx="12">
                  <c:v>0.8993206458423233</c:v>
                </c:pt>
                <c:pt idx="13">
                  <c:v>1.0667116462738853</c:v>
                </c:pt>
                <c:pt idx="14">
                  <c:v>1.3807625056477781</c:v>
                </c:pt>
                <c:pt idx="15">
                  <c:v>1.299590523485636</c:v>
                </c:pt>
                <c:pt idx="16">
                  <c:v>1.160968236698092</c:v>
                </c:pt>
                <c:pt idx="17">
                  <c:v>2.1879843665473366</c:v>
                </c:pt>
                <c:pt idx="18">
                  <c:v>1.7981692084196947</c:v>
                </c:pt>
                <c:pt idx="19">
                  <c:v>1.821933434233534</c:v>
                </c:pt>
                <c:pt idx="20">
                  <c:v>5.2791936898879017</c:v>
                </c:pt>
              </c:numCache>
            </c:numRef>
          </c:yVal>
          <c:extLst xmlns:c16r2="http://schemas.microsoft.com/office/drawing/2015/06/chart">
            <c:ext xmlns:c16="http://schemas.microsoft.com/office/drawing/2014/chart" uri="{C3380CC4-5D6E-409C-BE32-E72D297353CC}">
              <c16:uniqueId val="{00000000-F01D-4A16-B1AE-1C7D15504897}"/>
            </c:ext>
          </c:extLst>
        </c:ser>
        <c:axId val="161888512"/>
        <c:axId val="161911552"/>
      </c:scatterChart>
      <c:valAx>
        <c:axId val="161888512"/>
        <c:scaling>
          <c:orientation val="minMax"/>
          <c:max val="12000"/>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911552"/>
        <c:crosses val="autoZero"/>
        <c:crossBetween val="midCat"/>
      </c:valAx>
      <c:valAx>
        <c:axId val="16191155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888512"/>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0" baseline="0">
                <a:solidFill>
                  <a:schemeClr val="bg1"/>
                </a:solidFill>
                <a:latin typeface="+mn-lt"/>
                <a:ea typeface="+mn-ea"/>
                <a:cs typeface="+mn-cs"/>
              </a:defRPr>
            </a:pPr>
            <a:r>
              <a:rPr lang="zh-CN" altLang="en-US" sz="1800" b="1" dirty="0" smtClean="0">
                <a:solidFill>
                  <a:schemeClr val="bg1"/>
                </a:solidFill>
              </a:rPr>
              <a:t>黑龙江省</a:t>
            </a:r>
            <a:r>
              <a:rPr lang="zh-CN" altLang="zh-CN" sz="1800" b="1" i="0" baseline="0" dirty="0" smtClean="0">
                <a:solidFill>
                  <a:schemeClr val="bg1"/>
                </a:solidFill>
                <a:effectLst/>
              </a:rPr>
              <a:t>夜光</a:t>
            </a:r>
            <a:r>
              <a:rPr lang="zh-CN" altLang="zh-CN" sz="1800" b="1" i="0" baseline="0" dirty="0">
                <a:solidFill>
                  <a:schemeClr val="bg1"/>
                </a:solidFill>
                <a:effectLst/>
              </a:rPr>
              <a:t>强度</a:t>
            </a:r>
            <a:r>
              <a:rPr lang="en-US" altLang="zh-CN" sz="1800" b="1" i="0" baseline="0" dirty="0">
                <a:solidFill>
                  <a:schemeClr val="bg1"/>
                </a:solidFill>
                <a:effectLst/>
              </a:rPr>
              <a:t>-</a:t>
            </a:r>
            <a:r>
              <a:rPr lang="zh-CN" altLang="zh-CN" sz="1800" b="1" i="0" baseline="0" dirty="0">
                <a:solidFill>
                  <a:schemeClr val="bg1"/>
                </a:solidFill>
                <a:effectLst/>
              </a:rPr>
              <a:t>人口密度</a:t>
            </a:r>
            <a:endParaRPr lang="zh-CN" altLang="zh-CN" sz="1800" b="1" dirty="0">
              <a:solidFill>
                <a:schemeClr val="bg1"/>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0" baseline="0">
                <a:solidFill>
                  <a:schemeClr val="bg1"/>
                </a:solidFill>
                <a:latin typeface="+mn-lt"/>
                <a:ea typeface="+mn-ea"/>
                <a:cs typeface="+mn-cs"/>
              </a:defRPr>
            </a:pPr>
            <a:endParaRPr lang="zh-CN" altLang="en-US" sz="1800" b="1" dirty="0">
              <a:solidFill>
                <a:schemeClr val="bg1"/>
              </a:solidFill>
            </a:endParaRPr>
          </a:p>
        </c:rich>
      </c:tx>
      <c:layout/>
      <c:spPr>
        <a:noFill/>
        <a:ln>
          <a:noFill/>
        </a:ln>
        <a:effectLst/>
      </c:spPr>
    </c:title>
    <c:plotArea>
      <c:layout>
        <c:manualLayout>
          <c:layoutTarget val="inner"/>
          <c:xMode val="edge"/>
          <c:yMode val="edge"/>
          <c:x val="8.5737464926795265E-2"/>
          <c:y val="0.20746669896961978"/>
          <c:w val="0.84770822123989042"/>
          <c:h val="0.559358418327352"/>
        </c:manualLayout>
      </c:layout>
      <c:scatterChart>
        <c:scatterStyle val="lineMarker"/>
        <c:ser>
          <c:idx val="0"/>
          <c:order val="0"/>
          <c:spPr>
            <a:ln w="19050" cap="rnd">
              <a:solidFill>
                <a:schemeClr val="bg1"/>
              </a:solidFill>
              <a:round/>
            </a:ln>
            <a:effectLst/>
          </c:spPr>
          <c:marker>
            <c:symbol val="circle"/>
            <c:size val="5"/>
            <c:spPr>
              <a:solidFill>
                <a:schemeClr val="accent1"/>
              </a:solidFill>
              <a:ln w="9525">
                <a:solidFill>
                  <a:schemeClr val="accent1"/>
                </a:solidFill>
              </a:ln>
              <a:effectLst/>
            </c:spPr>
          </c:marker>
          <c:xVal>
            <c:numRef>
              <c:f>Sheet1!$G$2:$G$15</c:f>
              <c:numCache>
                <c:formatCode>General</c:formatCode>
                <c:ptCount val="14"/>
                <c:pt idx="0">
                  <c:v>75.118389897395389</c:v>
                </c:pt>
                <c:pt idx="1">
                  <c:v>75.197316495659038</c:v>
                </c:pt>
                <c:pt idx="2">
                  <c:v>75.236779794790849</c:v>
                </c:pt>
                <c:pt idx="3">
                  <c:v>75.276243093922673</c:v>
                </c:pt>
                <c:pt idx="4">
                  <c:v>75.315706393054256</c:v>
                </c:pt>
                <c:pt idx="5">
                  <c:v>75.37490134175215</c:v>
                </c:pt>
                <c:pt idx="6">
                  <c:v>75.434096290449887</c:v>
                </c:pt>
                <c:pt idx="7">
                  <c:v>75.453827940015827</c:v>
                </c:pt>
                <c:pt idx="8">
                  <c:v>75.473559589581683</c:v>
                </c:pt>
                <c:pt idx="9">
                  <c:v>75.493291239147737</c:v>
                </c:pt>
                <c:pt idx="10">
                  <c:v>75.63141278610891</c:v>
                </c:pt>
                <c:pt idx="11">
                  <c:v>75.651144435674809</c:v>
                </c:pt>
                <c:pt idx="12">
                  <c:v>75.651144435674809</c:v>
                </c:pt>
                <c:pt idx="13">
                  <c:v>75.670876085240678</c:v>
                </c:pt>
              </c:numCache>
            </c:numRef>
          </c:xVal>
          <c:yVal>
            <c:numRef>
              <c:f>Sheet1!$H$2:$H$15</c:f>
              <c:numCache>
                <c:formatCode>General</c:formatCode>
                <c:ptCount val="14"/>
                <c:pt idx="0">
                  <c:v>1.369289911470112</c:v>
                </c:pt>
                <c:pt idx="1">
                  <c:v>1.2578692879982736</c:v>
                </c:pt>
                <c:pt idx="2">
                  <c:v>1.5232510532135928</c:v>
                </c:pt>
                <c:pt idx="3">
                  <c:v>0.97252142459016255</c:v>
                </c:pt>
                <c:pt idx="4">
                  <c:v>1.7289959937706378</c:v>
                </c:pt>
                <c:pt idx="5">
                  <c:v>1.4074594179552018</c:v>
                </c:pt>
                <c:pt idx="6">
                  <c:v>1.3608144596692213</c:v>
                </c:pt>
                <c:pt idx="7">
                  <c:v>1.6102299787380321</c:v>
                </c:pt>
                <c:pt idx="8">
                  <c:v>1.9107137618634022</c:v>
                </c:pt>
                <c:pt idx="9">
                  <c:v>2.3355858010354207</c:v>
                </c:pt>
                <c:pt idx="10">
                  <c:v>3.0327032921118735</c:v>
                </c:pt>
                <c:pt idx="11">
                  <c:v>2.2145838993200506</c:v>
                </c:pt>
                <c:pt idx="12">
                  <c:v>2.3993729823769274</c:v>
                </c:pt>
                <c:pt idx="13">
                  <c:v>6.143849270881562</c:v>
                </c:pt>
              </c:numCache>
            </c:numRef>
          </c:yVal>
        </c:ser>
        <c:axId val="160538624"/>
        <c:axId val="160540928"/>
      </c:scatterChart>
      <c:valAx>
        <c:axId val="160538624"/>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r>
                  <a:rPr lang="zh-CN" altLang="en-US" sz="1400" b="1" dirty="0">
                    <a:solidFill>
                      <a:schemeClr val="bg1"/>
                    </a:solidFill>
                  </a:rPr>
                  <a:t>人口密度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crossAx val="160540928"/>
        <c:crosses val="autoZero"/>
        <c:crossBetween val="midCat"/>
      </c:valAx>
      <c:valAx>
        <c:axId val="160540928"/>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bg1"/>
                    </a:solidFill>
                    <a:latin typeface="+mn-lt"/>
                    <a:ea typeface="+mn-ea"/>
                    <a:cs typeface="+mn-cs"/>
                  </a:defRPr>
                </a:pPr>
                <a:r>
                  <a:rPr lang="zh-CN" altLang="en-US" sz="1400" b="1">
                    <a:solidFill>
                      <a:schemeClr val="bg1"/>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crossAx val="160538624"/>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white">
                    <a:lumMod val="65000"/>
                    <a:lumOff val="35000"/>
                  </a:prstClr>
                </a:solidFill>
                <a:latin typeface="+mn-lt"/>
                <a:ea typeface="+mn-ea"/>
                <a:cs typeface="+mn-cs"/>
              </a:defRPr>
            </a:pPr>
            <a:r>
              <a:rPr lang="zh-CN" altLang="en-US" sz="1800" b="1" i="0" baseline="0" dirty="0" smtClean="0">
                <a:solidFill>
                  <a:srgbClr val="2C2C2C"/>
                </a:solidFill>
              </a:rPr>
              <a:t>云南省</a:t>
            </a:r>
            <a:r>
              <a:rPr lang="zh-CN" altLang="zh-CN" sz="1800" b="1" i="0" baseline="0" dirty="0" smtClean="0">
                <a:solidFill>
                  <a:srgbClr val="2C2C2C"/>
                </a:solidFill>
              </a:rPr>
              <a:t>夜光强度</a:t>
            </a:r>
            <a:r>
              <a:rPr lang="en-US" altLang="zh-CN" sz="1800" b="1" i="0" baseline="0" dirty="0" smtClean="0">
                <a:solidFill>
                  <a:srgbClr val="2C2C2C"/>
                </a:solidFill>
              </a:rPr>
              <a:t>-</a:t>
            </a:r>
            <a:r>
              <a:rPr lang="zh-CN" altLang="zh-CN" sz="1800" b="1" i="0" baseline="0" dirty="0" smtClean="0">
                <a:solidFill>
                  <a:srgbClr val="2C2C2C"/>
                </a:solidFill>
              </a:rPr>
              <a:t>人均</a:t>
            </a:r>
            <a:r>
              <a:rPr lang="en-US" altLang="zh-CN" sz="1800" b="1" i="0" baseline="0" dirty="0" smtClean="0">
                <a:solidFill>
                  <a:srgbClr val="2C2C2C"/>
                </a:solidFill>
              </a:rPr>
              <a:t>GDP</a:t>
            </a:r>
            <a:endParaRPr lang="zh-CN" altLang="zh-CN" sz="1800" b="1" i="0" baseline="0" dirty="0" smtClean="0">
              <a:solidFill>
                <a:srgbClr val="2C2C2C"/>
              </a:solidFill>
            </a:endParaRPr>
          </a:p>
        </c:rich>
      </c:tx>
      <c:layout/>
      <c:spPr>
        <a:noFill/>
        <a:ln>
          <a:noFill/>
        </a:ln>
        <a:effectLst/>
      </c:spPr>
    </c:title>
    <c:plotArea>
      <c:layout/>
      <c:scatterChart>
        <c:scatterStyle val="lineMarker"/>
        <c:ser>
          <c:idx val="0"/>
          <c:order val="0"/>
          <c:spPr>
            <a:ln w="19050" cap="rnd">
              <a:solidFill>
                <a:schemeClr val="bg1"/>
              </a:solidFill>
              <a:round/>
            </a:ln>
            <a:effectLst/>
          </c:spPr>
          <c:marker>
            <c:symbol val="circle"/>
            <c:size val="5"/>
            <c:spPr>
              <a:solidFill>
                <a:schemeClr val="accent1"/>
              </a:solidFill>
              <a:ln w="9525">
                <a:solidFill>
                  <a:schemeClr val="accent1"/>
                </a:solidFill>
              </a:ln>
              <a:effectLst/>
            </c:spPr>
          </c:marker>
          <c:xVal>
            <c:numRef>
              <c:f>Sheet3!$X$3:$X$16</c:f>
              <c:numCache>
                <c:formatCode>General</c:formatCode>
                <c:ptCount val="14"/>
                <c:pt idx="0">
                  <c:v>0.47422541853336475</c:v>
                </c:pt>
                <c:pt idx="1">
                  <c:v>0.49878936319104333</c:v>
                </c:pt>
                <c:pt idx="2">
                  <c:v>0.53376875144241853</c:v>
                </c:pt>
                <c:pt idx="3">
                  <c:v>0.58409963436928791</c:v>
                </c:pt>
                <c:pt idx="4">
                  <c:v>0.69805436013590028</c:v>
                </c:pt>
                <c:pt idx="5">
                  <c:v>0.77814157303370934</c:v>
                </c:pt>
                <c:pt idx="6">
                  <c:v>0.88961409770243138</c:v>
                </c:pt>
                <c:pt idx="7">
                  <c:v>1.0572707133362873</c:v>
                </c:pt>
                <c:pt idx="8">
                  <c:v>1.2529429892141757</c:v>
                </c:pt>
                <c:pt idx="9">
                  <c:v>1.3497593524392897</c:v>
                </c:pt>
                <c:pt idx="10">
                  <c:v>1.5697913950456295</c:v>
                </c:pt>
                <c:pt idx="11">
                  <c:v>1.9203454977326713</c:v>
                </c:pt>
                <c:pt idx="12">
                  <c:v>2.2128074694140367</c:v>
                </c:pt>
                <c:pt idx="13">
                  <c:v>2.5244954128440371</c:v>
                </c:pt>
              </c:numCache>
            </c:numRef>
          </c:xVal>
          <c:yVal>
            <c:numRef>
              <c:f>Sheet3!$Y$3:$Y$16</c:f>
              <c:numCache>
                <c:formatCode>General</c:formatCode>
                <c:ptCount val="14"/>
                <c:pt idx="0">
                  <c:v>0.79515030685412225</c:v>
                </c:pt>
                <c:pt idx="1">
                  <c:v>0.89358270675929941</c:v>
                </c:pt>
                <c:pt idx="2">
                  <c:v>0.9867087286777414</c:v>
                </c:pt>
                <c:pt idx="3">
                  <c:v>0.74023466387874171</c:v>
                </c:pt>
                <c:pt idx="4">
                  <c:v>1.0139720437558377</c:v>
                </c:pt>
                <c:pt idx="5">
                  <c:v>0.8993206458423233</c:v>
                </c:pt>
                <c:pt idx="6">
                  <c:v>1.0667116462738853</c:v>
                </c:pt>
                <c:pt idx="7">
                  <c:v>1.3807625056477781</c:v>
                </c:pt>
                <c:pt idx="8">
                  <c:v>1.299590523485636</c:v>
                </c:pt>
                <c:pt idx="9">
                  <c:v>1.160968236698092</c:v>
                </c:pt>
                <c:pt idx="10">
                  <c:v>2.1879843665473366</c:v>
                </c:pt>
                <c:pt idx="11">
                  <c:v>1.7981692084196947</c:v>
                </c:pt>
                <c:pt idx="12">
                  <c:v>1.821933434233534</c:v>
                </c:pt>
                <c:pt idx="13">
                  <c:v>5.2791936898879017</c:v>
                </c:pt>
              </c:numCache>
            </c:numRef>
          </c:yVal>
          <c:extLst xmlns:c16r2="http://schemas.microsoft.com/office/drawing/2015/06/chart">
            <c:ext xmlns:c16="http://schemas.microsoft.com/office/drawing/2014/chart" uri="{C3380CC4-5D6E-409C-BE32-E72D297353CC}">
              <c16:uniqueId val="{00000000-E941-43F7-B164-F1A4A51709D5}"/>
            </c:ext>
          </c:extLst>
        </c:ser>
        <c:axId val="161825152"/>
        <c:axId val="161827072"/>
      </c:scatterChart>
      <c:valAx>
        <c:axId val="161825152"/>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人均</a:t>
                </a: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827072"/>
        <c:crosses val="autoZero"/>
        <c:crossBetween val="midCat"/>
      </c:valAx>
      <c:valAx>
        <c:axId val="16182707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825152"/>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21.xml><?xml version="1.0" encoding="utf-8"?>
<c:chartSpace xmlns:c="http://schemas.openxmlformats.org/drawingml/2006/chart" xmlns:a="http://schemas.openxmlformats.org/drawingml/2006/main" xmlns:r="http://schemas.openxmlformats.org/officeDocument/2006/relationships">
  <c:lang val="zh-CN"/>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zh-CN" altLang="en-US" sz="2400" b="1" dirty="0" smtClean="0">
                <a:solidFill>
                  <a:schemeClr val="bg1"/>
                </a:solidFill>
              </a:rPr>
              <a:t>城镇化比例随年份变化的趋势图线</a:t>
            </a:r>
            <a:endParaRPr lang="zh-CN" altLang="en-US" sz="2400" b="1" dirty="0">
              <a:solidFill>
                <a:schemeClr val="bg1"/>
              </a:solidFill>
            </a:endParaRPr>
          </a:p>
        </c:rich>
      </c:tx>
      <c:layout>
        <c:manualLayout>
          <c:xMode val="edge"/>
          <c:yMode val="edge"/>
          <c:x val="0.29368049447789718"/>
          <c:y val="2.0911620666062392E-2"/>
        </c:manualLayout>
      </c:layout>
      <c:spPr>
        <a:noFill/>
        <a:ln>
          <a:noFill/>
        </a:ln>
        <a:effectLst/>
      </c:spPr>
    </c:title>
    <c:plotArea>
      <c:layout/>
      <c:lineChart>
        <c:grouping val="standard"/>
        <c:ser>
          <c:idx val="1"/>
          <c:order val="0"/>
          <c:tx>
            <c:strRef>
              <c:f>Sheet1!$C$1</c:f>
              <c:strCache>
                <c:ptCount val="1"/>
                <c:pt idx="0">
                  <c:v>云南</c:v>
                </c:pt>
              </c:strCache>
            </c:strRef>
          </c:tx>
          <c:spPr>
            <a:ln w="38100" cap="rnd">
              <a:solidFill>
                <a:srgbClr val="FF0066"/>
              </a:solidFill>
              <a:round/>
            </a:ln>
            <a:effectLst/>
          </c:spPr>
          <c:marker>
            <c:symbol val="none"/>
          </c:marker>
          <c:cat>
            <c:strRef>
              <c:f>Sheet1!$A$1:$A$22</c:f>
              <c:strCache>
                <c:ptCount val="22"/>
                <c:pt idx="0">
                  <c:v>年份</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strCache>
            </c:strRef>
          </c:cat>
          <c:val>
            <c:numRef>
              <c:f>Sheet1!$C$2:$C$22</c:f>
              <c:numCache>
                <c:formatCode>General</c:formatCode>
                <c:ptCount val="21"/>
                <c:pt idx="0">
                  <c:v>0.66436095526960415</c:v>
                </c:pt>
                <c:pt idx="1">
                  <c:v>1.0397988479547444</c:v>
                </c:pt>
                <c:pt idx="2">
                  <c:v>1.0045445612158277</c:v>
                </c:pt>
                <c:pt idx="3">
                  <c:v>1.1579209696144519</c:v>
                </c:pt>
                <c:pt idx="4">
                  <c:v>0.96989810700689105</c:v>
                </c:pt>
                <c:pt idx="5">
                  <c:v>1.1149674708291037</c:v>
                </c:pt>
                <c:pt idx="6">
                  <c:v>1.2103971780361742</c:v>
                </c:pt>
                <c:pt idx="7">
                  <c:v>1.817014042957551</c:v>
                </c:pt>
                <c:pt idx="8">
                  <c:v>2.0502191236270577</c:v>
                </c:pt>
                <c:pt idx="9">
                  <c:v>2.3298220874184743</c:v>
                </c:pt>
                <c:pt idx="10">
                  <c:v>1.5394371875994055</c:v>
                </c:pt>
                <c:pt idx="11">
                  <c:v>2.1490932151706894</c:v>
                </c:pt>
                <c:pt idx="12">
                  <c:v>1.8431508417467495</c:v>
                </c:pt>
                <c:pt idx="13">
                  <c:v>2.3638607090974295</c:v>
                </c:pt>
                <c:pt idx="14">
                  <c:v>2.876871364401679</c:v>
                </c:pt>
                <c:pt idx="15">
                  <c:v>2.9283345186067686</c:v>
                </c:pt>
                <c:pt idx="16">
                  <c:v>3.0790769860421388</c:v>
                </c:pt>
                <c:pt idx="17">
                  <c:v>5.6224509023273876</c:v>
                </c:pt>
                <c:pt idx="18">
                  <c:v>4.2258543592735966</c:v>
                </c:pt>
                <c:pt idx="19">
                  <c:v>5.2749733060213915</c:v>
                </c:pt>
                <c:pt idx="20">
                  <c:v>5.5924644975149782</c:v>
                </c:pt>
              </c:numCache>
            </c:numRef>
          </c:val>
        </c:ser>
        <c:ser>
          <c:idx val="2"/>
          <c:order val="1"/>
          <c:tx>
            <c:strRef>
              <c:f>Sheet1!$F$1</c:f>
              <c:strCache>
                <c:ptCount val="1"/>
                <c:pt idx="0">
                  <c:v>黑龙江</c:v>
                </c:pt>
              </c:strCache>
            </c:strRef>
          </c:tx>
          <c:spPr>
            <a:ln w="38100" cap="rnd">
              <a:solidFill>
                <a:srgbClr val="FFFF00"/>
              </a:solidFill>
              <a:round/>
            </a:ln>
            <a:effectLst/>
          </c:spPr>
          <c:marker>
            <c:symbol val="none"/>
          </c:marker>
          <c:cat>
            <c:strRef>
              <c:f>Sheet1!$A$1:$A$22</c:f>
              <c:strCache>
                <c:ptCount val="22"/>
                <c:pt idx="0">
                  <c:v>年份</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strCache>
            </c:strRef>
          </c:cat>
          <c:val>
            <c:numRef>
              <c:f>Sheet1!$F$2:$F$22</c:f>
              <c:numCache>
                <c:formatCode>General</c:formatCode>
                <c:ptCount val="21"/>
                <c:pt idx="0">
                  <c:v>1.7450885107566179</c:v>
                </c:pt>
                <c:pt idx="1">
                  <c:v>2.0170172276790792</c:v>
                </c:pt>
                <c:pt idx="2">
                  <c:v>2.0157417646541136</c:v>
                </c:pt>
                <c:pt idx="3">
                  <c:v>2.0913767220345174</c:v>
                </c:pt>
                <c:pt idx="4">
                  <c:v>1.4774963681190356</c:v>
                </c:pt>
                <c:pt idx="5">
                  <c:v>1.8443195340988667</c:v>
                </c:pt>
                <c:pt idx="6">
                  <c:v>1.648535959766795</c:v>
                </c:pt>
                <c:pt idx="7">
                  <c:v>2.5145753537177833</c:v>
                </c:pt>
                <c:pt idx="8">
                  <c:v>2.3700653929892881</c:v>
                </c:pt>
                <c:pt idx="9">
                  <c:v>2.6589577681437806</c:v>
                </c:pt>
                <c:pt idx="10">
                  <c:v>1.9057968519021613</c:v>
                </c:pt>
                <c:pt idx="11">
                  <c:v>2.7602295323259742</c:v>
                </c:pt>
                <c:pt idx="12">
                  <c:v>2.3439184009775151</c:v>
                </c:pt>
                <c:pt idx="13">
                  <c:v>2.5495230406018154</c:v>
                </c:pt>
                <c:pt idx="14">
                  <c:v>2.9430033838034042</c:v>
                </c:pt>
                <c:pt idx="15">
                  <c:v>3.3635235431342472</c:v>
                </c:pt>
                <c:pt idx="16">
                  <c:v>4.7535231477407089</c:v>
                </c:pt>
                <c:pt idx="17">
                  <c:v>7.748055237752685</c:v>
                </c:pt>
                <c:pt idx="18">
                  <c:v>4.6800564775027436</c:v>
                </c:pt>
                <c:pt idx="19">
                  <c:v>5.3616639180438499</c:v>
                </c:pt>
                <c:pt idx="20">
                  <c:v>6.6806202321597796</c:v>
                </c:pt>
              </c:numCache>
            </c:numRef>
          </c:val>
        </c:ser>
        <c:ser>
          <c:idx val="3"/>
          <c:order val="2"/>
          <c:tx>
            <c:strRef>
              <c:f>Sheet1!$I$1</c:f>
              <c:strCache>
                <c:ptCount val="1"/>
                <c:pt idx="0">
                  <c:v>湖北</c:v>
                </c:pt>
              </c:strCache>
            </c:strRef>
          </c:tx>
          <c:spPr>
            <a:ln w="38100" cap="rnd">
              <a:solidFill>
                <a:srgbClr val="00B0F0"/>
              </a:solidFill>
              <a:round/>
            </a:ln>
            <a:effectLst/>
          </c:spPr>
          <c:marker>
            <c:symbol val="none"/>
          </c:marker>
          <c:cat>
            <c:strRef>
              <c:f>Sheet1!$A$1:$A$22</c:f>
              <c:strCache>
                <c:ptCount val="22"/>
                <c:pt idx="0">
                  <c:v>年份</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strCache>
            </c:strRef>
          </c:cat>
          <c:val>
            <c:numRef>
              <c:f>Sheet1!$I$2:$I$22</c:f>
              <c:numCache>
                <c:formatCode>General</c:formatCode>
                <c:ptCount val="21"/>
                <c:pt idx="0">
                  <c:v>1.7737885767383015</c:v>
                </c:pt>
                <c:pt idx="1">
                  <c:v>2.9940096083509617</c:v>
                </c:pt>
                <c:pt idx="2">
                  <c:v>2.9279769083252605</c:v>
                </c:pt>
                <c:pt idx="3">
                  <c:v>2.5535280045867026</c:v>
                </c:pt>
                <c:pt idx="4">
                  <c:v>2.3036317985014154</c:v>
                </c:pt>
                <c:pt idx="5">
                  <c:v>2.6531701627093196</c:v>
                </c:pt>
                <c:pt idx="6">
                  <c:v>2.6539609734880676</c:v>
                </c:pt>
                <c:pt idx="7">
                  <c:v>3.6136098535023042</c:v>
                </c:pt>
                <c:pt idx="8">
                  <c:v>3.5297839109547064</c:v>
                </c:pt>
                <c:pt idx="9">
                  <c:v>4.3118957711393611</c:v>
                </c:pt>
                <c:pt idx="10">
                  <c:v>2.8492912358395444</c:v>
                </c:pt>
                <c:pt idx="11">
                  <c:v>4.187738478875465</c:v>
                </c:pt>
                <c:pt idx="12">
                  <c:v>3.398904727071431</c:v>
                </c:pt>
                <c:pt idx="13">
                  <c:v>4.5309503568533636</c:v>
                </c:pt>
                <c:pt idx="14">
                  <c:v>5.3798857278424705</c:v>
                </c:pt>
                <c:pt idx="15">
                  <c:v>5.3541843775330626</c:v>
                </c:pt>
                <c:pt idx="16">
                  <c:v>4.4922006286945706</c:v>
                </c:pt>
                <c:pt idx="17">
                  <c:v>9.4573061030821854</c:v>
                </c:pt>
                <c:pt idx="18">
                  <c:v>7.9733496767560954</c:v>
                </c:pt>
                <c:pt idx="19">
                  <c:v>8.8207034261877002</c:v>
                </c:pt>
                <c:pt idx="20">
                  <c:v>11.532393586524583</c:v>
                </c:pt>
              </c:numCache>
            </c:numRef>
          </c:val>
        </c:ser>
        <c:ser>
          <c:idx val="4"/>
          <c:order val="3"/>
          <c:tx>
            <c:strRef>
              <c:f>Sheet1!$L$1</c:f>
              <c:strCache>
                <c:ptCount val="1"/>
                <c:pt idx="0">
                  <c:v>北京</c:v>
                </c:pt>
              </c:strCache>
            </c:strRef>
          </c:tx>
          <c:spPr>
            <a:ln w="38100" cap="rnd">
              <a:solidFill>
                <a:srgbClr val="FF0000"/>
              </a:solidFill>
              <a:round/>
            </a:ln>
            <a:effectLst/>
          </c:spPr>
          <c:marker>
            <c:symbol val="none"/>
          </c:marker>
          <c:cat>
            <c:strRef>
              <c:f>Sheet1!$A$1:$A$22</c:f>
              <c:strCache>
                <c:ptCount val="22"/>
                <c:pt idx="0">
                  <c:v>年份</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strCache>
            </c:strRef>
          </c:cat>
          <c:val>
            <c:numRef>
              <c:f>Sheet1!$L$2:$L$22</c:f>
              <c:numCache>
                <c:formatCode>General</c:formatCode>
                <c:ptCount val="21"/>
                <c:pt idx="0">
                  <c:v>32.128835830462315</c:v>
                </c:pt>
                <c:pt idx="1">
                  <c:v>39.492027882381223</c:v>
                </c:pt>
                <c:pt idx="2">
                  <c:v>39.776460219533675</c:v>
                </c:pt>
                <c:pt idx="3">
                  <c:v>37.725342520631372</c:v>
                </c:pt>
                <c:pt idx="4">
                  <c:v>30.878935982693694</c:v>
                </c:pt>
                <c:pt idx="5">
                  <c:v>34.191971797131643</c:v>
                </c:pt>
                <c:pt idx="6">
                  <c:v>32.180914990786</c:v>
                </c:pt>
                <c:pt idx="7">
                  <c:v>40.938226103677579</c:v>
                </c:pt>
                <c:pt idx="8">
                  <c:v>42.925246374489241</c:v>
                </c:pt>
                <c:pt idx="9">
                  <c:v>44.551718612290671</c:v>
                </c:pt>
                <c:pt idx="10">
                  <c:v>36.575594904254466</c:v>
                </c:pt>
                <c:pt idx="11">
                  <c:v>42.921240285233523</c:v>
                </c:pt>
                <c:pt idx="12">
                  <c:v>40.621745052479788</c:v>
                </c:pt>
                <c:pt idx="13">
                  <c:v>43.333867478567392</c:v>
                </c:pt>
                <c:pt idx="14">
                  <c:v>45.356942552680053</c:v>
                </c:pt>
                <c:pt idx="15">
                  <c:v>44.507651630478328</c:v>
                </c:pt>
                <c:pt idx="16">
                  <c:v>48.353497315920194</c:v>
                </c:pt>
                <c:pt idx="17">
                  <c:v>53.449242849130677</c:v>
                </c:pt>
                <c:pt idx="18">
                  <c:v>46.8832625590898</c:v>
                </c:pt>
                <c:pt idx="19">
                  <c:v>49.519269289319752</c:v>
                </c:pt>
                <c:pt idx="20">
                  <c:v>49.919878214886616</c:v>
                </c:pt>
              </c:numCache>
            </c:numRef>
          </c:val>
        </c:ser>
        <c:ser>
          <c:idx val="5"/>
          <c:order val="4"/>
          <c:tx>
            <c:strRef>
              <c:f>Sheet1!$O$1</c:f>
              <c:strCache>
                <c:ptCount val="1"/>
                <c:pt idx="0">
                  <c:v>广东</c:v>
                </c:pt>
              </c:strCache>
            </c:strRef>
          </c:tx>
          <c:spPr>
            <a:ln w="38100" cap="rnd">
              <a:solidFill>
                <a:srgbClr val="00FF00"/>
              </a:solidFill>
              <a:round/>
            </a:ln>
            <a:effectLst/>
          </c:spPr>
          <c:marker>
            <c:symbol val="none"/>
          </c:marker>
          <c:cat>
            <c:strRef>
              <c:f>Sheet1!$A$1:$A$22</c:f>
              <c:strCache>
                <c:ptCount val="22"/>
                <c:pt idx="0">
                  <c:v>年份</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strCache>
            </c:strRef>
          </c:cat>
          <c:val>
            <c:numRef>
              <c:f>Sheet1!$O$2:$O$22</c:f>
              <c:numCache>
                <c:formatCode>General</c:formatCode>
                <c:ptCount val="21"/>
                <c:pt idx="0">
                  <c:v>10.012278453982486</c:v>
                </c:pt>
                <c:pt idx="1">
                  <c:v>13.94538757206919</c:v>
                </c:pt>
                <c:pt idx="2">
                  <c:v>12.665937077372059</c:v>
                </c:pt>
                <c:pt idx="3">
                  <c:v>12.2731155242366</c:v>
                </c:pt>
                <c:pt idx="4">
                  <c:v>11.087088048971458</c:v>
                </c:pt>
                <c:pt idx="5">
                  <c:v>11.14625596127838</c:v>
                </c:pt>
                <c:pt idx="6">
                  <c:v>12.472417965691509</c:v>
                </c:pt>
                <c:pt idx="7">
                  <c:v>15.63100576553491</c:v>
                </c:pt>
                <c:pt idx="8">
                  <c:v>15.524236600469784</c:v>
                </c:pt>
                <c:pt idx="9">
                  <c:v>16.968289557975634</c:v>
                </c:pt>
                <c:pt idx="10">
                  <c:v>14.178500249128055</c:v>
                </c:pt>
                <c:pt idx="11">
                  <c:v>17.473218734429491</c:v>
                </c:pt>
                <c:pt idx="12">
                  <c:v>14.9863869314542</c:v>
                </c:pt>
                <c:pt idx="13">
                  <c:v>17.211189408498836</c:v>
                </c:pt>
                <c:pt idx="14">
                  <c:v>19.545430279735193</c:v>
                </c:pt>
                <c:pt idx="15">
                  <c:v>20.144227347142142</c:v>
                </c:pt>
                <c:pt idx="16">
                  <c:v>19.280286853156802</c:v>
                </c:pt>
                <c:pt idx="17">
                  <c:v>26.079703181721104</c:v>
                </c:pt>
                <c:pt idx="18">
                  <c:v>25.616591928251136</c:v>
                </c:pt>
                <c:pt idx="19">
                  <c:v>25.564986831802976</c:v>
                </c:pt>
                <c:pt idx="20">
                  <c:v>28.857480959498904</c:v>
                </c:pt>
              </c:numCache>
            </c:numRef>
          </c:val>
        </c:ser>
        <c:ser>
          <c:idx val="6"/>
          <c:order val="5"/>
          <c:tx>
            <c:strRef>
              <c:f>Sheet1!$R$1</c:f>
              <c:strCache>
                <c:ptCount val="1"/>
                <c:pt idx="0">
                  <c:v>甘肃</c:v>
                </c:pt>
              </c:strCache>
            </c:strRef>
          </c:tx>
          <c:spPr>
            <a:ln w="38100" cap="rnd">
              <a:solidFill>
                <a:srgbClr val="D27D00"/>
              </a:solidFill>
              <a:round/>
            </a:ln>
            <a:effectLst/>
          </c:spPr>
          <c:marker>
            <c:symbol val="none"/>
          </c:marker>
          <c:cat>
            <c:strRef>
              <c:f>Sheet1!$A$1:$A$22</c:f>
              <c:strCache>
                <c:ptCount val="22"/>
                <c:pt idx="0">
                  <c:v>年份</c:v>
                </c:pt>
                <c:pt idx="1">
                  <c:v>1993</c:v>
                </c:pt>
                <c:pt idx="2">
                  <c:v>1994</c:v>
                </c:pt>
                <c:pt idx="3">
                  <c:v>1995</c:v>
                </c:pt>
                <c:pt idx="4">
                  <c:v>1996</c:v>
                </c:pt>
                <c:pt idx="5">
                  <c:v>1997</c:v>
                </c:pt>
                <c:pt idx="6">
                  <c:v>1998</c:v>
                </c:pt>
                <c:pt idx="7">
                  <c:v>1999</c:v>
                </c:pt>
                <c:pt idx="8">
                  <c:v>2000</c:v>
                </c:pt>
                <c:pt idx="9">
                  <c:v>2001</c:v>
                </c:pt>
                <c:pt idx="10">
                  <c:v>2002</c:v>
                </c:pt>
                <c:pt idx="11">
                  <c:v>2003</c:v>
                </c:pt>
                <c:pt idx="12">
                  <c:v>2004</c:v>
                </c:pt>
                <c:pt idx="13">
                  <c:v>2005</c:v>
                </c:pt>
                <c:pt idx="14">
                  <c:v>2006</c:v>
                </c:pt>
                <c:pt idx="15">
                  <c:v>2007</c:v>
                </c:pt>
                <c:pt idx="16">
                  <c:v>2008</c:v>
                </c:pt>
                <c:pt idx="17">
                  <c:v>2009</c:v>
                </c:pt>
                <c:pt idx="18">
                  <c:v>2010</c:v>
                </c:pt>
                <c:pt idx="19">
                  <c:v>2011</c:v>
                </c:pt>
                <c:pt idx="20">
                  <c:v>2012</c:v>
                </c:pt>
                <c:pt idx="21">
                  <c:v>2013</c:v>
                </c:pt>
              </c:strCache>
            </c:strRef>
          </c:cat>
          <c:val>
            <c:numRef>
              <c:f>Sheet1!$R$2:$R$22</c:f>
              <c:numCache>
                <c:formatCode>General</c:formatCode>
                <c:ptCount val="21"/>
                <c:pt idx="0">
                  <c:v>1.0559527832519733</c:v>
                </c:pt>
                <c:pt idx="1">
                  <c:v>0.75549473529244471</c:v>
                </c:pt>
                <c:pt idx="2">
                  <c:v>0.69694222037828291</c:v>
                </c:pt>
                <c:pt idx="3">
                  <c:v>0.70447040086724622</c:v>
                </c:pt>
                <c:pt idx="4">
                  <c:v>0.52780909872623161</c:v>
                </c:pt>
                <c:pt idx="5">
                  <c:v>0.52212114013457078</c:v>
                </c:pt>
                <c:pt idx="6">
                  <c:v>0.54169440940587643</c:v>
                </c:pt>
                <c:pt idx="7">
                  <c:v>0.80936304901347378</c:v>
                </c:pt>
                <c:pt idx="8">
                  <c:v>0.8838083894043367</c:v>
                </c:pt>
                <c:pt idx="9">
                  <c:v>1.0832215259119973</c:v>
                </c:pt>
                <c:pt idx="10">
                  <c:v>0.73659063762015853</c:v>
                </c:pt>
                <c:pt idx="11">
                  <c:v>1.1049696028801141</c:v>
                </c:pt>
                <c:pt idx="12">
                  <c:v>0.90840044566828493</c:v>
                </c:pt>
                <c:pt idx="13">
                  <c:v>1.2173904315153057</c:v>
                </c:pt>
                <c:pt idx="14">
                  <c:v>1.2973564375980755</c:v>
                </c:pt>
                <c:pt idx="15">
                  <c:v>1.4715083462427683</c:v>
                </c:pt>
                <c:pt idx="16">
                  <c:v>1.4929218374113762</c:v>
                </c:pt>
                <c:pt idx="17">
                  <c:v>2.9117329202313997</c:v>
                </c:pt>
                <c:pt idx="18">
                  <c:v>2.1860163210953001</c:v>
                </c:pt>
                <c:pt idx="19">
                  <c:v>2.930637017903686</c:v>
                </c:pt>
                <c:pt idx="20">
                  <c:v>2.9619207901578242</c:v>
                </c:pt>
              </c:numCache>
            </c:numRef>
          </c:val>
        </c:ser>
        <c:marker val="1"/>
        <c:axId val="162174848"/>
        <c:axId val="162176384"/>
      </c:lineChart>
      <c:catAx>
        <c:axId val="16217484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crossAx val="162176384"/>
        <c:crosses val="autoZero"/>
        <c:auto val="1"/>
        <c:lblAlgn val="ctr"/>
        <c:lblOffset val="100"/>
      </c:catAx>
      <c:valAx>
        <c:axId val="16217638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crossAx val="162174848"/>
        <c:crosses val="autoZero"/>
        <c:crossBetween val="between"/>
      </c:valAx>
      <c:spPr>
        <a:solidFill>
          <a:schemeClr val="bg1">
            <a:lumMod val="25000"/>
            <a:lumOff val="75000"/>
          </a:schemeClr>
        </a:solidFill>
        <a:ln>
          <a:noFill/>
        </a:ln>
        <a:effectLst/>
      </c:spPr>
    </c:plotArea>
    <c:legend>
      <c:legendPos val="b"/>
      <c:layout/>
      <c:spPr>
        <a:noFill/>
        <a:ln>
          <a:noFill/>
        </a:ln>
        <a:effectLst/>
      </c:spPr>
      <c:txPr>
        <a:bodyPr rot="0" spcFirstLastPara="1" vertOverflow="ellipsis" vert="horz" wrap="square" anchor="ctr" anchorCtr="1"/>
        <a:lstStyle/>
        <a:p>
          <a:pPr>
            <a:defRPr sz="2000" b="1" i="0" u="none" strike="noStrike" kern="1200" baseline="0">
              <a:solidFill>
                <a:schemeClr val="bg1"/>
              </a:solidFill>
              <a:latin typeface="+mn-lt"/>
              <a:ea typeface="+mn-ea"/>
              <a:cs typeface="+mn-cs"/>
            </a:defRPr>
          </a:pPr>
          <a:endParaRPr lang="zh-CN"/>
        </a:p>
      </c:txPr>
    </c:legend>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smtClean="0">
                <a:solidFill>
                  <a:srgbClr val="2C2C2C"/>
                </a:solidFill>
              </a:rPr>
              <a:t>北京市</a:t>
            </a:r>
            <a:endParaRPr lang="en-US" altLang="zh-CN" sz="1800" b="1" dirty="0">
              <a:solidFill>
                <a:srgbClr val="2C2C2C"/>
              </a:solidFill>
            </a:endParaRPr>
          </a:p>
        </c:rich>
      </c:tx>
      <c:layout/>
      <c:spPr>
        <a:noFill/>
        <a:ln>
          <a:noFill/>
        </a:ln>
        <a:effectLst/>
      </c:spPr>
    </c:title>
    <c:plotArea>
      <c:layout/>
      <c:scatterChart>
        <c:scatterStyle val="lineMarker"/>
        <c:ser>
          <c:idx val="0"/>
          <c:order val="0"/>
          <c:tx>
            <c:strRef>
              <c:f>Sheet1!$M$1</c:f>
              <c:strCache>
                <c:ptCount val="1"/>
                <c:pt idx="0">
                  <c:v>GDP</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trendlineLbl>
              <c:layout>
                <c:manualLayout>
                  <c:x val="0.23701659553571941"/>
                  <c:y val="-0.2181395396303106"/>
                </c:manualLayout>
              </c:layout>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ltLang="en-US" sz="1800" b="1" dirty="0">
                        <a:solidFill>
                          <a:srgbClr val="2C2C2C"/>
                        </a:solidFill>
                      </a:rPr>
                      <a:t>R² = 0.6835</a:t>
                    </a:r>
                  </a:p>
                </c:rich>
              </c:tx>
              <c:numFmt formatCode="General" sourceLinked="0"/>
              <c:spPr>
                <a:noFill/>
                <a:ln>
                  <a:noFill/>
                </a:ln>
                <a:effectLst/>
              </c:spPr>
            </c:trendlineLbl>
          </c:trendline>
          <c:xVal>
            <c:numRef>
              <c:f>Sheet1!$M$2:$M$22</c:f>
              <c:numCache>
                <c:formatCode>General</c:formatCode>
                <c:ptCount val="21"/>
                <c:pt idx="0">
                  <c:v>886.21</c:v>
                </c:pt>
                <c:pt idx="1">
                  <c:v>1145.31</c:v>
                </c:pt>
                <c:pt idx="2">
                  <c:v>1507.6899999999998</c:v>
                </c:pt>
                <c:pt idx="3">
                  <c:v>1789.2</c:v>
                </c:pt>
                <c:pt idx="4">
                  <c:v>2077.09</c:v>
                </c:pt>
                <c:pt idx="5">
                  <c:v>2377.1799999999998</c:v>
                </c:pt>
                <c:pt idx="6">
                  <c:v>2678.82</c:v>
                </c:pt>
                <c:pt idx="7">
                  <c:v>3161.66</c:v>
                </c:pt>
                <c:pt idx="8">
                  <c:v>3707.96</c:v>
                </c:pt>
                <c:pt idx="9">
                  <c:v>4315</c:v>
                </c:pt>
                <c:pt idx="10">
                  <c:v>5007.21</c:v>
                </c:pt>
                <c:pt idx="11">
                  <c:v>6033.21</c:v>
                </c:pt>
                <c:pt idx="12">
                  <c:v>6969.52</c:v>
                </c:pt>
                <c:pt idx="13">
                  <c:v>8117.78</c:v>
                </c:pt>
                <c:pt idx="14">
                  <c:v>9846.81</c:v>
                </c:pt>
                <c:pt idx="15">
                  <c:v>11115</c:v>
                </c:pt>
                <c:pt idx="16">
                  <c:v>12153.03</c:v>
                </c:pt>
                <c:pt idx="17">
                  <c:v>14113.58</c:v>
                </c:pt>
                <c:pt idx="18">
                  <c:v>16251.93</c:v>
                </c:pt>
                <c:pt idx="19">
                  <c:v>17879.400000000001</c:v>
                </c:pt>
                <c:pt idx="20">
                  <c:v>19800.809999999979</c:v>
                </c:pt>
              </c:numCache>
            </c:numRef>
          </c:xVal>
          <c:yVal>
            <c:numRef>
              <c:f>Sheet1!$L$2:$L$22</c:f>
              <c:numCache>
                <c:formatCode>General</c:formatCode>
                <c:ptCount val="21"/>
                <c:pt idx="0">
                  <c:v>32.128835830462343</c:v>
                </c:pt>
                <c:pt idx="1">
                  <c:v>39.492027882381223</c:v>
                </c:pt>
                <c:pt idx="2">
                  <c:v>39.776460219533675</c:v>
                </c:pt>
                <c:pt idx="3">
                  <c:v>37.725342520631401</c:v>
                </c:pt>
                <c:pt idx="4">
                  <c:v>30.878935982693694</c:v>
                </c:pt>
                <c:pt idx="5">
                  <c:v>34.191971797131643</c:v>
                </c:pt>
                <c:pt idx="6">
                  <c:v>32.180914990786</c:v>
                </c:pt>
                <c:pt idx="7">
                  <c:v>40.93822610367755</c:v>
                </c:pt>
                <c:pt idx="8">
                  <c:v>42.925246374489262</c:v>
                </c:pt>
                <c:pt idx="9">
                  <c:v>44.551718612290642</c:v>
                </c:pt>
                <c:pt idx="10">
                  <c:v>36.575594904254466</c:v>
                </c:pt>
                <c:pt idx="11">
                  <c:v>42.921240285233473</c:v>
                </c:pt>
                <c:pt idx="12">
                  <c:v>40.621745052479824</c:v>
                </c:pt>
                <c:pt idx="13">
                  <c:v>43.333867478567328</c:v>
                </c:pt>
                <c:pt idx="14">
                  <c:v>45.356942552680003</c:v>
                </c:pt>
                <c:pt idx="15">
                  <c:v>44.507651630478328</c:v>
                </c:pt>
                <c:pt idx="16">
                  <c:v>48.353497315920194</c:v>
                </c:pt>
                <c:pt idx="17">
                  <c:v>53.449242849130677</c:v>
                </c:pt>
                <c:pt idx="18">
                  <c:v>46.883262559089772</c:v>
                </c:pt>
                <c:pt idx="19">
                  <c:v>49.519269289319745</c:v>
                </c:pt>
                <c:pt idx="20">
                  <c:v>49.919878214886594</c:v>
                </c:pt>
              </c:numCache>
            </c:numRef>
          </c:yVal>
          <c:extLst xmlns:c16r2="http://schemas.microsoft.com/office/drawing/2015/06/chart">
            <c:ext xmlns:c16="http://schemas.microsoft.com/office/drawing/2014/chart" uri="{C3380CC4-5D6E-409C-BE32-E72D297353CC}">
              <c16:uniqueId val="{00000000-F1FB-472F-9929-2B4D83A18C24}"/>
            </c:ext>
          </c:extLst>
        </c:ser>
        <c:axId val="162124160"/>
        <c:axId val="162126080"/>
      </c:scatterChart>
      <c:valAx>
        <c:axId val="162124160"/>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2126080"/>
        <c:crosses val="autoZero"/>
        <c:crossBetween val="midCat"/>
      </c:valAx>
      <c:valAx>
        <c:axId val="162126080"/>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城镇百分比</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2124160"/>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23.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smtClean="0">
                <a:solidFill>
                  <a:srgbClr val="2C2C2C"/>
                </a:solidFill>
              </a:rPr>
              <a:t>黑龙江省</a:t>
            </a:r>
            <a:endParaRPr lang="en-US" altLang="zh-CN" sz="1800" b="1" dirty="0">
              <a:solidFill>
                <a:srgbClr val="2C2C2C"/>
              </a:solidFill>
            </a:endParaRPr>
          </a:p>
        </c:rich>
      </c:tx>
      <c:layout/>
      <c:spPr>
        <a:noFill/>
        <a:ln>
          <a:noFill/>
        </a:ln>
        <a:effectLst/>
      </c:spPr>
    </c:title>
    <c:plotArea>
      <c:layout/>
      <c:scatterChart>
        <c:scatterStyle val="lineMarker"/>
        <c:ser>
          <c:idx val="0"/>
          <c:order val="0"/>
          <c:tx>
            <c:v>GDP</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trendlineLbl>
              <c:layout>
                <c:manualLayout>
                  <c:x val="0.14875535294930248"/>
                  <c:y val="-0.33180183727034157"/>
                </c:manualLayout>
              </c:layout>
              <c:numFmt formatCode="General" sourceLinked="0"/>
              <c:spPr>
                <a:noFill/>
                <a:ln>
                  <a:noFill/>
                </a:ln>
                <a:effectLst/>
              </c:spPr>
              <c:txPr>
                <a:bodyPr rot="0" spcFirstLastPara="1" vertOverflow="ellipsis" vert="horz" wrap="square" anchor="ctr" anchorCtr="1"/>
                <a:lstStyle/>
                <a:p>
                  <a:pPr>
                    <a:defRPr sz="1800" b="1" i="0" u="none" strike="noStrike" kern="1200" baseline="0">
                      <a:solidFill>
                        <a:srgbClr val="2C2C2C"/>
                      </a:solidFill>
                      <a:latin typeface="+mn-lt"/>
                      <a:ea typeface="+mn-ea"/>
                      <a:cs typeface="+mn-cs"/>
                    </a:defRPr>
                  </a:pPr>
                  <a:endParaRPr lang="zh-CN"/>
                </a:p>
              </c:txPr>
            </c:trendlineLbl>
          </c:trendline>
          <c:xVal>
            <c:numRef>
              <c:f>Sheet1!$G$2:$G$22</c:f>
              <c:numCache>
                <c:formatCode>General</c:formatCode>
                <c:ptCount val="21"/>
                <c:pt idx="0">
                  <c:v>1198.3</c:v>
                </c:pt>
                <c:pt idx="1">
                  <c:v>1604.9</c:v>
                </c:pt>
                <c:pt idx="2">
                  <c:v>1991.4</c:v>
                </c:pt>
                <c:pt idx="3">
                  <c:v>2370.5</c:v>
                </c:pt>
                <c:pt idx="4">
                  <c:v>2667.5</c:v>
                </c:pt>
                <c:pt idx="5">
                  <c:v>2774.4</c:v>
                </c:pt>
                <c:pt idx="6">
                  <c:v>2866.3</c:v>
                </c:pt>
                <c:pt idx="7">
                  <c:v>3151.4</c:v>
                </c:pt>
                <c:pt idx="8">
                  <c:v>3390.1</c:v>
                </c:pt>
                <c:pt idx="9">
                  <c:v>3637.2</c:v>
                </c:pt>
                <c:pt idx="10">
                  <c:v>4057.4</c:v>
                </c:pt>
                <c:pt idx="11">
                  <c:v>4750.6000000000004</c:v>
                </c:pt>
                <c:pt idx="12">
                  <c:v>5513.7</c:v>
                </c:pt>
                <c:pt idx="13">
                  <c:v>6211.8</c:v>
                </c:pt>
                <c:pt idx="14">
                  <c:v>7104</c:v>
                </c:pt>
                <c:pt idx="15">
                  <c:v>8314.3699999999808</c:v>
                </c:pt>
                <c:pt idx="16">
                  <c:v>8587</c:v>
                </c:pt>
                <c:pt idx="17">
                  <c:v>10368.6</c:v>
                </c:pt>
                <c:pt idx="18">
                  <c:v>12582</c:v>
                </c:pt>
                <c:pt idx="19">
                  <c:v>13691.58</c:v>
                </c:pt>
                <c:pt idx="20">
                  <c:v>14454.91</c:v>
                </c:pt>
              </c:numCache>
            </c:numRef>
          </c:xVal>
          <c:yVal>
            <c:numRef>
              <c:f>Sheet1!$F$2:$F$22</c:f>
              <c:numCache>
                <c:formatCode>General</c:formatCode>
                <c:ptCount val="21"/>
                <c:pt idx="0">
                  <c:v>1.7450885107566181</c:v>
                </c:pt>
                <c:pt idx="1">
                  <c:v>2.0170172276790792</c:v>
                </c:pt>
                <c:pt idx="2">
                  <c:v>2.0157417646541136</c:v>
                </c:pt>
                <c:pt idx="3">
                  <c:v>2.0913767220345192</c:v>
                </c:pt>
                <c:pt idx="4">
                  <c:v>1.4774963681190347</c:v>
                </c:pt>
                <c:pt idx="5">
                  <c:v>1.8443195340988683</c:v>
                </c:pt>
                <c:pt idx="6">
                  <c:v>1.6485359597667966</c:v>
                </c:pt>
                <c:pt idx="7">
                  <c:v>2.5145753537177833</c:v>
                </c:pt>
                <c:pt idx="8">
                  <c:v>2.370065392989285</c:v>
                </c:pt>
                <c:pt idx="9">
                  <c:v>2.6589577681437806</c:v>
                </c:pt>
                <c:pt idx="10">
                  <c:v>1.9057968519021604</c:v>
                </c:pt>
                <c:pt idx="11">
                  <c:v>2.7602295323259769</c:v>
                </c:pt>
                <c:pt idx="12">
                  <c:v>2.3439184009775151</c:v>
                </c:pt>
                <c:pt idx="13">
                  <c:v>2.5495230406018177</c:v>
                </c:pt>
                <c:pt idx="14">
                  <c:v>2.9430033838034038</c:v>
                </c:pt>
                <c:pt idx="15">
                  <c:v>3.3635235431342472</c:v>
                </c:pt>
                <c:pt idx="16">
                  <c:v>4.7535231477407089</c:v>
                </c:pt>
                <c:pt idx="17">
                  <c:v>7.748055237752685</c:v>
                </c:pt>
                <c:pt idx="18">
                  <c:v>4.68005647750274</c:v>
                </c:pt>
                <c:pt idx="19">
                  <c:v>5.3616639180438534</c:v>
                </c:pt>
                <c:pt idx="20">
                  <c:v>6.6806202321597796</c:v>
                </c:pt>
              </c:numCache>
            </c:numRef>
          </c:yVal>
          <c:extLst xmlns:c16r2="http://schemas.microsoft.com/office/drawing/2015/06/chart">
            <c:ext xmlns:c16="http://schemas.microsoft.com/office/drawing/2014/chart" uri="{C3380CC4-5D6E-409C-BE32-E72D297353CC}">
              <c16:uniqueId val="{00000000-7E84-45A3-B373-9D3998FCDF8D}"/>
            </c:ext>
          </c:extLst>
        </c:ser>
        <c:axId val="162130944"/>
        <c:axId val="162251904"/>
      </c:scatterChart>
      <c:valAx>
        <c:axId val="162130944"/>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2251904"/>
        <c:crosses val="autoZero"/>
        <c:crossBetween val="midCat"/>
      </c:valAx>
      <c:valAx>
        <c:axId val="16225190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城镇百分比</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2130944"/>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24.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smtClean="0">
                <a:solidFill>
                  <a:srgbClr val="2C2C2C"/>
                </a:solidFill>
              </a:rPr>
              <a:t>甘肃省</a:t>
            </a:r>
            <a:endParaRPr lang="zh-CN" altLang="en-US" sz="1800" b="1" dirty="0">
              <a:solidFill>
                <a:srgbClr val="2C2C2C"/>
              </a:solidFill>
            </a:endParaRPr>
          </a:p>
        </c:rich>
      </c:tx>
      <c:layout/>
      <c:spPr>
        <a:noFill/>
        <a:ln>
          <a:noFill/>
        </a:ln>
        <a:effectLst/>
      </c:spPr>
    </c:title>
    <c:plotArea>
      <c:layout/>
      <c:scatterChart>
        <c:scatterStyle val="lineMarker"/>
        <c:ser>
          <c:idx val="0"/>
          <c:order val="0"/>
          <c:tx>
            <c:v>甘肃</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trendlineLbl>
              <c:layout>
                <c:manualLayout>
                  <c:x val="0.14252260134149899"/>
                  <c:y val="-0.24502017171127274"/>
                </c:manualLayout>
              </c:layout>
              <c:numFmt formatCode="General" sourceLinked="0"/>
              <c:spPr>
                <a:noFill/>
                <a:ln>
                  <a:noFill/>
                </a:ln>
                <a:effectLst/>
              </c:spPr>
              <c:txPr>
                <a:bodyPr rot="0" spcFirstLastPara="1" vertOverflow="ellipsis" vert="horz" wrap="square" anchor="ctr" anchorCtr="1"/>
                <a:lstStyle/>
                <a:p>
                  <a:pPr>
                    <a:defRPr sz="1800" b="1" i="0" u="none" strike="noStrike" kern="1200" baseline="0">
                      <a:solidFill>
                        <a:srgbClr val="2C2C2C"/>
                      </a:solidFill>
                      <a:latin typeface="+mn-lt"/>
                      <a:ea typeface="+mn-ea"/>
                      <a:cs typeface="+mn-cs"/>
                    </a:defRPr>
                  </a:pPr>
                  <a:endParaRPr lang="zh-CN"/>
                </a:p>
              </c:txPr>
            </c:trendlineLbl>
          </c:trendline>
          <c:xVal>
            <c:numRef>
              <c:f>Sheet1!$S$2:$S$22</c:f>
              <c:numCache>
                <c:formatCode>General</c:formatCode>
                <c:ptCount val="21"/>
                <c:pt idx="0">
                  <c:v>372.24</c:v>
                </c:pt>
                <c:pt idx="1">
                  <c:v>453.61</c:v>
                </c:pt>
                <c:pt idx="2">
                  <c:v>557.76</c:v>
                </c:pt>
                <c:pt idx="3">
                  <c:v>722.52</c:v>
                </c:pt>
                <c:pt idx="4">
                  <c:v>793.57</c:v>
                </c:pt>
                <c:pt idx="5">
                  <c:v>887.67000000000053</c:v>
                </c:pt>
                <c:pt idx="6">
                  <c:v>956.31999999999948</c:v>
                </c:pt>
                <c:pt idx="7">
                  <c:v>1052.8799999999999</c:v>
                </c:pt>
                <c:pt idx="8">
                  <c:v>1125.3699999999999</c:v>
                </c:pt>
                <c:pt idx="9">
                  <c:v>1232.03</c:v>
                </c:pt>
                <c:pt idx="10">
                  <c:v>1399.83</c:v>
                </c:pt>
                <c:pt idx="11">
                  <c:v>1688.49</c:v>
                </c:pt>
                <c:pt idx="12">
                  <c:v>1933.98</c:v>
                </c:pt>
                <c:pt idx="13">
                  <c:v>2277.3500000000022</c:v>
                </c:pt>
                <c:pt idx="14">
                  <c:v>2703.98</c:v>
                </c:pt>
                <c:pt idx="15">
                  <c:v>3166.82</c:v>
                </c:pt>
                <c:pt idx="16">
                  <c:v>3387.56</c:v>
                </c:pt>
                <c:pt idx="17">
                  <c:v>4120.75</c:v>
                </c:pt>
                <c:pt idx="18">
                  <c:v>5020.37</c:v>
                </c:pt>
                <c:pt idx="19">
                  <c:v>5650.2</c:v>
                </c:pt>
                <c:pt idx="20">
                  <c:v>6330.6900000000014</c:v>
                </c:pt>
              </c:numCache>
            </c:numRef>
          </c:xVal>
          <c:yVal>
            <c:numRef>
              <c:f>Sheet1!$R$2:$R$22</c:f>
              <c:numCache>
                <c:formatCode>General</c:formatCode>
                <c:ptCount val="21"/>
                <c:pt idx="0">
                  <c:v>1.0559527832519733</c:v>
                </c:pt>
                <c:pt idx="1">
                  <c:v>0.75549473529244471</c:v>
                </c:pt>
                <c:pt idx="2">
                  <c:v>0.69694222037828335</c:v>
                </c:pt>
                <c:pt idx="3">
                  <c:v>0.70447040086724577</c:v>
                </c:pt>
                <c:pt idx="4">
                  <c:v>0.5278090987262315</c:v>
                </c:pt>
                <c:pt idx="5">
                  <c:v>0.52212114013457123</c:v>
                </c:pt>
                <c:pt idx="6">
                  <c:v>0.54169440940587721</c:v>
                </c:pt>
                <c:pt idx="7">
                  <c:v>0.80936304901347378</c:v>
                </c:pt>
                <c:pt idx="8">
                  <c:v>0.88380838940433659</c:v>
                </c:pt>
                <c:pt idx="9">
                  <c:v>1.0832215259119973</c:v>
                </c:pt>
                <c:pt idx="10">
                  <c:v>0.73659063762015931</c:v>
                </c:pt>
                <c:pt idx="11">
                  <c:v>1.104969602880113</c:v>
                </c:pt>
                <c:pt idx="12">
                  <c:v>0.90840044566828493</c:v>
                </c:pt>
                <c:pt idx="13">
                  <c:v>1.2173904315153057</c:v>
                </c:pt>
                <c:pt idx="14">
                  <c:v>1.2973564375980755</c:v>
                </c:pt>
                <c:pt idx="15">
                  <c:v>1.4715083462427678</c:v>
                </c:pt>
                <c:pt idx="16">
                  <c:v>1.4929218374113753</c:v>
                </c:pt>
                <c:pt idx="17">
                  <c:v>2.9117329202313997</c:v>
                </c:pt>
                <c:pt idx="18">
                  <c:v>2.1860163210953001</c:v>
                </c:pt>
                <c:pt idx="19">
                  <c:v>2.930637017903686</c:v>
                </c:pt>
                <c:pt idx="20">
                  <c:v>2.9619207901578242</c:v>
                </c:pt>
              </c:numCache>
            </c:numRef>
          </c:yVal>
          <c:extLst xmlns:c16r2="http://schemas.microsoft.com/office/drawing/2015/06/chart">
            <c:ext xmlns:c16="http://schemas.microsoft.com/office/drawing/2014/chart" uri="{C3380CC4-5D6E-409C-BE32-E72D297353CC}">
              <c16:uniqueId val="{00000000-DE78-4443-BC9A-F1A2A4203781}"/>
            </c:ext>
          </c:extLst>
        </c:ser>
        <c:axId val="162413952"/>
        <c:axId val="162432512"/>
      </c:scatterChart>
      <c:valAx>
        <c:axId val="162413952"/>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2432512"/>
        <c:crosses val="autoZero"/>
        <c:crossBetween val="midCat"/>
      </c:valAx>
      <c:valAx>
        <c:axId val="16243251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城镇百分比</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2413952"/>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25.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smtClean="0">
                <a:solidFill>
                  <a:srgbClr val="2C2C2C"/>
                </a:solidFill>
              </a:rPr>
              <a:t>湖北省</a:t>
            </a:r>
            <a:endParaRPr lang="zh-CN" altLang="en-US" sz="1800" b="1" dirty="0">
              <a:solidFill>
                <a:srgbClr val="2C2C2C"/>
              </a:solidFill>
            </a:endParaRPr>
          </a:p>
        </c:rich>
      </c:tx>
      <c:layout/>
      <c:spPr>
        <a:noFill/>
        <a:ln>
          <a:noFill/>
        </a:ln>
        <a:effectLst/>
      </c:spPr>
    </c:title>
    <c:plotArea>
      <c:layout/>
      <c:scatterChart>
        <c:scatterStyle val="lineMarker"/>
        <c:ser>
          <c:idx val="0"/>
          <c:order val="0"/>
          <c:tx>
            <c:v>湖北</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trendlineLbl>
              <c:layout>
                <c:manualLayout>
                  <c:x val="0.20903161211364696"/>
                  <c:y val="-0.30634221734500994"/>
                </c:manualLayout>
              </c:layout>
              <c:numFmt formatCode="General" sourceLinked="0"/>
              <c:spPr>
                <a:noFill/>
                <a:ln>
                  <a:noFill/>
                </a:ln>
                <a:effectLst/>
              </c:spPr>
              <c:txPr>
                <a:bodyPr rot="0" spcFirstLastPara="1" vertOverflow="ellipsis" vert="horz" wrap="square" anchor="ctr" anchorCtr="1"/>
                <a:lstStyle/>
                <a:p>
                  <a:pPr>
                    <a:defRPr sz="1800" b="1" i="0" u="none" strike="noStrike" kern="1200" baseline="0">
                      <a:solidFill>
                        <a:srgbClr val="2C2C2C"/>
                      </a:solidFill>
                      <a:latin typeface="+mn-lt"/>
                      <a:ea typeface="+mn-ea"/>
                      <a:cs typeface="+mn-cs"/>
                    </a:defRPr>
                  </a:pPr>
                  <a:endParaRPr lang="zh-CN"/>
                </a:p>
              </c:txPr>
            </c:trendlineLbl>
          </c:trendline>
          <c:xVal>
            <c:numRef>
              <c:f>Sheet1!$J$2:$J$22</c:f>
              <c:numCache>
                <c:formatCode>General</c:formatCode>
                <c:ptCount val="21"/>
                <c:pt idx="0">
                  <c:v>1325.83</c:v>
                </c:pt>
                <c:pt idx="1">
                  <c:v>1700.92</c:v>
                </c:pt>
                <c:pt idx="2">
                  <c:v>2109.38</c:v>
                </c:pt>
                <c:pt idx="3">
                  <c:v>2499.77</c:v>
                </c:pt>
                <c:pt idx="4">
                  <c:v>2856.4</c:v>
                </c:pt>
                <c:pt idx="5">
                  <c:v>3114.02</c:v>
                </c:pt>
                <c:pt idx="6">
                  <c:v>3229.29</c:v>
                </c:pt>
                <c:pt idx="7">
                  <c:v>3545.3900000000012</c:v>
                </c:pt>
                <c:pt idx="8">
                  <c:v>3880.53</c:v>
                </c:pt>
                <c:pt idx="9">
                  <c:v>4212.8200000000024</c:v>
                </c:pt>
                <c:pt idx="10">
                  <c:v>4757.45</c:v>
                </c:pt>
                <c:pt idx="11">
                  <c:v>5633.24</c:v>
                </c:pt>
                <c:pt idx="12">
                  <c:v>6590.1900000000014</c:v>
                </c:pt>
                <c:pt idx="13">
                  <c:v>7617.4699999999993</c:v>
                </c:pt>
                <c:pt idx="14">
                  <c:v>9333.4</c:v>
                </c:pt>
                <c:pt idx="15">
                  <c:v>11328.92</c:v>
                </c:pt>
                <c:pt idx="16">
                  <c:v>12961.1</c:v>
                </c:pt>
                <c:pt idx="17">
                  <c:v>15967.61</c:v>
                </c:pt>
                <c:pt idx="18">
                  <c:v>19632.259999999977</c:v>
                </c:pt>
                <c:pt idx="19">
                  <c:v>22250.45</c:v>
                </c:pt>
                <c:pt idx="20">
                  <c:v>24791.82999999998</c:v>
                </c:pt>
              </c:numCache>
            </c:numRef>
          </c:xVal>
          <c:yVal>
            <c:numRef>
              <c:f>Sheet1!$I$2:$I$22</c:f>
              <c:numCache>
                <c:formatCode>General</c:formatCode>
                <c:ptCount val="21"/>
                <c:pt idx="0">
                  <c:v>1.7737885767383021</c:v>
                </c:pt>
                <c:pt idx="1">
                  <c:v>2.9940096083509617</c:v>
                </c:pt>
                <c:pt idx="2">
                  <c:v>2.9279769083252605</c:v>
                </c:pt>
                <c:pt idx="3">
                  <c:v>2.5535280045867026</c:v>
                </c:pt>
                <c:pt idx="4">
                  <c:v>2.3036317985014194</c:v>
                </c:pt>
                <c:pt idx="5">
                  <c:v>2.6531701627093214</c:v>
                </c:pt>
                <c:pt idx="6">
                  <c:v>2.6539609734880667</c:v>
                </c:pt>
                <c:pt idx="7">
                  <c:v>3.6136098535023042</c:v>
                </c:pt>
                <c:pt idx="8">
                  <c:v>3.5297839109547064</c:v>
                </c:pt>
                <c:pt idx="9">
                  <c:v>4.3118957711393611</c:v>
                </c:pt>
                <c:pt idx="10">
                  <c:v>2.8492912358395444</c:v>
                </c:pt>
                <c:pt idx="11">
                  <c:v>4.1877384788754606</c:v>
                </c:pt>
                <c:pt idx="12">
                  <c:v>3.3989047270714332</c:v>
                </c:pt>
                <c:pt idx="13">
                  <c:v>4.5309503568533636</c:v>
                </c:pt>
                <c:pt idx="14">
                  <c:v>5.3798857278424705</c:v>
                </c:pt>
                <c:pt idx="15">
                  <c:v>5.3541843775330538</c:v>
                </c:pt>
                <c:pt idx="16">
                  <c:v>4.4922006286945724</c:v>
                </c:pt>
                <c:pt idx="17">
                  <c:v>9.4573061030821854</c:v>
                </c:pt>
                <c:pt idx="18">
                  <c:v>7.9733496767560954</c:v>
                </c:pt>
                <c:pt idx="19">
                  <c:v>8.8207034261877002</c:v>
                </c:pt>
                <c:pt idx="20">
                  <c:v>11.532393586524583</c:v>
                </c:pt>
              </c:numCache>
            </c:numRef>
          </c:yVal>
          <c:extLst xmlns:c16r2="http://schemas.microsoft.com/office/drawing/2015/06/chart">
            <c:ext xmlns:c16="http://schemas.microsoft.com/office/drawing/2014/chart" uri="{C3380CC4-5D6E-409C-BE32-E72D297353CC}">
              <c16:uniqueId val="{00000000-2DF0-418E-8EE7-15880E8389E2}"/>
            </c:ext>
          </c:extLst>
        </c:ser>
        <c:axId val="162416896"/>
        <c:axId val="162345344"/>
      </c:scatterChart>
      <c:valAx>
        <c:axId val="162416896"/>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2345344"/>
        <c:crosses val="autoZero"/>
        <c:crossBetween val="midCat"/>
      </c:valAx>
      <c:valAx>
        <c:axId val="16234534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城镇百分比</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2416896"/>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26.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smtClean="0">
                <a:solidFill>
                  <a:srgbClr val="2C2C2C"/>
                </a:solidFill>
              </a:rPr>
              <a:t>广东省</a:t>
            </a:r>
            <a:endParaRPr lang="zh-CN" altLang="en-US" sz="1800" b="1" dirty="0">
              <a:solidFill>
                <a:srgbClr val="2C2C2C"/>
              </a:solidFill>
            </a:endParaRPr>
          </a:p>
        </c:rich>
      </c:tx>
      <c:layout/>
      <c:spPr>
        <a:noFill/>
        <a:ln>
          <a:noFill/>
        </a:ln>
        <a:effectLst/>
      </c:spPr>
    </c:title>
    <c:plotArea>
      <c:layout/>
      <c:scatterChart>
        <c:scatterStyle val="lineMarker"/>
        <c:ser>
          <c:idx val="0"/>
          <c:order val="0"/>
          <c:tx>
            <c:v>广东</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trendlineLbl>
              <c:layout>
                <c:manualLayout>
                  <c:x val="0.15766029246344224"/>
                  <c:y val="-0.26986085908315921"/>
                </c:manualLayout>
              </c:layout>
              <c:numFmt formatCode="General" sourceLinked="0"/>
              <c:spPr>
                <a:noFill/>
                <a:ln>
                  <a:noFill/>
                </a:ln>
                <a:effectLst/>
              </c:spPr>
              <c:txPr>
                <a:bodyPr rot="0" spcFirstLastPara="1" vertOverflow="ellipsis" vert="horz" wrap="square" anchor="ctr" anchorCtr="1"/>
                <a:lstStyle/>
                <a:p>
                  <a:pPr>
                    <a:defRPr sz="1800" b="1" i="0" u="none" strike="noStrike" kern="1200" baseline="0">
                      <a:solidFill>
                        <a:srgbClr val="2C2C2C"/>
                      </a:solidFill>
                      <a:latin typeface="+mn-lt"/>
                      <a:ea typeface="+mn-ea"/>
                      <a:cs typeface="+mn-cs"/>
                    </a:defRPr>
                  </a:pPr>
                  <a:endParaRPr lang="zh-CN"/>
                </a:p>
              </c:txPr>
            </c:trendlineLbl>
          </c:trendline>
          <c:xVal>
            <c:numRef>
              <c:f>Sheet1!$P$2:$P$22</c:f>
              <c:numCache>
                <c:formatCode>General</c:formatCode>
                <c:ptCount val="21"/>
                <c:pt idx="0">
                  <c:v>3469.2799999999997</c:v>
                </c:pt>
                <c:pt idx="1">
                  <c:v>4619.0200000000004</c:v>
                </c:pt>
                <c:pt idx="2">
                  <c:v>5933.05</c:v>
                </c:pt>
                <c:pt idx="3">
                  <c:v>6834.9699999999993</c:v>
                </c:pt>
                <c:pt idx="4">
                  <c:v>7774.53</c:v>
                </c:pt>
                <c:pt idx="5">
                  <c:v>8530.8799999999792</c:v>
                </c:pt>
                <c:pt idx="6">
                  <c:v>9250.68</c:v>
                </c:pt>
                <c:pt idx="7">
                  <c:v>10741.25</c:v>
                </c:pt>
                <c:pt idx="8">
                  <c:v>12039.25</c:v>
                </c:pt>
                <c:pt idx="9">
                  <c:v>13502.42</c:v>
                </c:pt>
                <c:pt idx="10">
                  <c:v>15844.64000000001</c:v>
                </c:pt>
                <c:pt idx="11">
                  <c:v>18864.62</c:v>
                </c:pt>
                <c:pt idx="12">
                  <c:v>22557.37</c:v>
                </c:pt>
                <c:pt idx="13">
                  <c:v>26587.759999999977</c:v>
                </c:pt>
                <c:pt idx="14">
                  <c:v>31777.01</c:v>
                </c:pt>
                <c:pt idx="15">
                  <c:v>36796.71</c:v>
                </c:pt>
                <c:pt idx="16">
                  <c:v>39482.560000000005</c:v>
                </c:pt>
                <c:pt idx="17">
                  <c:v>46013.06</c:v>
                </c:pt>
                <c:pt idx="18">
                  <c:v>53210.28</c:v>
                </c:pt>
                <c:pt idx="19">
                  <c:v>57067.92</c:v>
                </c:pt>
                <c:pt idx="20">
                  <c:v>62474.79</c:v>
                </c:pt>
              </c:numCache>
            </c:numRef>
          </c:xVal>
          <c:yVal>
            <c:numRef>
              <c:f>Sheet1!$O$2:$O$22</c:f>
              <c:numCache>
                <c:formatCode>General</c:formatCode>
                <c:ptCount val="21"/>
                <c:pt idx="0">
                  <c:v>10.012278453982479</c:v>
                </c:pt>
                <c:pt idx="1">
                  <c:v>13.945387572069198</c:v>
                </c:pt>
                <c:pt idx="2">
                  <c:v>12.665937077372066</c:v>
                </c:pt>
                <c:pt idx="3">
                  <c:v>12.2731155242366</c:v>
                </c:pt>
                <c:pt idx="4">
                  <c:v>11.087088048971458</c:v>
                </c:pt>
                <c:pt idx="5">
                  <c:v>11.146255961278369</c:v>
                </c:pt>
                <c:pt idx="6">
                  <c:v>12.472417965691509</c:v>
                </c:pt>
                <c:pt idx="7">
                  <c:v>15.631005765534903</c:v>
                </c:pt>
                <c:pt idx="8">
                  <c:v>15.524236600469784</c:v>
                </c:pt>
                <c:pt idx="9">
                  <c:v>16.968289557975602</c:v>
                </c:pt>
                <c:pt idx="10">
                  <c:v>14.178500249128062</c:v>
                </c:pt>
                <c:pt idx="11">
                  <c:v>17.473218734429487</c:v>
                </c:pt>
                <c:pt idx="12">
                  <c:v>14.986386931454208</c:v>
                </c:pt>
                <c:pt idx="13">
                  <c:v>17.21118940849885</c:v>
                </c:pt>
                <c:pt idx="14">
                  <c:v>19.545430279735154</c:v>
                </c:pt>
                <c:pt idx="15">
                  <c:v>20.144227347142142</c:v>
                </c:pt>
                <c:pt idx="16">
                  <c:v>19.280286853156785</c:v>
                </c:pt>
                <c:pt idx="17">
                  <c:v>26.079703181721079</c:v>
                </c:pt>
                <c:pt idx="18">
                  <c:v>25.61659192825115</c:v>
                </c:pt>
                <c:pt idx="19">
                  <c:v>25.564986831802976</c:v>
                </c:pt>
                <c:pt idx="20">
                  <c:v>28.857480959498918</c:v>
                </c:pt>
              </c:numCache>
            </c:numRef>
          </c:yVal>
          <c:extLst xmlns:c16r2="http://schemas.microsoft.com/office/drawing/2015/06/chart">
            <c:ext xmlns:c16="http://schemas.microsoft.com/office/drawing/2014/chart" uri="{C3380CC4-5D6E-409C-BE32-E72D297353CC}">
              <c16:uniqueId val="{00000000-E7AE-4F62-9F0E-577C8FA17665}"/>
            </c:ext>
          </c:extLst>
        </c:ser>
        <c:axId val="162552448"/>
        <c:axId val="162587392"/>
      </c:scatterChart>
      <c:valAx>
        <c:axId val="162552448"/>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2587392"/>
        <c:crosses val="autoZero"/>
        <c:crossBetween val="midCat"/>
      </c:valAx>
      <c:valAx>
        <c:axId val="16258739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城镇百分比</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2552448"/>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27.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smtClean="0">
                <a:solidFill>
                  <a:srgbClr val="2C2C2C"/>
                </a:solidFill>
              </a:rPr>
              <a:t>云南省</a:t>
            </a:r>
            <a:endParaRPr lang="zh-CN" altLang="en-US" sz="1800" b="1" dirty="0">
              <a:solidFill>
                <a:srgbClr val="2C2C2C"/>
              </a:solidFill>
            </a:endParaRPr>
          </a:p>
        </c:rich>
      </c:tx>
      <c:layout/>
      <c:spPr>
        <a:noFill/>
        <a:ln>
          <a:noFill/>
        </a:ln>
        <a:effectLst/>
      </c:spPr>
    </c:title>
    <c:plotArea>
      <c:layout/>
      <c:scatterChart>
        <c:scatterStyle val="lineMarker"/>
        <c:ser>
          <c:idx val="0"/>
          <c:order val="0"/>
          <c:tx>
            <c:v>云南</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trendlineLbl>
              <c:layout>
                <c:manualLayout>
                  <c:x val="0.19739110533261264"/>
                  <c:y val="-0.24038667474258019"/>
                </c:manualLayout>
              </c:layout>
              <c:numFmt formatCode="General" sourceLinked="0"/>
              <c:spPr>
                <a:noFill/>
                <a:ln>
                  <a:noFill/>
                </a:ln>
                <a:effectLst/>
              </c:spPr>
              <c:txPr>
                <a:bodyPr rot="0" spcFirstLastPara="1" vertOverflow="ellipsis" vert="horz" wrap="square" anchor="ctr" anchorCtr="1"/>
                <a:lstStyle/>
                <a:p>
                  <a:pPr>
                    <a:defRPr sz="1800" b="1" i="0" u="none" strike="noStrike" kern="1200" baseline="0">
                      <a:solidFill>
                        <a:srgbClr val="2C2C2C"/>
                      </a:solidFill>
                      <a:latin typeface="+mn-lt"/>
                      <a:ea typeface="+mn-ea"/>
                      <a:cs typeface="+mn-cs"/>
                    </a:defRPr>
                  </a:pPr>
                  <a:endParaRPr lang="zh-CN"/>
                </a:p>
              </c:txPr>
            </c:trendlineLbl>
          </c:trendline>
          <c:xVal>
            <c:numRef>
              <c:f>Sheet1!$D$2:$D$22</c:f>
              <c:numCache>
                <c:formatCode>General</c:formatCode>
                <c:ptCount val="21"/>
                <c:pt idx="0">
                  <c:v>783.27000000000055</c:v>
                </c:pt>
                <c:pt idx="1">
                  <c:v>983.78000000000054</c:v>
                </c:pt>
                <c:pt idx="2">
                  <c:v>1222.1499999999999</c:v>
                </c:pt>
                <c:pt idx="3">
                  <c:v>1517.6899999999998</c:v>
                </c:pt>
                <c:pt idx="4">
                  <c:v>1676.1699999999998</c:v>
                </c:pt>
                <c:pt idx="5">
                  <c:v>1831.33</c:v>
                </c:pt>
                <c:pt idx="6">
                  <c:v>1899.82</c:v>
                </c:pt>
                <c:pt idx="7">
                  <c:v>2011.1899999999998</c:v>
                </c:pt>
                <c:pt idx="8">
                  <c:v>2138.3100000000022</c:v>
                </c:pt>
                <c:pt idx="9">
                  <c:v>2312.8200000000002</c:v>
                </c:pt>
                <c:pt idx="10">
                  <c:v>2556.02</c:v>
                </c:pt>
                <c:pt idx="11">
                  <c:v>3081.9100000000012</c:v>
                </c:pt>
                <c:pt idx="12">
                  <c:v>3462.73</c:v>
                </c:pt>
                <c:pt idx="13">
                  <c:v>3988.14</c:v>
                </c:pt>
                <c:pt idx="14">
                  <c:v>4772.5200000000004</c:v>
                </c:pt>
                <c:pt idx="15">
                  <c:v>5692.1200000000044</c:v>
                </c:pt>
                <c:pt idx="16">
                  <c:v>6169.75</c:v>
                </c:pt>
                <c:pt idx="17">
                  <c:v>7224.18</c:v>
                </c:pt>
                <c:pt idx="18">
                  <c:v>8893.1200000000008</c:v>
                </c:pt>
                <c:pt idx="19">
                  <c:v>10309.469999999981</c:v>
                </c:pt>
                <c:pt idx="20">
                  <c:v>11832.31</c:v>
                </c:pt>
              </c:numCache>
            </c:numRef>
          </c:xVal>
          <c:yVal>
            <c:numRef>
              <c:f>Sheet1!$C$2:$C$22</c:f>
              <c:numCache>
                <c:formatCode>General</c:formatCode>
                <c:ptCount val="21"/>
                <c:pt idx="0">
                  <c:v>0.66436095526960415</c:v>
                </c:pt>
                <c:pt idx="1">
                  <c:v>1.0397988479547438</c:v>
                </c:pt>
                <c:pt idx="2">
                  <c:v>1.0045445612158281</c:v>
                </c:pt>
                <c:pt idx="3">
                  <c:v>1.1579209696144519</c:v>
                </c:pt>
                <c:pt idx="4">
                  <c:v>0.96989810700689172</c:v>
                </c:pt>
                <c:pt idx="5">
                  <c:v>1.1149674708291037</c:v>
                </c:pt>
                <c:pt idx="6">
                  <c:v>1.2103971780361742</c:v>
                </c:pt>
                <c:pt idx="7">
                  <c:v>1.817014042957551</c:v>
                </c:pt>
                <c:pt idx="8">
                  <c:v>2.0502191236270577</c:v>
                </c:pt>
                <c:pt idx="9">
                  <c:v>2.3298220874184743</c:v>
                </c:pt>
                <c:pt idx="10">
                  <c:v>1.5394371875994046</c:v>
                </c:pt>
                <c:pt idx="11">
                  <c:v>2.1490932151706894</c:v>
                </c:pt>
                <c:pt idx="12">
                  <c:v>1.8431508417467513</c:v>
                </c:pt>
                <c:pt idx="13">
                  <c:v>2.3638607090974295</c:v>
                </c:pt>
                <c:pt idx="14">
                  <c:v>2.8768713644016777</c:v>
                </c:pt>
                <c:pt idx="15">
                  <c:v>2.9283345186067709</c:v>
                </c:pt>
                <c:pt idx="16">
                  <c:v>3.0790769860421388</c:v>
                </c:pt>
                <c:pt idx="17">
                  <c:v>5.6224509023273841</c:v>
                </c:pt>
                <c:pt idx="18">
                  <c:v>4.2258543592735931</c:v>
                </c:pt>
                <c:pt idx="19">
                  <c:v>5.2749733060213915</c:v>
                </c:pt>
                <c:pt idx="20">
                  <c:v>5.5924644975149782</c:v>
                </c:pt>
              </c:numCache>
            </c:numRef>
          </c:yVal>
          <c:extLst xmlns:c16r2="http://schemas.microsoft.com/office/drawing/2015/06/chart">
            <c:ext xmlns:c16="http://schemas.microsoft.com/office/drawing/2014/chart" uri="{C3380CC4-5D6E-409C-BE32-E72D297353CC}">
              <c16:uniqueId val="{00000000-B927-4B19-8BFA-4CBDE52216D2}"/>
            </c:ext>
          </c:extLst>
        </c:ser>
        <c:axId val="162625024"/>
        <c:axId val="162626944"/>
      </c:scatterChart>
      <c:valAx>
        <c:axId val="162625024"/>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2626944"/>
        <c:crosses val="autoZero"/>
        <c:crossBetween val="midCat"/>
      </c:valAx>
      <c:valAx>
        <c:axId val="16262694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坐城镇百分比</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2625024"/>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title>
      <c:tx>
        <c:rich>
          <a:bodyPr rot="0" vert="horz"/>
          <a:lstStyle/>
          <a:p>
            <a:pPr>
              <a:defRPr/>
            </a:pPr>
            <a:r>
              <a:rPr lang="zh-CN" dirty="0" smtClean="0"/>
              <a:t>北京</a:t>
            </a:r>
            <a:r>
              <a:rPr lang="zh-CN" altLang="en-US" dirty="0" smtClean="0"/>
              <a:t>市</a:t>
            </a:r>
            <a:r>
              <a:rPr lang="zh-CN" dirty="0" smtClean="0"/>
              <a:t>夜光</a:t>
            </a:r>
            <a:r>
              <a:rPr lang="zh-CN" dirty="0"/>
              <a:t>强度</a:t>
            </a:r>
            <a:r>
              <a:rPr lang="en-US" dirty="0"/>
              <a:t>-</a:t>
            </a:r>
            <a:r>
              <a:rPr lang="zh-CN" dirty="0"/>
              <a:t>人口密度</a:t>
            </a:r>
          </a:p>
        </c:rich>
      </c:tx>
      <c:layout/>
      <c:spPr>
        <a:noFill/>
        <a:ln>
          <a:noFill/>
        </a:ln>
        <a:effectLst/>
      </c:spPr>
    </c:title>
    <c:plotArea>
      <c:layout/>
      <c:scatterChart>
        <c:scatterStyle val="lineMarker"/>
        <c:ser>
          <c:idx val="0"/>
          <c:order val="0"/>
          <c:spPr>
            <a:ln w="19050" cap="rnd">
              <a:solidFill>
                <a:schemeClr val="bg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Eq val="1"/>
            <c:trendlineLbl>
              <c:layout>
                <c:manualLayout>
                  <c:x val="0.1215931758530186"/>
                  <c:y val="-0.16299686497521146"/>
                </c:manualLayout>
              </c:layout>
              <c:numFmt formatCode="General" sourceLinked="0"/>
              <c:spPr>
                <a:noFill/>
                <a:ln>
                  <a:noFill/>
                </a:ln>
                <a:effectLst/>
              </c:spPr>
              <c:txPr>
                <a:bodyPr rot="0" vert="horz"/>
                <a:lstStyle/>
                <a:p>
                  <a:pPr>
                    <a:defRPr/>
                  </a:pPr>
                  <a:endParaRPr lang="zh-CN"/>
                </a:p>
              </c:txPr>
            </c:trendlineLbl>
          </c:trendline>
          <c:xVal>
            <c:numRef>
              <c:f>Sheet1!$C$2:$C$15</c:f>
              <c:numCache>
                <c:formatCode>General</c:formatCode>
                <c:ptCount val="14"/>
                <c:pt idx="0">
                  <c:v>643.65895953757331</c:v>
                </c:pt>
                <c:pt idx="1">
                  <c:v>651.95953757225459</c:v>
                </c:pt>
                <c:pt idx="2">
                  <c:v>660.59537572254351</c:v>
                </c:pt>
                <c:pt idx="3">
                  <c:v>667.08670520231317</c:v>
                </c:pt>
                <c:pt idx="4">
                  <c:v>675.00578034682235</c:v>
                </c:pt>
                <c:pt idx="5">
                  <c:v>684.47398843930739</c:v>
                </c:pt>
                <c:pt idx="6">
                  <c:v>693.61849710982665</c:v>
                </c:pt>
                <c:pt idx="7">
                  <c:v>703.03468208092397</c:v>
                </c:pt>
                <c:pt idx="8">
                  <c:v>712.30057803468253</c:v>
                </c:pt>
                <c:pt idx="9">
                  <c:v>721.10982658959551</c:v>
                </c:pt>
                <c:pt idx="10">
                  <c:v>727.16763005780342</c:v>
                </c:pt>
                <c:pt idx="11">
                  <c:v>738.68208092485554</c:v>
                </c:pt>
                <c:pt idx="12">
                  <c:v>749.97687861271675</c:v>
                </c:pt>
                <c:pt idx="13">
                  <c:v>760.89017341040449</c:v>
                </c:pt>
              </c:numCache>
            </c:numRef>
          </c:xVal>
          <c:yVal>
            <c:numRef>
              <c:f>Sheet1!$D$2:$D$15</c:f>
              <c:numCache>
                <c:formatCode>General</c:formatCode>
                <c:ptCount val="14"/>
                <c:pt idx="0">
                  <c:v>14.05</c:v>
                </c:pt>
                <c:pt idx="1">
                  <c:v>15.209999999999999</c:v>
                </c:pt>
                <c:pt idx="2">
                  <c:v>16.47</c:v>
                </c:pt>
                <c:pt idx="3">
                  <c:v>13.3</c:v>
                </c:pt>
                <c:pt idx="4">
                  <c:v>16.479999999999986</c:v>
                </c:pt>
                <c:pt idx="5">
                  <c:v>15.34</c:v>
                </c:pt>
                <c:pt idx="6">
                  <c:v>16.66</c:v>
                </c:pt>
                <c:pt idx="7">
                  <c:v>17.489999999999966</c:v>
                </c:pt>
                <c:pt idx="8">
                  <c:v>17.29</c:v>
                </c:pt>
                <c:pt idx="9">
                  <c:v>17.32</c:v>
                </c:pt>
                <c:pt idx="10">
                  <c:v>22.34</c:v>
                </c:pt>
                <c:pt idx="11">
                  <c:v>19.57</c:v>
                </c:pt>
                <c:pt idx="12">
                  <c:v>20.25</c:v>
                </c:pt>
                <c:pt idx="13">
                  <c:v>22.79</c:v>
                </c:pt>
              </c:numCache>
            </c:numRef>
          </c:yVal>
        </c:ser>
        <c:axId val="160578176"/>
        <c:axId val="160580352"/>
      </c:scatterChart>
      <c:valAx>
        <c:axId val="160578176"/>
        <c:scaling>
          <c:orientation val="minMax"/>
        </c:scaling>
        <c:axPos val="b"/>
        <c:majorGridlines>
          <c:spPr>
            <a:ln w="9525" cap="flat" cmpd="sng" algn="ctr">
              <a:solidFill>
                <a:schemeClr val="tx1"/>
              </a:solidFill>
              <a:round/>
            </a:ln>
            <a:effectLst/>
          </c:spPr>
        </c:majorGridlines>
        <c:title>
          <c:tx>
            <c:rich>
              <a:bodyPr rot="0" vert="horz"/>
              <a:lstStyle/>
              <a:p>
                <a:pPr>
                  <a:defRPr/>
                </a:pPr>
                <a:r>
                  <a:rPr lang="zh-CN" sz="1400" dirty="0"/>
                  <a:t>人口密度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vert="horz"/>
          <a:lstStyle/>
          <a:p>
            <a:pPr>
              <a:defRPr sz="900" b="1"/>
            </a:pPr>
            <a:endParaRPr lang="zh-CN"/>
          </a:p>
        </c:txPr>
        <c:crossAx val="160580352"/>
        <c:crosses val="autoZero"/>
        <c:crossBetween val="midCat"/>
      </c:valAx>
      <c:valAx>
        <c:axId val="160580352"/>
        <c:scaling>
          <c:orientation val="minMax"/>
        </c:scaling>
        <c:axPos val="l"/>
        <c:majorGridlines>
          <c:spPr>
            <a:ln w="9525" cap="flat" cmpd="sng" algn="ctr">
              <a:solidFill>
                <a:schemeClr val="tx1"/>
              </a:solidFill>
              <a:round/>
            </a:ln>
            <a:effectLst/>
          </c:spPr>
        </c:majorGridlines>
        <c:title>
          <c:tx>
            <c:rich>
              <a:bodyPr rot="-5400000" vert="horz"/>
              <a:lstStyle/>
              <a:p>
                <a:pPr>
                  <a:defRPr/>
                </a:pPr>
                <a:r>
                  <a:rPr lang="zh-CN" sz="1400" dirty="0"/>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vert="horz"/>
          <a:lstStyle/>
          <a:p>
            <a:pPr>
              <a:defRPr sz="900" b="1"/>
            </a:pPr>
            <a:endParaRPr lang="zh-CN"/>
          </a:p>
        </c:txPr>
        <c:crossAx val="160578176"/>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solidFill>
            <a:schemeClr val="bg1"/>
          </a:solidFill>
        </a:defRPr>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0" baseline="0">
                <a:solidFill>
                  <a:schemeClr val="bg1"/>
                </a:solidFill>
                <a:latin typeface="+mn-lt"/>
                <a:ea typeface="+mn-ea"/>
                <a:cs typeface="+mn-cs"/>
              </a:defRPr>
            </a:pPr>
            <a:r>
              <a:rPr lang="zh-CN" altLang="en-US" sz="1800" b="1" dirty="0" smtClean="0">
                <a:solidFill>
                  <a:schemeClr val="bg1"/>
                </a:solidFill>
              </a:rPr>
              <a:t>黑龙江省</a:t>
            </a:r>
            <a:r>
              <a:rPr lang="zh-CN" altLang="zh-CN" sz="1800" b="1" i="0" baseline="0" dirty="0" smtClean="0">
                <a:solidFill>
                  <a:schemeClr val="bg1"/>
                </a:solidFill>
                <a:effectLst/>
              </a:rPr>
              <a:t>夜光</a:t>
            </a:r>
            <a:r>
              <a:rPr lang="zh-CN" altLang="zh-CN" sz="1800" b="1" i="0" baseline="0" dirty="0">
                <a:solidFill>
                  <a:schemeClr val="bg1"/>
                </a:solidFill>
                <a:effectLst/>
              </a:rPr>
              <a:t>强度</a:t>
            </a:r>
            <a:r>
              <a:rPr lang="en-US" altLang="zh-CN" sz="1800" b="1" i="0" baseline="0" dirty="0">
                <a:solidFill>
                  <a:schemeClr val="bg1"/>
                </a:solidFill>
                <a:effectLst/>
              </a:rPr>
              <a:t>-</a:t>
            </a:r>
            <a:r>
              <a:rPr lang="zh-CN" altLang="zh-CN" sz="1800" b="1" i="0" baseline="0" dirty="0">
                <a:solidFill>
                  <a:schemeClr val="bg1"/>
                </a:solidFill>
                <a:effectLst/>
              </a:rPr>
              <a:t>人口密度</a:t>
            </a:r>
            <a:endParaRPr lang="zh-CN" altLang="zh-CN" sz="1800" b="1" dirty="0">
              <a:solidFill>
                <a:schemeClr val="bg1"/>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0" baseline="0">
                <a:solidFill>
                  <a:schemeClr val="bg1"/>
                </a:solidFill>
                <a:latin typeface="+mn-lt"/>
                <a:ea typeface="+mn-ea"/>
                <a:cs typeface="+mn-cs"/>
              </a:defRPr>
            </a:pPr>
            <a:endParaRPr lang="zh-CN" altLang="en-US" sz="1800" b="1" dirty="0">
              <a:solidFill>
                <a:schemeClr val="bg1"/>
              </a:solidFill>
            </a:endParaRPr>
          </a:p>
        </c:rich>
      </c:tx>
      <c:layout/>
      <c:spPr>
        <a:noFill/>
        <a:ln>
          <a:noFill/>
        </a:ln>
        <a:effectLst/>
      </c:spPr>
    </c:title>
    <c:plotArea>
      <c:layout>
        <c:manualLayout>
          <c:layoutTarget val="inner"/>
          <c:xMode val="edge"/>
          <c:yMode val="edge"/>
          <c:x val="8.5737464926795265E-2"/>
          <c:y val="0.20746669896961978"/>
          <c:w val="0.84770822123989065"/>
          <c:h val="0.559358418327352"/>
        </c:manualLayout>
      </c:layout>
      <c:scatterChart>
        <c:scatterStyle val="lineMarker"/>
        <c:ser>
          <c:idx val="0"/>
          <c:order val="0"/>
          <c:spPr>
            <a:ln w="19050" cap="rnd">
              <a:solidFill>
                <a:schemeClr val="bg1"/>
              </a:solidFill>
              <a:round/>
            </a:ln>
            <a:effectLst/>
          </c:spPr>
          <c:marker>
            <c:symbol val="circle"/>
            <c:size val="5"/>
            <c:spPr>
              <a:solidFill>
                <a:schemeClr val="accent1"/>
              </a:solidFill>
              <a:ln w="9525">
                <a:solidFill>
                  <a:schemeClr val="accent1"/>
                </a:solidFill>
              </a:ln>
              <a:effectLst/>
            </c:spPr>
          </c:marker>
          <c:xVal>
            <c:numRef>
              <c:f>Sheet1!$G$2:$G$15</c:f>
              <c:numCache>
                <c:formatCode>General</c:formatCode>
                <c:ptCount val="14"/>
                <c:pt idx="0">
                  <c:v>75.118389897395389</c:v>
                </c:pt>
                <c:pt idx="1">
                  <c:v>75.197316495659038</c:v>
                </c:pt>
                <c:pt idx="2">
                  <c:v>75.236779794790849</c:v>
                </c:pt>
                <c:pt idx="3">
                  <c:v>75.276243093922673</c:v>
                </c:pt>
                <c:pt idx="4">
                  <c:v>75.315706393054228</c:v>
                </c:pt>
                <c:pt idx="5">
                  <c:v>75.37490134175215</c:v>
                </c:pt>
                <c:pt idx="6">
                  <c:v>75.434096290449887</c:v>
                </c:pt>
                <c:pt idx="7">
                  <c:v>75.453827940015827</c:v>
                </c:pt>
                <c:pt idx="8">
                  <c:v>75.473559589581683</c:v>
                </c:pt>
                <c:pt idx="9">
                  <c:v>75.493291239147752</c:v>
                </c:pt>
                <c:pt idx="10">
                  <c:v>75.63141278610891</c:v>
                </c:pt>
                <c:pt idx="11">
                  <c:v>75.651144435674809</c:v>
                </c:pt>
                <c:pt idx="12">
                  <c:v>75.651144435674809</c:v>
                </c:pt>
                <c:pt idx="13">
                  <c:v>75.670876085240678</c:v>
                </c:pt>
              </c:numCache>
            </c:numRef>
          </c:xVal>
          <c:yVal>
            <c:numRef>
              <c:f>Sheet1!$H$2:$H$15</c:f>
              <c:numCache>
                <c:formatCode>General</c:formatCode>
                <c:ptCount val="14"/>
                <c:pt idx="0">
                  <c:v>1.369289911470112</c:v>
                </c:pt>
                <c:pt idx="1">
                  <c:v>1.2578692879982734</c:v>
                </c:pt>
                <c:pt idx="2">
                  <c:v>1.5232510532135928</c:v>
                </c:pt>
                <c:pt idx="3">
                  <c:v>0.97252142459016266</c:v>
                </c:pt>
                <c:pt idx="4">
                  <c:v>1.7289959937706378</c:v>
                </c:pt>
                <c:pt idx="5">
                  <c:v>1.4074594179552018</c:v>
                </c:pt>
                <c:pt idx="6">
                  <c:v>1.3608144596692213</c:v>
                </c:pt>
                <c:pt idx="7">
                  <c:v>1.6102299787380321</c:v>
                </c:pt>
                <c:pt idx="8">
                  <c:v>1.9107137618634025</c:v>
                </c:pt>
                <c:pt idx="9">
                  <c:v>2.3355858010354207</c:v>
                </c:pt>
                <c:pt idx="10">
                  <c:v>3.0327032921118735</c:v>
                </c:pt>
                <c:pt idx="11">
                  <c:v>2.2145838993200506</c:v>
                </c:pt>
                <c:pt idx="12">
                  <c:v>2.3993729823769274</c:v>
                </c:pt>
                <c:pt idx="13">
                  <c:v>6.143849270881562</c:v>
                </c:pt>
              </c:numCache>
            </c:numRef>
          </c:yVal>
        </c:ser>
        <c:axId val="160592640"/>
        <c:axId val="160618752"/>
      </c:scatterChart>
      <c:valAx>
        <c:axId val="160592640"/>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r>
                  <a:rPr lang="zh-CN" altLang="en-US" sz="1400" b="1" dirty="0">
                    <a:solidFill>
                      <a:schemeClr val="bg1"/>
                    </a:solidFill>
                  </a:rPr>
                  <a:t>人口密度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crossAx val="160618752"/>
        <c:crosses val="autoZero"/>
        <c:crossBetween val="midCat"/>
      </c:valAx>
      <c:valAx>
        <c:axId val="16061875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bg1"/>
                    </a:solidFill>
                    <a:latin typeface="+mn-lt"/>
                    <a:ea typeface="+mn-ea"/>
                    <a:cs typeface="+mn-cs"/>
                  </a:defRPr>
                </a:pPr>
                <a:r>
                  <a:rPr lang="zh-CN" altLang="en-US" sz="1400" b="1">
                    <a:solidFill>
                      <a:schemeClr val="bg1"/>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zh-CN"/>
          </a:p>
        </c:txPr>
        <c:crossAx val="160592640"/>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chemeClr val="bg1"/>
                </a:solidFill>
                <a:latin typeface="+mn-lt"/>
                <a:ea typeface="+mn-ea"/>
                <a:cs typeface="+mn-cs"/>
              </a:defRPr>
            </a:pPr>
            <a:r>
              <a:rPr lang="zh-CN" altLang="en-US" sz="1800" b="1" i="0" baseline="0" dirty="0" smtClean="0">
                <a:solidFill>
                  <a:schemeClr val="bg1"/>
                </a:solidFill>
              </a:rPr>
              <a:t>甘肃省</a:t>
            </a:r>
            <a:r>
              <a:rPr lang="zh-CN" altLang="zh-CN" sz="1800" b="1" i="0" baseline="0" dirty="0" smtClean="0">
                <a:solidFill>
                  <a:schemeClr val="bg1"/>
                </a:solidFill>
              </a:rPr>
              <a:t>夜光强度</a:t>
            </a:r>
            <a:r>
              <a:rPr lang="en-US" altLang="zh-CN" sz="1800" b="1" i="0" baseline="0" dirty="0" smtClean="0">
                <a:solidFill>
                  <a:schemeClr val="bg1"/>
                </a:solidFill>
              </a:rPr>
              <a:t>-</a:t>
            </a:r>
            <a:r>
              <a:rPr lang="zh-CN" altLang="zh-CN" sz="1800" b="1" i="0" baseline="0" dirty="0" smtClean="0">
                <a:solidFill>
                  <a:schemeClr val="bg1"/>
                </a:solidFill>
              </a:rPr>
              <a:t>人口密度</a:t>
            </a:r>
            <a:endParaRPr lang="zh-CN" altLang="zh-CN" sz="1800" b="0" i="0" baseline="0" dirty="0" smtClean="0">
              <a:solidFill>
                <a:schemeClr val="bg1"/>
              </a:solidFill>
            </a:endParaRPr>
          </a:p>
        </c:rich>
      </c:tx>
      <c:layout/>
      <c:spPr>
        <a:noFill/>
        <a:ln>
          <a:noFill/>
        </a:ln>
        <a:effectLst/>
      </c:spPr>
    </c:title>
    <c:plotArea>
      <c:layout/>
      <c:scatterChart>
        <c:scatterStyle val="lineMarker"/>
        <c:ser>
          <c:idx val="0"/>
          <c:order val="0"/>
          <c:spPr>
            <a:ln w="19050" cap="rnd">
              <a:solidFill>
                <a:schemeClr val="bg1"/>
              </a:solidFill>
              <a:round/>
            </a:ln>
            <a:effectLst/>
          </c:spPr>
          <c:marker>
            <c:symbol val="circle"/>
            <c:size val="5"/>
            <c:spPr>
              <a:solidFill>
                <a:schemeClr val="accent1"/>
              </a:solidFill>
              <a:ln w="9525">
                <a:solidFill>
                  <a:schemeClr val="accent1"/>
                </a:solidFill>
              </a:ln>
              <a:effectLst/>
            </c:spPr>
          </c:marker>
          <c:xVal>
            <c:numRef>
              <c:f>Sheet1!$K$2:$K$15</c:f>
              <c:numCache>
                <c:formatCode>General</c:formatCode>
                <c:ptCount val="14"/>
                <c:pt idx="0">
                  <c:v>61.839193508728812</c:v>
                </c:pt>
                <c:pt idx="1">
                  <c:v>62.035898696828163</c:v>
                </c:pt>
                <c:pt idx="2">
                  <c:v>62.232603884927506</c:v>
                </c:pt>
                <c:pt idx="3">
                  <c:v>62.380132776002</c:v>
                </c:pt>
                <c:pt idx="4">
                  <c:v>62.478485370051629</c:v>
                </c:pt>
                <c:pt idx="5">
                  <c:v>62.576837964101301</c:v>
                </c:pt>
                <c:pt idx="6">
                  <c:v>62.626014261126137</c:v>
                </c:pt>
                <c:pt idx="7">
                  <c:v>62.650602409638473</c:v>
                </c:pt>
                <c:pt idx="8">
                  <c:v>62.724366855175845</c:v>
                </c:pt>
                <c:pt idx="9">
                  <c:v>62.822719449225481</c:v>
                </c:pt>
                <c:pt idx="10">
                  <c:v>62.945660191787475</c:v>
                </c:pt>
                <c:pt idx="11">
                  <c:v>63.048684534054544</c:v>
                </c:pt>
                <c:pt idx="12">
                  <c:v>63.377182198180478</c:v>
                </c:pt>
                <c:pt idx="13">
                  <c:v>63.491025325792954</c:v>
                </c:pt>
              </c:numCache>
            </c:numRef>
          </c:xVal>
          <c:yVal>
            <c:numRef>
              <c:f>Sheet1!$L$2:$L$15</c:f>
              <c:numCache>
                <c:formatCode>General</c:formatCode>
                <c:ptCount val="14"/>
                <c:pt idx="0">
                  <c:v>0.38270425626595589</c:v>
                </c:pt>
                <c:pt idx="1">
                  <c:v>0.43980299588124983</c:v>
                </c:pt>
                <c:pt idx="2">
                  <c:v>0.50718021125747381</c:v>
                </c:pt>
                <c:pt idx="3">
                  <c:v>0.35817577130391487</c:v>
                </c:pt>
                <c:pt idx="4">
                  <c:v>0.54792105113474843</c:v>
                </c:pt>
                <c:pt idx="5">
                  <c:v>0.4908440595964228</c:v>
                </c:pt>
                <c:pt idx="6">
                  <c:v>0.552255610167394</c:v>
                </c:pt>
                <c:pt idx="7">
                  <c:v>0.62937429109633725</c:v>
                </c:pt>
                <c:pt idx="8">
                  <c:v>0.63865402824573403</c:v>
                </c:pt>
                <c:pt idx="9">
                  <c:v>0.58929425817309533</c:v>
                </c:pt>
                <c:pt idx="10">
                  <c:v>1.1642113645412688</c:v>
                </c:pt>
                <c:pt idx="11">
                  <c:v>0.92536896449040906</c:v>
                </c:pt>
                <c:pt idx="12">
                  <c:v>1.089682377700526</c:v>
                </c:pt>
                <c:pt idx="13">
                  <c:v>4.4025468671058645</c:v>
                </c:pt>
              </c:numCache>
            </c:numRef>
          </c:yVal>
          <c:extLst xmlns:c16r2="http://schemas.microsoft.com/office/drawing/2015/06/chart">
            <c:ext xmlns:c16="http://schemas.microsoft.com/office/drawing/2014/chart" uri="{C3380CC4-5D6E-409C-BE32-E72D297353CC}">
              <c16:uniqueId val="{00000000-0363-4B5A-B5BC-D8C153BC965B}"/>
            </c:ext>
          </c:extLst>
        </c:ser>
        <c:axId val="160680960"/>
        <c:axId val="160794112"/>
      </c:scatterChart>
      <c:valAx>
        <c:axId val="160680960"/>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r>
                  <a:rPr lang="zh-CN" altLang="en-US" sz="1400" b="1" dirty="0">
                    <a:solidFill>
                      <a:schemeClr val="bg1"/>
                    </a:solidFill>
                  </a:rPr>
                  <a:t>人口密度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0794112"/>
        <c:crosses val="autoZero"/>
        <c:crossBetween val="midCat"/>
      </c:valAx>
      <c:valAx>
        <c:axId val="16079411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bg1"/>
                    </a:solidFill>
                    <a:latin typeface="+mn-lt"/>
                    <a:ea typeface="+mn-ea"/>
                    <a:cs typeface="+mn-cs"/>
                  </a:defRPr>
                </a:pPr>
                <a:r>
                  <a:rPr lang="zh-CN" altLang="en-US" sz="1400" b="1" dirty="0">
                    <a:solidFill>
                      <a:schemeClr val="bg1"/>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0680960"/>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2C2C2C"/>
                </a:solidFill>
                <a:latin typeface="+mn-lt"/>
                <a:ea typeface="+mn-ea"/>
                <a:cs typeface="+mn-cs"/>
              </a:defRPr>
            </a:pPr>
            <a:r>
              <a:rPr lang="zh-CN" altLang="en-US" sz="1800" b="1" i="0" baseline="0" dirty="0" smtClean="0">
                <a:solidFill>
                  <a:srgbClr val="2C2C2C"/>
                </a:solidFill>
              </a:rPr>
              <a:t>湖北</a:t>
            </a:r>
            <a:r>
              <a:rPr lang="zh-CN" altLang="zh-CN" sz="1800" b="1" i="0" baseline="0" dirty="0" smtClean="0">
                <a:solidFill>
                  <a:srgbClr val="2C2C2C"/>
                </a:solidFill>
              </a:rPr>
              <a:t>省夜光强度</a:t>
            </a:r>
            <a:r>
              <a:rPr lang="en-US" altLang="zh-CN" sz="1800" b="1" i="0" baseline="0" dirty="0" smtClean="0">
                <a:solidFill>
                  <a:srgbClr val="2C2C2C"/>
                </a:solidFill>
              </a:rPr>
              <a:t>-</a:t>
            </a:r>
            <a:r>
              <a:rPr lang="zh-CN" altLang="zh-CN" sz="1800" b="1" i="0" baseline="0" dirty="0" smtClean="0">
                <a:solidFill>
                  <a:srgbClr val="2C2C2C"/>
                </a:solidFill>
              </a:rPr>
              <a:t>人口密度</a:t>
            </a:r>
            <a:endParaRPr lang="zh-CN" altLang="zh-CN" sz="1800" b="0" i="0" baseline="0" dirty="0" smtClean="0">
              <a:solidFill>
                <a:srgbClr val="2C2C2C"/>
              </a:solidFill>
            </a:endParaRPr>
          </a:p>
        </c:rich>
      </c:tx>
      <c:layout/>
      <c:spPr>
        <a:noFill/>
        <a:ln>
          <a:noFill/>
        </a:ln>
        <a:effectLst/>
      </c:spPr>
    </c:title>
    <c:plotArea>
      <c:layout/>
      <c:scatterChart>
        <c:scatterStyle val="lineMarker"/>
        <c:ser>
          <c:idx val="0"/>
          <c:order val="0"/>
          <c:tx>
            <c:v>湖北</c:v>
          </c:tx>
          <c:spPr>
            <a:ln w="19050" cap="rnd">
              <a:noFill/>
              <a:round/>
            </a:ln>
            <a:effectLst/>
          </c:spPr>
          <c:marker>
            <c:symbol val="circle"/>
            <c:size val="5"/>
            <c:spPr>
              <a:solidFill>
                <a:srgbClr val="191919"/>
              </a:solidFill>
              <a:ln w="9525">
                <a:noFill/>
              </a:ln>
              <a:effectLst/>
            </c:spPr>
          </c:marker>
          <c:trendline>
            <c:spPr>
              <a:ln w="19050" cap="rnd">
                <a:solidFill>
                  <a:schemeClr val="accent1"/>
                </a:solidFill>
                <a:prstDash val="sysDot"/>
              </a:ln>
              <a:effectLst/>
            </c:spPr>
            <c:trendlineType val="linear"/>
          </c:trendline>
          <c:xVal>
            <c:numRef>
              <c:f>Sheet1!$N$2:$N$15</c:f>
              <c:numCache>
                <c:formatCode>General</c:formatCode>
                <c:ptCount val="14"/>
                <c:pt idx="0">
                  <c:v>291.7829457364341</c:v>
                </c:pt>
                <c:pt idx="1">
                  <c:v>292.40310077519325</c:v>
                </c:pt>
                <c:pt idx="2">
                  <c:v>293.12661498707939</c:v>
                </c:pt>
                <c:pt idx="3">
                  <c:v>293.79844961240309</c:v>
                </c:pt>
                <c:pt idx="4">
                  <c:v>294.47028423772645</c:v>
                </c:pt>
                <c:pt idx="5">
                  <c:v>295.09043927648526</c:v>
                </c:pt>
                <c:pt idx="6">
                  <c:v>294.21188630490951</c:v>
                </c:pt>
                <c:pt idx="7">
                  <c:v>294.52196382428929</c:v>
                </c:pt>
                <c:pt idx="8">
                  <c:v>295.14211886304906</c:v>
                </c:pt>
                <c:pt idx="9">
                  <c:v>295.60723514211884</c:v>
                </c:pt>
                <c:pt idx="10">
                  <c:v>296.02067183462532</c:v>
                </c:pt>
                <c:pt idx="11">
                  <c:v>297.57105943152408</c:v>
                </c:pt>
                <c:pt idx="12">
                  <c:v>298.65633074935397</c:v>
                </c:pt>
                <c:pt idx="13">
                  <c:v>299.68992248062011</c:v>
                </c:pt>
              </c:numCache>
            </c:numRef>
          </c:xVal>
          <c:yVal>
            <c:numRef>
              <c:f>Sheet1!$O$2:$O$15</c:f>
              <c:numCache>
                <c:formatCode>General</c:formatCode>
                <c:ptCount val="14"/>
                <c:pt idx="0">
                  <c:v>1.8760325023230082</c:v>
                </c:pt>
                <c:pt idx="1">
                  <c:v>1.7072220794369428</c:v>
                </c:pt>
                <c:pt idx="2">
                  <c:v>2.2015064945335197</c:v>
                </c:pt>
                <c:pt idx="3">
                  <c:v>1.4627112947549457</c:v>
                </c:pt>
                <c:pt idx="4">
                  <c:v>2.1238686463296497</c:v>
                </c:pt>
                <c:pt idx="5">
                  <c:v>1.8108380617227826</c:v>
                </c:pt>
                <c:pt idx="6">
                  <c:v>2.2616160218263808</c:v>
                </c:pt>
                <c:pt idx="7">
                  <c:v>2.7545165180601412</c:v>
                </c:pt>
                <c:pt idx="8">
                  <c:v>2.6885154504655899</c:v>
                </c:pt>
                <c:pt idx="9">
                  <c:v>1.6017951404677646</c:v>
                </c:pt>
                <c:pt idx="10">
                  <c:v>3.7686997093770418</c:v>
                </c:pt>
                <c:pt idx="11">
                  <c:v>3.338328621419107</c:v>
                </c:pt>
                <c:pt idx="12">
                  <c:v>3.1401000375635149</c:v>
                </c:pt>
                <c:pt idx="13">
                  <c:v>7.0316522014195106</c:v>
                </c:pt>
              </c:numCache>
            </c:numRef>
          </c:yVal>
          <c:extLst xmlns:c16r2="http://schemas.microsoft.com/office/drawing/2015/06/chart">
            <c:ext xmlns:c16="http://schemas.microsoft.com/office/drawing/2014/chart" uri="{C3380CC4-5D6E-409C-BE32-E72D297353CC}">
              <c16:uniqueId val="{00000000-A154-43B4-A69E-E016D3A6D135}"/>
            </c:ext>
          </c:extLst>
        </c:ser>
        <c:axId val="160868608"/>
        <c:axId val="160883072"/>
      </c:scatterChart>
      <c:valAx>
        <c:axId val="160868608"/>
        <c:scaling>
          <c:orientation val="minMax"/>
        </c:scaling>
        <c:axPos val="b"/>
        <c:majorGridlines>
          <c:spPr>
            <a:ln w="9525" cap="flat" cmpd="sng" algn="ctr">
              <a:solidFill>
                <a:sysClr val="window" lastClr="FFFFFF"/>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dirty="0">
                    <a:solidFill>
                      <a:srgbClr val="2C2C2C"/>
                    </a:solidFill>
                  </a:rPr>
                  <a:t>人口密度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0883072"/>
        <c:crosses val="autoZero"/>
        <c:crossBetween val="midCat"/>
      </c:valAx>
      <c:valAx>
        <c:axId val="160883072"/>
        <c:scaling>
          <c:orientation val="minMax"/>
        </c:scaling>
        <c:axPos val="l"/>
        <c:majorGridlines>
          <c:spPr>
            <a:ln w="9525" cap="flat" cmpd="sng" algn="ctr">
              <a:solidFill>
                <a:sysClr val="window" lastClr="FFFFFF"/>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zh-CN" sz="1400" b="1" i="0" baseline="0" dirty="0" smtClean="0">
                    <a:solidFill>
                      <a:srgbClr val="2C2C2C"/>
                    </a:solidFill>
                  </a:rPr>
                  <a:t>夜光强度</a:t>
                </a:r>
                <a:endParaRPr lang="zh-CN" altLang="zh-CN" sz="1400" dirty="0">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0868608"/>
        <c:crosses val="autoZero"/>
        <c:crossBetween val="midCat"/>
      </c:valAx>
      <c:spPr>
        <a:noFill/>
        <a:ln>
          <a:noFill/>
        </a:ln>
        <a:effectLst/>
      </c:spPr>
    </c:plotArea>
    <c:plotVisOnly val="1"/>
    <c:dispBlanksAs val="gap"/>
  </c:chart>
  <c:spPr>
    <a:solidFill>
      <a:srgbClr val="191919">
        <a:lumMod val="25000"/>
        <a:lumOff val="75000"/>
      </a:srgbClr>
    </a:solidFill>
    <a:ln w="9525" cap="flat" cmpd="sng" algn="ctr">
      <a:solidFill>
        <a:schemeClr val="tx1">
          <a:lumMod val="15000"/>
          <a:lumOff val="85000"/>
        </a:schemeClr>
      </a:solidFill>
      <a:round/>
    </a:ln>
    <a:effectLst/>
  </c:spPr>
  <c:txPr>
    <a:bodyPr/>
    <a:lstStyle/>
    <a:p>
      <a:pPr>
        <a:defRPr/>
      </a:pPr>
      <a:endParaRPr lang="zh-CN"/>
    </a:p>
  </c:txPr>
  <c:externalData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chemeClr val="bg1"/>
                </a:solidFill>
                <a:latin typeface="+mn-lt"/>
                <a:ea typeface="+mn-ea"/>
                <a:cs typeface="+mn-cs"/>
              </a:defRPr>
            </a:pPr>
            <a:r>
              <a:rPr lang="zh-CN" altLang="en-US" sz="1800" b="1" i="0" baseline="0" dirty="0" smtClean="0">
                <a:solidFill>
                  <a:schemeClr val="bg1"/>
                </a:solidFill>
              </a:rPr>
              <a:t>广东</a:t>
            </a:r>
            <a:r>
              <a:rPr lang="zh-CN" altLang="zh-CN" sz="1800" b="1" i="0" baseline="0" dirty="0" smtClean="0">
                <a:solidFill>
                  <a:schemeClr val="bg1"/>
                </a:solidFill>
              </a:rPr>
              <a:t>省夜光强度</a:t>
            </a:r>
            <a:r>
              <a:rPr lang="en-US" altLang="zh-CN" sz="1800" b="1" i="0" baseline="0" dirty="0" smtClean="0">
                <a:solidFill>
                  <a:schemeClr val="bg1"/>
                </a:solidFill>
              </a:rPr>
              <a:t>-</a:t>
            </a:r>
            <a:r>
              <a:rPr lang="zh-CN" altLang="zh-CN" sz="1800" b="1" i="0" baseline="0" dirty="0" smtClean="0">
                <a:solidFill>
                  <a:schemeClr val="bg1"/>
                </a:solidFill>
              </a:rPr>
              <a:t>人口密度</a:t>
            </a:r>
            <a:endParaRPr lang="zh-CN" altLang="zh-CN" sz="1800" b="0" i="0" baseline="0" dirty="0" smtClean="0">
              <a:solidFill>
                <a:schemeClr val="bg1"/>
              </a:solidFill>
            </a:endParaRPr>
          </a:p>
        </c:rich>
      </c:tx>
      <c:layout/>
      <c:spPr>
        <a:noFill/>
        <a:ln>
          <a:noFill/>
        </a:ln>
        <a:effectLst/>
      </c:spPr>
    </c:title>
    <c:plotArea>
      <c:layout/>
      <c:scatterChart>
        <c:scatterStyle val="lineMarker"/>
        <c:ser>
          <c:idx val="0"/>
          <c:order val="0"/>
          <c:spPr>
            <a:ln w="19050" cap="rnd">
              <a:solidFill>
                <a:schemeClr val="bg1"/>
              </a:solidFill>
              <a:round/>
            </a:ln>
            <a:effectLst/>
          </c:spPr>
          <c:marker>
            <c:symbol val="circle"/>
            <c:size val="5"/>
            <c:spPr>
              <a:solidFill>
                <a:schemeClr val="accent1"/>
              </a:solidFill>
              <a:ln w="9525">
                <a:solidFill>
                  <a:schemeClr val="accent1"/>
                </a:solidFill>
              </a:ln>
              <a:effectLst/>
            </c:spPr>
          </c:marker>
          <c:xVal>
            <c:numRef>
              <c:f>Sheet1!$R$2:$R$15</c:f>
              <c:numCache>
                <c:formatCode>General</c:formatCode>
                <c:ptCount val="14"/>
                <c:pt idx="0">
                  <c:v>463.55841371918524</c:v>
                </c:pt>
                <c:pt idx="1">
                  <c:v>468.00643086816694</c:v>
                </c:pt>
                <c:pt idx="2">
                  <c:v>473.84780278670985</c:v>
                </c:pt>
                <c:pt idx="3">
                  <c:v>480.33226152197216</c:v>
                </c:pt>
                <c:pt idx="4">
                  <c:v>488.26366559485564</c:v>
                </c:pt>
                <c:pt idx="5">
                  <c:v>492.71168274383706</c:v>
                </c:pt>
                <c:pt idx="6">
                  <c:v>506.00214362272237</c:v>
                </c:pt>
                <c:pt idx="7">
                  <c:v>517.68488745980824</c:v>
                </c:pt>
                <c:pt idx="8">
                  <c:v>530.17148981779292</c:v>
                </c:pt>
                <c:pt idx="9">
                  <c:v>542.87245444801715</c:v>
                </c:pt>
                <c:pt idx="10">
                  <c:v>559.53912111468298</c:v>
                </c:pt>
                <c:pt idx="11">
                  <c:v>562.96891747052518</c:v>
                </c:pt>
                <c:pt idx="12">
                  <c:v>567.7384780278685</c:v>
                </c:pt>
                <c:pt idx="13">
                  <c:v>570.41800643086822</c:v>
                </c:pt>
              </c:numCache>
            </c:numRef>
          </c:xVal>
          <c:yVal>
            <c:numRef>
              <c:f>Sheet1!$S$2:$S$15</c:f>
              <c:numCache>
                <c:formatCode>General</c:formatCode>
                <c:ptCount val="14"/>
                <c:pt idx="0">
                  <c:v>6.5693821624314896</c:v>
                </c:pt>
                <c:pt idx="1">
                  <c:v>6.5987926186917214</c:v>
                </c:pt>
                <c:pt idx="2">
                  <c:v>7.1565191472702665</c:v>
                </c:pt>
                <c:pt idx="3">
                  <c:v>6.2239171827176314</c:v>
                </c:pt>
                <c:pt idx="4">
                  <c:v>7.7327078439746666</c:v>
                </c:pt>
                <c:pt idx="5">
                  <c:v>6.2610372624386077</c:v>
                </c:pt>
                <c:pt idx="6">
                  <c:v>7.1790830308206992</c:v>
                </c:pt>
                <c:pt idx="7">
                  <c:v>8.2903854366858809</c:v>
                </c:pt>
                <c:pt idx="8">
                  <c:v>8.3135587942202296</c:v>
                </c:pt>
                <c:pt idx="9">
                  <c:v>7.7265018862552441</c:v>
                </c:pt>
                <c:pt idx="10">
                  <c:v>9.9872855719268276</c:v>
                </c:pt>
                <c:pt idx="11">
                  <c:v>10.521344935582604</c:v>
                </c:pt>
                <c:pt idx="12">
                  <c:v>10.081046693714855</c:v>
                </c:pt>
                <c:pt idx="13">
                  <c:v>13.12661488362162</c:v>
                </c:pt>
              </c:numCache>
            </c:numRef>
          </c:yVal>
          <c:extLst xmlns:c16r2="http://schemas.microsoft.com/office/drawing/2015/06/chart">
            <c:ext xmlns:c16="http://schemas.microsoft.com/office/drawing/2014/chart" uri="{C3380CC4-5D6E-409C-BE32-E72D297353CC}">
              <c16:uniqueId val="{00000000-396C-4364-90A5-E60D56BBA1B9}"/>
            </c:ext>
          </c:extLst>
        </c:ser>
        <c:axId val="160859648"/>
        <c:axId val="160976896"/>
      </c:scatterChart>
      <c:valAx>
        <c:axId val="160859648"/>
        <c:scaling>
          <c:orientation val="minMax"/>
          <c:min val="440"/>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r>
                  <a:rPr lang="zh-CN" altLang="en-US" sz="1400" b="1">
                    <a:solidFill>
                      <a:schemeClr val="bg1"/>
                    </a:solidFill>
                  </a:rPr>
                  <a:t>人口密度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0976896"/>
        <c:crosses val="autoZero"/>
        <c:crossBetween val="midCat"/>
      </c:valAx>
      <c:valAx>
        <c:axId val="160976896"/>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bg1"/>
                    </a:solidFill>
                    <a:latin typeface="+mn-lt"/>
                    <a:ea typeface="+mn-ea"/>
                    <a:cs typeface="+mn-cs"/>
                  </a:defRPr>
                </a:pPr>
                <a:r>
                  <a:rPr lang="zh-CN" altLang="en-US" sz="1400" b="1">
                    <a:solidFill>
                      <a:schemeClr val="bg1"/>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0859648"/>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chemeClr val="bg1"/>
                </a:solidFill>
                <a:latin typeface="+mn-lt"/>
                <a:ea typeface="+mn-ea"/>
                <a:cs typeface="+mn-cs"/>
              </a:defRPr>
            </a:pPr>
            <a:r>
              <a:rPr lang="zh-CN" altLang="en-US" sz="1800" b="1" i="0" baseline="0" dirty="0" smtClean="0">
                <a:solidFill>
                  <a:schemeClr val="bg1"/>
                </a:solidFill>
              </a:rPr>
              <a:t>云南</a:t>
            </a:r>
            <a:r>
              <a:rPr lang="zh-CN" altLang="zh-CN" sz="1800" b="1" i="0" baseline="0" dirty="0" smtClean="0">
                <a:solidFill>
                  <a:schemeClr val="bg1"/>
                </a:solidFill>
              </a:rPr>
              <a:t>省夜光强度</a:t>
            </a:r>
            <a:r>
              <a:rPr lang="en-US" altLang="zh-CN" sz="1800" b="1" i="0" baseline="0" dirty="0" smtClean="0">
                <a:solidFill>
                  <a:schemeClr val="bg1"/>
                </a:solidFill>
              </a:rPr>
              <a:t>-</a:t>
            </a:r>
            <a:r>
              <a:rPr lang="zh-CN" altLang="zh-CN" sz="1800" b="1" i="0" baseline="0" dirty="0" smtClean="0">
                <a:solidFill>
                  <a:schemeClr val="bg1"/>
                </a:solidFill>
              </a:rPr>
              <a:t>人口密度</a:t>
            </a:r>
            <a:endParaRPr lang="zh-CN" altLang="zh-CN" sz="1800" b="0" i="0" baseline="0" dirty="0" smtClean="0">
              <a:solidFill>
                <a:schemeClr val="bg1"/>
              </a:solidFill>
            </a:endParaRPr>
          </a:p>
        </c:rich>
      </c:tx>
      <c:layout/>
      <c:spPr>
        <a:noFill/>
        <a:ln>
          <a:noFill/>
        </a:ln>
        <a:effectLst/>
      </c:spPr>
    </c:title>
    <c:plotArea>
      <c:layout/>
      <c:scatterChart>
        <c:scatterStyle val="lineMarker"/>
        <c:ser>
          <c:idx val="0"/>
          <c:order val="0"/>
          <c:spPr>
            <a:ln w="19050" cap="rnd">
              <a:solidFill>
                <a:schemeClr val="bg1"/>
              </a:solidFill>
              <a:round/>
            </a:ln>
            <a:effectLst/>
          </c:spPr>
          <c:marker>
            <c:symbol val="circle"/>
            <c:size val="5"/>
            <c:spPr>
              <a:solidFill>
                <a:schemeClr val="accent1"/>
              </a:solidFill>
              <a:ln w="9525">
                <a:solidFill>
                  <a:schemeClr val="accent1"/>
                </a:solidFill>
              </a:ln>
              <a:effectLst/>
            </c:spPr>
          </c:marker>
          <c:xVal>
            <c:numRef>
              <c:f>Sheet1!$V$2:$V$15</c:f>
              <c:numCache>
                <c:formatCode>General</c:formatCode>
                <c:ptCount val="14"/>
                <c:pt idx="0">
                  <c:v>110.47147694712156</c:v>
                </c:pt>
                <c:pt idx="1">
                  <c:v>111.66970565251358</c:v>
                </c:pt>
                <c:pt idx="2">
                  <c:v>112.8679343579057</c:v>
                </c:pt>
                <c:pt idx="3">
                  <c:v>113.98801771294605</c:v>
                </c:pt>
                <c:pt idx="4">
                  <c:v>115.00390726751759</c:v>
                </c:pt>
                <c:pt idx="5">
                  <c:v>115.9156030216203</c:v>
                </c:pt>
                <c:pt idx="6">
                  <c:v>116.77520187548826</c:v>
                </c:pt>
                <c:pt idx="7">
                  <c:v>117.58270382912217</c:v>
                </c:pt>
                <c:pt idx="8">
                  <c:v>118.3381088825213</c:v>
                </c:pt>
                <c:pt idx="9">
                  <c:v>119.06746548580374</c:v>
                </c:pt>
                <c:pt idx="10">
                  <c:v>119.87496743943736</c:v>
                </c:pt>
                <c:pt idx="11">
                  <c:v>120.6303724928365</c:v>
                </c:pt>
                <c:pt idx="12">
                  <c:v>121.35972909611878</c:v>
                </c:pt>
                <c:pt idx="13">
                  <c:v>122.08908569940088</c:v>
                </c:pt>
              </c:numCache>
            </c:numRef>
          </c:xVal>
          <c:yVal>
            <c:numRef>
              <c:f>Sheet1!$W$2:$W$15</c:f>
              <c:numCache>
                <c:formatCode>General</c:formatCode>
                <c:ptCount val="14"/>
                <c:pt idx="0">
                  <c:v>0.79515030685412225</c:v>
                </c:pt>
                <c:pt idx="1">
                  <c:v>0.89358270675929941</c:v>
                </c:pt>
                <c:pt idx="2">
                  <c:v>0.9867087286777414</c:v>
                </c:pt>
                <c:pt idx="3">
                  <c:v>0.74023466387874171</c:v>
                </c:pt>
                <c:pt idx="4">
                  <c:v>1.0139720437558377</c:v>
                </c:pt>
                <c:pt idx="5">
                  <c:v>0.8993206458423233</c:v>
                </c:pt>
                <c:pt idx="6">
                  <c:v>1.0667116462738853</c:v>
                </c:pt>
                <c:pt idx="7">
                  <c:v>1.3807625056477781</c:v>
                </c:pt>
                <c:pt idx="8">
                  <c:v>1.299590523485636</c:v>
                </c:pt>
                <c:pt idx="9">
                  <c:v>1.160968236698092</c:v>
                </c:pt>
                <c:pt idx="10">
                  <c:v>2.1879843665473366</c:v>
                </c:pt>
                <c:pt idx="11">
                  <c:v>1.7981692084196947</c:v>
                </c:pt>
                <c:pt idx="12">
                  <c:v>1.821933434233534</c:v>
                </c:pt>
                <c:pt idx="13">
                  <c:v>5.2791936898879017</c:v>
                </c:pt>
              </c:numCache>
            </c:numRef>
          </c:yVal>
          <c:extLst xmlns:c16r2="http://schemas.microsoft.com/office/drawing/2015/06/chart">
            <c:ext xmlns:c16="http://schemas.microsoft.com/office/drawing/2014/chart" uri="{C3380CC4-5D6E-409C-BE32-E72D297353CC}">
              <c16:uniqueId val="{00000000-98F4-4F51-AD94-EE33AD0F99AC}"/>
            </c:ext>
          </c:extLst>
        </c:ser>
        <c:axId val="160992640"/>
        <c:axId val="161011584"/>
      </c:scatterChart>
      <c:valAx>
        <c:axId val="160992640"/>
        <c:scaling>
          <c:orientation val="minMax"/>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r>
                  <a:rPr lang="zh-CN" altLang="en-US" sz="1400" b="1">
                    <a:solidFill>
                      <a:schemeClr val="bg1"/>
                    </a:solidFill>
                  </a:rPr>
                  <a:t>人口密度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011584"/>
        <c:crosses val="autoZero"/>
        <c:crossBetween val="midCat"/>
      </c:valAx>
      <c:valAx>
        <c:axId val="16101158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bg1"/>
                    </a:solidFill>
                    <a:latin typeface="+mn-lt"/>
                    <a:ea typeface="+mn-ea"/>
                    <a:cs typeface="+mn-cs"/>
                  </a:defRPr>
                </a:pPr>
                <a:r>
                  <a:rPr lang="zh-CN" altLang="en-US" sz="1400" b="1">
                    <a:solidFill>
                      <a:schemeClr val="bg1"/>
                    </a:solidFill>
                  </a:rPr>
                  <a:t>夜光强度</a:t>
                </a:r>
              </a:p>
            </c:rich>
          </c:tx>
          <c:layout>
            <c:manualLayout>
              <c:xMode val="edge"/>
              <c:yMode val="edge"/>
              <c:x val="2.7777777777777842E-2"/>
              <c:y val="0.35880030621172382"/>
            </c:manualLayout>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0992640"/>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smtClean="0">
                <a:solidFill>
                  <a:srgbClr val="2C2C2C"/>
                </a:solidFill>
              </a:rPr>
              <a:t>北京市夜光强度</a:t>
            </a:r>
            <a:r>
              <a:rPr lang="en-US" altLang="zh-CN" sz="1800" b="1" dirty="0" smtClean="0">
                <a:solidFill>
                  <a:srgbClr val="2C2C2C"/>
                </a:solidFill>
              </a:rPr>
              <a:t>-GDP</a:t>
            </a:r>
            <a:endParaRPr lang="zh-CN" altLang="en-US" sz="1800" b="1" dirty="0">
              <a:solidFill>
                <a:srgbClr val="2C2C2C"/>
              </a:solidFill>
            </a:endParaRPr>
          </a:p>
        </c:rich>
      </c:tx>
      <c:layout/>
      <c:spPr>
        <a:noFill/>
        <a:ln>
          <a:noFill/>
        </a:ln>
        <a:effectLst/>
      </c:spPr>
    </c:title>
    <c:plotArea>
      <c:layout/>
      <c:scatterChart>
        <c:scatterStyle val="lineMarker"/>
        <c:ser>
          <c:idx val="0"/>
          <c:order val="0"/>
          <c:tx>
            <c:strRef>
              <c:f>Sheet2!$C$2</c:f>
              <c:strCache>
                <c:ptCount val="1"/>
                <c:pt idx="0">
                  <c:v>夜光强度</c:v>
                </c:pt>
              </c:strCache>
            </c:strRef>
          </c:tx>
          <c:spPr>
            <a:ln w="19050" cap="rnd">
              <a:solidFill>
                <a:schemeClr val="bg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Eq val="1"/>
            <c:trendlineLbl>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Sheet2!$B$3:$B$23</c:f>
              <c:numCache>
                <c:formatCode>General</c:formatCode>
                <c:ptCount val="21"/>
                <c:pt idx="0">
                  <c:v>886.21</c:v>
                </c:pt>
                <c:pt idx="1">
                  <c:v>1145.31</c:v>
                </c:pt>
                <c:pt idx="2">
                  <c:v>1507.6899999999998</c:v>
                </c:pt>
                <c:pt idx="3">
                  <c:v>1789.2</c:v>
                </c:pt>
                <c:pt idx="4">
                  <c:v>2077.09</c:v>
                </c:pt>
                <c:pt idx="5">
                  <c:v>2377.1799999999998</c:v>
                </c:pt>
                <c:pt idx="6">
                  <c:v>2678.82</c:v>
                </c:pt>
                <c:pt idx="7">
                  <c:v>3161.66</c:v>
                </c:pt>
                <c:pt idx="8">
                  <c:v>3707.96</c:v>
                </c:pt>
                <c:pt idx="9">
                  <c:v>4315</c:v>
                </c:pt>
                <c:pt idx="10">
                  <c:v>5007.21</c:v>
                </c:pt>
                <c:pt idx="11">
                  <c:v>6033.21</c:v>
                </c:pt>
                <c:pt idx="12">
                  <c:v>6969.52</c:v>
                </c:pt>
                <c:pt idx="13">
                  <c:v>8117.78</c:v>
                </c:pt>
                <c:pt idx="14">
                  <c:v>9846.81</c:v>
                </c:pt>
                <c:pt idx="15">
                  <c:v>11115</c:v>
                </c:pt>
                <c:pt idx="16">
                  <c:v>12153.03</c:v>
                </c:pt>
                <c:pt idx="17">
                  <c:v>14113.58</c:v>
                </c:pt>
                <c:pt idx="18">
                  <c:v>16251.93</c:v>
                </c:pt>
                <c:pt idx="19">
                  <c:v>17879.400000000001</c:v>
                </c:pt>
                <c:pt idx="20">
                  <c:v>19800.809999999979</c:v>
                </c:pt>
              </c:numCache>
            </c:numRef>
          </c:xVal>
          <c:yVal>
            <c:numRef>
              <c:f>Sheet2!$C$3:$C$23</c:f>
              <c:numCache>
                <c:formatCode>General</c:formatCode>
                <c:ptCount val="21"/>
                <c:pt idx="0">
                  <c:v>10.14</c:v>
                </c:pt>
                <c:pt idx="1">
                  <c:v>12.58</c:v>
                </c:pt>
                <c:pt idx="2">
                  <c:v>12.950000000000006</c:v>
                </c:pt>
                <c:pt idx="3">
                  <c:v>12.4</c:v>
                </c:pt>
                <c:pt idx="4">
                  <c:v>10.53</c:v>
                </c:pt>
                <c:pt idx="5">
                  <c:v>11.57</c:v>
                </c:pt>
                <c:pt idx="6">
                  <c:v>11.39</c:v>
                </c:pt>
                <c:pt idx="7">
                  <c:v>14.05</c:v>
                </c:pt>
                <c:pt idx="8">
                  <c:v>15.21</c:v>
                </c:pt>
                <c:pt idx="9">
                  <c:v>16.47</c:v>
                </c:pt>
                <c:pt idx="10">
                  <c:v>13.3</c:v>
                </c:pt>
                <c:pt idx="11">
                  <c:v>16.479999999999986</c:v>
                </c:pt>
                <c:pt idx="12">
                  <c:v>15.34</c:v>
                </c:pt>
                <c:pt idx="13">
                  <c:v>16.66</c:v>
                </c:pt>
                <c:pt idx="14">
                  <c:v>17.48999999999997</c:v>
                </c:pt>
                <c:pt idx="15">
                  <c:v>17.29</c:v>
                </c:pt>
                <c:pt idx="16">
                  <c:v>17.32</c:v>
                </c:pt>
                <c:pt idx="17">
                  <c:v>22.34</c:v>
                </c:pt>
                <c:pt idx="18">
                  <c:v>19.57</c:v>
                </c:pt>
                <c:pt idx="19">
                  <c:v>20.25</c:v>
                </c:pt>
                <c:pt idx="20">
                  <c:v>22.79</c:v>
                </c:pt>
              </c:numCache>
            </c:numRef>
          </c:yVal>
          <c:extLst xmlns:c16r2="http://schemas.microsoft.com/office/drawing/2015/06/chart">
            <c:ext xmlns:c16="http://schemas.microsoft.com/office/drawing/2014/chart" uri="{C3380CC4-5D6E-409C-BE32-E72D297353CC}">
              <c16:uniqueId val="{00000000-07A4-472C-8B72-E0BD516E9D84}"/>
            </c:ext>
          </c:extLst>
        </c:ser>
        <c:axId val="161105024"/>
        <c:axId val="161106944"/>
      </c:scatterChart>
      <c:valAx>
        <c:axId val="161105024"/>
        <c:scaling>
          <c:orientation val="minMax"/>
          <c:max val="20000"/>
        </c:scaling>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en-US" altLang="zh-CN" sz="1400" b="1">
                    <a:solidFill>
                      <a:srgbClr val="2C2C2C"/>
                    </a:solidFill>
                  </a:rPr>
                  <a:t>GDP</a:t>
                </a:r>
                <a:endParaRPr lang="zh-CN" altLang="en-US" sz="1400" b="1">
                  <a:solidFill>
                    <a:srgbClr val="2C2C2C"/>
                  </a:solidFill>
                </a:endParaRP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106944"/>
        <c:crosses val="autoZero"/>
        <c:crossBetween val="midCat"/>
      </c:valAx>
      <c:valAx>
        <c:axId val="161106944"/>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rgbClr val="2C2C2C"/>
                    </a:solidFill>
                    <a:latin typeface="+mn-lt"/>
                    <a:ea typeface="+mn-ea"/>
                    <a:cs typeface="+mn-cs"/>
                  </a:defRPr>
                </a:pPr>
                <a:r>
                  <a:rPr lang="zh-CN" altLang="en-US" sz="1400" b="1">
                    <a:solidFill>
                      <a:srgbClr val="2C2C2C"/>
                    </a:solidFill>
                  </a:rPr>
                  <a:t>夜光强度</a:t>
                </a:r>
              </a:p>
            </c:rich>
          </c:tx>
          <c:layout/>
          <c:spPr>
            <a:noFill/>
            <a:ln>
              <a:noFill/>
            </a:ln>
            <a:effectLst/>
          </c:spPr>
        </c:title>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rgbClr val="2C2C2C"/>
                </a:solidFill>
                <a:latin typeface="+mn-lt"/>
                <a:ea typeface="+mn-ea"/>
                <a:cs typeface="+mn-cs"/>
              </a:defRPr>
            </a:pPr>
            <a:endParaRPr lang="zh-CN"/>
          </a:p>
        </c:txPr>
        <c:crossAx val="161105024"/>
        <c:crosses val="autoZero"/>
        <c:crossBetween val="midCat"/>
      </c:valAx>
      <c:spPr>
        <a:noFill/>
        <a:ln>
          <a:noFill/>
        </a:ln>
        <a:effectLst/>
      </c:spPr>
    </c:plotArea>
    <c:plotVisOnly val="1"/>
    <c:dispBlanksAs val="gap"/>
  </c:chart>
  <c:spPr>
    <a:solidFill>
      <a:schemeClr val="bg1">
        <a:lumMod val="25000"/>
        <a:lumOff val="75000"/>
      </a:schemeClr>
    </a:solidFill>
    <a:ln w="9525" cap="flat" cmpd="sng" algn="ctr">
      <a:solidFill>
        <a:schemeClr val="tx1">
          <a:lumMod val="15000"/>
          <a:lumOff val="85000"/>
        </a:schemeClr>
      </a:solidFill>
      <a:round/>
    </a:ln>
    <a:effectLst/>
  </c:spPr>
  <c:txPr>
    <a:bodyPr/>
    <a:lstStyle/>
    <a:p>
      <a:pPr>
        <a:defRPr/>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D7CE4F-55EC-46C0-A1F9-6BD8F4BE0E6B}" type="datetimeFigureOut">
              <a:rPr lang="zh-CN" altLang="en-US" smtClean="0"/>
              <a:pPr/>
              <a:t>2017/11/22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ABDA6A-29CD-4D28-B6EA-E8D4FFDF6043}" type="slidenum">
              <a:rPr lang="zh-CN" altLang="en-US" smtClean="0"/>
              <a:pPr/>
              <a:t>‹#›</a:t>
            </a:fld>
            <a:endParaRPr lang="zh-CN" altLang="en-US"/>
          </a:p>
        </p:txBody>
      </p:sp>
    </p:spTree>
    <p:extLst>
      <p:ext uri="{BB962C8B-B14F-4D97-AF65-F5344CB8AC3E}">
        <p14:creationId xmlns:p14="http://schemas.microsoft.com/office/powerpoint/2010/main" xmlns="" val="2901064037"/>
      </p:ext>
    </p:extLst>
  </p:cSld>
  <p:clrMap bg1="lt1" tx1="dk1" bg2="lt2" tx2="dk2" accent1="accent1" accent2="accent2" accent3="accent3" accent4="accent4" accent5="accent5" accent6="accent6" hlink="hlink" folHlink="folHlink"/>
  <p:notesStyle>
    <a:lvl1pPr marL="0" algn="l" defTabSz="1219261" rtl="0" eaLnBrk="1" latinLnBrk="0" hangingPunct="1">
      <a:defRPr sz="1600" kern="1200">
        <a:solidFill>
          <a:schemeClr val="tx1"/>
        </a:solidFill>
        <a:latin typeface="+mn-lt"/>
        <a:ea typeface="+mn-ea"/>
        <a:cs typeface="+mn-cs"/>
      </a:defRPr>
    </a:lvl1pPr>
    <a:lvl2pPr marL="609630" algn="l" defTabSz="1219261" rtl="0" eaLnBrk="1" latinLnBrk="0" hangingPunct="1">
      <a:defRPr sz="1600" kern="1200">
        <a:solidFill>
          <a:schemeClr val="tx1"/>
        </a:solidFill>
        <a:latin typeface="+mn-lt"/>
        <a:ea typeface="+mn-ea"/>
        <a:cs typeface="+mn-cs"/>
      </a:defRPr>
    </a:lvl2pPr>
    <a:lvl3pPr marL="1219261" algn="l" defTabSz="1219261" rtl="0" eaLnBrk="1" latinLnBrk="0" hangingPunct="1">
      <a:defRPr sz="1600" kern="1200">
        <a:solidFill>
          <a:schemeClr val="tx1"/>
        </a:solidFill>
        <a:latin typeface="+mn-lt"/>
        <a:ea typeface="+mn-ea"/>
        <a:cs typeface="+mn-cs"/>
      </a:defRPr>
    </a:lvl3pPr>
    <a:lvl4pPr marL="1828891" algn="l" defTabSz="1219261" rtl="0" eaLnBrk="1" latinLnBrk="0" hangingPunct="1">
      <a:defRPr sz="1600" kern="1200">
        <a:solidFill>
          <a:schemeClr val="tx1"/>
        </a:solidFill>
        <a:latin typeface="+mn-lt"/>
        <a:ea typeface="+mn-ea"/>
        <a:cs typeface="+mn-cs"/>
      </a:defRPr>
    </a:lvl4pPr>
    <a:lvl5pPr marL="2438522" algn="l" defTabSz="1219261" rtl="0" eaLnBrk="1" latinLnBrk="0" hangingPunct="1">
      <a:defRPr sz="1600" kern="1200">
        <a:solidFill>
          <a:schemeClr val="tx1"/>
        </a:solidFill>
        <a:latin typeface="+mn-lt"/>
        <a:ea typeface="+mn-ea"/>
        <a:cs typeface="+mn-cs"/>
      </a:defRPr>
    </a:lvl5pPr>
    <a:lvl6pPr marL="3048152" algn="l" defTabSz="1219261" rtl="0" eaLnBrk="1" latinLnBrk="0" hangingPunct="1">
      <a:defRPr sz="1600" kern="1200">
        <a:solidFill>
          <a:schemeClr val="tx1"/>
        </a:solidFill>
        <a:latin typeface="+mn-lt"/>
        <a:ea typeface="+mn-ea"/>
        <a:cs typeface="+mn-cs"/>
      </a:defRPr>
    </a:lvl6pPr>
    <a:lvl7pPr marL="3657783" algn="l" defTabSz="1219261" rtl="0" eaLnBrk="1" latinLnBrk="0" hangingPunct="1">
      <a:defRPr sz="1600" kern="1200">
        <a:solidFill>
          <a:schemeClr val="tx1"/>
        </a:solidFill>
        <a:latin typeface="+mn-lt"/>
        <a:ea typeface="+mn-ea"/>
        <a:cs typeface="+mn-cs"/>
      </a:defRPr>
    </a:lvl7pPr>
    <a:lvl8pPr marL="4267413" algn="l" defTabSz="1219261" rtl="0" eaLnBrk="1" latinLnBrk="0" hangingPunct="1">
      <a:defRPr sz="1600" kern="1200">
        <a:solidFill>
          <a:schemeClr val="tx1"/>
        </a:solidFill>
        <a:latin typeface="+mn-lt"/>
        <a:ea typeface="+mn-ea"/>
        <a:cs typeface="+mn-cs"/>
      </a:defRPr>
    </a:lvl8pPr>
    <a:lvl9pPr marL="4877044" algn="l" defTabSz="1219261"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24922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0504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67773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0504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6777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73A1C"/>
        </a:solidFill>
        <a:effectLst/>
      </p:bgPr>
    </p:bg>
    <p:spTree>
      <p:nvGrpSpPr>
        <p:cNvPr id="1" name=""/>
        <p:cNvGrpSpPr/>
        <p:nvPr/>
      </p:nvGrpSpPr>
      <p:grpSpPr>
        <a:xfrm>
          <a:off x="0" y="0"/>
          <a:ext cx="0" cy="0"/>
          <a:chOff x="0" y="0"/>
          <a:chExt cx="0" cy="0"/>
        </a:xfrm>
      </p:grpSpPr>
      <p:sp>
        <p:nvSpPr>
          <p:cNvPr id="3" name="矩形 2"/>
          <p:cNvSpPr/>
          <p:nvPr userDrawn="1"/>
        </p:nvSpPr>
        <p:spPr>
          <a:xfrm>
            <a:off x="440661" y="759873"/>
            <a:ext cx="662361" cy="379656"/>
          </a:xfrm>
          <a:prstGeom prst="rect">
            <a:avLst/>
          </a:prstGeom>
        </p:spPr>
        <p:txBody>
          <a:bodyPr wrap="none">
            <a:spAutoFit/>
          </a:bodyPr>
          <a:lstStyle/>
          <a:p>
            <a:r>
              <a:rPr lang="zh-CN" altLang="en-US" sz="1867" dirty="0" smtClean="0">
                <a:solidFill>
                  <a:srgbClr val="FFFFFF"/>
                </a:solidFill>
                <a:latin typeface="Segoe UI Light"/>
                <a:cs typeface="Segoe UI Light"/>
              </a:rPr>
              <a:t>标注</a:t>
            </a:r>
            <a:endParaRPr lang="zh-CN" altLang="en-US" sz="1867" dirty="0">
              <a:solidFill>
                <a:srgbClr val="FFFFFF"/>
              </a:solidFill>
              <a:latin typeface="Segoe UI Light"/>
              <a:cs typeface="Segoe UI Light"/>
            </a:endParaRPr>
          </a:p>
        </p:txBody>
      </p:sp>
      <p:sp>
        <p:nvSpPr>
          <p:cNvPr id="4" name="矩形 3"/>
          <p:cNvSpPr/>
          <p:nvPr userDrawn="1"/>
        </p:nvSpPr>
        <p:spPr>
          <a:xfrm>
            <a:off x="2858045" y="841948"/>
            <a:ext cx="1336033" cy="3292440"/>
          </a:xfrm>
          <a:prstGeom prst="rect">
            <a:avLst/>
          </a:prstGeom>
        </p:spPr>
        <p:txBody>
          <a:bodyPr wrap="square">
            <a:spAutoFit/>
          </a:bodyPr>
          <a:lstStyle/>
          <a:p>
            <a:pPr>
              <a:lnSpc>
                <a:spcPct val="130000"/>
              </a:lnSpc>
            </a:pPr>
            <a:r>
              <a:rPr lang="zh-CN" altLang="en-US" sz="1333" dirty="0" smtClean="0">
                <a:solidFill>
                  <a:srgbClr val="FFFFFF"/>
                </a:solidFill>
                <a:latin typeface="Segoe UI Light"/>
                <a:cs typeface="Segoe UI Light"/>
              </a:rPr>
              <a:t>字体使用 </a:t>
            </a:r>
            <a:endParaRPr lang="en-US" altLang="zh-CN" sz="1333" dirty="0">
              <a:solidFill>
                <a:srgbClr val="FFFFFF"/>
              </a:solidFill>
              <a:latin typeface="Segoe UI Light"/>
              <a:cs typeface="Segoe UI Light"/>
            </a:endParaRPr>
          </a:p>
          <a:p>
            <a:pPr>
              <a:lnSpc>
                <a:spcPct val="130000"/>
              </a:lnSpc>
            </a:pPr>
            <a:endParaRPr lang="en-US" altLang="zh-CN" sz="1333" dirty="0" smtClean="0">
              <a:solidFill>
                <a:srgbClr val="FFFFFF"/>
              </a:solidFill>
              <a:latin typeface="Segoe UI Light"/>
              <a:cs typeface="Segoe UI Light"/>
            </a:endParaRPr>
          </a:p>
          <a:p>
            <a:pPr>
              <a:lnSpc>
                <a:spcPct val="130000"/>
              </a:lnSpc>
            </a:pPr>
            <a:endParaRPr lang="en-US" altLang="zh-CN" sz="1333" dirty="0" smtClean="0">
              <a:solidFill>
                <a:srgbClr val="FFFFFF"/>
              </a:solidFill>
              <a:latin typeface="Segoe UI Light"/>
              <a:cs typeface="Segoe UI Light"/>
            </a:endParaRPr>
          </a:p>
          <a:p>
            <a:pPr>
              <a:lnSpc>
                <a:spcPct val="130000"/>
              </a:lnSpc>
            </a:pPr>
            <a:endParaRPr lang="en-US" altLang="zh-CN" sz="1333" dirty="0">
              <a:solidFill>
                <a:srgbClr val="FFFFFF"/>
              </a:solidFill>
              <a:latin typeface="Segoe UI Light"/>
              <a:cs typeface="Segoe UI Light"/>
            </a:endParaRPr>
          </a:p>
          <a:p>
            <a:pPr>
              <a:lnSpc>
                <a:spcPct val="130000"/>
              </a:lnSpc>
            </a:pPr>
            <a:endParaRPr lang="en-US" altLang="zh-CN" sz="1333" dirty="0" smtClean="0">
              <a:solidFill>
                <a:srgbClr val="FFFFFF"/>
              </a:solidFill>
              <a:latin typeface="Segoe UI Light"/>
              <a:cs typeface="Segoe UI Light"/>
            </a:endParaRPr>
          </a:p>
          <a:p>
            <a:pPr>
              <a:lnSpc>
                <a:spcPct val="130000"/>
              </a:lnSpc>
            </a:pPr>
            <a:r>
              <a:rPr lang="zh-CN" altLang="en-US" sz="1333" dirty="0" smtClean="0">
                <a:solidFill>
                  <a:srgbClr val="FFFFFF"/>
                </a:solidFill>
                <a:latin typeface="Segoe UI Light"/>
                <a:cs typeface="Segoe UI Light"/>
              </a:rPr>
              <a:t>行距</a:t>
            </a:r>
            <a:endParaRPr lang="en-US" altLang="zh-CN" sz="1333" dirty="0" smtClean="0">
              <a:solidFill>
                <a:srgbClr val="FFFFFF"/>
              </a:solidFill>
              <a:latin typeface="Segoe UI Light"/>
              <a:cs typeface="Segoe UI Light"/>
            </a:endParaRPr>
          </a:p>
          <a:p>
            <a:pPr>
              <a:lnSpc>
                <a:spcPct val="130000"/>
              </a:lnSpc>
            </a:pPr>
            <a:endParaRPr lang="en-US" altLang="zh-CN" sz="1333" dirty="0" smtClean="0">
              <a:solidFill>
                <a:srgbClr val="FFFFFF"/>
              </a:solidFill>
              <a:latin typeface="Segoe UI Light"/>
              <a:cs typeface="Segoe UI Light"/>
            </a:endParaRPr>
          </a:p>
          <a:p>
            <a:pPr>
              <a:lnSpc>
                <a:spcPct val="130000"/>
              </a:lnSpc>
            </a:pPr>
            <a:endParaRPr lang="en-US" altLang="zh-CN" sz="1333" dirty="0">
              <a:solidFill>
                <a:srgbClr val="FFFFFF"/>
              </a:solidFill>
              <a:latin typeface="Segoe UI Light"/>
              <a:cs typeface="Segoe UI Light"/>
            </a:endParaRPr>
          </a:p>
          <a:p>
            <a:pPr>
              <a:lnSpc>
                <a:spcPct val="130000"/>
              </a:lnSpc>
            </a:pPr>
            <a:r>
              <a:rPr lang="zh-CN" altLang="en-US" sz="1333" dirty="0" smtClean="0">
                <a:solidFill>
                  <a:srgbClr val="FFFFFF"/>
                </a:solidFill>
                <a:latin typeface="Segoe UI Light"/>
                <a:cs typeface="Segoe UI Light"/>
              </a:rPr>
              <a:t>背景图片出处</a:t>
            </a:r>
          </a:p>
          <a:p>
            <a:pPr>
              <a:lnSpc>
                <a:spcPct val="130000"/>
              </a:lnSpc>
            </a:pPr>
            <a:endParaRPr lang="zh-CN" altLang="en-US" sz="1333" dirty="0">
              <a:solidFill>
                <a:srgbClr val="FFFFFF"/>
              </a:solidFill>
              <a:latin typeface="Segoe UI Light"/>
              <a:cs typeface="Segoe UI Light"/>
            </a:endParaRPr>
          </a:p>
          <a:p>
            <a:pPr>
              <a:lnSpc>
                <a:spcPct val="130000"/>
              </a:lnSpc>
            </a:pPr>
            <a:endParaRPr lang="zh-CN" altLang="en-US" sz="1333" dirty="0" smtClean="0">
              <a:solidFill>
                <a:srgbClr val="FFFFFF"/>
              </a:solidFill>
              <a:latin typeface="Segoe UI Light"/>
              <a:cs typeface="Segoe UI Light"/>
            </a:endParaRPr>
          </a:p>
          <a:p>
            <a:pPr>
              <a:lnSpc>
                <a:spcPct val="130000"/>
              </a:lnSpc>
            </a:pPr>
            <a:r>
              <a:rPr lang="zh-CN" altLang="en-US" sz="1333" dirty="0" smtClean="0">
                <a:solidFill>
                  <a:srgbClr val="FFFFFF"/>
                </a:solidFill>
                <a:latin typeface="Segoe UI Light"/>
                <a:cs typeface="Segoe UI Light"/>
              </a:rPr>
              <a:t>声明</a:t>
            </a:r>
            <a:endParaRPr lang="en-US" altLang="zh-CN" sz="1333" dirty="0" smtClean="0">
              <a:solidFill>
                <a:srgbClr val="FFFFFF"/>
              </a:solidFill>
              <a:latin typeface="Segoe UI Light"/>
              <a:cs typeface="Segoe UI Light"/>
            </a:endParaRPr>
          </a:p>
        </p:txBody>
      </p:sp>
      <p:sp>
        <p:nvSpPr>
          <p:cNvPr id="5" name="矩形 4"/>
          <p:cNvSpPr/>
          <p:nvPr userDrawn="1"/>
        </p:nvSpPr>
        <p:spPr>
          <a:xfrm>
            <a:off x="4395623" y="841948"/>
            <a:ext cx="3612598" cy="3825791"/>
          </a:xfrm>
          <a:prstGeom prst="rect">
            <a:avLst/>
          </a:prstGeom>
        </p:spPr>
        <p:txBody>
          <a:bodyPr wrap="squar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kumimoji="0" lang="zh-CN" altLang="en-US" sz="1333" b="0" i="0" u="none" strike="noStrike" kern="0" cap="none" spc="0" normalizeH="0" baseline="0" noProof="0" dirty="0" smtClean="0">
                <a:ln>
                  <a:noFill/>
                </a:ln>
                <a:solidFill>
                  <a:srgbClr val="FFFFFF"/>
                </a:solidFill>
                <a:effectLst/>
                <a:uLnTx/>
                <a:uFillTx/>
                <a:latin typeface="Segoe UI Light"/>
                <a:cs typeface="Segoe UI Light"/>
              </a:rPr>
              <a:t>英文 </a:t>
            </a:r>
            <a:r>
              <a:rPr kumimoji="0" lang="en-US" altLang="zh-CN" sz="1333" b="0" i="0" u="none" strike="noStrike" kern="0" cap="none" spc="0" normalizeH="0" baseline="0" noProof="0" dirty="0" smtClean="0">
                <a:ln>
                  <a:noFill/>
                </a:ln>
                <a:solidFill>
                  <a:srgbClr val="FFFFFF"/>
                </a:solidFill>
                <a:effectLst/>
                <a:uLnTx/>
                <a:uFillTx/>
                <a:latin typeface="Segoe UI Light"/>
                <a:cs typeface="Segoe UI Light"/>
              </a:rPr>
              <a:t>Century Gothic</a:t>
            </a:r>
          </a:p>
          <a:p>
            <a:pPr marL="0" marR="0" lvl="0" indent="0" defTabSz="1219170" eaLnBrk="1" fontAlgn="auto" latinLnBrk="0" hangingPunct="1">
              <a:lnSpc>
                <a:spcPct val="130000"/>
              </a:lnSpc>
              <a:spcBef>
                <a:spcPts val="0"/>
              </a:spcBef>
              <a:spcAft>
                <a:spcPts val="0"/>
              </a:spcAft>
              <a:buClrTx/>
              <a:buSzTx/>
              <a:buFontTx/>
              <a:buNone/>
              <a:tabLst/>
              <a:defRPr/>
            </a:pPr>
            <a:endParaRPr kumimoji="0" lang="en-US" altLang="zh-CN" sz="1333" b="0" i="0" u="none" strike="noStrike" kern="0" cap="none" spc="0" normalizeH="0" baseline="0" noProof="0" dirty="0" smtClean="0">
              <a:ln>
                <a:noFill/>
              </a:ln>
              <a:solidFill>
                <a:srgbClr val="FFFFFF"/>
              </a:solidFill>
              <a:effectLst/>
              <a:uLnTx/>
              <a:uFillTx/>
              <a:latin typeface="Segoe UI Light"/>
              <a:cs typeface="Segoe UI Light"/>
            </a:endParaRPr>
          </a:p>
          <a:p>
            <a:pPr marL="0" marR="0" lvl="0" indent="0" defTabSz="1219170" eaLnBrk="1" fontAlgn="auto" latinLnBrk="0" hangingPunct="1">
              <a:lnSpc>
                <a:spcPct val="130000"/>
              </a:lnSpc>
              <a:spcBef>
                <a:spcPts val="0"/>
              </a:spcBef>
              <a:spcAft>
                <a:spcPts val="0"/>
              </a:spcAft>
              <a:buClrTx/>
              <a:buSzTx/>
              <a:buFontTx/>
              <a:buNone/>
              <a:tabLst/>
              <a:defRPr/>
            </a:pPr>
            <a:r>
              <a:rPr kumimoji="0" lang="zh-CN" altLang="en-US" sz="1333" b="0" i="0" u="none" strike="noStrike" kern="0" cap="none" spc="0" normalizeH="0" baseline="0" noProof="0" dirty="0" smtClean="0">
                <a:ln>
                  <a:noFill/>
                </a:ln>
                <a:solidFill>
                  <a:srgbClr val="FFFFFF"/>
                </a:solidFill>
                <a:effectLst/>
                <a:uLnTx/>
                <a:uFillTx/>
                <a:latin typeface="Segoe UI Light"/>
                <a:cs typeface="Segoe UI Light"/>
              </a:rPr>
              <a:t>中文 微软雅黑</a:t>
            </a:r>
            <a:endParaRPr kumimoji="0" lang="en-US" altLang="zh-CN" sz="1333" b="0" i="0" u="none" strike="noStrike" kern="0" cap="none" spc="0" normalizeH="0" baseline="0" noProof="0" dirty="0" smtClean="0">
              <a:ln>
                <a:noFill/>
              </a:ln>
              <a:solidFill>
                <a:srgbClr val="FFFFFF"/>
              </a:solidFill>
              <a:effectLst/>
              <a:uLnTx/>
              <a:uFillTx/>
              <a:latin typeface="Segoe UI Light"/>
              <a:cs typeface="Segoe UI Light"/>
            </a:endParaRPr>
          </a:p>
          <a:p>
            <a:pPr marL="0" marR="0" lvl="0" indent="0" defTabSz="1219170" eaLnBrk="1" fontAlgn="auto" latinLnBrk="0" hangingPunct="1">
              <a:lnSpc>
                <a:spcPct val="130000"/>
              </a:lnSpc>
              <a:spcBef>
                <a:spcPts val="0"/>
              </a:spcBef>
              <a:spcAft>
                <a:spcPts val="0"/>
              </a:spcAft>
              <a:buClrTx/>
              <a:buSzTx/>
              <a:buFontTx/>
              <a:buNone/>
              <a:tabLst/>
              <a:defRPr/>
            </a:pPr>
            <a:endParaRPr kumimoji="0" lang="en-US" altLang="zh-CN" sz="1333" b="0" i="0" u="none" strike="noStrike" kern="0" cap="none" spc="0" normalizeH="0" baseline="0" noProof="0" dirty="0" smtClean="0">
              <a:ln>
                <a:noFill/>
              </a:ln>
              <a:solidFill>
                <a:srgbClr val="FFFFFF"/>
              </a:solidFill>
              <a:effectLst/>
              <a:uLnTx/>
              <a:uFillTx/>
              <a:latin typeface="Segoe UI Light"/>
              <a:cs typeface="Segoe UI Light"/>
            </a:endParaRPr>
          </a:p>
          <a:p>
            <a:pPr marL="0" marR="0" lvl="0" indent="0" defTabSz="1219170" eaLnBrk="1" fontAlgn="auto" latinLnBrk="0" hangingPunct="1">
              <a:lnSpc>
                <a:spcPct val="130000"/>
              </a:lnSpc>
              <a:spcBef>
                <a:spcPts val="0"/>
              </a:spcBef>
              <a:spcAft>
                <a:spcPts val="0"/>
              </a:spcAft>
              <a:buClrTx/>
              <a:buSzTx/>
              <a:buFontTx/>
              <a:buNone/>
              <a:tabLst/>
              <a:defRPr/>
            </a:pPr>
            <a:endParaRPr kumimoji="0" lang="en-US" altLang="zh-CN" sz="1333" b="0" i="0" u="none" strike="noStrike" kern="0" cap="none" spc="0" normalizeH="0" baseline="0" noProof="0" dirty="0" smtClean="0">
              <a:ln>
                <a:noFill/>
              </a:ln>
              <a:solidFill>
                <a:srgbClr val="FFFFFF"/>
              </a:solidFill>
              <a:effectLst/>
              <a:uLnTx/>
              <a:uFillTx/>
              <a:latin typeface="Segoe UI Light"/>
              <a:cs typeface="Segoe UI Light"/>
            </a:endParaRPr>
          </a:p>
          <a:p>
            <a:pPr marL="0" marR="0" lvl="0" indent="0" defTabSz="1219170" eaLnBrk="1" fontAlgn="auto" latinLnBrk="0" hangingPunct="1">
              <a:lnSpc>
                <a:spcPct val="130000"/>
              </a:lnSpc>
              <a:spcBef>
                <a:spcPts val="0"/>
              </a:spcBef>
              <a:spcAft>
                <a:spcPts val="0"/>
              </a:spcAft>
              <a:buClrTx/>
              <a:buSzTx/>
              <a:buFontTx/>
              <a:buNone/>
              <a:tabLst/>
              <a:defRPr/>
            </a:pPr>
            <a:r>
              <a:rPr kumimoji="0" lang="zh-CN" altLang="en-US" sz="1333" b="0" i="0" u="none" strike="noStrike" kern="0" cap="none" spc="0" normalizeH="0" baseline="0" noProof="0" dirty="0" smtClean="0">
                <a:ln>
                  <a:noFill/>
                </a:ln>
                <a:solidFill>
                  <a:srgbClr val="FFFFFF"/>
                </a:solidFill>
                <a:effectLst/>
                <a:uLnTx/>
                <a:uFillTx/>
                <a:latin typeface="Segoe UI Light"/>
                <a:cs typeface="Segoe UI Light"/>
              </a:rPr>
              <a:t>正文 </a:t>
            </a:r>
            <a:r>
              <a:rPr kumimoji="0" lang="en-US" altLang="zh-CN" sz="1333" b="0" i="0" u="none" strike="noStrike" kern="0" cap="none" spc="0" normalizeH="0" baseline="0" noProof="0" dirty="0" smtClean="0">
                <a:ln>
                  <a:noFill/>
                </a:ln>
                <a:solidFill>
                  <a:srgbClr val="FFFFFF"/>
                </a:solidFill>
                <a:effectLst/>
                <a:uLnTx/>
                <a:uFillTx/>
                <a:latin typeface="Segoe UI Light"/>
                <a:cs typeface="Segoe UI Light"/>
              </a:rPr>
              <a:t>1.3</a:t>
            </a:r>
          </a:p>
          <a:p>
            <a:pPr marL="0" marR="0" lvl="0" indent="0" defTabSz="1219170" eaLnBrk="1" fontAlgn="auto" latinLnBrk="0" hangingPunct="1">
              <a:lnSpc>
                <a:spcPct val="130000"/>
              </a:lnSpc>
              <a:spcBef>
                <a:spcPts val="0"/>
              </a:spcBef>
              <a:spcAft>
                <a:spcPts val="0"/>
              </a:spcAft>
              <a:buClrTx/>
              <a:buSzTx/>
              <a:buFontTx/>
              <a:buNone/>
              <a:tabLst/>
              <a:defRPr/>
            </a:pPr>
            <a:endParaRPr kumimoji="0" lang="en-US" altLang="zh-CN" sz="1333" b="0" i="0" u="none" strike="noStrike" kern="0" cap="none" spc="0" normalizeH="0" baseline="0" noProof="0" dirty="0" smtClean="0">
              <a:ln>
                <a:noFill/>
              </a:ln>
              <a:solidFill>
                <a:srgbClr val="FFFFFF"/>
              </a:solidFill>
              <a:effectLst/>
              <a:uLnTx/>
              <a:uFillTx/>
              <a:latin typeface="Segoe UI Light"/>
              <a:cs typeface="Segoe UI Light"/>
            </a:endParaRPr>
          </a:p>
          <a:p>
            <a:pPr marL="0" marR="0" lvl="0" indent="0" defTabSz="1219170" eaLnBrk="1" fontAlgn="auto" latinLnBrk="0" hangingPunct="1">
              <a:lnSpc>
                <a:spcPct val="130000"/>
              </a:lnSpc>
              <a:spcBef>
                <a:spcPts val="0"/>
              </a:spcBef>
              <a:spcAft>
                <a:spcPts val="0"/>
              </a:spcAft>
              <a:buClrTx/>
              <a:buSzTx/>
              <a:buFontTx/>
              <a:buNone/>
              <a:tabLst/>
              <a:defRPr/>
            </a:pPr>
            <a:endParaRPr kumimoji="0" lang="en-US" altLang="zh-CN" sz="1333" b="0" i="0" u="none" strike="noStrike" kern="0" cap="none" spc="0" normalizeH="0" baseline="0" noProof="0" dirty="0" smtClean="0">
              <a:ln>
                <a:noFill/>
              </a:ln>
              <a:solidFill>
                <a:srgbClr val="FFFFFF"/>
              </a:solidFill>
              <a:effectLst/>
              <a:uLnTx/>
              <a:uFillTx/>
              <a:latin typeface="Segoe UI Light"/>
              <a:cs typeface="Segoe UI Light"/>
            </a:endParaRPr>
          </a:p>
          <a:p>
            <a:pPr marL="0" marR="0" lvl="0" indent="0" defTabSz="1219170" eaLnBrk="1" fontAlgn="auto" latinLnBrk="0" hangingPunct="1">
              <a:lnSpc>
                <a:spcPct val="130000"/>
              </a:lnSpc>
              <a:spcBef>
                <a:spcPts val="0"/>
              </a:spcBef>
              <a:spcAft>
                <a:spcPts val="0"/>
              </a:spcAft>
              <a:buClrTx/>
              <a:buSzTx/>
              <a:buFontTx/>
              <a:buNone/>
              <a:tabLst/>
              <a:defRPr/>
            </a:pPr>
            <a:r>
              <a:rPr kumimoji="0" lang="en-US" altLang="zh-CN" sz="1333" b="0" i="0" u="none" strike="noStrike" kern="0" cap="none" spc="0" normalizeH="0" baseline="0" noProof="0" dirty="0" err="1" smtClean="0">
                <a:ln>
                  <a:noFill/>
                </a:ln>
                <a:solidFill>
                  <a:srgbClr val="FFFFFF"/>
                </a:solidFill>
                <a:effectLst/>
                <a:uLnTx/>
                <a:uFillTx/>
                <a:latin typeface="Segoe UI Light"/>
                <a:cs typeface="Segoe UI Light"/>
              </a:rPr>
              <a:t>cn.bing.com</a:t>
            </a:r>
            <a:endParaRPr kumimoji="0" lang="zh-CN" altLang="en-US" sz="1333" b="0" i="0" u="none" strike="noStrike" kern="0" cap="none" spc="0" normalizeH="0" baseline="0" noProof="0" dirty="0" smtClean="0">
              <a:ln>
                <a:noFill/>
              </a:ln>
              <a:solidFill>
                <a:srgbClr val="FFFFFF"/>
              </a:solidFill>
              <a:effectLst/>
              <a:uLnTx/>
              <a:uFillTx/>
              <a:latin typeface="Segoe UI Light"/>
              <a:cs typeface="Segoe UI Light"/>
            </a:endParaRPr>
          </a:p>
          <a:p>
            <a:pPr marL="0" marR="0" lvl="0" indent="0" defTabSz="1219170" eaLnBrk="1" fontAlgn="auto" latinLnBrk="0" hangingPunct="1">
              <a:lnSpc>
                <a:spcPct val="130000"/>
              </a:lnSpc>
              <a:spcBef>
                <a:spcPts val="0"/>
              </a:spcBef>
              <a:spcAft>
                <a:spcPts val="0"/>
              </a:spcAft>
              <a:buClrTx/>
              <a:buSzTx/>
              <a:buFontTx/>
              <a:buNone/>
              <a:tabLst/>
              <a:defRPr/>
            </a:pPr>
            <a:endParaRPr kumimoji="0" lang="zh-CN" altLang="en-US" sz="1333" b="0" i="0" u="none" strike="noStrike" kern="0" cap="none" spc="0" normalizeH="0" baseline="0" noProof="0" dirty="0" smtClean="0">
              <a:ln>
                <a:noFill/>
              </a:ln>
              <a:solidFill>
                <a:srgbClr val="FFFFFF"/>
              </a:solidFill>
              <a:effectLst/>
              <a:uLnTx/>
              <a:uFillTx/>
              <a:latin typeface="Segoe UI Light"/>
              <a:cs typeface="Segoe UI Light"/>
            </a:endParaRPr>
          </a:p>
          <a:p>
            <a:pPr marL="0" marR="0" lvl="0" indent="0" defTabSz="1219170" eaLnBrk="1" fontAlgn="auto" latinLnBrk="0" hangingPunct="1">
              <a:lnSpc>
                <a:spcPct val="130000"/>
              </a:lnSpc>
              <a:spcBef>
                <a:spcPts val="0"/>
              </a:spcBef>
              <a:spcAft>
                <a:spcPts val="0"/>
              </a:spcAft>
              <a:buClrTx/>
              <a:buSzTx/>
              <a:buFontTx/>
              <a:buNone/>
              <a:tabLst/>
              <a:defRPr/>
            </a:pPr>
            <a:endParaRPr kumimoji="0" lang="zh-CN" altLang="en-US" sz="1333" b="0" i="0" u="none" strike="noStrike" kern="0" cap="none" spc="0" normalizeH="0" baseline="0" noProof="0" dirty="0" smtClean="0">
              <a:ln>
                <a:noFill/>
              </a:ln>
              <a:solidFill>
                <a:srgbClr val="FFFFFF"/>
              </a:solidFill>
              <a:effectLst/>
              <a:uLnTx/>
              <a:uFillTx/>
              <a:latin typeface="Segoe UI Light"/>
              <a:cs typeface="Segoe UI Light"/>
            </a:endParaRPr>
          </a:p>
          <a:p>
            <a:pPr marL="0" marR="0" lvl="0" indent="0" defTabSz="1219170" eaLnBrk="1" fontAlgn="auto" latinLnBrk="0" hangingPunct="1">
              <a:lnSpc>
                <a:spcPct val="130000"/>
              </a:lnSpc>
              <a:spcBef>
                <a:spcPts val="0"/>
              </a:spcBef>
              <a:spcAft>
                <a:spcPts val="0"/>
              </a:spcAft>
              <a:buClrTx/>
              <a:buSzTx/>
              <a:buFontTx/>
              <a:buNone/>
              <a:tabLst/>
              <a:defRPr/>
            </a:pPr>
            <a:r>
              <a:rPr kumimoji="0" lang="zh-CN" altLang="en-US" sz="1333" b="0" i="0" u="none" strike="noStrike" kern="0" cap="none" spc="0" normalizeH="0" baseline="0" noProof="0" dirty="0" smtClean="0">
                <a:ln>
                  <a:noFill/>
                </a:ln>
                <a:solidFill>
                  <a:prstClr val="white"/>
                </a:solidFill>
                <a:effectLst/>
                <a:uLnTx/>
                <a:uFillTx/>
              </a:rPr>
              <a:t>互联网是一个开放共享的平台</a:t>
            </a:r>
          </a:p>
          <a:p>
            <a:pPr lvl="0" defTabSz="1219170">
              <a:lnSpc>
                <a:spcPct val="130000"/>
              </a:lnSpc>
              <a:defRPr/>
            </a:pPr>
            <a:r>
              <a:rPr kumimoji="1" lang="en-US" altLang="zh-CN" sz="1333" dirty="0">
                <a:solidFill>
                  <a:srgbClr val="FFFFFF"/>
                </a:solidFill>
                <a:latin typeface="Segoe UI Light"/>
                <a:cs typeface="Segoe UI Light"/>
              </a:rPr>
              <a:t>OfficePLUS</a:t>
            </a:r>
            <a:r>
              <a:rPr kumimoji="0" lang="zh-CN" altLang="en-US" sz="1333" b="0" i="0" u="none" strike="noStrike" kern="0" cap="none" spc="0" normalizeH="0" baseline="0" noProof="0" dirty="0" smtClean="0">
                <a:ln>
                  <a:noFill/>
                </a:ln>
                <a:solidFill>
                  <a:prstClr val="white"/>
                </a:solidFill>
                <a:effectLst/>
                <a:uLnTx/>
                <a:uFillTx/>
              </a:rPr>
              <a:t> 部分设计灵感与元素来源于网络</a:t>
            </a:r>
          </a:p>
          <a:p>
            <a:pPr marL="0" marR="0" lvl="0" indent="0" defTabSz="1219170" eaLnBrk="1" fontAlgn="auto" latinLnBrk="0" hangingPunct="1">
              <a:lnSpc>
                <a:spcPct val="130000"/>
              </a:lnSpc>
              <a:spcBef>
                <a:spcPts val="0"/>
              </a:spcBef>
              <a:spcAft>
                <a:spcPts val="0"/>
              </a:spcAft>
              <a:buClrTx/>
              <a:buSzTx/>
              <a:buFontTx/>
              <a:buNone/>
              <a:tabLst/>
              <a:defRPr/>
            </a:pPr>
            <a:r>
              <a:rPr kumimoji="0" lang="zh-CN" altLang="en-US" sz="1333" b="0" i="0" u="none" strike="noStrike" kern="0" cap="none" spc="0" normalizeH="0" baseline="0" noProof="0" dirty="0" smtClean="0">
                <a:ln>
                  <a:noFill/>
                </a:ln>
                <a:solidFill>
                  <a:prstClr val="white"/>
                </a:solidFill>
                <a:effectLst/>
                <a:uLnTx/>
                <a:uFillTx/>
              </a:rPr>
              <a:t>如有建议请联系 </a:t>
            </a:r>
            <a:r>
              <a:rPr kumimoji="0" lang="zh-CN" altLang="en-US" sz="1333" b="0" i="0" u="none" strike="noStrike" kern="0" cap="none" spc="0" normalizeH="0" baseline="0" noProof="0" dirty="0" smtClean="0">
                <a:ln>
                  <a:noFill/>
                </a:ln>
                <a:solidFill>
                  <a:prstClr val="white"/>
                </a:solidFill>
                <a:effectLst/>
                <a:uLnTx/>
                <a:uFillTx/>
                <a:latin typeface="Segoe UI Light" charset="0"/>
                <a:ea typeface="Segoe UI Light" charset="0"/>
                <a:cs typeface="Segoe UI Light" charset="0"/>
              </a:rPr>
              <a:t>officeplus@microsoft.com</a:t>
            </a:r>
            <a:endParaRPr kumimoji="0" lang="en-US" altLang="zh-CN" sz="1333" b="0" i="0" u="none" strike="noStrike" kern="0" cap="none" spc="0" normalizeH="0" baseline="0" noProof="0" dirty="0" smtClean="0">
              <a:ln>
                <a:noFill/>
              </a:ln>
              <a:solidFill>
                <a:srgbClr val="FFFFFF"/>
              </a:solidFill>
              <a:effectLst/>
              <a:uLnTx/>
              <a:uFillTx/>
              <a:latin typeface="Segoe UI Light" charset="0"/>
              <a:ea typeface="Segoe UI Light" charset="0"/>
              <a:cs typeface="Segoe UI Light" charset="0"/>
            </a:endParaRPr>
          </a:p>
        </p:txBody>
      </p:sp>
      <p:sp>
        <p:nvSpPr>
          <p:cNvPr id="6" name="矩形 5"/>
          <p:cNvSpPr/>
          <p:nvPr userDrawn="1"/>
        </p:nvSpPr>
        <p:spPr>
          <a:xfrm>
            <a:off x="440661" y="182445"/>
            <a:ext cx="816249" cy="256545"/>
          </a:xfrm>
          <a:prstGeom prst="rect">
            <a:avLst/>
          </a:prstGeom>
        </p:spPr>
        <p:txBody>
          <a:bodyPr wrap="none">
            <a:spAutoFit/>
          </a:bodyPr>
          <a:lstStyle/>
          <a:p>
            <a:r>
              <a:rPr kumimoji="1" lang="en-US" altLang="zh-CN" sz="1067" dirty="0">
                <a:solidFill>
                  <a:srgbClr val="FFFFFF"/>
                </a:solidFill>
                <a:latin typeface="Segoe UI Light"/>
                <a:cs typeface="Segoe UI Light"/>
              </a:rPr>
              <a:t>OfficePLUS</a:t>
            </a:r>
            <a:endParaRPr lang="zh-CN" altLang="en-US" sz="1067" dirty="0">
              <a:solidFill>
                <a:prstClr val="white"/>
              </a:solidFill>
              <a:latin typeface="Segoe UI Light"/>
              <a:cs typeface="Segoe UI Light"/>
            </a:endParaRPr>
          </a:p>
        </p:txBody>
      </p:sp>
    </p:spTree>
    <p:extLst>
      <p:ext uri="{BB962C8B-B14F-4D97-AF65-F5344CB8AC3E}">
        <p14:creationId xmlns:p14="http://schemas.microsoft.com/office/powerpoint/2010/main" xmlns="" val="11306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tx1"/>
        </a:solidFill>
        <a:effectLst/>
      </p:bgPr>
    </p:bg>
    <p:spTree>
      <p:nvGrpSpPr>
        <p:cNvPr id="1" name=""/>
        <p:cNvGrpSpPr/>
        <p:nvPr/>
      </p:nvGrpSpPr>
      <p:grpSpPr>
        <a:xfrm>
          <a:off x="0" y="0"/>
          <a:ext cx="0" cy="0"/>
          <a:chOff x="0" y="0"/>
          <a:chExt cx="0" cy="0"/>
        </a:xfrm>
      </p:grpSpPr>
      <p:sp>
        <p:nvSpPr>
          <p:cNvPr id="5" name="文本框 4"/>
          <p:cNvSpPr txBox="1"/>
          <p:nvPr userDrawn="1"/>
        </p:nvSpPr>
        <p:spPr>
          <a:xfrm>
            <a:off x="4143155" y="4093452"/>
            <a:ext cx="3296095" cy="297454"/>
          </a:xfrm>
          <a:prstGeom prst="rect">
            <a:avLst/>
          </a:prstGeom>
          <a:noFill/>
        </p:spPr>
        <p:txBody>
          <a:bodyPr wrap="none" rtlCol="0">
            <a:spAutoFit/>
          </a:bodyPr>
          <a:lstStyle/>
          <a:p>
            <a:pPr algn="ctr" defTabSz="609585"/>
            <a:r>
              <a:rPr kumimoji="1" lang="zh-CN" altLang="en-US" sz="1333" dirty="0" smtClean="0">
                <a:solidFill>
                  <a:srgbClr val="000000"/>
                </a:solidFill>
                <a:latin typeface="Century Gothic"/>
                <a:ea typeface="微软雅黑" charset="0"/>
              </a:rPr>
              <a:t>点击</a:t>
            </a:r>
            <a:r>
              <a:rPr kumimoji="1" lang="en-US" altLang="zh-CN" sz="1333" dirty="0" smtClean="0">
                <a:solidFill>
                  <a:srgbClr val="000000"/>
                </a:solidFill>
                <a:latin typeface="Segoe UI Light" charset="0"/>
                <a:ea typeface="Segoe UI Light" charset="0"/>
                <a:cs typeface="Segoe UI Light" charset="0"/>
              </a:rPr>
              <a:t>Logo</a:t>
            </a:r>
            <a:r>
              <a:rPr kumimoji="1" lang="zh-CN" altLang="en-US" sz="1333" dirty="0" smtClean="0">
                <a:solidFill>
                  <a:srgbClr val="000000"/>
                </a:solidFill>
                <a:latin typeface="Century Gothic"/>
                <a:ea typeface="微软雅黑" charset="0"/>
              </a:rPr>
              <a:t>获取更多优质模板（放映模式）</a:t>
            </a:r>
            <a:endParaRPr kumimoji="1" lang="zh-CN" altLang="en-US" sz="1333" dirty="0">
              <a:solidFill>
                <a:srgbClr val="000000"/>
              </a:solidFill>
              <a:latin typeface="Century Gothic"/>
              <a:ea typeface="微软雅黑" charset="0"/>
            </a:endParaRPr>
          </a:p>
        </p:txBody>
      </p:sp>
      <p:pic>
        <p:nvPicPr>
          <p:cNvPr id="6" name="图片 5">
            <a:hlinkClick r:id="rId2"/>
          </p:cNvPr>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4267200" y="2862560"/>
            <a:ext cx="3048000" cy="402336"/>
          </a:xfrm>
          <a:prstGeom prst="rect">
            <a:avLst/>
          </a:prstGeom>
        </p:spPr>
      </p:pic>
    </p:spTree>
    <p:extLst>
      <p:ext uri="{BB962C8B-B14F-4D97-AF65-F5344CB8AC3E}">
        <p14:creationId xmlns:p14="http://schemas.microsoft.com/office/powerpoint/2010/main" xmlns="" val="3628451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93843513"/>
      </p:ext>
    </p:extLst>
  </p:cSld>
  <p:clrMap bg1="dk1" tx1="lt1" bg2="dk2" tx2="lt2" accent1="accent1" accent2="accent2" accent3="accent3" accent4="accent4" accent5="accent5" accent6="accent6" hlink="hlink" folHlink="folHlink"/>
  <p:sldLayoutIdLst>
    <p:sldLayoutId id="2147493456" r:id="rId1"/>
    <p:sldLayoutId id="2147493462" r:id="rId2"/>
    <p:sldLayoutId id="2147493463" r:id="rId3"/>
    <p:sldLayoutId id="2147493464" r:id="rId4"/>
    <p:sldLayoutId id="2147493465" r:id="rId5"/>
    <p:sldLayoutId id="2147493466" r:id="rId6"/>
    <p:sldLayoutId id="2147493492" r:id="rId7"/>
    <p:sldLayoutId id="2147493493"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4.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8.xml"/><Relationship Id="rId4" Type="http://schemas.openxmlformats.org/officeDocument/2006/relationships/chart" Target="../charts/char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12.xml"/><Relationship Id="rId4" Type="http://schemas.openxmlformats.org/officeDocument/2006/relationships/chart" Target="../charts/char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14.xml"/><Relationship Id="rId4" Type="http://schemas.openxmlformats.org/officeDocument/2006/relationships/chart" Target="../charts/char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16.xml"/><Relationship Id="rId4" Type="http://schemas.openxmlformats.org/officeDocument/2006/relationships/chart" Target="../charts/char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18.xml"/><Relationship Id="rId4" Type="http://schemas.openxmlformats.org/officeDocument/2006/relationships/chart" Target="../charts/char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20.xml"/><Relationship Id="rId4" Type="http://schemas.openxmlformats.org/officeDocument/2006/relationships/chart" Target="../charts/chart19.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2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23.xml"/><Relationship Id="rId4" Type="http://schemas.openxmlformats.org/officeDocument/2006/relationships/chart" Target="../charts/chart2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25.xml"/><Relationship Id="rId4" Type="http://schemas.openxmlformats.org/officeDocument/2006/relationships/chart" Target="../charts/chart2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27.xml"/><Relationship Id="rId4" Type="http://schemas.openxmlformats.org/officeDocument/2006/relationships/chart" Target="../charts/chart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microsoft.com/office/2007/relationships/hdphoto" Target="../media/hdphoto1.wdp"/><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BCCE"/>
        </a:solidFill>
        <a:effectLst/>
      </p:bgPr>
    </p:bg>
    <p:spTree>
      <p:nvGrpSpPr>
        <p:cNvPr id="1" name=""/>
        <p:cNvGrpSpPr/>
        <p:nvPr/>
      </p:nvGrpSpPr>
      <p:grpSpPr>
        <a:xfrm>
          <a:off x="0" y="0"/>
          <a:ext cx="0" cy="0"/>
          <a:chOff x="0" y="0"/>
          <a:chExt cx="0" cy="0"/>
        </a:xfrm>
      </p:grpSpPr>
      <p:sp>
        <p:nvSpPr>
          <p:cNvPr id="20" name="矩形 19"/>
          <p:cNvSpPr/>
          <p:nvPr/>
        </p:nvSpPr>
        <p:spPr>
          <a:xfrm>
            <a:off x="794" y="0"/>
            <a:ext cx="12192000" cy="202241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prstClr val="white"/>
              </a:solidFill>
              <a:latin typeface="Century Gothic"/>
              <a:ea typeface="微软雅黑"/>
            </a:endParaRPr>
          </a:p>
        </p:txBody>
      </p:sp>
      <p:sp>
        <p:nvSpPr>
          <p:cNvPr id="4" name="文本框 3"/>
          <p:cNvSpPr txBox="1"/>
          <p:nvPr/>
        </p:nvSpPr>
        <p:spPr>
          <a:xfrm>
            <a:off x="3103398" y="2022419"/>
            <a:ext cx="5940203" cy="792396"/>
          </a:xfrm>
          <a:prstGeom prst="rect">
            <a:avLst/>
          </a:prstGeom>
          <a:noFill/>
        </p:spPr>
        <p:txBody>
          <a:bodyPr wrap="square" rtlCol="0">
            <a:spAutoFit/>
          </a:bodyPr>
          <a:lstStyle/>
          <a:p>
            <a:pPr algn="ctr">
              <a:lnSpc>
                <a:spcPts val="6000"/>
              </a:lnSpc>
            </a:pPr>
            <a:r>
              <a:rPr kumimoji="1" lang="en-US" altLang="zh-CN" sz="4400" b="1" dirty="0" smtClean="0">
                <a:latin typeface="Century Gothic"/>
                <a:ea typeface="微软雅黑"/>
              </a:rPr>
              <a:t>Project 2</a:t>
            </a:r>
            <a:endParaRPr kumimoji="1" lang="zh-CN" altLang="en-US" sz="4400" b="1" dirty="0">
              <a:latin typeface="Century Gothic"/>
              <a:ea typeface="微软雅黑"/>
            </a:endParaRPr>
          </a:p>
        </p:txBody>
      </p:sp>
      <p:grpSp>
        <p:nvGrpSpPr>
          <p:cNvPr id="2" name="组合 10"/>
          <p:cNvGrpSpPr/>
          <p:nvPr/>
        </p:nvGrpSpPr>
        <p:grpSpPr>
          <a:xfrm>
            <a:off x="4228790" y="510248"/>
            <a:ext cx="1077106" cy="1077106"/>
            <a:chOff x="3170996" y="382686"/>
            <a:chExt cx="807829" cy="807829"/>
          </a:xfrm>
        </p:grpSpPr>
        <p:sp>
          <p:nvSpPr>
            <p:cNvPr id="6" name="椭圆 5"/>
            <p:cNvSpPr/>
            <p:nvPr/>
          </p:nvSpPr>
          <p:spPr>
            <a:xfrm>
              <a:off x="3170996" y="382686"/>
              <a:ext cx="807829" cy="807829"/>
            </a:xfrm>
            <a:prstGeom prst="ellipse">
              <a:avLst/>
            </a:prstGeom>
            <a:solidFill>
              <a:schemeClr val="tx1"/>
            </a:solidFill>
            <a:ln w="76200" cmpd="sng">
              <a:solidFill>
                <a:schemeClr val="accent5"/>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6000"/>
                </a:lnSpc>
              </a:pPr>
              <a:endParaRPr kumimoji="1" lang="zh-CN" altLang="en-US" sz="5867" b="1" dirty="0">
                <a:solidFill>
                  <a:srgbClr val="26CCC5"/>
                </a:solidFill>
                <a:latin typeface="Century Gothic"/>
                <a:ea typeface="微软雅黑"/>
              </a:endParaRPr>
            </a:p>
          </p:txBody>
        </p:sp>
        <p:sp>
          <p:nvSpPr>
            <p:cNvPr id="7" name="文本框 6"/>
            <p:cNvSpPr txBox="1"/>
            <p:nvPr/>
          </p:nvSpPr>
          <p:spPr>
            <a:xfrm>
              <a:off x="3426912" y="443558"/>
              <a:ext cx="295995" cy="646330"/>
            </a:xfrm>
            <a:prstGeom prst="rect">
              <a:avLst/>
            </a:prstGeom>
            <a:noFill/>
          </p:spPr>
          <p:txBody>
            <a:bodyPr wrap="none" rtlCol="0">
              <a:spAutoFit/>
            </a:bodyPr>
            <a:lstStyle/>
            <a:p>
              <a:pPr algn="ctr">
                <a:lnSpc>
                  <a:spcPts val="6000"/>
                </a:lnSpc>
              </a:pPr>
              <a:r>
                <a:rPr kumimoji="1" lang="en-US" altLang="zh-CN" sz="5867" b="1" dirty="0" smtClean="0">
                  <a:solidFill>
                    <a:srgbClr val="4BACC6"/>
                  </a:solidFill>
                  <a:latin typeface="Century Gothic"/>
                  <a:ea typeface="微软雅黑"/>
                </a:rPr>
                <a:t>I</a:t>
              </a:r>
              <a:endParaRPr kumimoji="1" lang="zh-CN" altLang="en-US" sz="5867" b="1" dirty="0">
                <a:solidFill>
                  <a:srgbClr val="4BACC6"/>
                </a:solidFill>
                <a:latin typeface="Century Gothic"/>
                <a:ea typeface="微软雅黑"/>
              </a:endParaRPr>
            </a:p>
          </p:txBody>
        </p:sp>
      </p:grpSp>
      <p:grpSp>
        <p:nvGrpSpPr>
          <p:cNvPr id="11" name="组合 1"/>
          <p:cNvGrpSpPr/>
          <p:nvPr/>
        </p:nvGrpSpPr>
        <p:grpSpPr>
          <a:xfrm>
            <a:off x="2899336" y="510248"/>
            <a:ext cx="1077105" cy="1077106"/>
            <a:chOff x="2173906" y="382686"/>
            <a:chExt cx="807829" cy="807829"/>
          </a:xfrm>
        </p:grpSpPr>
        <p:sp>
          <p:nvSpPr>
            <p:cNvPr id="5" name="椭圆 4"/>
            <p:cNvSpPr/>
            <p:nvPr/>
          </p:nvSpPr>
          <p:spPr>
            <a:xfrm>
              <a:off x="2173906" y="382686"/>
              <a:ext cx="807829" cy="807829"/>
            </a:xfrm>
            <a:prstGeom prst="ellipse">
              <a:avLst/>
            </a:prstGeom>
            <a:solidFill>
              <a:schemeClr val="tx1"/>
            </a:solidFill>
            <a:ln w="76200" cmpd="sng">
              <a:solidFill>
                <a:schemeClr val="accent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6000"/>
                </a:lnSpc>
              </a:pPr>
              <a:endParaRPr kumimoji="1" lang="zh-CN" altLang="en-US" sz="5867" b="1" dirty="0">
                <a:solidFill>
                  <a:srgbClr val="26CCC5"/>
                </a:solidFill>
                <a:latin typeface="Century Gothic"/>
                <a:ea typeface="微软雅黑"/>
              </a:endParaRPr>
            </a:p>
          </p:txBody>
        </p:sp>
        <p:sp>
          <p:nvSpPr>
            <p:cNvPr id="8" name="文本框 7"/>
            <p:cNvSpPr txBox="1"/>
            <p:nvPr/>
          </p:nvSpPr>
          <p:spPr>
            <a:xfrm>
              <a:off x="2271726" y="443558"/>
              <a:ext cx="612187" cy="646330"/>
            </a:xfrm>
            <a:prstGeom prst="rect">
              <a:avLst/>
            </a:prstGeom>
            <a:noFill/>
          </p:spPr>
          <p:txBody>
            <a:bodyPr wrap="none" rtlCol="0">
              <a:spAutoFit/>
            </a:bodyPr>
            <a:lstStyle/>
            <a:p>
              <a:pPr algn="ctr">
                <a:lnSpc>
                  <a:spcPts val="6000"/>
                </a:lnSpc>
              </a:pPr>
              <a:r>
                <a:rPr kumimoji="1" lang="en-US" altLang="zh-CN" sz="5867" b="1" dirty="0" smtClean="0">
                  <a:solidFill>
                    <a:srgbClr val="26CCC5"/>
                  </a:solidFill>
                  <a:latin typeface="Century Gothic"/>
                  <a:ea typeface="微软雅黑"/>
                </a:rPr>
                <a:t>G</a:t>
              </a:r>
              <a:endParaRPr kumimoji="1" lang="zh-CN" altLang="en-US" sz="5867" b="1" dirty="0">
                <a:solidFill>
                  <a:srgbClr val="26CCC5"/>
                </a:solidFill>
                <a:latin typeface="Century Gothic"/>
                <a:ea typeface="微软雅黑"/>
              </a:endParaRPr>
            </a:p>
          </p:txBody>
        </p:sp>
      </p:grpSp>
      <p:grpSp>
        <p:nvGrpSpPr>
          <p:cNvPr id="12" name="组合 11"/>
          <p:cNvGrpSpPr/>
          <p:nvPr/>
        </p:nvGrpSpPr>
        <p:grpSpPr>
          <a:xfrm>
            <a:off x="5558243" y="510248"/>
            <a:ext cx="1077105" cy="1077106"/>
            <a:chOff x="4168086" y="382686"/>
            <a:chExt cx="807829" cy="807829"/>
          </a:xfrm>
        </p:grpSpPr>
        <p:sp>
          <p:nvSpPr>
            <p:cNvPr id="9" name="椭圆 8"/>
            <p:cNvSpPr/>
            <p:nvPr/>
          </p:nvSpPr>
          <p:spPr>
            <a:xfrm>
              <a:off x="4168086" y="382686"/>
              <a:ext cx="807829" cy="807829"/>
            </a:xfrm>
            <a:prstGeom prst="ellipse">
              <a:avLst/>
            </a:prstGeom>
            <a:solidFill>
              <a:schemeClr val="tx1"/>
            </a:solidFill>
            <a:ln w="76200" cmpd="sng">
              <a:solidFill>
                <a:schemeClr val="accent3"/>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6000"/>
                </a:lnSpc>
              </a:pPr>
              <a:endParaRPr kumimoji="1" lang="zh-CN" altLang="en-US" sz="5867" b="1" dirty="0">
                <a:solidFill>
                  <a:srgbClr val="26CCC5"/>
                </a:solidFill>
                <a:latin typeface="Century Gothic"/>
                <a:ea typeface="微软雅黑"/>
              </a:endParaRPr>
            </a:p>
          </p:txBody>
        </p:sp>
        <p:sp>
          <p:nvSpPr>
            <p:cNvPr id="10" name="文本框 9"/>
            <p:cNvSpPr txBox="1"/>
            <p:nvPr/>
          </p:nvSpPr>
          <p:spPr>
            <a:xfrm>
              <a:off x="4356074" y="443558"/>
              <a:ext cx="431850" cy="646330"/>
            </a:xfrm>
            <a:prstGeom prst="rect">
              <a:avLst/>
            </a:prstGeom>
            <a:noFill/>
          </p:spPr>
          <p:txBody>
            <a:bodyPr wrap="none" rtlCol="0">
              <a:spAutoFit/>
            </a:bodyPr>
            <a:lstStyle/>
            <a:p>
              <a:pPr algn="ctr">
                <a:lnSpc>
                  <a:spcPts val="6000"/>
                </a:lnSpc>
              </a:pPr>
              <a:r>
                <a:rPr kumimoji="1" lang="en-US" altLang="zh-CN" sz="5867" b="1" dirty="0" smtClean="0">
                  <a:solidFill>
                    <a:srgbClr val="1B8DA8"/>
                  </a:solidFill>
                  <a:latin typeface="Century Gothic"/>
                  <a:ea typeface="微软雅黑"/>
                </a:rPr>
                <a:t>S</a:t>
              </a:r>
              <a:endParaRPr kumimoji="1" lang="zh-CN" altLang="en-US" sz="5867" b="1" dirty="0">
                <a:solidFill>
                  <a:srgbClr val="1B8DA8"/>
                </a:solidFill>
                <a:latin typeface="Century Gothic"/>
                <a:ea typeface="微软雅黑"/>
              </a:endParaRPr>
            </a:p>
          </p:txBody>
        </p:sp>
      </p:grpSp>
      <p:grpSp>
        <p:nvGrpSpPr>
          <p:cNvPr id="13" name="组合 12"/>
          <p:cNvGrpSpPr/>
          <p:nvPr/>
        </p:nvGrpSpPr>
        <p:grpSpPr>
          <a:xfrm>
            <a:off x="6887696" y="510248"/>
            <a:ext cx="1077105" cy="1077106"/>
            <a:chOff x="5165176" y="382686"/>
            <a:chExt cx="807829" cy="807829"/>
          </a:xfrm>
        </p:grpSpPr>
        <p:sp>
          <p:nvSpPr>
            <p:cNvPr id="15" name="椭圆 14"/>
            <p:cNvSpPr/>
            <p:nvPr/>
          </p:nvSpPr>
          <p:spPr>
            <a:xfrm>
              <a:off x="5165176" y="382686"/>
              <a:ext cx="807829" cy="807829"/>
            </a:xfrm>
            <a:prstGeom prst="ellipse">
              <a:avLst/>
            </a:prstGeom>
            <a:solidFill>
              <a:schemeClr val="tx1"/>
            </a:solidFill>
            <a:ln w="76200" cmpd="sng">
              <a:solidFill>
                <a:srgbClr val="104D7E"/>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6000"/>
                </a:lnSpc>
              </a:pPr>
              <a:endParaRPr kumimoji="1" lang="zh-CN" altLang="en-US" sz="5867" b="1" dirty="0">
                <a:solidFill>
                  <a:srgbClr val="26CCC5"/>
                </a:solidFill>
                <a:latin typeface="Century Gothic"/>
                <a:ea typeface="微软雅黑"/>
              </a:endParaRPr>
            </a:p>
          </p:txBody>
        </p:sp>
        <p:sp>
          <p:nvSpPr>
            <p:cNvPr id="16" name="文本框 15"/>
            <p:cNvSpPr txBox="1"/>
            <p:nvPr/>
          </p:nvSpPr>
          <p:spPr>
            <a:xfrm>
              <a:off x="5336332" y="443558"/>
              <a:ext cx="465512" cy="646330"/>
            </a:xfrm>
            <a:prstGeom prst="rect">
              <a:avLst/>
            </a:prstGeom>
            <a:noFill/>
          </p:spPr>
          <p:txBody>
            <a:bodyPr wrap="none" rtlCol="0">
              <a:spAutoFit/>
            </a:bodyPr>
            <a:lstStyle/>
            <a:p>
              <a:pPr algn="ctr">
                <a:lnSpc>
                  <a:spcPts val="6000"/>
                </a:lnSpc>
              </a:pPr>
              <a:r>
                <a:rPr kumimoji="1" lang="en-US" altLang="zh-CN" sz="5867" b="1" dirty="0">
                  <a:solidFill>
                    <a:srgbClr val="104D7E"/>
                  </a:solidFill>
                  <a:latin typeface="Century Gothic"/>
                  <a:ea typeface="微软雅黑"/>
                </a:rPr>
                <a:t>R</a:t>
              </a:r>
              <a:endParaRPr kumimoji="1" lang="zh-CN" altLang="en-US" sz="5867" b="1" dirty="0">
                <a:solidFill>
                  <a:srgbClr val="104D7E"/>
                </a:solidFill>
                <a:latin typeface="Century Gothic"/>
                <a:ea typeface="微软雅黑"/>
              </a:endParaRPr>
            </a:p>
          </p:txBody>
        </p:sp>
      </p:grpSp>
      <p:grpSp>
        <p:nvGrpSpPr>
          <p:cNvPr id="14" name="组合 13"/>
          <p:cNvGrpSpPr/>
          <p:nvPr/>
        </p:nvGrpSpPr>
        <p:grpSpPr>
          <a:xfrm>
            <a:off x="8217150" y="510248"/>
            <a:ext cx="1077105" cy="1077106"/>
            <a:chOff x="6162266" y="382686"/>
            <a:chExt cx="807829" cy="807829"/>
          </a:xfrm>
        </p:grpSpPr>
        <p:sp>
          <p:nvSpPr>
            <p:cNvPr id="18" name="椭圆 17"/>
            <p:cNvSpPr/>
            <p:nvPr/>
          </p:nvSpPr>
          <p:spPr>
            <a:xfrm>
              <a:off x="6162266" y="382686"/>
              <a:ext cx="807829" cy="807829"/>
            </a:xfrm>
            <a:prstGeom prst="ellipse">
              <a:avLst/>
            </a:prstGeom>
            <a:solidFill>
              <a:schemeClr val="tx1"/>
            </a:solidFill>
            <a:ln w="76200" cmpd="sng">
              <a:solidFill>
                <a:schemeClr val="accent6"/>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6000"/>
                </a:lnSpc>
              </a:pPr>
              <a:endParaRPr kumimoji="1" lang="zh-CN" altLang="en-US" sz="5867" b="1" dirty="0">
                <a:solidFill>
                  <a:srgbClr val="26CCC5"/>
                </a:solidFill>
                <a:latin typeface="Century Gothic"/>
                <a:ea typeface="微软雅黑"/>
              </a:endParaRPr>
            </a:p>
          </p:txBody>
        </p:sp>
        <p:sp>
          <p:nvSpPr>
            <p:cNvPr id="19" name="文本框 18"/>
            <p:cNvSpPr txBox="1"/>
            <p:nvPr/>
          </p:nvSpPr>
          <p:spPr>
            <a:xfrm>
              <a:off x="6350254" y="443558"/>
              <a:ext cx="431850" cy="646330"/>
            </a:xfrm>
            <a:prstGeom prst="rect">
              <a:avLst/>
            </a:prstGeom>
            <a:noFill/>
          </p:spPr>
          <p:txBody>
            <a:bodyPr wrap="none" rtlCol="0">
              <a:spAutoFit/>
            </a:bodyPr>
            <a:lstStyle/>
            <a:p>
              <a:pPr algn="ctr">
                <a:lnSpc>
                  <a:spcPts val="6000"/>
                </a:lnSpc>
              </a:pPr>
              <a:r>
                <a:rPr kumimoji="1" lang="en-US" altLang="zh-CN" sz="5867" b="1" dirty="0" smtClean="0">
                  <a:solidFill>
                    <a:srgbClr val="808684"/>
                  </a:solidFill>
                  <a:latin typeface="Century Gothic"/>
                  <a:ea typeface="微软雅黑"/>
                </a:rPr>
                <a:t>S</a:t>
              </a:r>
              <a:endParaRPr kumimoji="1" lang="zh-CN" altLang="en-US" sz="5867" b="1" dirty="0">
                <a:solidFill>
                  <a:srgbClr val="808684"/>
                </a:solidFill>
                <a:latin typeface="Century Gothic"/>
                <a:ea typeface="微软雅黑"/>
              </a:endParaRPr>
            </a:p>
          </p:txBody>
        </p:sp>
      </p:grpSp>
      <p:sp>
        <p:nvSpPr>
          <p:cNvPr id="17" name="文本框 16"/>
          <p:cNvSpPr txBox="1"/>
          <p:nvPr/>
        </p:nvSpPr>
        <p:spPr>
          <a:xfrm>
            <a:off x="442452" y="3288890"/>
            <a:ext cx="11415251" cy="1938992"/>
          </a:xfrm>
          <a:prstGeom prst="rect">
            <a:avLst/>
          </a:prstGeom>
          <a:noFill/>
          <a:ln>
            <a:noFill/>
          </a:ln>
        </p:spPr>
        <p:txBody>
          <a:bodyPr wrap="square" rtlCol="0">
            <a:spAutoFit/>
          </a:bodyPr>
          <a:lstStyle/>
          <a:p>
            <a:pPr algn="ctr"/>
            <a:r>
              <a:rPr kumimoji="1" lang="zh-CN" altLang="en-US" sz="6000" b="1" dirty="0" smtClean="0">
                <a:solidFill>
                  <a:prstClr val="white"/>
                </a:solidFill>
                <a:latin typeface="+mn-ea"/>
              </a:rPr>
              <a:t>利用</a:t>
            </a:r>
            <a:r>
              <a:rPr kumimoji="1" lang="en-US" altLang="zh-CN" sz="6000" b="1" dirty="0" smtClean="0">
                <a:solidFill>
                  <a:prstClr val="white"/>
                </a:solidFill>
                <a:latin typeface="+mn-ea"/>
              </a:rPr>
              <a:t>DMSP</a:t>
            </a:r>
            <a:r>
              <a:rPr kumimoji="1" lang="zh-CN" altLang="en-US" sz="6000" b="1" dirty="0" smtClean="0">
                <a:solidFill>
                  <a:prstClr val="white"/>
                </a:solidFill>
                <a:latin typeface="+mn-ea"/>
              </a:rPr>
              <a:t>数据探究</a:t>
            </a:r>
            <a:endParaRPr kumimoji="1" lang="en-US" altLang="zh-CN" sz="6000" b="1" dirty="0" smtClean="0">
              <a:solidFill>
                <a:prstClr val="white"/>
              </a:solidFill>
              <a:latin typeface="+mn-ea"/>
            </a:endParaRPr>
          </a:p>
          <a:p>
            <a:pPr algn="ctr"/>
            <a:r>
              <a:rPr kumimoji="1" lang="zh-CN" altLang="en-US" sz="6000" b="1" dirty="0" smtClean="0">
                <a:solidFill>
                  <a:prstClr val="white"/>
                </a:solidFill>
                <a:latin typeface="+mn-ea"/>
              </a:rPr>
              <a:t>城镇化与</a:t>
            </a:r>
            <a:r>
              <a:rPr kumimoji="1" lang="en-US" altLang="zh-CN" sz="6000" b="1" dirty="0" smtClean="0">
                <a:solidFill>
                  <a:prstClr val="white"/>
                </a:solidFill>
                <a:latin typeface="+mn-ea"/>
              </a:rPr>
              <a:t>GDP</a:t>
            </a:r>
            <a:r>
              <a:rPr kumimoji="1" lang="zh-CN" altLang="en-US" sz="6000" b="1" dirty="0" smtClean="0">
                <a:solidFill>
                  <a:prstClr val="white"/>
                </a:solidFill>
                <a:latin typeface="+mn-ea"/>
              </a:rPr>
              <a:t>的关系</a:t>
            </a:r>
          </a:p>
        </p:txBody>
      </p:sp>
      <p:cxnSp>
        <p:nvCxnSpPr>
          <p:cNvPr id="3" name="直线连接符 2"/>
          <p:cNvCxnSpPr/>
          <p:nvPr/>
        </p:nvCxnSpPr>
        <p:spPr>
          <a:xfrm>
            <a:off x="3701565" y="2979174"/>
            <a:ext cx="5268401"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4" name="Picture 4"/>
          <p:cNvPicPr>
            <a:picLocks noChangeAspect="1" noChangeArrowheads="1"/>
          </p:cNvPicPr>
          <p:nvPr/>
        </p:nvPicPr>
        <p:blipFill>
          <a:blip r:embed="rId2">
            <a:clrChange>
              <a:clrFrom>
                <a:srgbClr val="FFFFFF"/>
              </a:clrFrom>
              <a:clrTo>
                <a:srgbClr val="FFFFFF">
                  <a:alpha val="0"/>
                </a:srgbClr>
              </a:clrTo>
            </a:clrChange>
          </a:blip>
          <a:stretch>
            <a:fillRect/>
          </a:stretch>
        </p:blipFill>
        <p:spPr bwMode="auto">
          <a:xfrm>
            <a:off x="8217150" y="5798477"/>
            <a:ext cx="3975644" cy="1059524"/>
          </a:xfrm>
          <a:prstGeom prst="rect">
            <a:avLst/>
          </a:prstGeom>
          <a:noFill/>
          <a:ln>
            <a:noFill/>
          </a:ln>
        </p:spPr>
      </p:pic>
      <p:sp>
        <p:nvSpPr>
          <p:cNvPr id="25" name="文本框 21"/>
          <p:cNvSpPr txBox="1"/>
          <p:nvPr/>
        </p:nvSpPr>
        <p:spPr>
          <a:xfrm>
            <a:off x="795" y="6396335"/>
            <a:ext cx="2898541" cy="461665"/>
          </a:xfrm>
          <a:prstGeom prst="rect">
            <a:avLst/>
          </a:prstGeom>
          <a:noFill/>
        </p:spPr>
        <p:txBody>
          <a:bodyPr wrap="square" rtlCol="0">
            <a:spAutoFit/>
          </a:bodyPr>
          <a:lstStyle/>
          <a:p>
            <a:pPr algn="ctr"/>
            <a:r>
              <a:rPr kumimoji="1" lang="en-US" altLang="zh-CN" b="1" dirty="0" smtClean="0">
                <a:latin typeface="+mn-ea"/>
              </a:rPr>
              <a:t>2017</a:t>
            </a:r>
            <a:r>
              <a:rPr kumimoji="1" lang="zh-CN" altLang="en-US" b="1" dirty="0" smtClean="0">
                <a:latin typeface="+mn-ea"/>
              </a:rPr>
              <a:t>年</a:t>
            </a:r>
            <a:r>
              <a:rPr kumimoji="1" lang="en-US" altLang="zh-CN" b="1" dirty="0" smtClean="0">
                <a:latin typeface="+mn-ea"/>
              </a:rPr>
              <a:t>11</a:t>
            </a:r>
            <a:r>
              <a:rPr kumimoji="1" lang="zh-CN" altLang="en-US" b="1" dirty="0" smtClean="0">
                <a:latin typeface="+mn-ea"/>
              </a:rPr>
              <a:t>月</a:t>
            </a:r>
            <a:r>
              <a:rPr kumimoji="1" lang="en-US" altLang="zh-CN" b="1" dirty="0" smtClean="0">
                <a:latin typeface="+mn-ea"/>
              </a:rPr>
              <a:t>22</a:t>
            </a:r>
            <a:r>
              <a:rPr kumimoji="1" lang="zh-CN" altLang="en-US" b="1" dirty="0" smtClean="0">
                <a:latin typeface="+mn-ea"/>
              </a:rPr>
              <a:t>日</a:t>
            </a:r>
            <a:endParaRPr kumimoji="1" lang="en-US" altLang="zh-CN" b="1" dirty="0">
              <a:latin typeface="+mn-ea"/>
            </a:endParaRPr>
          </a:p>
        </p:txBody>
      </p:sp>
    </p:spTree>
    <p:extLst>
      <p:ext uri="{BB962C8B-B14F-4D97-AF65-F5344CB8AC3E}">
        <p14:creationId xmlns:p14="http://schemas.microsoft.com/office/powerpoint/2010/main" xmlns="" val="4236403820"/>
      </p:ext>
    </p:extLst>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TextBox 6"/>
          <p:cNvSpPr txBox="1"/>
          <p:nvPr/>
        </p:nvSpPr>
        <p:spPr>
          <a:xfrm>
            <a:off x="912475" y="2071157"/>
            <a:ext cx="3259393" cy="3416320"/>
          </a:xfrm>
          <a:prstGeom prst="rect">
            <a:avLst/>
          </a:prstGeom>
          <a:noFill/>
        </p:spPr>
        <p:txBody>
          <a:bodyPr wrap="square" rtlCol="0">
            <a:spAutoFit/>
          </a:bodyPr>
          <a:lstStyle/>
          <a:p>
            <a:pPr>
              <a:lnSpc>
                <a:spcPct val="150000"/>
              </a:lnSpc>
            </a:pPr>
            <a:r>
              <a:rPr lang="zh-CN" altLang="en-US" b="1" dirty="0" smtClean="0">
                <a:solidFill>
                  <a:schemeClr val="bg1"/>
                </a:solidFill>
              </a:rPr>
              <a:t>华北</a:t>
            </a:r>
            <a:r>
              <a:rPr lang="en-US" altLang="zh-CN" b="1" dirty="0" smtClean="0">
                <a:solidFill>
                  <a:schemeClr val="bg1"/>
                </a:solidFill>
              </a:rPr>
              <a:t>——</a:t>
            </a:r>
            <a:r>
              <a:rPr lang="zh-CN" altLang="en-US" b="1" dirty="0" smtClean="0">
                <a:solidFill>
                  <a:schemeClr val="bg1"/>
                </a:solidFill>
              </a:rPr>
              <a:t>北京市</a:t>
            </a:r>
            <a:endParaRPr lang="en-US" altLang="zh-CN" b="1" dirty="0" smtClean="0">
              <a:solidFill>
                <a:schemeClr val="bg1"/>
              </a:solidFill>
            </a:endParaRPr>
          </a:p>
          <a:p>
            <a:pPr>
              <a:lnSpc>
                <a:spcPct val="150000"/>
              </a:lnSpc>
            </a:pPr>
            <a:r>
              <a:rPr lang="zh-CN" altLang="en-US" b="1" dirty="0" smtClean="0">
                <a:solidFill>
                  <a:schemeClr val="bg1"/>
                </a:solidFill>
              </a:rPr>
              <a:t>东北</a:t>
            </a:r>
            <a:r>
              <a:rPr lang="en-US" altLang="zh-CN" b="1" dirty="0" smtClean="0">
                <a:solidFill>
                  <a:schemeClr val="bg1"/>
                </a:solidFill>
              </a:rPr>
              <a:t>——</a:t>
            </a:r>
            <a:r>
              <a:rPr lang="zh-CN" altLang="en-US" b="1" dirty="0" smtClean="0">
                <a:solidFill>
                  <a:schemeClr val="bg1"/>
                </a:solidFill>
              </a:rPr>
              <a:t>黑龙江省</a:t>
            </a:r>
            <a:endParaRPr lang="en-US" altLang="zh-CN" b="1" dirty="0" smtClean="0">
              <a:solidFill>
                <a:schemeClr val="bg1"/>
              </a:solidFill>
            </a:endParaRPr>
          </a:p>
          <a:p>
            <a:pPr>
              <a:lnSpc>
                <a:spcPct val="150000"/>
              </a:lnSpc>
            </a:pPr>
            <a:r>
              <a:rPr lang="zh-CN" altLang="en-US" b="1" dirty="0" smtClean="0">
                <a:solidFill>
                  <a:schemeClr val="bg1"/>
                </a:solidFill>
              </a:rPr>
              <a:t>西北</a:t>
            </a:r>
            <a:r>
              <a:rPr lang="en-US" altLang="zh-CN" b="1" dirty="0" smtClean="0">
                <a:solidFill>
                  <a:schemeClr val="bg1"/>
                </a:solidFill>
              </a:rPr>
              <a:t>——</a:t>
            </a:r>
            <a:r>
              <a:rPr lang="zh-CN" altLang="en-US" b="1" dirty="0" smtClean="0">
                <a:solidFill>
                  <a:schemeClr val="bg1"/>
                </a:solidFill>
              </a:rPr>
              <a:t>甘肃省</a:t>
            </a:r>
            <a:endParaRPr lang="en-US" altLang="zh-CN" b="1" dirty="0" smtClean="0">
              <a:solidFill>
                <a:schemeClr val="bg1"/>
              </a:solidFill>
            </a:endParaRPr>
          </a:p>
          <a:p>
            <a:pPr>
              <a:lnSpc>
                <a:spcPct val="150000"/>
              </a:lnSpc>
            </a:pPr>
            <a:r>
              <a:rPr lang="zh-CN" altLang="en-US" b="1" dirty="0" smtClean="0">
                <a:solidFill>
                  <a:schemeClr val="bg1"/>
                </a:solidFill>
              </a:rPr>
              <a:t>华中</a:t>
            </a:r>
            <a:r>
              <a:rPr lang="en-US" altLang="zh-CN" b="1" dirty="0" smtClean="0">
                <a:solidFill>
                  <a:schemeClr val="bg1"/>
                </a:solidFill>
              </a:rPr>
              <a:t>——</a:t>
            </a:r>
            <a:r>
              <a:rPr lang="zh-CN" altLang="en-US" b="1" dirty="0" smtClean="0">
                <a:solidFill>
                  <a:schemeClr val="bg1"/>
                </a:solidFill>
              </a:rPr>
              <a:t>湖北省</a:t>
            </a:r>
            <a:endParaRPr lang="en-US" altLang="zh-CN" b="1" dirty="0" smtClean="0">
              <a:solidFill>
                <a:schemeClr val="bg1"/>
              </a:solidFill>
            </a:endParaRPr>
          </a:p>
          <a:p>
            <a:pPr>
              <a:lnSpc>
                <a:spcPct val="150000"/>
              </a:lnSpc>
            </a:pPr>
            <a:r>
              <a:rPr lang="zh-CN" altLang="en-US" b="1" dirty="0" smtClean="0">
                <a:solidFill>
                  <a:schemeClr val="bg1"/>
                </a:solidFill>
              </a:rPr>
              <a:t>华南</a:t>
            </a:r>
            <a:r>
              <a:rPr lang="en-US" altLang="zh-CN" b="1" dirty="0" smtClean="0">
                <a:solidFill>
                  <a:schemeClr val="bg1"/>
                </a:solidFill>
              </a:rPr>
              <a:t>——</a:t>
            </a:r>
            <a:r>
              <a:rPr lang="zh-CN" altLang="en-US" b="1" dirty="0" smtClean="0">
                <a:solidFill>
                  <a:schemeClr val="bg1"/>
                </a:solidFill>
              </a:rPr>
              <a:t>广东省</a:t>
            </a:r>
            <a:endParaRPr lang="en-US" altLang="zh-CN" b="1" dirty="0" smtClean="0">
              <a:solidFill>
                <a:schemeClr val="bg1"/>
              </a:solidFill>
            </a:endParaRPr>
          </a:p>
          <a:p>
            <a:pPr>
              <a:lnSpc>
                <a:spcPct val="150000"/>
              </a:lnSpc>
            </a:pPr>
            <a:r>
              <a:rPr lang="zh-CN" altLang="en-US" b="1" dirty="0" smtClean="0">
                <a:solidFill>
                  <a:schemeClr val="bg1"/>
                </a:solidFill>
              </a:rPr>
              <a:t>西南</a:t>
            </a:r>
            <a:r>
              <a:rPr lang="en-US" altLang="zh-CN" b="1" dirty="0" smtClean="0">
                <a:solidFill>
                  <a:schemeClr val="bg1"/>
                </a:solidFill>
              </a:rPr>
              <a:t>——</a:t>
            </a:r>
            <a:r>
              <a:rPr lang="zh-CN" altLang="en-US" b="1" dirty="0" smtClean="0">
                <a:solidFill>
                  <a:schemeClr val="bg1"/>
                </a:solidFill>
              </a:rPr>
              <a:t>云南省</a:t>
            </a:r>
            <a:endParaRPr lang="en-US" altLang="zh-CN" b="1" dirty="0" smtClean="0">
              <a:solidFill>
                <a:schemeClr val="bg1"/>
              </a:solidFill>
            </a:endParaRPr>
          </a:p>
        </p:txBody>
      </p:sp>
      <p:grpSp>
        <p:nvGrpSpPr>
          <p:cNvPr id="46" name="组合 45"/>
          <p:cNvGrpSpPr/>
          <p:nvPr/>
        </p:nvGrpSpPr>
        <p:grpSpPr>
          <a:xfrm>
            <a:off x="3915684" y="935724"/>
            <a:ext cx="7956767" cy="5709424"/>
            <a:chOff x="2366963" y="1557338"/>
            <a:chExt cx="5029200" cy="4133850"/>
          </a:xfrm>
          <a:noFill/>
        </p:grpSpPr>
        <p:sp>
          <p:nvSpPr>
            <p:cNvPr id="47" name="江西"/>
            <p:cNvSpPr/>
            <p:nvPr/>
          </p:nvSpPr>
          <p:spPr bwMode="auto">
            <a:xfrm>
              <a:off x="5853113" y="4310063"/>
              <a:ext cx="485775" cy="647700"/>
            </a:xfrm>
            <a:custGeom>
              <a:avLst/>
              <a:gdLst>
                <a:gd name="T0" fmla="*/ 1131 w 1831"/>
                <a:gd name="T1" fmla="*/ 123 h 2473"/>
                <a:gd name="T2" fmla="*/ 1175 w 1831"/>
                <a:gd name="T3" fmla="*/ 214 h 2473"/>
                <a:gd name="T4" fmla="*/ 1267 w 1831"/>
                <a:gd name="T5" fmla="*/ 107 h 2473"/>
                <a:gd name="T6" fmla="*/ 1330 w 1831"/>
                <a:gd name="T7" fmla="*/ 82 h 2473"/>
                <a:gd name="T8" fmla="*/ 1477 w 1831"/>
                <a:gd name="T9" fmla="*/ 183 h 2473"/>
                <a:gd name="T10" fmla="*/ 1597 w 1831"/>
                <a:gd name="T11" fmla="*/ 186 h 2473"/>
                <a:gd name="T12" fmla="*/ 1697 w 1831"/>
                <a:gd name="T13" fmla="*/ 261 h 2473"/>
                <a:gd name="T14" fmla="*/ 1637 w 1831"/>
                <a:gd name="T15" fmla="*/ 341 h 2473"/>
                <a:gd name="T16" fmla="*/ 1714 w 1831"/>
                <a:gd name="T17" fmla="*/ 445 h 2473"/>
                <a:gd name="T18" fmla="*/ 1786 w 1831"/>
                <a:gd name="T19" fmla="*/ 527 h 2473"/>
                <a:gd name="T20" fmla="*/ 1828 w 1831"/>
                <a:gd name="T21" fmla="*/ 689 h 2473"/>
                <a:gd name="T22" fmla="*/ 1799 w 1831"/>
                <a:gd name="T23" fmla="*/ 789 h 2473"/>
                <a:gd name="T24" fmla="*/ 1703 w 1831"/>
                <a:gd name="T25" fmla="*/ 874 h 2473"/>
                <a:gd name="T26" fmla="*/ 1591 w 1831"/>
                <a:gd name="T27" fmla="*/ 940 h 2473"/>
                <a:gd name="T28" fmla="*/ 1483 w 1831"/>
                <a:gd name="T29" fmla="*/ 899 h 2473"/>
                <a:gd name="T30" fmla="*/ 1354 w 1831"/>
                <a:gd name="T31" fmla="*/ 1025 h 2473"/>
                <a:gd name="T32" fmla="*/ 1310 w 1831"/>
                <a:gd name="T33" fmla="*/ 1081 h 2473"/>
                <a:gd name="T34" fmla="*/ 1370 w 1831"/>
                <a:gd name="T35" fmla="*/ 1202 h 2473"/>
                <a:gd name="T36" fmla="*/ 1231 w 1831"/>
                <a:gd name="T37" fmla="*/ 1332 h 2473"/>
                <a:gd name="T38" fmla="*/ 1144 w 1831"/>
                <a:gd name="T39" fmla="*/ 1483 h 2473"/>
                <a:gd name="T40" fmla="*/ 1174 w 1831"/>
                <a:gd name="T41" fmla="*/ 1604 h 2473"/>
                <a:gd name="T42" fmla="*/ 1111 w 1831"/>
                <a:gd name="T43" fmla="*/ 1693 h 2473"/>
                <a:gd name="T44" fmla="*/ 1074 w 1831"/>
                <a:gd name="T45" fmla="*/ 1811 h 2473"/>
                <a:gd name="T46" fmla="*/ 1012 w 1831"/>
                <a:gd name="T47" fmla="*/ 1899 h 2473"/>
                <a:gd name="T48" fmla="*/ 978 w 1831"/>
                <a:gd name="T49" fmla="*/ 2081 h 2473"/>
                <a:gd name="T50" fmla="*/ 948 w 1831"/>
                <a:gd name="T51" fmla="*/ 2209 h 2473"/>
                <a:gd name="T52" fmla="*/ 924 w 1831"/>
                <a:gd name="T53" fmla="*/ 2272 h 2473"/>
                <a:gd name="T54" fmla="*/ 926 w 1831"/>
                <a:gd name="T55" fmla="*/ 2401 h 2473"/>
                <a:gd name="T56" fmla="*/ 817 w 1831"/>
                <a:gd name="T57" fmla="*/ 2366 h 2473"/>
                <a:gd name="T58" fmla="*/ 678 w 1831"/>
                <a:gd name="T59" fmla="*/ 2378 h 2473"/>
                <a:gd name="T60" fmla="*/ 557 w 1831"/>
                <a:gd name="T61" fmla="*/ 2430 h 2473"/>
                <a:gd name="T62" fmla="*/ 464 w 1831"/>
                <a:gd name="T63" fmla="*/ 2441 h 2473"/>
                <a:gd name="T64" fmla="*/ 340 w 1831"/>
                <a:gd name="T65" fmla="*/ 2433 h 2473"/>
                <a:gd name="T66" fmla="*/ 346 w 1831"/>
                <a:gd name="T67" fmla="*/ 2365 h 2473"/>
                <a:gd name="T68" fmla="*/ 485 w 1831"/>
                <a:gd name="T69" fmla="*/ 2195 h 2473"/>
                <a:gd name="T70" fmla="*/ 489 w 1831"/>
                <a:gd name="T71" fmla="*/ 2120 h 2473"/>
                <a:gd name="T72" fmla="*/ 342 w 1831"/>
                <a:gd name="T73" fmla="*/ 2122 h 2473"/>
                <a:gd name="T74" fmla="*/ 217 w 1831"/>
                <a:gd name="T75" fmla="*/ 2094 h 2473"/>
                <a:gd name="T76" fmla="*/ 170 w 1831"/>
                <a:gd name="T77" fmla="*/ 1966 h 2473"/>
                <a:gd name="T78" fmla="*/ 256 w 1831"/>
                <a:gd name="T79" fmla="*/ 1772 h 2473"/>
                <a:gd name="T80" fmla="*/ 180 w 1831"/>
                <a:gd name="T81" fmla="*/ 1733 h 2473"/>
                <a:gd name="T82" fmla="*/ 220 w 1831"/>
                <a:gd name="T83" fmla="*/ 1589 h 2473"/>
                <a:gd name="T84" fmla="*/ 123 w 1831"/>
                <a:gd name="T85" fmla="*/ 1470 h 2473"/>
                <a:gd name="T86" fmla="*/ 108 w 1831"/>
                <a:gd name="T87" fmla="*/ 1296 h 2473"/>
                <a:gd name="T88" fmla="*/ 35 w 1831"/>
                <a:gd name="T89" fmla="*/ 1249 h 2473"/>
                <a:gd name="T90" fmla="*/ 8 w 1831"/>
                <a:gd name="T91" fmla="*/ 1201 h 2473"/>
                <a:gd name="T92" fmla="*/ 23 w 1831"/>
                <a:gd name="T93" fmla="*/ 1103 h 2473"/>
                <a:gd name="T94" fmla="*/ 145 w 1831"/>
                <a:gd name="T95" fmla="*/ 949 h 2473"/>
                <a:gd name="T96" fmla="*/ 189 w 1831"/>
                <a:gd name="T97" fmla="*/ 871 h 2473"/>
                <a:gd name="T98" fmla="*/ 218 w 1831"/>
                <a:gd name="T99" fmla="*/ 758 h 2473"/>
                <a:gd name="T100" fmla="*/ 193 w 1831"/>
                <a:gd name="T101" fmla="*/ 671 h 2473"/>
                <a:gd name="T102" fmla="*/ 139 w 1831"/>
                <a:gd name="T103" fmla="*/ 551 h 2473"/>
                <a:gd name="T104" fmla="*/ 189 w 1831"/>
                <a:gd name="T105" fmla="*/ 429 h 2473"/>
                <a:gd name="T106" fmla="*/ 313 w 1831"/>
                <a:gd name="T107" fmla="*/ 376 h 2473"/>
                <a:gd name="T108" fmla="*/ 473 w 1831"/>
                <a:gd name="T109" fmla="*/ 318 h 2473"/>
                <a:gd name="T110" fmla="*/ 486 w 1831"/>
                <a:gd name="T111" fmla="*/ 284 h 2473"/>
                <a:gd name="T112" fmla="*/ 556 w 1831"/>
                <a:gd name="T113" fmla="*/ 260 h 2473"/>
                <a:gd name="T114" fmla="*/ 611 w 1831"/>
                <a:gd name="T115" fmla="*/ 219 h 2473"/>
                <a:gd name="T116" fmla="*/ 759 w 1831"/>
                <a:gd name="T117" fmla="*/ 124 h 2473"/>
                <a:gd name="T118" fmla="*/ 914 w 1831"/>
                <a:gd name="T119" fmla="*/ 123 h 2473"/>
                <a:gd name="T120" fmla="*/ 1065 w 1831"/>
                <a:gd name="T121" fmla="*/ 39 h 2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48" name="Freeform 75"/>
            <p:cNvSpPr>
              <a:spLocks noEditPoints="1"/>
            </p:cNvSpPr>
            <p:nvPr/>
          </p:nvSpPr>
          <p:spPr bwMode="auto">
            <a:xfrm>
              <a:off x="5910263" y="5186363"/>
              <a:ext cx="57150" cy="47625"/>
            </a:xfrm>
            <a:custGeom>
              <a:avLst/>
              <a:gdLst>
                <a:gd name="T0" fmla="*/ 154 w 213"/>
                <a:gd name="T1" fmla="*/ 3 h 153"/>
                <a:gd name="T2" fmla="*/ 166 w 213"/>
                <a:gd name="T3" fmla="*/ 5 h 153"/>
                <a:gd name="T4" fmla="*/ 175 w 213"/>
                <a:gd name="T5" fmla="*/ 13 h 153"/>
                <a:gd name="T6" fmla="*/ 182 w 213"/>
                <a:gd name="T7" fmla="*/ 17 h 153"/>
                <a:gd name="T8" fmla="*/ 162 w 213"/>
                <a:gd name="T9" fmla="*/ 26 h 153"/>
                <a:gd name="T10" fmla="*/ 132 w 213"/>
                <a:gd name="T11" fmla="*/ 33 h 153"/>
                <a:gd name="T12" fmla="*/ 135 w 213"/>
                <a:gd name="T13" fmla="*/ 43 h 153"/>
                <a:gd name="T14" fmla="*/ 141 w 213"/>
                <a:gd name="T15" fmla="*/ 55 h 153"/>
                <a:gd name="T16" fmla="*/ 151 w 213"/>
                <a:gd name="T17" fmla="*/ 46 h 153"/>
                <a:gd name="T18" fmla="*/ 169 w 213"/>
                <a:gd name="T19" fmla="*/ 40 h 153"/>
                <a:gd name="T20" fmla="*/ 180 w 213"/>
                <a:gd name="T21" fmla="*/ 29 h 153"/>
                <a:gd name="T22" fmla="*/ 189 w 213"/>
                <a:gd name="T23" fmla="*/ 28 h 153"/>
                <a:gd name="T24" fmla="*/ 195 w 213"/>
                <a:gd name="T25" fmla="*/ 38 h 153"/>
                <a:gd name="T26" fmla="*/ 200 w 213"/>
                <a:gd name="T27" fmla="*/ 41 h 153"/>
                <a:gd name="T28" fmla="*/ 209 w 213"/>
                <a:gd name="T29" fmla="*/ 34 h 153"/>
                <a:gd name="T30" fmla="*/ 212 w 213"/>
                <a:gd name="T31" fmla="*/ 46 h 153"/>
                <a:gd name="T32" fmla="*/ 204 w 213"/>
                <a:gd name="T33" fmla="*/ 63 h 153"/>
                <a:gd name="T34" fmla="*/ 188 w 213"/>
                <a:gd name="T35" fmla="*/ 60 h 153"/>
                <a:gd name="T36" fmla="*/ 168 w 213"/>
                <a:gd name="T37" fmla="*/ 60 h 153"/>
                <a:gd name="T38" fmla="*/ 167 w 213"/>
                <a:gd name="T39" fmla="*/ 78 h 153"/>
                <a:gd name="T40" fmla="*/ 177 w 213"/>
                <a:gd name="T41" fmla="*/ 89 h 153"/>
                <a:gd name="T42" fmla="*/ 183 w 213"/>
                <a:gd name="T43" fmla="*/ 117 h 153"/>
                <a:gd name="T44" fmla="*/ 179 w 213"/>
                <a:gd name="T45" fmla="*/ 118 h 153"/>
                <a:gd name="T46" fmla="*/ 170 w 213"/>
                <a:gd name="T47" fmla="*/ 102 h 153"/>
                <a:gd name="T48" fmla="*/ 158 w 213"/>
                <a:gd name="T49" fmla="*/ 105 h 153"/>
                <a:gd name="T50" fmla="*/ 162 w 213"/>
                <a:gd name="T51" fmla="*/ 133 h 153"/>
                <a:gd name="T52" fmla="*/ 149 w 213"/>
                <a:gd name="T53" fmla="*/ 146 h 153"/>
                <a:gd name="T54" fmla="*/ 126 w 213"/>
                <a:gd name="T55" fmla="*/ 141 h 153"/>
                <a:gd name="T56" fmla="*/ 120 w 213"/>
                <a:gd name="T57" fmla="*/ 146 h 153"/>
                <a:gd name="T58" fmla="*/ 113 w 213"/>
                <a:gd name="T59" fmla="*/ 152 h 153"/>
                <a:gd name="T60" fmla="*/ 108 w 213"/>
                <a:gd name="T61" fmla="*/ 146 h 153"/>
                <a:gd name="T62" fmla="*/ 112 w 213"/>
                <a:gd name="T63" fmla="*/ 121 h 153"/>
                <a:gd name="T64" fmla="*/ 111 w 213"/>
                <a:gd name="T65" fmla="*/ 108 h 153"/>
                <a:gd name="T66" fmla="*/ 123 w 213"/>
                <a:gd name="T67" fmla="*/ 108 h 153"/>
                <a:gd name="T68" fmla="*/ 133 w 213"/>
                <a:gd name="T69" fmla="*/ 105 h 153"/>
                <a:gd name="T70" fmla="*/ 131 w 213"/>
                <a:gd name="T71" fmla="*/ 99 h 153"/>
                <a:gd name="T72" fmla="*/ 122 w 213"/>
                <a:gd name="T73" fmla="*/ 95 h 153"/>
                <a:gd name="T74" fmla="*/ 112 w 213"/>
                <a:gd name="T75" fmla="*/ 73 h 153"/>
                <a:gd name="T76" fmla="*/ 91 w 213"/>
                <a:gd name="T77" fmla="*/ 70 h 153"/>
                <a:gd name="T78" fmla="*/ 48 w 213"/>
                <a:gd name="T79" fmla="*/ 76 h 153"/>
                <a:gd name="T80" fmla="*/ 19 w 213"/>
                <a:gd name="T81" fmla="*/ 73 h 153"/>
                <a:gd name="T82" fmla="*/ 20 w 213"/>
                <a:gd name="T83" fmla="*/ 60 h 153"/>
                <a:gd name="T84" fmla="*/ 56 w 213"/>
                <a:gd name="T85" fmla="*/ 34 h 153"/>
                <a:gd name="T86" fmla="*/ 75 w 213"/>
                <a:gd name="T87" fmla="*/ 27 h 153"/>
                <a:gd name="T88" fmla="*/ 81 w 213"/>
                <a:gd name="T89" fmla="*/ 14 h 153"/>
                <a:gd name="T90" fmla="*/ 116 w 213"/>
                <a:gd name="T91" fmla="*/ 3 h 153"/>
                <a:gd name="T92" fmla="*/ 3 w 213"/>
                <a:gd name="T93" fmla="*/ 128 h 153"/>
                <a:gd name="T94" fmla="*/ 26 w 213"/>
                <a:gd name="T95" fmla="*/ 112 h 153"/>
                <a:gd name="T96" fmla="*/ 54 w 213"/>
                <a:gd name="T97" fmla="*/ 99 h 153"/>
                <a:gd name="T98" fmla="*/ 74 w 213"/>
                <a:gd name="T99" fmla="*/ 83 h 153"/>
                <a:gd name="T100" fmla="*/ 79 w 213"/>
                <a:gd name="T101" fmla="*/ 86 h 153"/>
                <a:gd name="T102" fmla="*/ 72 w 213"/>
                <a:gd name="T103" fmla="*/ 102 h 153"/>
                <a:gd name="T104" fmla="*/ 70 w 213"/>
                <a:gd name="T105" fmla="*/ 117 h 153"/>
                <a:gd name="T106" fmla="*/ 63 w 213"/>
                <a:gd name="T107" fmla="*/ 123 h 153"/>
                <a:gd name="T108" fmla="*/ 66 w 213"/>
                <a:gd name="T109" fmla="*/ 137 h 153"/>
                <a:gd name="T110" fmla="*/ 57 w 213"/>
                <a:gd name="T111" fmla="*/ 142 h 153"/>
                <a:gd name="T112" fmla="*/ 45 w 213"/>
                <a:gd name="T113" fmla="*/ 134 h 153"/>
                <a:gd name="T114" fmla="*/ 35 w 213"/>
                <a:gd name="T115" fmla="*/ 139 h 153"/>
                <a:gd name="T116" fmla="*/ 10 w 213"/>
                <a:gd name="T117" fmla="*/ 149 h 153"/>
                <a:gd name="T118" fmla="*/ 0 w 213"/>
                <a:gd name="T119" fmla="*/ 1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49" name="上海"/>
            <p:cNvSpPr>
              <a:spLocks noEditPoints="1"/>
            </p:cNvSpPr>
            <p:nvPr/>
          </p:nvSpPr>
          <p:spPr bwMode="auto">
            <a:xfrm>
              <a:off x="6548438" y="4062413"/>
              <a:ext cx="95250" cy="133350"/>
            </a:xfrm>
            <a:custGeom>
              <a:avLst/>
              <a:gdLst>
                <a:gd name="T0" fmla="*/ 121 w 357"/>
                <a:gd name="T1" fmla="*/ 465 h 494"/>
                <a:gd name="T2" fmla="*/ 98 w 357"/>
                <a:gd name="T3" fmla="*/ 454 h 494"/>
                <a:gd name="T4" fmla="*/ 48 w 357"/>
                <a:gd name="T5" fmla="*/ 449 h 494"/>
                <a:gd name="T6" fmla="*/ 30 w 357"/>
                <a:gd name="T7" fmla="*/ 439 h 494"/>
                <a:gd name="T8" fmla="*/ 25 w 357"/>
                <a:gd name="T9" fmla="*/ 416 h 494"/>
                <a:gd name="T10" fmla="*/ 22 w 357"/>
                <a:gd name="T11" fmla="*/ 373 h 494"/>
                <a:gd name="T12" fmla="*/ 11 w 357"/>
                <a:gd name="T13" fmla="*/ 365 h 494"/>
                <a:gd name="T14" fmla="*/ 0 w 357"/>
                <a:gd name="T15" fmla="*/ 366 h 494"/>
                <a:gd name="T16" fmla="*/ 5 w 357"/>
                <a:gd name="T17" fmla="*/ 342 h 494"/>
                <a:gd name="T18" fmla="*/ 32 w 357"/>
                <a:gd name="T19" fmla="*/ 302 h 494"/>
                <a:gd name="T20" fmla="*/ 46 w 357"/>
                <a:gd name="T21" fmla="*/ 247 h 494"/>
                <a:gd name="T22" fmla="*/ 50 w 357"/>
                <a:gd name="T23" fmla="*/ 184 h 494"/>
                <a:gd name="T24" fmla="*/ 80 w 357"/>
                <a:gd name="T25" fmla="*/ 157 h 494"/>
                <a:gd name="T26" fmla="*/ 113 w 357"/>
                <a:gd name="T27" fmla="*/ 146 h 494"/>
                <a:gd name="T28" fmla="*/ 163 w 357"/>
                <a:gd name="T29" fmla="*/ 164 h 494"/>
                <a:gd name="T30" fmla="*/ 199 w 357"/>
                <a:gd name="T31" fmla="*/ 184 h 494"/>
                <a:gd name="T32" fmla="*/ 233 w 357"/>
                <a:gd name="T33" fmla="*/ 200 h 494"/>
                <a:gd name="T34" fmla="*/ 287 w 357"/>
                <a:gd name="T35" fmla="*/ 241 h 494"/>
                <a:gd name="T36" fmla="*/ 325 w 357"/>
                <a:gd name="T37" fmla="*/ 298 h 494"/>
                <a:gd name="T38" fmla="*/ 350 w 357"/>
                <a:gd name="T39" fmla="*/ 340 h 494"/>
                <a:gd name="T40" fmla="*/ 357 w 357"/>
                <a:gd name="T41" fmla="*/ 372 h 494"/>
                <a:gd name="T42" fmla="*/ 348 w 357"/>
                <a:gd name="T43" fmla="*/ 402 h 494"/>
                <a:gd name="T44" fmla="*/ 323 w 357"/>
                <a:gd name="T45" fmla="*/ 411 h 494"/>
                <a:gd name="T46" fmla="*/ 265 w 357"/>
                <a:gd name="T47" fmla="*/ 409 h 494"/>
                <a:gd name="T48" fmla="*/ 215 w 357"/>
                <a:gd name="T49" fmla="*/ 421 h 494"/>
                <a:gd name="T50" fmla="*/ 192 w 357"/>
                <a:gd name="T51" fmla="*/ 448 h 494"/>
                <a:gd name="T52" fmla="*/ 171 w 357"/>
                <a:gd name="T53" fmla="*/ 472 h 494"/>
                <a:gd name="T54" fmla="*/ 71 w 357"/>
                <a:gd name="T55" fmla="*/ 6 h 494"/>
                <a:gd name="T56" fmla="*/ 99 w 357"/>
                <a:gd name="T57" fmla="*/ 0 h 494"/>
                <a:gd name="T58" fmla="*/ 144 w 357"/>
                <a:gd name="T59" fmla="*/ 25 h 494"/>
                <a:gd name="T60" fmla="*/ 190 w 357"/>
                <a:gd name="T61" fmla="*/ 45 h 494"/>
                <a:gd name="T62" fmla="*/ 213 w 357"/>
                <a:gd name="T63" fmla="*/ 62 h 494"/>
                <a:gd name="T64" fmla="*/ 266 w 357"/>
                <a:gd name="T65" fmla="*/ 84 h 494"/>
                <a:gd name="T66" fmla="*/ 304 w 357"/>
                <a:gd name="T67" fmla="*/ 92 h 494"/>
                <a:gd name="T68" fmla="*/ 313 w 357"/>
                <a:gd name="T69" fmla="*/ 99 h 494"/>
                <a:gd name="T70" fmla="*/ 314 w 357"/>
                <a:gd name="T71" fmla="*/ 112 h 494"/>
                <a:gd name="T72" fmla="*/ 284 w 357"/>
                <a:gd name="T73" fmla="*/ 137 h 494"/>
                <a:gd name="T74" fmla="*/ 260 w 357"/>
                <a:gd name="T75" fmla="*/ 135 h 494"/>
                <a:gd name="T76" fmla="*/ 188 w 357"/>
                <a:gd name="T77" fmla="*/ 106 h 494"/>
                <a:gd name="T78" fmla="*/ 125 w 357"/>
                <a:gd name="T79" fmla="*/ 84 h 494"/>
                <a:gd name="T80" fmla="*/ 98 w 357"/>
                <a:gd name="T81" fmla="*/ 71 h 494"/>
                <a:gd name="T82" fmla="*/ 51 w 357"/>
                <a:gd name="T83" fmla="*/ 42 h 494"/>
                <a:gd name="T84" fmla="*/ 43 w 357"/>
                <a:gd name="T85" fmla="*/ 31 h 494"/>
                <a:gd name="T86" fmla="*/ 46 w 357"/>
                <a:gd name="T87" fmla="*/ 20 h 494"/>
                <a:gd name="T88" fmla="*/ 71 w 357"/>
                <a:gd name="T89" fmla="*/ 6 h 494"/>
                <a:gd name="T90" fmla="*/ 215 w 357"/>
                <a:gd name="T91" fmla="*/ 162 h 494"/>
                <a:gd name="T92" fmla="*/ 222 w 357"/>
                <a:gd name="T93" fmla="*/ 157 h 494"/>
                <a:gd name="T94" fmla="*/ 260 w 357"/>
                <a:gd name="T95" fmla="*/ 166 h 494"/>
                <a:gd name="T96" fmla="*/ 282 w 357"/>
                <a:gd name="T97" fmla="*/ 183 h 494"/>
                <a:gd name="T98" fmla="*/ 278 w 357"/>
                <a:gd name="T99" fmla="*/ 193 h 494"/>
                <a:gd name="T100" fmla="*/ 253 w 357"/>
                <a:gd name="T101" fmla="*/ 183 h 494"/>
                <a:gd name="T102" fmla="*/ 289 w 357"/>
                <a:gd name="T103" fmla="*/ 175 h 494"/>
                <a:gd name="T104" fmla="*/ 293 w 357"/>
                <a:gd name="T105" fmla="*/ 171 h 494"/>
                <a:gd name="T106" fmla="*/ 319 w 357"/>
                <a:gd name="T107" fmla="*/ 189 h 494"/>
                <a:gd name="T108" fmla="*/ 315 w 357"/>
                <a:gd name="T109" fmla="*/ 194 h 494"/>
                <a:gd name="T110" fmla="*/ 295 w 357"/>
                <a:gd name="T111" fmla="*/ 187 h 494"/>
                <a:gd name="T112" fmla="*/ 289 w 357"/>
                <a:gd name="T113" fmla="*/ 175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50" name="黑龙江"/>
            <p:cNvSpPr/>
            <p:nvPr/>
          </p:nvSpPr>
          <p:spPr bwMode="auto">
            <a:xfrm>
              <a:off x="6300788" y="1557338"/>
              <a:ext cx="1095375" cy="1057275"/>
            </a:xfrm>
            <a:custGeom>
              <a:avLst/>
              <a:gdLst>
                <a:gd name="T0" fmla="*/ 385 w 4137"/>
                <a:gd name="T1" fmla="*/ 68 h 3992"/>
                <a:gd name="T2" fmla="*/ 616 w 4137"/>
                <a:gd name="T3" fmla="*/ 2 h 3992"/>
                <a:gd name="T4" fmla="*/ 893 w 4137"/>
                <a:gd name="T5" fmla="*/ 105 h 3992"/>
                <a:gd name="T6" fmla="*/ 1227 w 4137"/>
                <a:gd name="T7" fmla="*/ 198 h 3992"/>
                <a:gd name="T8" fmla="*/ 1337 w 4137"/>
                <a:gd name="T9" fmla="*/ 327 h 3992"/>
                <a:gd name="T10" fmla="*/ 1458 w 4137"/>
                <a:gd name="T11" fmla="*/ 485 h 3992"/>
                <a:gd name="T12" fmla="*/ 1574 w 4137"/>
                <a:gd name="T13" fmla="*/ 700 h 3992"/>
                <a:gd name="T14" fmla="*/ 1623 w 4137"/>
                <a:gd name="T15" fmla="*/ 786 h 3992"/>
                <a:gd name="T16" fmla="*/ 1780 w 4137"/>
                <a:gd name="T17" fmla="*/ 1046 h 3992"/>
                <a:gd name="T18" fmla="*/ 1874 w 4137"/>
                <a:gd name="T19" fmla="*/ 1293 h 3992"/>
                <a:gd name="T20" fmla="*/ 2045 w 4137"/>
                <a:gd name="T21" fmla="*/ 1461 h 3992"/>
                <a:gd name="T22" fmla="*/ 2302 w 4137"/>
                <a:gd name="T23" fmla="*/ 1468 h 3992"/>
                <a:gd name="T24" fmla="*/ 2485 w 4137"/>
                <a:gd name="T25" fmla="*/ 1457 h 3992"/>
                <a:gd name="T26" fmla="*/ 2681 w 4137"/>
                <a:gd name="T27" fmla="*/ 1624 h 3992"/>
                <a:gd name="T28" fmla="*/ 2844 w 4137"/>
                <a:gd name="T29" fmla="*/ 1695 h 3992"/>
                <a:gd name="T30" fmla="*/ 2942 w 4137"/>
                <a:gd name="T31" fmla="*/ 1854 h 3992"/>
                <a:gd name="T32" fmla="*/ 3074 w 4137"/>
                <a:gd name="T33" fmla="*/ 2101 h 3992"/>
                <a:gd name="T34" fmla="*/ 3345 w 4137"/>
                <a:gd name="T35" fmla="*/ 2034 h 3992"/>
                <a:gd name="T36" fmla="*/ 3520 w 4137"/>
                <a:gd name="T37" fmla="*/ 1878 h 3992"/>
                <a:gd name="T38" fmla="*/ 3652 w 4137"/>
                <a:gd name="T39" fmla="*/ 1771 h 3992"/>
                <a:gd name="T40" fmla="*/ 3909 w 4137"/>
                <a:gd name="T41" fmla="*/ 1599 h 3992"/>
                <a:gd name="T42" fmla="*/ 4124 w 4137"/>
                <a:gd name="T43" fmla="*/ 1502 h 3992"/>
                <a:gd name="T44" fmla="*/ 4074 w 4137"/>
                <a:gd name="T45" fmla="*/ 1766 h 3992"/>
                <a:gd name="T46" fmla="*/ 4009 w 4137"/>
                <a:gd name="T47" fmla="*/ 2032 h 3992"/>
                <a:gd name="T48" fmla="*/ 3993 w 4137"/>
                <a:gd name="T49" fmla="*/ 2413 h 3992"/>
                <a:gd name="T50" fmla="*/ 3947 w 4137"/>
                <a:gd name="T51" fmla="*/ 2706 h 3992"/>
                <a:gd name="T52" fmla="*/ 3915 w 4137"/>
                <a:gd name="T53" fmla="*/ 3042 h 3992"/>
                <a:gd name="T54" fmla="*/ 3518 w 4137"/>
                <a:gd name="T55" fmla="*/ 3043 h 3992"/>
                <a:gd name="T56" fmla="*/ 3363 w 4137"/>
                <a:gd name="T57" fmla="*/ 3261 h 3992"/>
                <a:gd name="T58" fmla="*/ 3446 w 4137"/>
                <a:gd name="T59" fmla="*/ 3579 h 3992"/>
                <a:gd name="T60" fmla="*/ 3484 w 4137"/>
                <a:gd name="T61" fmla="*/ 3907 h 3992"/>
                <a:gd name="T62" fmla="*/ 3256 w 4137"/>
                <a:gd name="T63" fmla="*/ 3855 h 3992"/>
                <a:gd name="T64" fmla="*/ 3121 w 4137"/>
                <a:gd name="T65" fmla="*/ 3790 h 3992"/>
                <a:gd name="T66" fmla="*/ 2932 w 4137"/>
                <a:gd name="T67" fmla="*/ 3832 h 3992"/>
                <a:gd name="T68" fmla="*/ 2812 w 4137"/>
                <a:gd name="T69" fmla="*/ 3991 h 3992"/>
                <a:gd name="T70" fmla="*/ 2588 w 4137"/>
                <a:gd name="T71" fmla="*/ 3700 h 3992"/>
                <a:gd name="T72" fmla="*/ 2480 w 4137"/>
                <a:gd name="T73" fmla="*/ 3784 h 3992"/>
                <a:gd name="T74" fmla="*/ 2322 w 4137"/>
                <a:gd name="T75" fmla="*/ 3737 h 3992"/>
                <a:gd name="T76" fmla="*/ 2178 w 4137"/>
                <a:gd name="T77" fmla="*/ 3632 h 3992"/>
                <a:gd name="T78" fmla="*/ 2098 w 4137"/>
                <a:gd name="T79" fmla="*/ 3465 h 3992"/>
                <a:gd name="T80" fmla="*/ 1802 w 4137"/>
                <a:gd name="T81" fmla="*/ 3460 h 3992"/>
                <a:gd name="T82" fmla="*/ 1598 w 4137"/>
                <a:gd name="T83" fmla="*/ 3370 h 3992"/>
                <a:gd name="T84" fmla="*/ 1383 w 4137"/>
                <a:gd name="T85" fmla="*/ 3393 h 3992"/>
                <a:gd name="T86" fmla="*/ 1134 w 4137"/>
                <a:gd name="T87" fmla="*/ 3214 h 3992"/>
                <a:gd name="T88" fmla="*/ 974 w 4137"/>
                <a:gd name="T89" fmla="*/ 3093 h 3992"/>
                <a:gd name="T90" fmla="*/ 869 w 4137"/>
                <a:gd name="T91" fmla="*/ 2964 h 3992"/>
                <a:gd name="T92" fmla="*/ 961 w 4137"/>
                <a:gd name="T93" fmla="*/ 2837 h 3992"/>
                <a:gd name="T94" fmla="*/ 855 w 4137"/>
                <a:gd name="T95" fmla="*/ 2860 h 3992"/>
                <a:gd name="T96" fmla="*/ 705 w 4137"/>
                <a:gd name="T97" fmla="*/ 2767 h 3992"/>
                <a:gd name="T98" fmla="*/ 803 w 4137"/>
                <a:gd name="T99" fmla="*/ 2410 h 3992"/>
                <a:gd name="T100" fmla="*/ 1094 w 4137"/>
                <a:gd name="T101" fmla="*/ 2176 h 3992"/>
                <a:gd name="T102" fmla="*/ 1163 w 4137"/>
                <a:gd name="T103" fmla="*/ 1909 h 3992"/>
                <a:gd name="T104" fmla="*/ 1242 w 4137"/>
                <a:gd name="T105" fmla="*/ 1570 h 3992"/>
                <a:gd name="T106" fmla="*/ 1302 w 4137"/>
                <a:gd name="T107" fmla="*/ 1221 h 3992"/>
                <a:gd name="T108" fmla="*/ 1361 w 4137"/>
                <a:gd name="T109" fmla="*/ 926 h 3992"/>
                <a:gd name="T110" fmla="*/ 1089 w 4137"/>
                <a:gd name="T111" fmla="*/ 774 h 3992"/>
                <a:gd name="T112" fmla="*/ 912 w 4137"/>
                <a:gd name="T113" fmla="*/ 916 h 3992"/>
                <a:gd name="T114" fmla="*/ 669 w 4137"/>
                <a:gd name="T115" fmla="*/ 959 h 3992"/>
                <a:gd name="T116" fmla="*/ 505 w 4137"/>
                <a:gd name="T117" fmla="*/ 840 h 3992"/>
                <a:gd name="T118" fmla="*/ 429 w 4137"/>
                <a:gd name="T119" fmla="*/ 592 h 3992"/>
                <a:gd name="T120" fmla="*/ 262 w 4137"/>
                <a:gd name="T121" fmla="*/ 518 h 3992"/>
                <a:gd name="T122" fmla="*/ 0 w 4137"/>
                <a:gd name="T123" fmla="*/ 496 h 3992"/>
                <a:gd name="T124" fmla="*/ 87 w 4137"/>
                <a:gd name="T125" fmla="*/ 216 h 3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solidFill>
              <a:srgbClr val="10BCCE"/>
            </a:solid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51" name="湖北"/>
            <p:cNvSpPr/>
            <p:nvPr/>
          </p:nvSpPr>
          <p:spPr bwMode="auto">
            <a:xfrm>
              <a:off x="5329238" y="3967163"/>
              <a:ext cx="762000" cy="476250"/>
            </a:xfrm>
            <a:custGeom>
              <a:avLst/>
              <a:gdLst>
                <a:gd name="T0" fmla="*/ 2776 w 2869"/>
                <a:gd name="T1" fmla="*/ 1214 h 1815"/>
                <a:gd name="T2" fmla="*/ 2734 w 2869"/>
                <a:gd name="T3" fmla="*/ 1076 h 1815"/>
                <a:gd name="T4" fmla="*/ 2776 w 2869"/>
                <a:gd name="T5" fmla="*/ 956 h 1815"/>
                <a:gd name="T6" fmla="*/ 2706 w 2869"/>
                <a:gd name="T7" fmla="*/ 850 h 1815"/>
                <a:gd name="T8" fmla="*/ 2570 w 2869"/>
                <a:gd name="T9" fmla="*/ 763 h 1815"/>
                <a:gd name="T10" fmla="*/ 2494 w 2869"/>
                <a:gd name="T11" fmla="*/ 724 h 1815"/>
                <a:gd name="T12" fmla="*/ 2402 w 2869"/>
                <a:gd name="T13" fmla="*/ 735 h 1815"/>
                <a:gd name="T14" fmla="*/ 2267 w 2869"/>
                <a:gd name="T15" fmla="*/ 659 h 1815"/>
                <a:gd name="T16" fmla="*/ 2102 w 2869"/>
                <a:gd name="T17" fmla="*/ 596 h 1815"/>
                <a:gd name="T18" fmla="*/ 2015 w 2869"/>
                <a:gd name="T19" fmla="*/ 592 h 1815"/>
                <a:gd name="T20" fmla="*/ 1971 w 2869"/>
                <a:gd name="T21" fmla="*/ 457 h 1815"/>
                <a:gd name="T22" fmla="*/ 1939 w 2869"/>
                <a:gd name="T23" fmla="*/ 341 h 1815"/>
                <a:gd name="T24" fmla="*/ 1794 w 2869"/>
                <a:gd name="T25" fmla="*/ 377 h 1815"/>
                <a:gd name="T26" fmla="*/ 1662 w 2869"/>
                <a:gd name="T27" fmla="*/ 364 h 1815"/>
                <a:gd name="T28" fmla="*/ 1370 w 2869"/>
                <a:gd name="T29" fmla="*/ 356 h 1815"/>
                <a:gd name="T30" fmla="*/ 1187 w 2869"/>
                <a:gd name="T31" fmla="*/ 289 h 1815"/>
                <a:gd name="T32" fmla="*/ 1052 w 2869"/>
                <a:gd name="T33" fmla="*/ 146 h 1815"/>
                <a:gd name="T34" fmla="*/ 945 w 2869"/>
                <a:gd name="T35" fmla="*/ 4 h 1815"/>
                <a:gd name="T36" fmla="*/ 824 w 2869"/>
                <a:gd name="T37" fmla="*/ 43 h 1815"/>
                <a:gd name="T38" fmla="*/ 675 w 2869"/>
                <a:gd name="T39" fmla="*/ 30 h 1815"/>
                <a:gd name="T40" fmla="*/ 435 w 2869"/>
                <a:gd name="T41" fmla="*/ 7 h 1815"/>
                <a:gd name="T42" fmla="*/ 519 w 2869"/>
                <a:gd name="T43" fmla="*/ 101 h 1815"/>
                <a:gd name="T44" fmla="*/ 656 w 2869"/>
                <a:gd name="T45" fmla="*/ 195 h 1815"/>
                <a:gd name="T46" fmla="*/ 583 w 2869"/>
                <a:gd name="T47" fmla="*/ 305 h 1815"/>
                <a:gd name="T48" fmla="*/ 444 w 2869"/>
                <a:gd name="T49" fmla="*/ 341 h 1815"/>
                <a:gd name="T50" fmla="*/ 451 w 2869"/>
                <a:gd name="T51" fmla="*/ 530 h 1815"/>
                <a:gd name="T52" fmla="*/ 498 w 2869"/>
                <a:gd name="T53" fmla="*/ 705 h 1815"/>
                <a:gd name="T54" fmla="*/ 649 w 2869"/>
                <a:gd name="T55" fmla="*/ 804 h 1815"/>
                <a:gd name="T56" fmla="*/ 631 w 2869"/>
                <a:gd name="T57" fmla="*/ 1055 h 1815"/>
                <a:gd name="T58" fmla="*/ 453 w 2869"/>
                <a:gd name="T59" fmla="*/ 1121 h 1815"/>
                <a:gd name="T60" fmla="*/ 351 w 2869"/>
                <a:gd name="T61" fmla="*/ 1154 h 1815"/>
                <a:gd name="T62" fmla="*/ 233 w 2869"/>
                <a:gd name="T63" fmla="*/ 1135 h 1815"/>
                <a:gd name="T64" fmla="*/ 104 w 2869"/>
                <a:gd name="T65" fmla="*/ 1164 h 1815"/>
                <a:gd name="T66" fmla="*/ 44 w 2869"/>
                <a:gd name="T67" fmla="*/ 1284 h 1815"/>
                <a:gd name="T68" fmla="*/ 54 w 2869"/>
                <a:gd name="T69" fmla="*/ 1462 h 1815"/>
                <a:gd name="T70" fmla="*/ 54 w 2869"/>
                <a:gd name="T71" fmla="*/ 1545 h 1815"/>
                <a:gd name="T72" fmla="*/ 169 w 2869"/>
                <a:gd name="T73" fmla="*/ 1580 h 1815"/>
                <a:gd name="T74" fmla="*/ 213 w 2869"/>
                <a:gd name="T75" fmla="*/ 1718 h 1815"/>
                <a:gd name="T76" fmla="*/ 314 w 2869"/>
                <a:gd name="T77" fmla="*/ 1807 h 1815"/>
                <a:gd name="T78" fmla="*/ 359 w 2869"/>
                <a:gd name="T79" fmla="*/ 1706 h 1815"/>
                <a:gd name="T80" fmla="*/ 485 w 2869"/>
                <a:gd name="T81" fmla="*/ 1586 h 1815"/>
                <a:gd name="T82" fmla="*/ 672 w 2869"/>
                <a:gd name="T83" fmla="*/ 1524 h 1815"/>
                <a:gd name="T84" fmla="*/ 835 w 2869"/>
                <a:gd name="T85" fmla="*/ 1528 h 1815"/>
                <a:gd name="T86" fmla="*/ 776 w 2869"/>
                <a:gd name="T87" fmla="*/ 1402 h 1815"/>
                <a:gd name="T88" fmla="*/ 891 w 2869"/>
                <a:gd name="T89" fmla="*/ 1362 h 1815"/>
                <a:gd name="T90" fmla="*/ 1093 w 2869"/>
                <a:gd name="T91" fmla="*/ 1429 h 1815"/>
                <a:gd name="T92" fmla="*/ 1278 w 2869"/>
                <a:gd name="T93" fmla="*/ 1471 h 1815"/>
                <a:gd name="T94" fmla="*/ 1405 w 2869"/>
                <a:gd name="T95" fmla="*/ 1574 h 1815"/>
                <a:gd name="T96" fmla="*/ 1504 w 2869"/>
                <a:gd name="T97" fmla="*/ 1589 h 1815"/>
                <a:gd name="T98" fmla="*/ 1654 w 2869"/>
                <a:gd name="T99" fmla="*/ 1511 h 1815"/>
                <a:gd name="T100" fmla="*/ 1732 w 2869"/>
                <a:gd name="T101" fmla="*/ 1543 h 1815"/>
                <a:gd name="T102" fmla="*/ 1751 w 2869"/>
                <a:gd name="T103" fmla="*/ 1646 h 1815"/>
                <a:gd name="T104" fmla="*/ 1919 w 2869"/>
                <a:gd name="T105" fmla="*/ 1478 h 1815"/>
                <a:gd name="T106" fmla="*/ 1970 w 2869"/>
                <a:gd name="T107" fmla="*/ 1598 h 1815"/>
                <a:gd name="T108" fmla="*/ 1982 w 2869"/>
                <a:gd name="T109" fmla="*/ 1733 h 1815"/>
                <a:gd name="T110" fmla="*/ 2044 w 2869"/>
                <a:gd name="T111" fmla="*/ 1796 h 1815"/>
                <a:gd name="T112" fmla="*/ 2182 w 2869"/>
                <a:gd name="T113" fmla="*/ 1726 h 1815"/>
                <a:gd name="T114" fmla="*/ 2350 w 2869"/>
                <a:gd name="T115" fmla="*/ 1644 h 1815"/>
                <a:gd name="T116" fmla="*/ 2436 w 2869"/>
                <a:gd name="T117" fmla="*/ 1588 h 1815"/>
                <a:gd name="T118" fmla="*/ 2520 w 2869"/>
                <a:gd name="T119" fmla="*/ 1573 h 1815"/>
                <a:gd name="T120" fmla="*/ 2592 w 2869"/>
                <a:gd name="T121" fmla="*/ 1519 h 1815"/>
                <a:gd name="T122" fmla="*/ 2772 w 2869"/>
                <a:gd name="T123" fmla="*/ 1466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solidFill>
              <a:srgbClr val="10BCCE"/>
            </a:solid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52" name="山东"/>
            <p:cNvSpPr/>
            <p:nvPr/>
          </p:nvSpPr>
          <p:spPr bwMode="auto">
            <a:xfrm>
              <a:off x="5938838" y="3357563"/>
              <a:ext cx="685800" cy="438150"/>
            </a:xfrm>
            <a:custGeom>
              <a:avLst/>
              <a:gdLst>
                <a:gd name="T0" fmla="*/ 831 w 2606"/>
                <a:gd name="T1" fmla="*/ 153 h 1671"/>
                <a:gd name="T2" fmla="*/ 614 w 2606"/>
                <a:gd name="T3" fmla="*/ 197 h 1671"/>
                <a:gd name="T4" fmla="*/ 432 w 2606"/>
                <a:gd name="T5" fmla="*/ 342 h 1671"/>
                <a:gd name="T6" fmla="*/ 367 w 2606"/>
                <a:gd name="T7" fmla="*/ 411 h 1671"/>
                <a:gd name="T8" fmla="*/ 252 w 2606"/>
                <a:gd name="T9" fmla="*/ 665 h 1671"/>
                <a:gd name="T10" fmla="*/ 153 w 2606"/>
                <a:gd name="T11" fmla="*/ 883 h 1671"/>
                <a:gd name="T12" fmla="*/ 157 w 2606"/>
                <a:gd name="T13" fmla="*/ 1075 h 1671"/>
                <a:gd name="T14" fmla="*/ 237 w 2606"/>
                <a:gd name="T15" fmla="*/ 1070 h 1671"/>
                <a:gd name="T16" fmla="*/ 400 w 2606"/>
                <a:gd name="T17" fmla="*/ 1024 h 1671"/>
                <a:gd name="T18" fmla="*/ 286 w 2606"/>
                <a:gd name="T19" fmla="*/ 1117 h 1671"/>
                <a:gd name="T20" fmla="*/ 164 w 2606"/>
                <a:gd name="T21" fmla="*/ 1251 h 1671"/>
                <a:gd name="T22" fmla="*/ 27 w 2606"/>
                <a:gd name="T23" fmla="*/ 1393 h 1671"/>
                <a:gd name="T24" fmla="*/ 73 w 2606"/>
                <a:gd name="T25" fmla="*/ 1491 h 1671"/>
                <a:gd name="T26" fmla="*/ 213 w 2606"/>
                <a:gd name="T27" fmla="*/ 1586 h 1671"/>
                <a:gd name="T28" fmla="*/ 427 w 2606"/>
                <a:gd name="T29" fmla="*/ 1633 h 1671"/>
                <a:gd name="T30" fmla="*/ 550 w 2606"/>
                <a:gd name="T31" fmla="*/ 1564 h 1671"/>
                <a:gd name="T32" fmla="*/ 658 w 2606"/>
                <a:gd name="T33" fmla="*/ 1426 h 1671"/>
                <a:gd name="T34" fmla="*/ 701 w 2606"/>
                <a:gd name="T35" fmla="*/ 1437 h 1671"/>
                <a:gd name="T36" fmla="*/ 811 w 2606"/>
                <a:gd name="T37" fmla="*/ 1602 h 1671"/>
                <a:gd name="T38" fmla="*/ 1004 w 2606"/>
                <a:gd name="T39" fmla="*/ 1657 h 1671"/>
                <a:gd name="T40" fmla="*/ 1063 w 2606"/>
                <a:gd name="T41" fmla="*/ 1579 h 1671"/>
                <a:gd name="T42" fmla="*/ 1187 w 2606"/>
                <a:gd name="T43" fmla="*/ 1652 h 1671"/>
                <a:gd name="T44" fmla="*/ 1275 w 2606"/>
                <a:gd name="T45" fmla="*/ 1602 h 1671"/>
                <a:gd name="T46" fmla="*/ 1378 w 2606"/>
                <a:gd name="T47" fmla="*/ 1499 h 1671"/>
                <a:gd name="T48" fmla="*/ 1489 w 2606"/>
                <a:gd name="T49" fmla="*/ 1343 h 1671"/>
                <a:gd name="T50" fmla="*/ 1623 w 2606"/>
                <a:gd name="T51" fmla="*/ 1208 h 1671"/>
                <a:gd name="T52" fmla="*/ 1675 w 2606"/>
                <a:gd name="T53" fmla="*/ 1085 h 1671"/>
                <a:gd name="T54" fmla="*/ 1741 w 2606"/>
                <a:gd name="T55" fmla="*/ 1026 h 1671"/>
                <a:gd name="T56" fmla="*/ 1774 w 2606"/>
                <a:gd name="T57" fmla="*/ 964 h 1671"/>
                <a:gd name="T58" fmla="*/ 1824 w 2606"/>
                <a:gd name="T59" fmla="*/ 913 h 1671"/>
                <a:gd name="T60" fmla="*/ 1774 w 2606"/>
                <a:gd name="T61" fmla="*/ 823 h 1671"/>
                <a:gd name="T62" fmla="*/ 1847 w 2606"/>
                <a:gd name="T63" fmla="*/ 800 h 1671"/>
                <a:gd name="T64" fmla="*/ 1886 w 2606"/>
                <a:gd name="T65" fmla="*/ 879 h 1671"/>
                <a:gd name="T66" fmla="*/ 1982 w 2606"/>
                <a:gd name="T67" fmla="*/ 800 h 1671"/>
                <a:gd name="T68" fmla="*/ 2006 w 2606"/>
                <a:gd name="T69" fmla="*/ 675 h 1671"/>
                <a:gd name="T70" fmla="*/ 2040 w 2606"/>
                <a:gd name="T71" fmla="*/ 681 h 1671"/>
                <a:gd name="T72" fmla="*/ 1990 w 2606"/>
                <a:gd name="T73" fmla="*/ 641 h 1671"/>
                <a:gd name="T74" fmla="*/ 2059 w 2606"/>
                <a:gd name="T75" fmla="*/ 628 h 1671"/>
                <a:gd name="T76" fmla="*/ 2204 w 2606"/>
                <a:gd name="T77" fmla="*/ 495 h 1671"/>
                <a:gd name="T78" fmla="*/ 2241 w 2606"/>
                <a:gd name="T79" fmla="*/ 531 h 1671"/>
                <a:gd name="T80" fmla="*/ 2373 w 2606"/>
                <a:gd name="T81" fmla="*/ 397 h 1671"/>
                <a:gd name="T82" fmla="*/ 2440 w 2606"/>
                <a:gd name="T83" fmla="*/ 381 h 1671"/>
                <a:gd name="T84" fmla="*/ 2536 w 2606"/>
                <a:gd name="T85" fmla="*/ 458 h 1671"/>
                <a:gd name="T86" fmla="*/ 2541 w 2606"/>
                <a:gd name="T87" fmla="*/ 376 h 1671"/>
                <a:gd name="T88" fmla="*/ 2579 w 2606"/>
                <a:gd name="T89" fmla="*/ 294 h 1671"/>
                <a:gd name="T90" fmla="*/ 2592 w 2606"/>
                <a:gd name="T91" fmla="*/ 187 h 1671"/>
                <a:gd name="T92" fmla="*/ 2428 w 2606"/>
                <a:gd name="T93" fmla="*/ 162 h 1671"/>
                <a:gd name="T94" fmla="*/ 2347 w 2606"/>
                <a:gd name="T95" fmla="*/ 220 h 1671"/>
                <a:gd name="T96" fmla="*/ 2188 w 2606"/>
                <a:gd name="T97" fmla="*/ 212 h 1671"/>
                <a:gd name="T98" fmla="*/ 2070 w 2606"/>
                <a:gd name="T99" fmla="*/ 138 h 1671"/>
                <a:gd name="T100" fmla="*/ 1975 w 2606"/>
                <a:gd name="T101" fmla="*/ 81 h 1671"/>
                <a:gd name="T102" fmla="*/ 1761 w 2606"/>
                <a:gd name="T103" fmla="*/ 159 h 1671"/>
                <a:gd name="T104" fmla="*/ 1734 w 2606"/>
                <a:gd name="T105" fmla="*/ 264 h 1671"/>
                <a:gd name="T106" fmla="*/ 1665 w 2606"/>
                <a:gd name="T107" fmla="*/ 376 h 1671"/>
                <a:gd name="T108" fmla="*/ 1427 w 2606"/>
                <a:gd name="T109" fmla="*/ 440 h 1671"/>
                <a:gd name="T110" fmla="*/ 1344 w 2606"/>
                <a:gd name="T111" fmla="*/ 226 h 1671"/>
                <a:gd name="T112" fmla="*/ 1369 w 2606"/>
                <a:gd name="T113" fmla="*/ 142 h 1671"/>
                <a:gd name="T114" fmla="*/ 1251 w 2606"/>
                <a:gd name="T115" fmla="*/ 4 h 1671"/>
                <a:gd name="T116" fmla="*/ 1145 w 2606"/>
                <a:gd name="T117" fmla="*/ 42 h 1671"/>
                <a:gd name="T118" fmla="*/ 1023 w 2606"/>
                <a:gd name="T119" fmla="*/ 115 h 1671"/>
                <a:gd name="T120" fmla="*/ 961 w 2606"/>
                <a:gd name="T121" fmla="*/ 51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53" name="安徽"/>
            <p:cNvSpPr/>
            <p:nvPr/>
          </p:nvSpPr>
          <p:spPr bwMode="auto">
            <a:xfrm>
              <a:off x="5957888" y="3776663"/>
              <a:ext cx="466725" cy="600075"/>
            </a:xfrm>
            <a:custGeom>
              <a:avLst/>
              <a:gdLst>
                <a:gd name="T0" fmla="*/ 1649 w 1769"/>
                <a:gd name="T1" fmla="*/ 1386 h 2242"/>
                <a:gd name="T2" fmla="*/ 1461 w 1769"/>
                <a:gd name="T3" fmla="*/ 1420 h 2242"/>
                <a:gd name="T4" fmla="*/ 1473 w 1769"/>
                <a:gd name="T5" fmla="*/ 1325 h 2242"/>
                <a:gd name="T6" fmla="*/ 1439 w 1769"/>
                <a:gd name="T7" fmla="*/ 1249 h 2242"/>
                <a:gd name="T8" fmla="*/ 1392 w 1769"/>
                <a:gd name="T9" fmla="*/ 1223 h 2242"/>
                <a:gd name="T10" fmla="*/ 1288 w 1769"/>
                <a:gd name="T11" fmla="*/ 1146 h 2242"/>
                <a:gd name="T12" fmla="*/ 1360 w 1769"/>
                <a:gd name="T13" fmla="*/ 1005 h 2242"/>
                <a:gd name="T14" fmla="*/ 1344 w 1769"/>
                <a:gd name="T15" fmla="*/ 878 h 2242"/>
                <a:gd name="T16" fmla="*/ 1471 w 1769"/>
                <a:gd name="T17" fmla="*/ 840 h 2242"/>
                <a:gd name="T18" fmla="*/ 1553 w 1769"/>
                <a:gd name="T19" fmla="*/ 767 h 2242"/>
                <a:gd name="T20" fmla="*/ 1424 w 1769"/>
                <a:gd name="T21" fmla="*/ 673 h 2242"/>
                <a:gd name="T22" fmla="*/ 1371 w 1769"/>
                <a:gd name="T23" fmla="*/ 774 h 2242"/>
                <a:gd name="T24" fmla="*/ 1205 w 1769"/>
                <a:gd name="T25" fmla="*/ 692 h 2242"/>
                <a:gd name="T26" fmla="*/ 1137 w 1769"/>
                <a:gd name="T27" fmla="*/ 604 h 2242"/>
                <a:gd name="T28" fmla="*/ 1087 w 1769"/>
                <a:gd name="T29" fmla="*/ 525 h 2242"/>
                <a:gd name="T30" fmla="*/ 1130 w 1769"/>
                <a:gd name="T31" fmla="*/ 414 h 2242"/>
                <a:gd name="T32" fmla="*/ 997 w 1769"/>
                <a:gd name="T33" fmla="*/ 364 h 2242"/>
                <a:gd name="T34" fmla="*/ 950 w 1769"/>
                <a:gd name="T35" fmla="*/ 270 h 2242"/>
                <a:gd name="T36" fmla="*/ 873 w 1769"/>
                <a:gd name="T37" fmla="*/ 247 h 2242"/>
                <a:gd name="T38" fmla="*/ 730 w 1769"/>
                <a:gd name="T39" fmla="*/ 208 h 2242"/>
                <a:gd name="T40" fmla="*/ 648 w 1769"/>
                <a:gd name="T41" fmla="*/ 99 h 2242"/>
                <a:gd name="T42" fmla="*/ 482 w 1769"/>
                <a:gd name="T43" fmla="*/ 0 h 2242"/>
                <a:gd name="T44" fmla="*/ 456 w 1769"/>
                <a:gd name="T45" fmla="*/ 137 h 2242"/>
                <a:gd name="T46" fmla="*/ 553 w 1769"/>
                <a:gd name="T47" fmla="*/ 232 h 2242"/>
                <a:gd name="T48" fmla="*/ 519 w 1769"/>
                <a:gd name="T49" fmla="*/ 357 h 2242"/>
                <a:gd name="T50" fmla="*/ 391 w 1769"/>
                <a:gd name="T51" fmla="*/ 371 h 2242"/>
                <a:gd name="T52" fmla="*/ 284 w 1769"/>
                <a:gd name="T53" fmla="*/ 272 h 2242"/>
                <a:gd name="T54" fmla="*/ 230 w 1769"/>
                <a:gd name="T55" fmla="*/ 364 h 2242"/>
                <a:gd name="T56" fmla="*/ 235 w 1769"/>
                <a:gd name="T57" fmla="*/ 488 h 2242"/>
                <a:gd name="T58" fmla="*/ 147 w 1769"/>
                <a:gd name="T59" fmla="*/ 617 h 2242"/>
                <a:gd name="T60" fmla="*/ 12 w 1769"/>
                <a:gd name="T61" fmla="*/ 694 h 2242"/>
                <a:gd name="T62" fmla="*/ 37 w 1769"/>
                <a:gd name="T63" fmla="*/ 796 h 2242"/>
                <a:gd name="T64" fmla="*/ 106 w 1769"/>
                <a:gd name="T65" fmla="*/ 902 h 2242"/>
                <a:gd name="T66" fmla="*/ 193 w 1769"/>
                <a:gd name="T67" fmla="*/ 941 h 2242"/>
                <a:gd name="T68" fmla="*/ 311 w 1769"/>
                <a:gd name="T69" fmla="*/ 959 h 2242"/>
                <a:gd name="T70" fmla="*/ 366 w 1769"/>
                <a:gd name="T71" fmla="*/ 944 h 2242"/>
                <a:gd name="T72" fmla="*/ 383 w 1769"/>
                <a:gd name="T73" fmla="*/ 1211 h 2242"/>
                <a:gd name="T74" fmla="*/ 232 w 1769"/>
                <a:gd name="T75" fmla="*/ 1329 h 2242"/>
                <a:gd name="T76" fmla="*/ 261 w 1769"/>
                <a:gd name="T77" fmla="*/ 1514 h 2242"/>
                <a:gd name="T78" fmla="*/ 391 w 1769"/>
                <a:gd name="T79" fmla="*/ 1542 h 2242"/>
                <a:gd name="T80" fmla="*/ 406 w 1769"/>
                <a:gd name="T81" fmla="*/ 1657 h 2242"/>
                <a:gd name="T82" fmla="*/ 371 w 1769"/>
                <a:gd name="T83" fmla="*/ 1763 h 2242"/>
                <a:gd name="T84" fmla="*/ 415 w 1769"/>
                <a:gd name="T85" fmla="*/ 1878 h 2242"/>
                <a:gd name="T86" fmla="*/ 495 w 1769"/>
                <a:gd name="T87" fmla="*/ 2046 h 2242"/>
                <a:gd name="T88" fmla="*/ 580 w 1769"/>
                <a:gd name="T89" fmla="*/ 2122 h 2242"/>
                <a:gd name="T90" fmla="*/ 750 w 1769"/>
                <a:gd name="T91" fmla="*/ 2007 h 2242"/>
                <a:gd name="T92" fmla="*/ 740 w 1769"/>
                <a:gd name="T93" fmla="*/ 2123 h 2242"/>
                <a:gd name="T94" fmla="*/ 804 w 1769"/>
                <a:gd name="T95" fmla="*/ 2201 h 2242"/>
                <a:gd name="T96" fmla="*/ 872 w 1769"/>
                <a:gd name="T97" fmla="*/ 2095 h 2242"/>
                <a:gd name="T98" fmla="*/ 967 w 1769"/>
                <a:gd name="T99" fmla="*/ 2084 h 2242"/>
                <a:gd name="T100" fmla="*/ 1103 w 1769"/>
                <a:gd name="T101" fmla="*/ 2191 h 2242"/>
                <a:gd name="T102" fmla="*/ 1263 w 1769"/>
                <a:gd name="T103" fmla="*/ 2188 h 2242"/>
                <a:gd name="T104" fmla="*/ 1359 w 1769"/>
                <a:gd name="T105" fmla="*/ 2189 h 2242"/>
                <a:gd name="T106" fmla="*/ 1427 w 1769"/>
                <a:gd name="T107" fmla="*/ 2137 h 2242"/>
                <a:gd name="T108" fmla="*/ 1523 w 1769"/>
                <a:gd name="T109" fmla="*/ 1998 h 2242"/>
                <a:gd name="T110" fmla="*/ 1539 w 1769"/>
                <a:gd name="T111" fmla="*/ 1883 h 2242"/>
                <a:gd name="T112" fmla="*/ 1587 w 1769"/>
                <a:gd name="T113" fmla="*/ 1817 h 2242"/>
                <a:gd name="T114" fmla="*/ 1703 w 1769"/>
                <a:gd name="T115" fmla="*/ 1778 h 2242"/>
                <a:gd name="T116" fmla="*/ 1671 w 1769"/>
                <a:gd name="T117" fmla="*/ 1673 h 2242"/>
                <a:gd name="T118" fmla="*/ 1729 w 1769"/>
                <a:gd name="T119" fmla="*/ 1612 h 2242"/>
                <a:gd name="T120" fmla="*/ 1766 w 1769"/>
                <a:gd name="T121" fmla="*/ 1444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54" name="山西"/>
            <p:cNvSpPr/>
            <p:nvPr/>
          </p:nvSpPr>
          <p:spPr bwMode="auto">
            <a:xfrm>
              <a:off x="5519738" y="3081338"/>
              <a:ext cx="371475" cy="723900"/>
            </a:xfrm>
            <a:custGeom>
              <a:avLst/>
              <a:gdLst>
                <a:gd name="T0" fmla="*/ 4 w 1396"/>
                <a:gd name="T1" fmla="*/ 2572 h 2738"/>
                <a:gd name="T2" fmla="*/ 107 w 1396"/>
                <a:gd name="T3" fmla="*/ 2294 h 2738"/>
                <a:gd name="T4" fmla="*/ 76 w 1396"/>
                <a:gd name="T5" fmla="*/ 2117 h 2738"/>
                <a:gd name="T6" fmla="*/ 65 w 1396"/>
                <a:gd name="T7" fmla="*/ 1925 h 2738"/>
                <a:gd name="T8" fmla="*/ 56 w 1396"/>
                <a:gd name="T9" fmla="*/ 1806 h 2738"/>
                <a:gd name="T10" fmla="*/ 45 w 1396"/>
                <a:gd name="T11" fmla="*/ 1717 h 2738"/>
                <a:gd name="T12" fmla="*/ 136 w 1396"/>
                <a:gd name="T13" fmla="*/ 1551 h 2738"/>
                <a:gd name="T14" fmla="*/ 164 w 1396"/>
                <a:gd name="T15" fmla="*/ 1462 h 2738"/>
                <a:gd name="T16" fmla="*/ 149 w 1396"/>
                <a:gd name="T17" fmla="*/ 1362 h 2738"/>
                <a:gd name="T18" fmla="*/ 77 w 1396"/>
                <a:gd name="T19" fmla="*/ 1263 h 2738"/>
                <a:gd name="T20" fmla="*/ 90 w 1396"/>
                <a:gd name="T21" fmla="*/ 1128 h 2738"/>
                <a:gd name="T22" fmla="*/ 163 w 1396"/>
                <a:gd name="T23" fmla="*/ 1049 h 2738"/>
                <a:gd name="T24" fmla="*/ 222 w 1396"/>
                <a:gd name="T25" fmla="*/ 898 h 2738"/>
                <a:gd name="T26" fmla="*/ 251 w 1396"/>
                <a:gd name="T27" fmla="*/ 792 h 2738"/>
                <a:gd name="T28" fmla="*/ 326 w 1396"/>
                <a:gd name="T29" fmla="*/ 674 h 2738"/>
                <a:gd name="T30" fmla="*/ 264 w 1396"/>
                <a:gd name="T31" fmla="*/ 632 h 2738"/>
                <a:gd name="T32" fmla="*/ 363 w 1396"/>
                <a:gd name="T33" fmla="*/ 584 h 2738"/>
                <a:gd name="T34" fmla="*/ 385 w 1396"/>
                <a:gd name="T35" fmla="*/ 513 h 2738"/>
                <a:gd name="T36" fmla="*/ 541 w 1396"/>
                <a:gd name="T37" fmla="*/ 521 h 2738"/>
                <a:gd name="T38" fmla="*/ 625 w 1396"/>
                <a:gd name="T39" fmla="*/ 322 h 2738"/>
                <a:gd name="T40" fmla="*/ 775 w 1396"/>
                <a:gd name="T41" fmla="*/ 268 h 2738"/>
                <a:gd name="T42" fmla="*/ 877 w 1396"/>
                <a:gd name="T43" fmla="*/ 189 h 2738"/>
                <a:gd name="T44" fmla="*/ 1096 w 1396"/>
                <a:gd name="T45" fmla="*/ 164 h 2738"/>
                <a:gd name="T46" fmla="*/ 1218 w 1396"/>
                <a:gd name="T47" fmla="*/ 60 h 2738"/>
                <a:gd name="T48" fmla="*/ 1290 w 1396"/>
                <a:gd name="T49" fmla="*/ 78 h 2738"/>
                <a:gd name="T50" fmla="*/ 1355 w 1396"/>
                <a:gd name="T51" fmla="*/ 164 h 2738"/>
                <a:gd name="T52" fmla="*/ 1318 w 1396"/>
                <a:gd name="T53" fmla="*/ 216 h 2738"/>
                <a:gd name="T54" fmla="*/ 1236 w 1396"/>
                <a:gd name="T55" fmla="*/ 290 h 2738"/>
                <a:gd name="T56" fmla="*/ 1197 w 1396"/>
                <a:gd name="T57" fmla="*/ 317 h 2738"/>
                <a:gd name="T58" fmla="*/ 1249 w 1396"/>
                <a:gd name="T59" fmla="*/ 368 h 2738"/>
                <a:gd name="T60" fmla="*/ 1352 w 1396"/>
                <a:gd name="T61" fmla="*/ 456 h 2738"/>
                <a:gd name="T62" fmla="*/ 1387 w 1396"/>
                <a:gd name="T63" fmla="*/ 564 h 2738"/>
                <a:gd name="T64" fmla="*/ 1372 w 1396"/>
                <a:gd name="T65" fmla="*/ 687 h 2738"/>
                <a:gd name="T66" fmla="*/ 1314 w 1396"/>
                <a:gd name="T67" fmla="*/ 735 h 2738"/>
                <a:gd name="T68" fmla="*/ 1229 w 1396"/>
                <a:gd name="T69" fmla="*/ 715 h 2738"/>
                <a:gd name="T70" fmla="*/ 1176 w 1396"/>
                <a:gd name="T71" fmla="*/ 841 h 2738"/>
                <a:gd name="T72" fmla="*/ 1136 w 1396"/>
                <a:gd name="T73" fmla="*/ 922 h 2738"/>
                <a:gd name="T74" fmla="*/ 1091 w 1396"/>
                <a:gd name="T75" fmla="*/ 1018 h 2738"/>
                <a:gd name="T76" fmla="*/ 1131 w 1396"/>
                <a:gd name="T77" fmla="*/ 1126 h 2738"/>
                <a:gd name="T78" fmla="*/ 1189 w 1396"/>
                <a:gd name="T79" fmla="*/ 1145 h 2738"/>
                <a:gd name="T80" fmla="*/ 1234 w 1396"/>
                <a:gd name="T81" fmla="*/ 1276 h 2738"/>
                <a:gd name="T82" fmla="*/ 1253 w 1396"/>
                <a:gd name="T83" fmla="*/ 1336 h 2738"/>
                <a:gd name="T84" fmla="*/ 1278 w 1396"/>
                <a:gd name="T85" fmla="*/ 1444 h 2738"/>
                <a:gd name="T86" fmla="*/ 1184 w 1396"/>
                <a:gd name="T87" fmla="*/ 1615 h 2738"/>
                <a:gd name="T88" fmla="*/ 1157 w 1396"/>
                <a:gd name="T89" fmla="*/ 1717 h 2738"/>
                <a:gd name="T90" fmla="*/ 1097 w 1396"/>
                <a:gd name="T91" fmla="*/ 1796 h 2738"/>
                <a:gd name="T92" fmla="*/ 1150 w 1396"/>
                <a:gd name="T93" fmla="*/ 1888 h 2738"/>
                <a:gd name="T94" fmla="*/ 1170 w 1396"/>
                <a:gd name="T95" fmla="*/ 2048 h 2738"/>
                <a:gd name="T96" fmla="*/ 1157 w 1396"/>
                <a:gd name="T97" fmla="*/ 2114 h 2738"/>
                <a:gd name="T98" fmla="*/ 1148 w 1396"/>
                <a:gd name="T99" fmla="*/ 2199 h 2738"/>
                <a:gd name="T100" fmla="*/ 1092 w 1396"/>
                <a:gd name="T101" fmla="*/ 2320 h 2738"/>
                <a:gd name="T102" fmla="*/ 1039 w 1396"/>
                <a:gd name="T103" fmla="*/ 2349 h 2738"/>
                <a:gd name="T104" fmla="*/ 959 w 1396"/>
                <a:gd name="T105" fmla="*/ 2390 h 2738"/>
                <a:gd name="T106" fmla="*/ 892 w 1396"/>
                <a:gd name="T107" fmla="*/ 2430 h 2738"/>
                <a:gd name="T108" fmla="*/ 816 w 1396"/>
                <a:gd name="T109" fmla="*/ 2442 h 2738"/>
                <a:gd name="T110" fmla="*/ 661 w 1396"/>
                <a:gd name="T111" fmla="*/ 2430 h 2738"/>
                <a:gd name="T112" fmla="*/ 618 w 1396"/>
                <a:gd name="T113" fmla="*/ 2508 h 2738"/>
                <a:gd name="T114" fmla="*/ 541 w 1396"/>
                <a:gd name="T115" fmla="*/ 2525 h 2738"/>
                <a:gd name="T116" fmla="*/ 446 w 1396"/>
                <a:gd name="T117" fmla="*/ 2620 h 2738"/>
                <a:gd name="T118" fmla="*/ 266 w 1396"/>
                <a:gd name="T119" fmla="*/ 2676 h 2738"/>
                <a:gd name="T120" fmla="*/ 131 w 1396"/>
                <a:gd name="T121" fmla="*/ 2735 h 2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55" name="吉林"/>
            <p:cNvSpPr/>
            <p:nvPr/>
          </p:nvSpPr>
          <p:spPr bwMode="auto">
            <a:xfrm>
              <a:off x="6424613" y="2366963"/>
              <a:ext cx="809625" cy="600075"/>
            </a:xfrm>
            <a:custGeom>
              <a:avLst/>
              <a:gdLst>
                <a:gd name="T0" fmla="*/ 3049 w 3070"/>
                <a:gd name="T1" fmla="*/ 1066 h 2270"/>
                <a:gd name="T2" fmla="*/ 2912 w 3070"/>
                <a:gd name="T3" fmla="*/ 1134 h 2270"/>
                <a:gd name="T4" fmla="*/ 2939 w 3070"/>
                <a:gd name="T5" fmla="*/ 1241 h 2270"/>
                <a:gd name="T6" fmla="*/ 2898 w 3070"/>
                <a:gd name="T7" fmla="*/ 1258 h 2270"/>
                <a:gd name="T8" fmla="*/ 2808 w 3070"/>
                <a:gd name="T9" fmla="*/ 1144 h 2270"/>
                <a:gd name="T10" fmla="*/ 2698 w 3070"/>
                <a:gd name="T11" fmla="*/ 1099 h 2270"/>
                <a:gd name="T12" fmla="*/ 2672 w 3070"/>
                <a:gd name="T13" fmla="*/ 1361 h 2270"/>
                <a:gd name="T14" fmla="*/ 2561 w 3070"/>
                <a:gd name="T15" fmla="*/ 1389 h 2270"/>
                <a:gd name="T16" fmla="*/ 2456 w 3070"/>
                <a:gd name="T17" fmla="*/ 1597 h 2270"/>
                <a:gd name="T18" fmla="*/ 2264 w 3070"/>
                <a:gd name="T19" fmla="*/ 1629 h 2270"/>
                <a:gd name="T20" fmla="*/ 2260 w 3070"/>
                <a:gd name="T21" fmla="*/ 1775 h 2270"/>
                <a:gd name="T22" fmla="*/ 2242 w 3070"/>
                <a:gd name="T23" fmla="*/ 1913 h 2270"/>
                <a:gd name="T24" fmla="*/ 2009 w 3070"/>
                <a:gd name="T25" fmla="*/ 1932 h 2270"/>
                <a:gd name="T26" fmla="*/ 1914 w 3070"/>
                <a:gd name="T27" fmla="*/ 1860 h 2270"/>
                <a:gd name="T28" fmla="*/ 1833 w 3070"/>
                <a:gd name="T29" fmla="*/ 1849 h 2270"/>
                <a:gd name="T30" fmla="*/ 1760 w 3070"/>
                <a:gd name="T31" fmla="*/ 1980 h 2270"/>
                <a:gd name="T32" fmla="*/ 1688 w 3070"/>
                <a:gd name="T33" fmla="*/ 2138 h 2270"/>
                <a:gd name="T34" fmla="*/ 1572 w 3070"/>
                <a:gd name="T35" fmla="*/ 2264 h 2270"/>
                <a:gd name="T36" fmla="*/ 1532 w 3070"/>
                <a:gd name="T37" fmla="*/ 2213 h 2270"/>
                <a:gd name="T38" fmla="*/ 1513 w 3070"/>
                <a:gd name="T39" fmla="*/ 2111 h 2270"/>
                <a:gd name="T40" fmla="*/ 1364 w 3070"/>
                <a:gd name="T41" fmla="*/ 1935 h 2270"/>
                <a:gd name="T42" fmla="*/ 1373 w 3070"/>
                <a:gd name="T43" fmla="*/ 1725 h 2270"/>
                <a:gd name="T44" fmla="*/ 1272 w 3070"/>
                <a:gd name="T45" fmla="*/ 1660 h 2270"/>
                <a:gd name="T46" fmla="*/ 1194 w 3070"/>
                <a:gd name="T47" fmla="*/ 1540 h 2270"/>
                <a:gd name="T48" fmla="*/ 1128 w 3070"/>
                <a:gd name="T49" fmla="*/ 1391 h 2270"/>
                <a:gd name="T50" fmla="*/ 1005 w 3070"/>
                <a:gd name="T51" fmla="*/ 1471 h 2270"/>
                <a:gd name="T52" fmla="*/ 986 w 3070"/>
                <a:gd name="T53" fmla="*/ 1381 h 2270"/>
                <a:gd name="T54" fmla="*/ 814 w 3070"/>
                <a:gd name="T55" fmla="*/ 1271 h 2270"/>
                <a:gd name="T56" fmla="*/ 697 w 3070"/>
                <a:gd name="T57" fmla="*/ 1273 h 2270"/>
                <a:gd name="T58" fmla="*/ 677 w 3070"/>
                <a:gd name="T59" fmla="*/ 1175 h 2270"/>
                <a:gd name="T60" fmla="*/ 599 w 3070"/>
                <a:gd name="T61" fmla="*/ 972 h 2270"/>
                <a:gd name="T62" fmla="*/ 463 w 3070"/>
                <a:gd name="T63" fmla="*/ 828 h 2270"/>
                <a:gd name="T64" fmla="*/ 253 w 3070"/>
                <a:gd name="T65" fmla="*/ 865 h 2270"/>
                <a:gd name="T66" fmla="*/ 182 w 3070"/>
                <a:gd name="T67" fmla="*/ 740 h 2270"/>
                <a:gd name="T68" fmla="*/ 191 w 3070"/>
                <a:gd name="T69" fmla="*/ 534 h 2270"/>
                <a:gd name="T70" fmla="*/ 102 w 3070"/>
                <a:gd name="T71" fmla="*/ 366 h 2270"/>
                <a:gd name="T72" fmla="*/ 31 w 3070"/>
                <a:gd name="T73" fmla="*/ 286 h 2270"/>
                <a:gd name="T74" fmla="*/ 95 w 3070"/>
                <a:gd name="T75" fmla="*/ 214 h 2270"/>
                <a:gd name="T76" fmla="*/ 236 w 3070"/>
                <a:gd name="T77" fmla="*/ 229 h 2270"/>
                <a:gd name="T78" fmla="*/ 319 w 3070"/>
                <a:gd name="T79" fmla="*/ 154 h 2270"/>
                <a:gd name="T80" fmla="*/ 441 w 3070"/>
                <a:gd name="T81" fmla="*/ 45 h 2270"/>
                <a:gd name="T82" fmla="*/ 627 w 3070"/>
                <a:gd name="T83" fmla="*/ 1 h 2270"/>
                <a:gd name="T84" fmla="*/ 692 w 3070"/>
                <a:gd name="T85" fmla="*/ 161 h 2270"/>
                <a:gd name="T86" fmla="*/ 851 w 3070"/>
                <a:gd name="T87" fmla="*/ 350 h 2270"/>
                <a:gd name="T88" fmla="*/ 1017 w 3070"/>
                <a:gd name="T89" fmla="*/ 300 h 2270"/>
                <a:gd name="T90" fmla="*/ 1169 w 3070"/>
                <a:gd name="T91" fmla="*/ 275 h 2270"/>
                <a:gd name="T92" fmla="*/ 1297 w 3070"/>
                <a:gd name="T93" fmla="*/ 387 h 2270"/>
                <a:gd name="T94" fmla="*/ 1532 w 3070"/>
                <a:gd name="T95" fmla="*/ 342 h 2270"/>
                <a:gd name="T96" fmla="*/ 1685 w 3070"/>
                <a:gd name="T97" fmla="*/ 452 h 2270"/>
                <a:gd name="T98" fmla="*/ 1715 w 3070"/>
                <a:gd name="T99" fmla="*/ 600 h 2270"/>
                <a:gd name="T100" fmla="*/ 1848 w 3070"/>
                <a:gd name="T101" fmla="*/ 583 h 2270"/>
                <a:gd name="T102" fmla="*/ 1909 w 3070"/>
                <a:gd name="T103" fmla="*/ 738 h 2270"/>
                <a:gd name="T104" fmla="*/ 2029 w 3070"/>
                <a:gd name="T105" fmla="*/ 723 h 2270"/>
                <a:gd name="T106" fmla="*/ 2085 w 3070"/>
                <a:gd name="T107" fmla="*/ 562 h 2270"/>
                <a:gd name="T108" fmla="*/ 2236 w 3070"/>
                <a:gd name="T109" fmla="*/ 802 h 2270"/>
                <a:gd name="T110" fmla="*/ 2365 w 3070"/>
                <a:gd name="T111" fmla="*/ 929 h 2270"/>
                <a:gd name="T112" fmla="*/ 2443 w 3070"/>
                <a:gd name="T113" fmla="*/ 798 h 2270"/>
                <a:gd name="T114" fmla="*/ 2599 w 3070"/>
                <a:gd name="T115" fmla="*/ 669 h 2270"/>
                <a:gd name="T116" fmla="*/ 2722 w 3070"/>
                <a:gd name="T117" fmla="*/ 632 h 2270"/>
                <a:gd name="T118" fmla="*/ 2797 w 3070"/>
                <a:gd name="T119" fmla="*/ 789 h 2270"/>
                <a:gd name="T120" fmla="*/ 2968 w 3070"/>
                <a:gd name="T121" fmla="*/ 823 h 2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56" name="湖南"/>
            <p:cNvSpPr/>
            <p:nvPr/>
          </p:nvSpPr>
          <p:spPr bwMode="auto">
            <a:xfrm>
              <a:off x="5376863" y="4329113"/>
              <a:ext cx="552450" cy="628650"/>
            </a:xfrm>
            <a:custGeom>
              <a:avLst/>
              <a:gdLst>
                <a:gd name="T0" fmla="*/ 1870 w 2092"/>
                <a:gd name="T1" fmla="*/ 2073 h 2386"/>
                <a:gd name="T2" fmla="*/ 1729 w 2092"/>
                <a:gd name="T3" fmla="*/ 1997 h 2386"/>
                <a:gd name="T4" fmla="*/ 1575 w 2092"/>
                <a:gd name="T5" fmla="*/ 2103 h 2386"/>
                <a:gd name="T6" fmla="*/ 1639 w 2092"/>
                <a:gd name="T7" fmla="*/ 2220 h 2386"/>
                <a:gd name="T8" fmla="*/ 1554 w 2092"/>
                <a:gd name="T9" fmla="*/ 2265 h 2386"/>
                <a:gd name="T10" fmla="*/ 1347 w 2092"/>
                <a:gd name="T11" fmla="*/ 2157 h 2386"/>
                <a:gd name="T12" fmla="*/ 1280 w 2092"/>
                <a:gd name="T13" fmla="*/ 2308 h 2386"/>
                <a:gd name="T14" fmla="*/ 1071 w 2092"/>
                <a:gd name="T15" fmla="*/ 2386 h 2386"/>
                <a:gd name="T16" fmla="*/ 1030 w 2092"/>
                <a:gd name="T17" fmla="*/ 2244 h 2386"/>
                <a:gd name="T18" fmla="*/ 979 w 2092"/>
                <a:gd name="T19" fmla="*/ 2191 h 2386"/>
                <a:gd name="T20" fmla="*/ 857 w 2092"/>
                <a:gd name="T21" fmla="*/ 2273 h 2386"/>
                <a:gd name="T22" fmla="*/ 897 w 2092"/>
                <a:gd name="T23" fmla="*/ 2110 h 2386"/>
                <a:gd name="T24" fmla="*/ 979 w 2092"/>
                <a:gd name="T25" fmla="*/ 1903 h 2386"/>
                <a:gd name="T26" fmla="*/ 963 w 2092"/>
                <a:gd name="T27" fmla="*/ 1854 h 2386"/>
                <a:gd name="T28" fmla="*/ 948 w 2092"/>
                <a:gd name="T29" fmla="*/ 1737 h 2386"/>
                <a:gd name="T30" fmla="*/ 814 w 2092"/>
                <a:gd name="T31" fmla="*/ 1645 h 2386"/>
                <a:gd name="T32" fmla="*/ 667 w 2092"/>
                <a:gd name="T33" fmla="*/ 1677 h 2386"/>
                <a:gd name="T34" fmla="*/ 555 w 2092"/>
                <a:gd name="T35" fmla="*/ 1815 h 2386"/>
                <a:gd name="T36" fmla="*/ 491 w 2092"/>
                <a:gd name="T37" fmla="*/ 1740 h 2386"/>
                <a:gd name="T38" fmla="*/ 378 w 2092"/>
                <a:gd name="T39" fmla="*/ 1830 h 2386"/>
                <a:gd name="T40" fmla="*/ 346 w 2092"/>
                <a:gd name="T41" fmla="*/ 1810 h 2386"/>
                <a:gd name="T42" fmla="*/ 258 w 2092"/>
                <a:gd name="T43" fmla="*/ 1750 h 2386"/>
                <a:gd name="T44" fmla="*/ 213 w 2092"/>
                <a:gd name="T45" fmla="*/ 1699 h 2386"/>
                <a:gd name="T46" fmla="*/ 230 w 2092"/>
                <a:gd name="T47" fmla="*/ 1494 h 2386"/>
                <a:gd name="T48" fmla="*/ 245 w 2092"/>
                <a:gd name="T49" fmla="*/ 1426 h 2386"/>
                <a:gd name="T50" fmla="*/ 250 w 2092"/>
                <a:gd name="T51" fmla="*/ 1313 h 2386"/>
                <a:gd name="T52" fmla="*/ 121 w 2092"/>
                <a:gd name="T53" fmla="*/ 1321 h 2386"/>
                <a:gd name="T54" fmla="*/ 37 w 2092"/>
                <a:gd name="T55" fmla="*/ 1313 h 2386"/>
                <a:gd name="T56" fmla="*/ 195 w 2092"/>
                <a:gd name="T57" fmla="*/ 1180 h 2386"/>
                <a:gd name="T58" fmla="*/ 196 w 2092"/>
                <a:gd name="T59" fmla="*/ 1038 h 2386"/>
                <a:gd name="T60" fmla="*/ 193 w 2092"/>
                <a:gd name="T61" fmla="*/ 891 h 2386"/>
                <a:gd name="T62" fmla="*/ 180 w 2092"/>
                <a:gd name="T63" fmla="*/ 745 h 2386"/>
                <a:gd name="T64" fmla="*/ 180 w 2092"/>
                <a:gd name="T65" fmla="*/ 632 h 2386"/>
                <a:gd name="T66" fmla="*/ 182 w 2092"/>
                <a:gd name="T67" fmla="*/ 467 h 2386"/>
                <a:gd name="T68" fmla="*/ 208 w 2092"/>
                <a:gd name="T69" fmla="*/ 346 h 2386"/>
                <a:gd name="T70" fmla="*/ 334 w 2092"/>
                <a:gd name="T71" fmla="*/ 226 h 2386"/>
                <a:gd name="T72" fmla="*/ 521 w 2092"/>
                <a:gd name="T73" fmla="*/ 164 h 2386"/>
                <a:gd name="T74" fmla="*/ 684 w 2092"/>
                <a:gd name="T75" fmla="*/ 168 h 2386"/>
                <a:gd name="T76" fmla="*/ 624 w 2092"/>
                <a:gd name="T77" fmla="*/ 38 h 2386"/>
                <a:gd name="T78" fmla="*/ 740 w 2092"/>
                <a:gd name="T79" fmla="*/ 2 h 2386"/>
                <a:gd name="T80" fmla="*/ 942 w 2092"/>
                <a:gd name="T81" fmla="*/ 69 h 2386"/>
                <a:gd name="T82" fmla="*/ 1127 w 2092"/>
                <a:gd name="T83" fmla="*/ 111 h 2386"/>
                <a:gd name="T84" fmla="*/ 1254 w 2092"/>
                <a:gd name="T85" fmla="*/ 214 h 2386"/>
                <a:gd name="T86" fmla="*/ 1353 w 2092"/>
                <a:gd name="T87" fmla="*/ 229 h 2386"/>
                <a:gd name="T88" fmla="*/ 1503 w 2092"/>
                <a:gd name="T89" fmla="*/ 151 h 2386"/>
                <a:gd name="T90" fmla="*/ 1586 w 2092"/>
                <a:gd name="T91" fmla="*/ 162 h 2386"/>
                <a:gd name="T92" fmla="*/ 1597 w 2092"/>
                <a:gd name="T93" fmla="*/ 289 h 2386"/>
                <a:gd name="T94" fmla="*/ 1764 w 2092"/>
                <a:gd name="T95" fmla="*/ 115 h 2386"/>
                <a:gd name="T96" fmla="*/ 1825 w 2092"/>
                <a:gd name="T97" fmla="*/ 227 h 2386"/>
                <a:gd name="T98" fmla="*/ 1815 w 2092"/>
                <a:gd name="T99" fmla="*/ 366 h 2386"/>
                <a:gd name="T100" fmla="*/ 1882 w 2092"/>
                <a:gd name="T101" fmla="*/ 426 h 2386"/>
                <a:gd name="T102" fmla="*/ 1981 w 2092"/>
                <a:gd name="T103" fmla="*/ 521 h 2386"/>
                <a:gd name="T104" fmla="*/ 2037 w 2092"/>
                <a:gd name="T105" fmla="*/ 668 h 2386"/>
                <a:gd name="T106" fmla="*/ 2063 w 2092"/>
                <a:gd name="T107" fmla="*/ 750 h 2386"/>
                <a:gd name="T108" fmla="*/ 1979 w 2092"/>
                <a:gd name="T109" fmla="*/ 883 h 2386"/>
                <a:gd name="T110" fmla="*/ 1824 w 2092"/>
                <a:gd name="T111" fmla="*/ 1070 h 2386"/>
                <a:gd name="T112" fmla="*/ 1848 w 2092"/>
                <a:gd name="T113" fmla="*/ 1160 h 2386"/>
                <a:gd name="T114" fmla="*/ 1930 w 2092"/>
                <a:gd name="T115" fmla="*/ 1195 h 2386"/>
                <a:gd name="T116" fmla="*/ 1932 w 2092"/>
                <a:gd name="T117" fmla="*/ 1439 h 2386"/>
                <a:gd name="T118" fmla="*/ 2025 w 2092"/>
                <a:gd name="T119" fmla="*/ 1594 h 2386"/>
                <a:gd name="T120" fmla="*/ 2083 w 2092"/>
                <a:gd name="T121" fmla="*/ 1677 h 2386"/>
                <a:gd name="T122" fmla="*/ 1982 w 2092"/>
                <a:gd name="T123" fmla="*/ 1883 h 2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57" name="江苏"/>
            <p:cNvSpPr/>
            <p:nvPr/>
          </p:nvSpPr>
          <p:spPr bwMode="auto">
            <a:xfrm>
              <a:off x="6081713" y="3709988"/>
              <a:ext cx="552450" cy="485775"/>
            </a:xfrm>
            <a:custGeom>
              <a:avLst/>
              <a:gdLst>
                <a:gd name="T0" fmla="*/ 1699 w 2079"/>
                <a:gd name="T1" fmla="*/ 1399 h 1843"/>
                <a:gd name="T2" fmla="*/ 1653 w 2079"/>
                <a:gd name="T3" fmla="*/ 1318 h 1843"/>
                <a:gd name="T4" fmla="*/ 1534 w 2079"/>
                <a:gd name="T5" fmla="*/ 1336 h 1843"/>
                <a:gd name="T6" fmla="*/ 1579 w 2079"/>
                <a:gd name="T7" fmla="*/ 1274 h 1843"/>
                <a:gd name="T8" fmla="*/ 1695 w 2079"/>
                <a:gd name="T9" fmla="*/ 1372 h 1843"/>
                <a:gd name="T10" fmla="*/ 1837 w 2079"/>
                <a:gd name="T11" fmla="*/ 1343 h 1843"/>
                <a:gd name="T12" fmla="*/ 2066 w 2079"/>
                <a:gd name="T13" fmla="*/ 1401 h 1843"/>
                <a:gd name="T14" fmla="*/ 2026 w 2079"/>
                <a:gd name="T15" fmla="*/ 1268 h 1843"/>
                <a:gd name="T16" fmla="*/ 1882 w 2079"/>
                <a:gd name="T17" fmla="*/ 1198 h 1843"/>
                <a:gd name="T18" fmla="*/ 1830 w 2079"/>
                <a:gd name="T19" fmla="*/ 1091 h 1843"/>
                <a:gd name="T20" fmla="*/ 1665 w 2079"/>
                <a:gd name="T21" fmla="*/ 975 h 1843"/>
                <a:gd name="T22" fmla="*/ 1666 w 2079"/>
                <a:gd name="T23" fmla="*/ 898 h 1843"/>
                <a:gd name="T24" fmla="*/ 1588 w 2079"/>
                <a:gd name="T25" fmla="*/ 769 h 1843"/>
                <a:gd name="T26" fmla="*/ 1502 w 2079"/>
                <a:gd name="T27" fmla="*/ 581 h 1843"/>
                <a:gd name="T28" fmla="*/ 1443 w 2079"/>
                <a:gd name="T29" fmla="*/ 452 h 1843"/>
                <a:gd name="T30" fmla="*/ 1291 w 2079"/>
                <a:gd name="T31" fmla="*/ 273 h 1843"/>
                <a:gd name="T32" fmla="*/ 1201 w 2079"/>
                <a:gd name="T33" fmla="*/ 247 h 1843"/>
                <a:gd name="T34" fmla="*/ 1119 w 2079"/>
                <a:gd name="T35" fmla="*/ 259 h 1843"/>
                <a:gd name="T36" fmla="*/ 1070 w 2079"/>
                <a:gd name="T37" fmla="*/ 147 h 1843"/>
                <a:gd name="T38" fmla="*/ 987 w 2079"/>
                <a:gd name="T39" fmla="*/ 53 h 1843"/>
                <a:gd name="T40" fmla="*/ 897 w 2079"/>
                <a:gd name="T41" fmla="*/ 34 h 1843"/>
                <a:gd name="T42" fmla="*/ 834 w 2079"/>
                <a:gd name="T43" fmla="*/ 187 h 1843"/>
                <a:gd name="T44" fmla="*/ 728 w 2079"/>
                <a:gd name="T45" fmla="*/ 260 h 1843"/>
                <a:gd name="T46" fmla="*/ 653 w 2079"/>
                <a:gd name="T47" fmla="*/ 344 h 1843"/>
                <a:gd name="T48" fmla="*/ 567 w 2079"/>
                <a:gd name="T49" fmla="*/ 230 h 1843"/>
                <a:gd name="T50" fmla="*/ 478 w 2079"/>
                <a:gd name="T51" fmla="*/ 298 h 1843"/>
                <a:gd name="T52" fmla="*/ 331 w 2079"/>
                <a:gd name="T53" fmla="*/ 286 h 1843"/>
                <a:gd name="T54" fmla="*/ 237 w 2079"/>
                <a:gd name="T55" fmla="*/ 205 h 1843"/>
                <a:gd name="T56" fmla="*/ 68 w 2079"/>
                <a:gd name="T57" fmla="*/ 14 h 1843"/>
                <a:gd name="T58" fmla="*/ 94 w 2079"/>
                <a:gd name="T59" fmla="*/ 146 h 1843"/>
                <a:gd name="T60" fmla="*/ 1 w 2079"/>
                <a:gd name="T61" fmla="*/ 283 h 1843"/>
                <a:gd name="T62" fmla="*/ 152 w 2079"/>
                <a:gd name="T63" fmla="*/ 365 h 1843"/>
                <a:gd name="T64" fmla="*/ 240 w 2079"/>
                <a:gd name="T65" fmla="*/ 449 h 1843"/>
                <a:gd name="T66" fmla="*/ 371 w 2079"/>
                <a:gd name="T67" fmla="*/ 513 h 1843"/>
                <a:gd name="T68" fmla="*/ 439 w 2079"/>
                <a:gd name="T69" fmla="*/ 540 h 1843"/>
                <a:gd name="T70" fmla="*/ 509 w 2079"/>
                <a:gd name="T71" fmla="*/ 582 h 1843"/>
                <a:gd name="T72" fmla="*/ 636 w 2079"/>
                <a:gd name="T73" fmla="*/ 631 h 1843"/>
                <a:gd name="T74" fmla="*/ 660 w 2079"/>
                <a:gd name="T75" fmla="*/ 739 h 1843"/>
                <a:gd name="T76" fmla="*/ 608 w 2079"/>
                <a:gd name="T77" fmla="*/ 835 h 1843"/>
                <a:gd name="T78" fmla="*/ 672 w 2079"/>
                <a:gd name="T79" fmla="*/ 868 h 1843"/>
                <a:gd name="T80" fmla="*/ 730 w 2079"/>
                <a:gd name="T81" fmla="*/ 952 h 1843"/>
                <a:gd name="T82" fmla="*/ 790 w 2079"/>
                <a:gd name="T83" fmla="*/ 1061 h 1843"/>
                <a:gd name="T84" fmla="*/ 914 w 2079"/>
                <a:gd name="T85" fmla="*/ 1006 h 1843"/>
                <a:gd name="T86" fmla="*/ 1002 w 2079"/>
                <a:gd name="T87" fmla="*/ 962 h 1843"/>
                <a:gd name="T88" fmla="*/ 1081 w 2079"/>
                <a:gd name="T89" fmla="*/ 1109 h 1843"/>
                <a:gd name="T90" fmla="*/ 963 w 2079"/>
                <a:gd name="T91" fmla="*/ 1107 h 1843"/>
                <a:gd name="T92" fmla="*/ 874 w 2079"/>
                <a:gd name="T93" fmla="*/ 1163 h 1843"/>
                <a:gd name="T94" fmla="*/ 891 w 2079"/>
                <a:gd name="T95" fmla="*/ 1280 h 1843"/>
                <a:gd name="T96" fmla="*/ 804 w 2079"/>
                <a:gd name="T97" fmla="*/ 1362 h 1843"/>
                <a:gd name="T98" fmla="*/ 861 w 2079"/>
                <a:gd name="T99" fmla="*/ 1470 h 1843"/>
                <a:gd name="T100" fmla="*/ 923 w 2079"/>
                <a:gd name="T101" fmla="*/ 1534 h 1843"/>
                <a:gd name="T102" fmla="*/ 977 w 2079"/>
                <a:gd name="T103" fmla="*/ 1528 h 1843"/>
                <a:gd name="T104" fmla="*/ 987 w 2079"/>
                <a:gd name="T105" fmla="*/ 1638 h 1843"/>
                <a:gd name="T106" fmla="*/ 1011 w 2079"/>
                <a:gd name="T107" fmla="*/ 1698 h 1843"/>
                <a:gd name="T108" fmla="*/ 1177 w 2079"/>
                <a:gd name="T109" fmla="*/ 1665 h 1843"/>
                <a:gd name="T110" fmla="*/ 1271 w 2079"/>
                <a:gd name="T111" fmla="*/ 1716 h 1843"/>
                <a:gd name="T112" fmla="*/ 1402 w 2079"/>
                <a:gd name="T113" fmla="*/ 1699 h 1843"/>
                <a:gd name="T114" fmla="*/ 1543 w 2079"/>
                <a:gd name="T115" fmla="*/ 1784 h 1843"/>
                <a:gd name="T116" fmla="*/ 1643 w 2079"/>
                <a:gd name="T117" fmla="*/ 1821 h 1843"/>
                <a:gd name="T118" fmla="*/ 1722 w 2079"/>
                <a:gd name="T119" fmla="*/ 1730 h 1843"/>
                <a:gd name="T120" fmla="*/ 1819 w 2079"/>
                <a:gd name="T121" fmla="*/ 1555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58" name="福建"/>
            <p:cNvSpPr/>
            <p:nvPr/>
          </p:nvSpPr>
          <p:spPr bwMode="auto">
            <a:xfrm>
              <a:off x="6100763" y="4500563"/>
              <a:ext cx="447675" cy="542925"/>
            </a:xfrm>
            <a:custGeom>
              <a:avLst/>
              <a:gdLst>
                <a:gd name="T0" fmla="*/ 1565 w 1689"/>
                <a:gd name="T1" fmla="*/ 334 h 2064"/>
                <a:gd name="T2" fmla="*/ 1442 w 1689"/>
                <a:gd name="T3" fmla="*/ 393 h 2064"/>
                <a:gd name="T4" fmla="*/ 1376 w 1689"/>
                <a:gd name="T5" fmla="*/ 269 h 2064"/>
                <a:gd name="T6" fmla="*/ 1307 w 1689"/>
                <a:gd name="T7" fmla="*/ 313 h 2064"/>
                <a:gd name="T8" fmla="*/ 1189 w 1689"/>
                <a:gd name="T9" fmla="*/ 346 h 2064"/>
                <a:gd name="T10" fmla="*/ 1100 w 1689"/>
                <a:gd name="T11" fmla="*/ 306 h 2064"/>
                <a:gd name="T12" fmla="*/ 1033 w 1689"/>
                <a:gd name="T13" fmla="*/ 78 h 2064"/>
                <a:gd name="T14" fmla="*/ 963 w 1689"/>
                <a:gd name="T15" fmla="*/ 22 h 2064"/>
                <a:gd name="T16" fmla="*/ 872 w 1689"/>
                <a:gd name="T17" fmla="*/ 23 h 2064"/>
                <a:gd name="T18" fmla="*/ 792 w 1689"/>
                <a:gd name="T19" fmla="*/ 129 h 2064"/>
                <a:gd name="T20" fmla="*/ 666 w 1689"/>
                <a:gd name="T21" fmla="*/ 211 h 2064"/>
                <a:gd name="T22" fmla="*/ 545 w 1689"/>
                <a:gd name="T23" fmla="*/ 190 h 2064"/>
                <a:gd name="T24" fmla="*/ 413 w 1689"/>
                <a:gd name="T25" fmla="*/ 318 h 2064"/>
                <a:gd name="T26" fmla="*/ 406 w 1689"/>
                <a:gd name="T27" fmla="*/ 378 h 2064"/>
                <a:gd name="T28" fmla="*/ 378 w 1689"/>
                <a:gd name="T29" fmla="*/ 591 h 2064"/>
                <a:gd name="T30" fmla="*/ 213 w 1689"/>
                <a:gd name="T31" fmla="*/ 738 h 2064"/>
                <a:gd name="T32" fmla="*/ 249 w 1689"/>
                <a:gd name="T33" fmla="*/ 886 h 2064"/>
                <a:gd name="T34" fmla="*/ 186 w 1689"/>
                <a:gd name="T35" fmla="*/ 982 h 2064"/>
                <a:gd name="T36" fmla="*/ 97 w 1689"/>
                <a:gd name="T37" fmla="*/ 1114 h 2064"/>
                <a:gd name="T38" fmla="*/ 69 w 1689"/>
                <a:gd name="T39" fmla="*/ 1267 h 2064"/>
                <a:gd name="T40" fmla="*/ 17 w 1689"/>
                <a:gd name="T41" fmla="*/ 1465 h 2064"/>
                <a:gd name="T42" fmla="*/ 98 w 1689"/>
                <a:gd name="T43" fmla="*/ 1568 h 2064"/>
                <a:gd name="T44" fmla="*/ 220 w 1689"/>
                <a:gd name="T45" fmla="*/ 1592 h 2064"/>
                <a:gd name="T46" fmla="*/ 385 w 1689"/>
                <a:gd name="T47" fmla="*/ 1629 h 2064"/>
                <a:gd name="T48" fmla="*/ 428 w 1689"/>
                <a:gd name="T49" fmla="*/ 1753 h 2064"/>
                <a:gd name="T50" fmla="*/ 461 w 1689"/>
                <a:gd name="T51" fmla="*/ 1903 h 2064"/>
                <a:gd name="T52" fmla="*/ 562 w 1689"/>
                <a:gd name="T53" fmla="*/ 2059 h 2064"/>
                <a:gd name="T54" fmla="*/ 604 w 1689"/>
                <a:gd name="T55" fmla="*/ 2032 h 2064"/>
                <a:gd name="T56" fmla="*/ 665 w 1689"/>
                <a:gd name="T57" fmla="*/ 1976 h 2064"/>
                <a:gd name="T58" fmla="*/ 740 w 1689"/>
                <a:gd name="T59" fmla="*/ 1946 h 2064"/>
                <a:gd name="T60" fmla="*/ 753 w 1689"/>
                <a:gd name="T61" fmla="*/ 1919 h 2064"/>
                <a:gd name="T62" fmla="*/ 792 w 1689"/>
                <a:gd name="T63" fmla="*/ 1923 h 2064"/>
                <a:gd name="T64" fmla="*/ 927 w 1689"/>
                <a:gd name="T65" fmla="*/ 1768 h 2064"/>
                <a:gd name="T66" fmla="*/ 820 w 1689"/>
                <a:gd name="T67" fmla="*/ 1683 h 2064"/>
                <a:gd name="T68" fmla="*/ 832 w 1689"/>
                <a:gd name="T69" fmla="*/ 1641 h 2064"/>
                <a:gd name="T70" fmla="*/ 899 w 1689"/>
                <a:gd name="T71" fmla="*/ 1685 h 2064"/>
                <a:gd name="T72" fmla="*/ 924 w 1689"/>
                <a:gd name="T73" fmla="*/ 1584 h 2064"/>
                <a:gd name="T74" fmla="*/ 992 w 1689"/>
                <a:gd name="T75" fmla="*/ 1612 h 2064"/>
                <a:gd name="T76" fmla="*/ 1040 w 1689"/>
                <a:gd name="T77" fmla="*/ 1592 h 2064"/>
                <a:gd name="T78" fmla="*/ 1122 w 1689"/>
                <a:gd name="T79" fmla="*/ 1608 h 2064"/>
                <a:gd name="T80" fmla="*/ 1130 w 1689"/>
                <a:gd name="T81" fmla="*/ 1518 h 2064"/>
                <a:gd name="T82" fmla="*/ 1231 w 1689"/>
                <a:gd name="T83" fmla="*/ 1468 h 2064"/>
                <a:gd name="T84" fmla="*/ 1231 w 1689"/>
                <a:gd name="T85" fmla="*/ 1403 h 2064"/>
                <a:gd name="T86" fmla="*/ 1210 w 1689"/>
                <a:gd name="T87" fmla="*/ 1386 h 2064"/>
                <a:gd name="T88" fmla="*/ 1227 w 1689"/>
                <a:gd name="T89" fmla="*/ 1327 h 2064"/>
                <a:gd name="T90" fmla="*/ 1411 w 1689"/>
                <a:gd name="T91" fmla="*/ 1335 h 2064"/>
                <a:gd name="T92" fmla="*/ 1278 w 1689"/>
                <a:gd name="T93" fmla="*/ 1222 h 2064"/>
                <a:gd name="T94" fmla="*/ 1373 w 1689"/>
                <a:gd name="T95" fmla="*/ 1203 h 2064"/>
                <a:gd name="T96" fmla="*/ 1474 w 1689"/>
                <a:gd name="T97" fmla="*/ 1215 h 2064"/>
                <a:gd name="T98" fmla="*/ 1387 w 1689"/>
                <a:gd name="T99" fmla="*/ 1128 h 2064"/>
                <a:gd name="T100" fmla="*/ 1474 w 1689"/>
                <a:gd name="T101" fmla="*/ 987 h 2064"/>
                <a:gd name="T102" fmla="*/ 1448 w 1689"/>
                <a:gd name="T103" fmla="*/ 862 h 2064"/>
                <a:gd name="T104" fmla="*/ 1524 w 1689"/>
                <a:gd name="T105" fmla="*/ 793 h 2064"/>
                <a:gd name="T106" fmla="*/ 1443 w 1689"/>
                <a:gd name="T107" fmla="*/ 800 h 2064"/>
                <a:gd name="T108" fmla="*/ 1492 w 1689"/>
                <a:gd name="T109" fmla="*/ 743 h 2064"/>
                <a:gd name="T110" fmla="*/ 1397 w 1689"/>
                <a:gd name="T111" fmla="*/ 703 h 2064"/>
                <a:gd name="T112" fmla="*/ 1440 w 1689"/>
                <a:gd name="T113" fmla="*/ 633 h 2064"/>
                <a:gd name="T114" fmla="*/ 1448 w 1689"/>
                <a:gd name="T115" fmla="*/ 623 h 2064"/>
                <a:gd name="T116" fmla="*/ 1474 w 1689"/>
                <a:gd name="T117" fmla="*/ 618 h 2064"/>
                <a:gd name="T118" fmla="*/ 1528 w 1689"/>
                <a:gd name="T119" fmla="*/ 603 h 2064"/>
                <a:gd name="T120" fmla="*/ 1497 w 1689"/>
                <a:gd name="T121" fmla="*/ 705 h 2064"/>
                <a:gd name="T122" fmla="*/ 1598 w 1689"/>
                <a:gd name="T123" fmla="*/ 640 h 2064"/>
                <a:gd name="T124" fmla="*/ 1622 w 1689"/>
                <a:gd name="T125" fmla="*/ 526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59" name="河南"/>
            <p:cNvSpPr/>
            <p:nvPr/>
          </p:nvSpPr>
          <p:spPr bwMode="auto">
            <a:xfrm>
              <a:off x="5529263" y="3595688"/>
              <a:ext cx="581025" cy="571500"/>
            </a:xfrm>
            <a:custGeom>
              <a:avLst/>
              <a:gdLst>
                <a:gd name="T0" fmla="*/ 591 w 2215"/>
                <a:gd name="T1" fmla="*/ 492 h 2153"/>
                <a:gd name="T2" fmla="*/ 779 w 2215"/>
                <a:gd name="T3" fmla="*/ 510 h 2153"/>
                <a:gd name="T4" fmla="*/ 878 w 2215"/>
                <a:gd name="T5" fmla="*/ 497 h 2153"/>
                <a:gd name="T6" fmla="*/ 957 w 2215"/>
                <a:gd name="T7" fmla="*/ 458 h 2153"/>
                <a:gd name="T8" fmla="*/ 1025 w 2215"/>
                <a:gd name="T9" fmla="*/ 395 h 2153"/>
                <a:gd name="T10" fmla="*/ 1115 w 2215"/>
                <a:gd name="T11" fmla="*/ 278 h 2153"/>
                <a:gd name="T12" fmla="*/ 1124 w 2215"/>
                <a:gd name="T13" fmla="*/ 169 h 2153"/>
                <a:gd name="T14" fmla="*/ 1147 w 2215"/>
                <a:gd name="T15" fmla="*/ 12 h 2153"/>
                <a:gd name="T16" fmla="*/ 1318 w 2215"/>
                <a:gd name="T17" fmla="*/ 31 h 2153"/>
                <a:gd name="T18" fmla="*/ 1549 w 2215"/>
                <a:gd name="T19" fmla="*/ 85 h 2153"/>
                <a:gd name="T20" fmla="*/ 1675 w 2215"/>
                <a:gd name="T21" fmla="*/ 68 h 2153"/>
                <a:gd name="T22" fmla="*/ 1741 w 2215"/>
                <a:gd name="T23" fmla="*/ 117 h 2153"/>
                <a:gd name="T24" fmla="*/ 1730 w 2215"/>
                <a:gd name="T25" fmla="*/ 205 h 2153"/>
                <a:gd name="T26" fmla="*/ 1853 w 2215"/>
                <a:gd name="T27" fmla="*/ 127 h 2153"/>
                <a:gd name="T28" fmla="*/ 1905 w 2215"/>
                <a:gd name="T29" fmla="*/ 136 h 2153"/>
                <a:gd name="T30" fmla="*/ 1822 w 2215"/>
                <a:gd name="T31" fmla="*/ 236 h 2153"/>
                <a:gd name="T32" fmla="*/ 1710 w 2215"/>
                <a:gd name="T33" fmla="*/ 353 h 2153"/>
                <a:gd name="T34" fmla="*/ 1587 w 2215"/>
                <a:gd name="T35" fmla="*/ 477 h 2153"/>
                <a:gd name="T36" fmla="*/ 1600 w 2215"/>
                <a:gd name="T37" fmla="*/ 592 h 2153"/>
                <a:gd name="T38" fmla="*/ 1719 w 2215"/>
                <a:gd name="T39" fmla="*/ 647 h 2153"/>
                <a:gd name="T40" fmla="*/ 1891 w 2215"/>
                <a:gd name="T41" fmla="*/ 749 h 2153"/>
                <a:gd name="T42" fmla="*/ 2033 w 2215"/>
                <a:gd name="T43" fmla="*/ 780 h 2153"/>
                <a:gd name="T44" fmla="*/ 2150 w 2215"/>
                <a:gd name="T45" fmla="*/ 864 h 2153"/>
                <a:gd name="T46" fmla="*/ 2212 w 2215"/>
                <a:gd name="T47" fmla="*/ 994 h 2153"/>
                <a:gd name="T48" fmla="*/ 2111 w 2215"/>
                <a:gd name="T49" fmla="*/ 1089 h 2153"/>
                <a:gd name="T50" fmla="*/ 1991 w 2215"/>
                <a:gd name="T51" fmla="*/ 1044 h 2153"/>
                <a:gd name="T52" fmla="*/ 1869 w 2215"/>
                <a:gd name="T53" fmla="*/ 976 h 2153"/>
                <a:gd name="T54" fmla="*/ 1848 w 2215"/>
                <a:gd name="T55" fmla="*/ 1084 h 2153"/>
                <a:gd name="T56" fmla="*/ 1828 w 2215"/>
                <a:gd name="T57" fmla="*/ 1194 h 2153"/>
                <a:gd name="T58" fmla="*/ 1762 w 2215"/>
                <a:gd name="T59" fmla="*/ 1329 h 2153"/>
                <a:gd name="T60" fmla="*/ 1630 w 2215"/>
                <a:gd name="T61" fmla="*/ 1398 h 2153"/>
                <a:gd name="T62" fmla="*/ 1658 w 2215"/>
                <a:gd name="T63" fmla="*/ 1500 h 2153"/>
                <a:gd name="T64" fmla="*/ 1726 w 2215"/>
                <a:gd name="T65" fmla="*/ 1604 h 2153"/>
                <a:gd name="T66" fmla="*/ 1803 w 2215"/>
                <a:gd name="T67" fmla="*/ 1642 h 2153"/>
                <a:gd name="T68" fmla="*/ 1920 w 2215"/>
                <a:gd name="T69" fmla="*/ 1664 h 2153"/>
                <a:gd name="T70" fmla="*/ 1999 w 2215"/>
                <a:gd name="T71" fmla="*/ 1613 h 2153"/>
                <a:gd name="T72" fmla="*/ 2012 w 2215"/>
                <a:gd name="T73" fmla="*/ 1871 h 2153"/>
                <a:gd name="T74" fmla="*/ 1890 w 2215"/>
                <a:gd name="T75" fmla="*/ 1998 h 2153"/>
                <a:gd name="T76" fmla="*/ 1783 w 2215"/>
                <a:gd name="T77" fmla="*/ 2152 h 2153"/>
                <a:gd name="T78" fmla="*/ 1750 w 2215"/>
                <a:gd name="T79" fmla="*/ 2067 h 2153"/>
                <a:gd name="T80" fmla="*/ 1625 w 2215"/>
                <a:gd name="T81" fmla="*/ 2136 h 2153"/>
                <a:gd name="T82" fmla="*/ 1532 w 2215"/>
                <a:gd name="T83" fmla="*/ 2058 h 2153"/>
                <a:gd name="T84" fmla="*/ 1391 w 2215"/>
                <a:gd name="T85" fmla="*/ 1971 h 2153"/>
                <a:gd name="T86" fmla="*/ 1309 w 2215"/>
                <a:gd name="T87" fmla="*/ 1985 h 2153"/>
                <a:gd name="T88" fmla="*/ 1248 w 2215"/>
                <a:gd name="T89" fmla="*/ 1932 h 2153"/>
                <a:gd name="T90" fmla="*/ 1225 w 2215"/>
                <a:gd name="T91" fmla="*/ 1826 h 2153"/>
                <a:gd name="T92" fmla="*/ 1196 w 2215"/>
                <a:gd name="T93" fmla="*/ 1745 h 2153"/>
                <a:gd name="T94" fmla="*/ 1078 w 2215"/>
                <a:gd name="T95" fmla="*/ 1796 h 2153"/>
                <a:gd name="T96" fmla="*/ 985 w 2215"/>
                <a:gd name="T97" fmla="*/ 1765 h 2153"/>
                <a:gd name="T98" fmla="*/ 781 w 2215"/>
                <a:gd name="T99" fmla="*/ 1780 h 2153"/>
                <a:gd name="T100" fmla="*/ 586 w 2215"/>
                <a:gd name="T101" fmla="*/ 1742 h 2153"/>
                <a:gd name="T102" fmla="*/ 442 w 2215"/>
                <a:gd name="T103" fmla="*/ 1688 h 2153"/>
                <a:gd name="T104" fmla="*/ 343 w 2215"/>
                <a:gd name="T105" fmla="*/ 1563 h 2153"/>
                <a:gd name="T106" fmla="*/ 273 w 2215"/>
                <a:gd name="T107" fmla="*/ 1453 h 2153"/>
                <a:gd name="T108" fmla="*/ 229 w 2215"/>
                <a:gd name="T109" fmla="*/ 1270 h 2153"/>
                <a:gd name="T110" fmla="*/ 84 w 2215"/>
                <a:gd name="T111" fmla="*/ 1124 h 2153"/>
                <a:gd name="T112" fmla="*/ 83 w 2215"/>
                <a:gd name="T113" fmla="*/ 1025 h 2153"/>
                <a:gd name="T114" fmla="*/ 38 w 2215"/>
                <a:gd name="T115" fmla="*/ 914 h 2153"/>
                <a:gd name="T116" fmla="*/ 20 w 2215"/>
                <a:gd name="T117" fmla="*/ 806 h 2153"/>
                <a:gd name="T118" fmla="*/ 229 w 2215"/>
                <a:gd name="T119" fmla="*/ 744 h 2153"/>
                <a:gd name="T120" fmla="*/ 446 w 2215"/>
                <a:gd name="T121" fmla="*/ 649 h 2153"/>
                <a:gd name="T122" fmla="*/ 556 w 2215"/>
                <a:gd name="T123" fmla="*/ 583 h 2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60" name="辽宁"/>
            <p:cNvSpPr>
              <a:spLocks noEditPoints="1"/>
            </p:cNvSpPr>
            <p:nvPr/>
          </p:nvSpPr>
          <p:spPr bwMode="auto">
            <a:xfrm>
              <a:off x="6243638" y="2690813"/>
              <a:ext cx="590550" cy="581025"/>
            </a:xfrm>
            <a:custGeom>
              <a:avLst/>
              <a:gdLst>
                <a:gd name="T0" fmla="*/ 259 w 2212"/>
                <a:gd name="T1" fmla="*/ 1537 h 2187"/>
                <a:gd name="T2" fmla="*/ 137 w 2212"/>
                <a:gd name="T3" fmla="*/ 1452 h 2187"/>
                <a:gd name="T4" fmla="*/ 8 w 2212"/>
                <a:gd name="T5" fmla="*/ 1353 h 2187"/>
                <a:gd name="T6" fmla="*/ 26 w 2212"/>
                <a:gd name="T7" fmla="*/ 1249 h 2187"/>
                <a:gd name="T8" fmla="*/ 103 w 2212"/>
                <a:gd name="T9" fmla="*/ 1131 h 2187"/>
                <a:gd name="T10" fmla="*/ 154 w 2212"/>
                <a:gd name="T11" fmla="*/ 1037 h 2187"/>
                <a:gd name="T12" fmla="*/ 115 w 2212"/>
                <a:gd name="T13" fmla="*/ 918 h 2187"/>
                <a:gd name="T14" fmla="*/ 84 w 2212"/>
                <a:gd name="T15" fmla="*/ 727 h 2187"/>
                <a:gd name="T16" fmla="*/ 219 w 2212"/>
                <a:gd name="T17" fmla="*/ 704 h 2187"/>
                <a:gd name="T18" fmla="*/ 340 w 2212"/>
                <a:gd name="T19" fmla="*/ 910 h 2187"/>
                <a:gd name="T20" fmla="*/ 449 w 2212"/>
                <a:gd name="T21" fmla="*/ 787 h 2187"/>
                <a:gd name="T22" fmla="*/ 623 w 2212"/>
                <a:gd name="T23" fmla="*/ 652 h 2187"/>
                <a:gd name="T24" fmla="*/ 820 w 2212"/>
                <a:gd name="T25" fmla="*/ 538 h 2187"/>
                <a:gd name="T26" fmla="*/ 931 w 2212"/>
                <a:gd name="T27" fmla="*/ 415 h 2187"/>
                <a:gd name="T28" fmla="*/ 1051 w 2212"/>
                <a:gd name="T29" fmla="*/ 392 h 2187"/>
                <a:gd name="T30" fmla="*/ 1120 w 2212"/>
                <a:gd name="T31" fmla="*/ 362 h 2187"/>
                <a:gd name="T32" fmla="*/ 1258 w 2212"/>
                <a:gd name="T33" fmla="*/ 331 h 2187"/>
                <a:gd name="T34" fmla="*/ 1343 w 2212"/>
                <a:gd name="T35" fmla="*/ 211 h 2187"/>
                <a:gd name="T36" fmla="*/ 1422 w 2212"/>
                <a:gd name="T37" fmla="*/ 0 h 2187"/>
                <a:gd name="T38" fmla="*/ 1601 w 2212"/>
                <a:gd name="T39" fmla="*/ 94 h 2187"/>
                <a:gd name="T40" fmla="*/ 1638 w 2212"/>
                <a:gd name="T41" fmla="*/ 197 h 2187"/>
                <a:gd name="T42" fmla="*/ 1695 w 2212"/>
                <a:gd name="T43" fmla="*/ 236 h 2187"/>
                <a:gd name="T44" fmla="*/ 1797 w 2212"/>
                <a:gd name="T45" fmla="*/ 181 h 2187"/>
                <a:gd name="T46" fmla="*/ 1854 w 2212"/>
                <a:gd name="T47" fmla="*/ 319 h 2187"/>
                <a:gd name="T48" fmla="*/ 1930 w 2212"/>
                <a:gd name="T49" fmla="*/ 415 h 2187"/>
                <a:gd name="T50" fmla="*/ 2003 w 2212"/>
                <a:gd name="T51" fmla="*/ 508 h 2187"/>
                <a:gd name="T52" fmla="*/ 2001 w 2212"/>
                <a:gd name="T53" fmla="*/ 622 h 2187"/>
                <a:gd name="T54" fmla="*/ 2075 w 2212"/>
                <a:gd name="T55" fmla="*/ 758 h 2187"/>
                <a:gd name="T56" fmla="*/ 2191 w 2212"/>
                <a:gd name="T57" fmla="*/ 907 h 2187"/>
                <a:gd name="T58" fmla="*/ 2156 w 2212"/>
                <a:gd name="T59" fmla="*/ 1031 h 2187"/>
                <a:gd name="T60" fmla="*/ 2188 w 2212"/>
                <a:gd name="T61" fmla="*/ 1096 h 2187"/>
                <a:gd name="T62" fmla="*/ 2033 w 2212"/>
                <a:gd name="T63" fmla="*/ 1210 h 2187"/>
                <a:gd name="T64" fmla="*/ 1844 w 2212"/>
                <a:gd name="T65" fmla="*/ 1409 h 2187"/>
                <a:gd name="T66" fmla="*/ 1732 w 2212"/>
                <a:gd name="T67" fmla="*/ 1586 h 2187"/>
                <a:gd name="T68" fmla="*/ 1548 w 2212"/>
                <a:gd name="T69" fmla="*/ 1630 h 2187"/>
                <a:gd name="T70" fmla="*/ 1334 w 2212"/>
                <a:gd name="T71" fmla="*/ 1752 h 2187"/>
                <a:gd name="T72" fmla="*/ 1129 w 2212"/>
                <a:gd name="T73" fmla="*/ 1956 h 2187"/>
                <a:gd name="T74" fmla="*/ 1116 w 2212"/>
                <a:gd name="T75" fmla="*/ 1997 h 2187"/>
                <a:gd name="T76" fmla="*/ 1078 w 2212"/>
                <a:gd name="T77" fmla="*/ 2064 h 2187"/>
                <a:gd name="T78" fmla="*/ 995 w 2212"/>
                <a:gd name="T79" fmla="*/ 2048 h 2187"/>
                <a:gd name="T80" fmla="*/ 975 w 2212"/>
                <a:gd name="T81" fmla="*/ 2107 h 2187"/>
                <a:gd name="T82" fmla="*/ 853 w 2212"/>
                <a:gd name="T83" fmla="*/ 2185 h 2187"/>
                <a:gd name="T84" fmla="*/ 857 w 2212"/>
                <a:gd name="T85" fmla="*/ 2091 h 2187"/>
                <a:gd name="T86" fmla="*/ 966 w 2212"/>
                <a:gd name="T87" fmla="*/ 2027 h 2187"/>
                <a:gd name="T88" fmla="*/ 975 w 2212"/>
                <a:gd name="T89" fmla="*/ 1946 h 2187"/>
                <a:gd name="T90" fmla="*/ 1042 w 2212"/>
                <a:gd name="T91" fmla="*/ 1886 h 2187"/>
                <a:gd name="T92" fmla="*/ 940 w 2212"/>
                <a:gd name="T93" fmla="*/ 1897 h 2187"/>
                <a:gd name="T94" fmla="*/ 903 w 2212"/>
                <a:gd name="T95" fmla="*/ 1739 h 2187"/>
                <a:gd name="T96" fmla="*/ 1002 w 2212"/>
                <a:gd name="T97" fmla="*/ 1599 h 2187"/>
                <a:gd name="T98" fmla="*/ 1070 w 2212"/>
                <a:gd name="T99" fmla="*/ 1496 h 2187"/>
                <a:gd name="T100" fmla="*/ 1059 w 2212"/>
                <a:gd name="T101" fmla="*/ 1302 h 2187"/>
                <a:gd name="T102" fmla="*/ 952 w 2212"/>
                <a:gd name="T103" fmla="*/ 1152 h 2187"/>
                <a:gd name="T104" fmla="*/ 905 w 2212"/>
                <a:gd name="T105" fmla="*/ 1225 h 2187"/>
                <a:gd name="T106" fmla="*/ 786 w 2212"/>
                <a:gd name="T107" fmla="*/ 1207 h 2187"/>
                <a:gd name="T108" fmla="*/ 655 w 2212"/>
                <a:gd name="T109" fmla="*/ 1301 h 2187"/>
                <a:gd name="T110" fmla="*/ 618 w 2212"/>
                <a:gd name="T111" fmla="*/ 1401 h 2187"/>
                <a:gd name="T112" fmla="*/ 534 w 2212"/>
                <a:gd name="T113" fmla="*/ 1566 h 2187"/>
                <a:gd name="T114" fmla="*/ 878 w 2212"/>
                <a:gd name="T115" fmla="*/ 1788 h 2187"/>
                <a:gd name="T116" fmla="*/ 850 w 2212"/>
                <a:gd name="T117" fmla="*/ 1838 h 2187"/>
                <a:gd name="T118" fmla="*/ 899 w 2212"/>
                <a:gd name="T119" fmla="*/ 1886 h 2187"/>
                <a:gd name="T120" fmla="*/ 845 w 2212"/>
                <a:gd name="T121" fmla="*/ 1899 h 2187"/>
                <a:gd name="T122" fmla="*/ 1229 w 2212"/>
                <a:gd name="T123" fmla="*/ 1939 h 2187"/>
                <a:gd name="T124" fmla="*/ 1350 w 2212"/>
                <a:gd name="T125" fmla="*/ 1990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61" name="浙江"/>
            <p:cNvSpPr/>
            <p:nvPr/>
          </p:nvSpPr>
          <p:spPr bwMode="auto">
            <a:xfrm>
              <a:off x="6291263" y="4157663"/>
              <a:ext cx="390525" cy="457200"/>
            </a:xfrm>
            <a:custGeom>
              <a:avLst/>
              <a:gdLst>
                <a:gd name="T0" fmla="*/ 882 w 1493"/>
                <a:gd name="T1" fmla="*/ 1623 h 1731"/>
                <a:gd name="T2" fmla="*/ 793 w 1493"/>
                <a:gd name="T3" fmla="*/ 1671 h 1731"/>
                <a:gd name="T4" fmla="*/ 704 w 1493"/>
                <a:gd name="T5" fmla="*/ 1615 h 1731"/>
                <a:gd name="T6" fmla="*/ 646 w 1493"/>
                <a:gd name="T7" fmla="*/ 1535 h 1731"/>
                <a:gd name="T8" fmla="*/ 577 w 1493"/>
                <a:gd name="T9" fmla="*/ 1610 h 1731"/>
                <a:gd name="T10" fmla="*/ 469 w 1493"/>
                <a:gd name="T11" fmla="*/ 1637 h 1731"/>
                <a:gd name="T12" fmla="*/ 395 w 1493"/>
                <a:gd name="T13" fmla="*/ 1604 h 1731"/>
                <a:gd name="T14" fmla="*/ 306 w 1493"/>
                <a:gd name="T15" fmla="*/ 1400 h 1731"/>
                <a:gd name="T16" fmla="*/ 299 w 1493"/>
                <a:gd name="T17" fmla="*/ 1296 h 1731"/>
                <a:gd name="T18" fmla="*/ 222 w 1493"/>
                <a:gd name="T19" fmla="*/ 1320 h 1731"/>
                <a:gd name="T20" fmla="*/ 189 w 1493"/>
                <a:gd name="T21" fmla="*/ 1250 h 1731"/>
                <a:gd name="T22" fmla="*/ 142 w 1493"/>
                <a:gd name="T23" fmla="*/ 1087 h 1731"/>
                <a:gd name="T24" fmla="*/ 79 w 1493"/>
                <a:gd name="T25" fmla="*/ 1019 h 1731"/>
                <a:gd name="T26" fmla="*/ 10 w 1493"/>
                <a:gd name="T27" fmla="*/ 914 h 1731"/>
                <a:gd name="T28" fmla="*/ 71 w 1493"/>
                <a:gd name="T29" fmla="*/ 824 h 1731"/>
                <a:gd name="T30" fmla="*/ 167 w 1493"/>
                <a:gd name="T31" fmla="*/ 751 h 1731"/>
                <a:gd name="T32" fmla="*/ 245 w 1493"/>
                <a:gd name="T33" fmla="*/ 672 h 1731"/>
                <a:gd name="T34" fmla="*/ 280 w 1493"/>
                <a:gd name="T35" fmla="*/ 515 h 1731"/>
                <a:gd name="T36" fmla="*/ 278 w 1493"/>
                <a:gd name="T37" fmla="*/ 430 h 1731"/>
                <a:gd name="T38" fmla="*/ 404 w 1493"/>
                <a:gd name="T39" fmla="*/ 411 h 1731"/>
                <a:gd name="T40" fmla="*/ 439 w 1493"/>
                <a:gd name="T41" fmla="*/ 312 h 1731"/>
                <a:gd name="T42" fmla="*/ 445 w 1493"/>
                <a:gd name="T43" fmla="*/ 233 h 1731"/>
                <a:gd name="T44" fmla="*/ 491 w 1493"/>
                <a:gd name="T45" fmla="*/ 183 h 1731"/>
                <a:gd name="T46" fmla="*/ 539 w 1493"/>
                <a:gd name="T47" fmla="*/ 10 h 1731"/>
                <a:gd name="T48" fmla="*/ 659 w 1493"/>
                <a:gd name="T49" fmla="*/ 60 h 1731"/>
                <a:gd name="T50" fmla="*/ 828 w 1493"/>
                <a:gd name="T51" fmla="*/ 128 h 1731"/>
                <a:gd name="T52" fmla="*/ 921 w 1493"/>
                <a:gd name="T53" fmla="*/ 73 h 1731"/>
                <a:gd name="T54" fmla="*/ 1020 w 1493"/>
                <a:gd name="T55" fmla="*/ 63 h 1731"/>
                <a:gd name="T56" fmla="*/ 1126 w 1493"/>
                <a:gd name="T57" fmla="*/ 156 h 1731"/>
                <a:gd name="T58" fmla="*/ 1026 w 1493"/>
                <a:gd name="T59" fmla="*/ 246 h 1731"/>
                <a:gd name="T60" fmla="*/ 907 w 1493"/>
                <a:gd name="T61" fmla="*/ 309 h 1731"/>
                <a:gd name="T62" fmla="*/ 793 w 1493"/>
                <a:gd name="T63" fmla="*/ 385 h 1731"/>
                <a:gd name="T64" fmla="*/ 906 w 1493"/>
                <a:gd name="T65" fmla="*/ 385 h 1731"/>
                <a:gd name="T66" fmla="*/ 1033 w 1493"/>
                <a:gd name="T67" fmla="*/ 401 h 1731"/>
                <a:gd name="T68" fmla="*/ 1208 w 1493"/>
                <a:gd name="T69" fmla="*/ 337 h 1731"/>
                <a:gd name="T70" fmla="*/ 1430 w 1493"/>
                <a:gd name="T71" fmla="*/ 474 h 1731"/>
                <a:gd name="T72" fmla="*/ 1423 w 1493"/>
                <a:gd name="T73" fmla="*/ 517 h 1731"/>
                <a:gd name="T74" fmla="*/ 1450 w 1493"/>
                <a:gd name="T75" fmla="*/ 599 h 1731"/>
                <a:gd name="T76" fmla="*/ 1314 w 1493"/>
                <a:gd name="T77" fmla="*/ 647 h 1731"/>
                <a:gd name="T78" fmla="*/ 1402 w 1493"/>
                <a:gd name="T79" fmla="*/ 650 h 1731"/>
                <a:gd name="T80" fmla="*/ 1452 w 1493"/>
                <a:gd name="T81" fmla="*/ 714 h 1731"/>
                <a:gd name="T82" fmla="*/ 1463 w 1493"/>
                <a:gd name="T83" fmla="*/ 763 h 1731"/>
                <a:gd name="T84" fmla="*/ 1391 w 1493"/>
                <a:gd name="T85" fmla="*/ 713 h 1731"/>
                <a:gd name="T86" fmla="*/ 1327 w 1493"/>
                <a:gd name="T87" fmla="*/ 773 h 1731"/>
                <a:gd name="T88" fmla="*/ 1313 w 1493"/>
                <a:gd name="T89" fmla="*/ 834 h 1731"/>
                <a:gd name="T90" fmla="*/ 1372 w 1493"/>
                <a:gd name="T91" fmla="*/ 912 h 1731"/>
                <a:gd name="T92" fmla="*/ 1330 w 1493"/>
                <a:gd name="T93" fmla="*/ 928 h 1731"/>
                <a:gd name="T94" fmla="*/ 1299 w 1493"/>
                <a:gd name="T95" fmla="*/ 1015 h 1731"/>
                <a:gd name="T96" fmla="*/ 1358 w 1493"/>
                <a:gd name="T97" fmla="*/ 1136 h 1731"/>
                <a:gd name="T98" fmla="*/ 1341 w 1493"/>
                <a:gd name="T99" fmla="*/ 1180 h 1731"/>
                <a:gd name="T100" fmla="*/ 1292 w 1493"/>
                <a:gd name="T101" fmla="*/ 1239 h 1731"/>
                <a:gd name="T102" fmla="*/ 1254 w 1493"/>
                <a:gd name="T103" fmla="*/ 1257 h 1731"/>
                <a:gd name="T104" fmla="*/ 1223 w 1493"/>
                <a:gd name="T105" fmla="*/ 1313 h 1731"/>
                <a:gd name="T106" fmla="*/ 1251 w 1493"/>
                <a:gd name="T107" fmla="*/ 1225 h 1731"/>
                <a:gd name="T108" fmla="*/ 1167 w 1493"/>
                <a:gd name="T109" fmla="*/ 1200 h 1731"/>
                <a:gd name="T110" fmla="*/ 1178 w 1493"/>
                <a:gd name="T111" fmla="*/ 1270 h 1731"/>
                <a:gd name="T112" fmla="*/ 1122 w 1493"/>
                <a:gd name="T113" fmla="*/ 1343 h 1731"/>
                <a:gd name="T114" fmla="*/ 1078 w 1493"/>
                <a:gd name="T115" fmla="*/ 1369 h 1731"/>
                <a:gd name="T116" fmla="*/ 1053 w 1493"/>
                <a:gd name="T117" fmla="*/ 1478 h 1731"/>
                <a:gd name="T118" fmla="*/ 1047 w 1493"/>
                <a:gd name="T119" fmla="*/ 1570 h 1731"/>
                <a:gd name="T120" fmla="*/ 1018 w 1493"/>
                <a:gd name="T121" fmla="*/ 1623 h 1731"/>
                <a:gd name="T122" fmla="*/ 1011 w 1493"/>
                <a:gd name="T123" fmla="*/ 1696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7" y="1709"/>
                  </a:lnTo>
                  <a:lnTo>
                    <a:pt x="986" y="1710"/>
                  </a:lnTo>
                  <a:lnTo>
                    <a:pt x="984" y="1718"/>
                  </a:lnTo>
                  <a:lnTo>
                    <a:pt x="984" y="1731"/>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62" name="广东"/>
            <p:cNvSpPr>
              <a:spLocks noEditPoints="1"/>
            </p:cNvSpPr>
            <p:nvPr/>
          </p:nvSpPr>
          <p:spPr bwMode="auto">
            <a:xfrm>
              <a:off x="5453063" y="4852988"/>
              <a:ext cx="790575" cy="609600"/>
            </a:xfrm>
            <a:custGeom>
              <a:avLst/>
              <a:gdLst>
                <a:gd name="T0" fmla="*/ 1983 w 2993"/>
                <a:gd name="T1" fmla="*/ 1253 h 2287"/>
                <a:gd name="T2" fmla="*/ 2080 w 2993"/>
                <a:gd name="T3" fmla="*/ 1133 h 2287"/>
                <a:gd name="T4" fmla="*/ 2127 w 2993"/>
                <a:gd name="T5" fmla="*/ 1209 h 2287"/>
                <a:gd name="T6" fmla="*/ 2356 w 2993"/>
                <a:gd name="T7" fmla="*/ 1181 h 2287"/>
                <a:gd name="T8" fmla="*/ 2480 w 2993"/>
                <a:gd name="T9" fmla="*/ 1152 h 2287"/>
                <a:gd name="T10" fmla="*/ 2738 w 2993"/>
                <a:gd name="T11" fmla="*/ 1021 h 2287"/>
                <a:gd name="T12" fmla="*/ 2854 w 2993"/>
                <a:gd name="T13" fmla="*/ 891 h 2287"/>
                <a:gd name="T14" fmla="*/ 2844 w 2993"/>
                <a:gd name="T15" fmla="*/ 848 h 2287"/>
                <a:gd name="T16" fmla="*/ 2946 w 2993"/>
                <a:gd name="T17" fmla="*/ 699 h 2287"/>
                <a:gd name="T18" fmla="*/ 2872 w 2993"/>
                <a:gd name="T19" fmla="*/ 454 h 2287"/>
                <a:gd name="T20" fmla="*/ 2773 w 2993"/>
                <a:gd name="T21" fmla="*/ 297 h 2287"/>
                <a:gd name="T22" fmla="*/ 2603 w 2993"/>
                <a:gd name="T23" fmla="*/ 246 h 2287"/>
                <a:gd name="T24" fmla="*/ 2417 w 2993"/>
                <a:gd name="T25" fmla="*/ 227 h 2287"/>
                <a:gd name="T26" fmla="*/ 2342 w 2993"/>
                <a:gd name="T27" fmla="*/ 335 h 2287"/>
                <a:gd name="T28" fmla="*/ 2086 w 2993"/>
                <a:gd name="T29" fmla="*/ 337 h 2287"/>
                <a:gd name="T30" fmla="*/ 1904 w 2993"/>
                <a:gd name="T31" fmla="*/ 415 h 2287"/>
                <a:gd name="T32" fmla="*/ 1849 w 2993"/>
                <a:gd name="T33" fmla="*/ 309 h 2287"/>
                <a:gd name="T34" fmla="*/ 1992 w 2993"/>
                <a:gd name="T35" fmla="*/ 90 h 2287"/>
                <a:gd name="T36" fmla="*/ 1765 w 2993"/>
                <a:gd name="T37" fmla="*/ 66 h 2287"/>
                <a:gd name="T38" fmla="*/ 1610 w 2993"/>
                <a:gd name="T39" fmla="*/ 65 h 2287"/>
                <a:gd name="T40" fmla="*/ 1415 w 2993"/>
                <a:gd name="T41" fmla="*/ 0 h 2287"/>
                <a:gd name="T42" fmla="*/ 1315 w 2993"/>
                <a:gd name="T43" fmla="*/ 121 h 2287"/>
                <a:gd name="T44" fmla="*/ 1253 w 2993"/>
                <a:gd name="T45" fmla="*/ 274 h 2287"/>
                <a:gd name="T46" fmla="*/ 999 w 2993"/>
                <a:gd name="T47" fmla="*/ 159 h 2287"/>
                <a:gd name="T48" fmla="*/ 901 w 2993"/>
                <a:gd name="T49" fmla="*/ 417 h 2287"/>
                <a:gd name="T50" fmla="*/ 909 w 2993"/>
                <a:gd name="T51" fmla="*/ 657 h 2287"/>
                <a:gd name="T52" fmla="*/ 793 w 2993"/>
                <a:gd name="T53" fmla="*/ 809 h 2287"/>
                <a:gd name="T54" fmla="*/ 716 w 2993"/>
                <a:gd name="T55" fmla="*/ 1086 h 2287"/>
                <a:gd name="T56" fmla="*/ 506 w 2993"/>
                <a:gd name="T57" fmla="*/ 1278 h 2287"/>
                <a:gd name="T58" fmla="*/ 453 w 2993"/>
                <a:gd name="T59" fmla="*/ 1412 h 2287"/>
                <a:gd name="T60" fmla="*/ 285 w 2993"/>
                <a:gd name="T61" fmla="*/ 1453 h 2287"/>
                <a:gd name="T62" fmla="*/ 212 w 2993"/>
                <a:gd name="T63" fmla="*/ 1574 h 2287"/>
                <a:gd name="T64" fmla="*/ 40 w 2993"/>
                <a:gd name="T65" fmla="*/ 1698 h 2287"/>
                <a:gd name="T66" fmla="*/ 86 w 2993"/>
                <a:gd name="T67" fmla="*/ 1807 h 2287"/>
                <a:gd name="T68" fmla="*/ 27 w 2993"/>
                <a:gd name="T69" fmla="*/ 2081 h 2287"/>
                <a:gd name="T70" fmla="*/ 234 w 2993"/>
                <a:gd name="T71" fmla="*/ 2275 h 2287"/>
                <a:gd name="T72" fmla="*/ 285 w 2993"/>
                <a:gd name="T73" fmla="*/ 2113 h 2287"/>
                <a:gd name="T74" fmla="*/ 297 w 2993"/>
                <a:gd name="T75" fmla="*/ 2077 h 2287"/>
                <a:gd name="T76" fmla="*/ 266 w 2993"/>
                <a:gd name="T77" fmla="*/ 1930 h 2287"/>
                <a:gd name="T78" fmla="*/ 366 w 2993"/>
                <a:gd name="T79" fmla="*/ 1948 h 2287"/>
                <a:gd name="T80" fmla="*/ 325 w 2993"/>
                <a:gd name="T81" fmla="*/ 1792 h 2287"/>
                <a:gd name="T82" fmla="*/ 371 w 2993"/>
                <a:gd name="T83" fmla="*/ 1847 h 2287"/>
                <a:gd name="T84" fmla="*/ 403 w 2993"/>
                <a:gd name="T85" fmla="*/ 1860 h 2287"/>
                <a:gd name="T86" fmla="*/ 655 w 2993"/>
                <a:gd name="T87" fmla="*/ 1746 h 2287"/>
                <a:gd name="T88" fmla="*/ 742 w 2993"/>
                <a:gd name="T89" fmla="*/ 1733 h 2287"/>
                <a:gd name="T90" fmla="*/ 869 w 2993"/>
                <a:gd name="T91" fmla="*/ 1660 h 2287"/>
                <a:gd name="T92" fmla="*/ 898 w 2993"/>
                <a:gd name="T93" fmla="*/ 1658 h 2287"/>
                <a:gd name="T94" fmla="*/ 940 w 2993"/>
                <a:gd name="T95" fmla="*/ 1669 h 2287"/>
                <a:gd name="T96" fmla="*/ 965 w 2993"/>
                <a:gd name="T97" fmla="*/ 1603 h 2287"/>
                <a:gd name="T98" fmla="*/ 1103 w 2993"/>
                <a:gd name="T99" fmla="*/ 1553 h 2287"/>
                <a:gd name="T100" fmla="*/ 1131 w 2993"/>
                <a:gd name="T101" fmla="*/ 1574 h 2287"/>
                <a:gd name="T102" fmla="*/ 1322 w 2993"/>
                <a:gd name="T103" fmla="*/ 1575 h 2287"/>
                <a:gd name="T104" fmla="*/ 1375 w 2993"/>
                <a:gd name="T105" fmla="*/ 1307 h 2287"/>
                <a:gd name="T106" fmla="*/ 1511 w 2993"/>
                <a:gd name="T107" fmla="*/ 1424 h 2287"/>
                <a:gd name="T108" fmla="*/ 1551 w 2993"/>
                <a:gd name="T109" fmla="*/ 1433 h 2287"/>
                <a:gd name="T110" fmla="*/ 1591 w 2993"/>
                <a:gd name="T111" fmla="*/ 1270 h 2287"/>
                <a:gd name="T112" fmla="*/ 1587 w 2993"/>
                <a:gd name="T113" fmla="*/ 1162 h 2287"/>
                <a:gd name="T114" fmla="*/ 1594 w 2993"/>
                <a:gd name="T115" fmla="*/ 1093 h 2287"/>
                <a:gd name="T116" fmla="*/ 1723 w 2993"/>
                <a:gd name="T117" fmla="*/ 1284 h 2287"/>
                <a:gd name="T118" fmla="*/ 370 w 2993"/>
                <a:gd name="T119" fmla="*/ 1998 h 2287"/>
                <a:gd name="T120" fmla="*/ 1834 w 2993"/>
                <a:gd name="T121" fmla="*/ 1500 h 2287"/>
                <a:gd name="T122" fmla="*/ 1897 w 2993"/>
                <a:gd name="T123" fmla="*/ 1471 h 2287"/>
                <a:gd name="T124" fmla="*/ 2948 w 2993"/>
                <a:gd name="T125" fmla="*/ 801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solidFill>
              <a:srgbClr val="10BCCE"/>
            </a:solid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63" name="天津"/>
            <p:cNvSpPr/>
            <p:nvPr/>
          </p:nvSpPr>
          <p:spPr bwMode="auto">
            <a:xfrm>
              <a:off x="6081713" y="3128963"/>
              <a:ext cx="114300" cy="190500"/>
            </a:xfrm>
            <a:custGeom>
              <a:avLst/>
              <a:gdLst>
                <a:gd name="T0" fmla="*/ 139 w 430"/>
                <a:gd name="T1" fmla="*/ 49 h 726"/>
                <a:gd name="T2" fmla="*/ 152 w 430"/>
                <a:gd name="T3" fmla="*/ 42 h 726"/>
                <a:gd name="T4" fmla="*/ 171 w 430"/>
                <a:gd name="T5" fmla="*/ 25 h 726"/>
                <a:gd name="T6" fmla="*/ 178 w 430"/>
                <a:gd name="T7" fmla="*/ 4 h 726"/>
                <a:gd name="T8" fmla="*/ 237 w 430"/>
                <a:gd name="T9" fmla="*/ 3 h 726"/>
                <a:gd name="T10" fmla="*/ 253 w 430"/>
                <a:gd name="T11" fmla="*/ 22 h 726"/>
                <a:gd name="T12" fmla="*/ 294 w 430"/>
                <a:gd name="T13" fmla="*/ 62 h 726"/>
                <a:gd name="T14" fmla="*/ 294 w 430"/>
                <a:gd name="T15" fmla="*/ 89 h 726"/>
                <a:gd name="T16" fmla="*/ 271 w 430"/>
                <a:gd name="T17" fmla="*/ 98 h 726"/>
                <a:gd name="T18" fmla="*/ 231 w 430"/>
                <a:gd name="T19" fmla="*/ 110 h 726"/>
                <a:gd name="T20" fmla="*/ 227 w 430"/>
                <a:gd name="T21" fmla="*/ 152 h 726"/>
                <a:gd name="T22" fmla="*/ 266 w 430"/>
                <a:gd name="T23" fmla="*/ 212 h 726"/>
                <a:gd name="T24" fmla="*/ 286 w 430"/>
                <a:gd name="T25" fmla="*/ 245 h 726"/>
                <a:gd name="T26" fmla="*/ 297 w 430"/>
                <a:gd name="T27" fmla="*/ 281 h 726"/>
                <a:gd name="T28" fmla="*/ 313 w 430"/>
                <a:gd name="T29" fmla="*/ 284 h 726"/>
                <a:gd name="T30" fmla="*/ 357 w 430"/>
                <a:gd name="T31" fmla="*/ 268 h 726"/>
                <a:gd name="T32" fmla="*/ 378 w 430"/>
                <a:gd name="T33" fmla="*/ 276 h 726"/>
                <a:gd name="T34" fmla="*/ 367 w 430"/>
                <a:gd name="T35" fmla="*/ 321 h 726"/>
                <a:gd name="T36" fmla="*/ 378 w 430"/>
                <a:gd name="T37" fmla="*/ 333 h 726"/>
                <a:gd name="T38" fmla="*/ 417 w 430"/>
                <a:gd name="T39" fmla="*/ 356 h 726"/>
                <a:gd name="T40" fmla="*/ 429 w 430"/>
                <a:gd name="T41" fmla="*/ 403 h 726"/>
                <a:gd name="T42" fmla="*/ 396 w 430"/>
                <a:gd name="T43" fmla="*/ 431 h 726"/>
                <a:gd name="T44" fmla="*/ 348 w 430"/>
                <a:gd name="T45" fmla="*/ 460 h 726"/>
                <a:gd name="T46" fmla="*/ 335 w 430"/>
                <a:gd name="T47" fmla="*/ 503 h 726"/>
                <a:gd name="T48" fmla="*/ 324 w 430"/>
                <a:gd name="T49" fmla="*/ 557 h 726"/>
                <a:gd name="T50" fmla="*/ 287 w 430"/>
                <a:gd name="T51" fmla="*/ 630 h 726"/>
                <a:gd name="T52" fmla="*/ 279 w 430"/>
                <a:gd name="T53" fmla="*/ 693 h 726"/>
                <a:gd name="T54" fmla="*/ 223 w 430"/>
                <a:gd name="T55" fmla="*/ 716 h 726"/>
                <a:gd name="T56" fmla="*/ 192 w 430"/>
                <a:gd name="T57" fmla="*/ 723 h 726"/>
                <a:gd name="T58" fmla="*/ 182 w 430"/>
                <a:gd name="T59" fmla="*/ 711 h 726"/>
                <a:gd name="T60" fmla="*/ 153 w 430"/>
                <a:gd name="T61" fmla="*/ 715 h 726"/>
                <a:gd name="T62" fmla="*/ 133 w 430"/>
                <a:gd name="T63" fmla="*/ 726 h 726"/>
                <a:gd name="T64" fmla="*/ 116 w 430"/>
                <a:gd name="T65" fmla="*/ 681 h 726"/>
                <a:gd name="T66" fmla="*/ 95 w 430"/>
                <a:gd name="T67" fmla="*/ 674 h 726"/>
                <a:gd name="T68" fmla="*/ 32 w 430"/>
                <a:gd name="T69" fmla="*/ 672 h 726"/>
                <a:gd name="T70" fmla="*/ 8 w 430"/>
                <a:gd name="T71" fmla="*/ 635 h 726"/>
                <a:gd name="T72" fmla="*/ 3 w 430"/>
                <a:gd name="T73" fmla="*/ 578 h 726"/>
                <a:gd name="T74" fmla="*/ 1 w 430"/>
                <a:gd name="T75" fmla="*/ 536 h 726"/>
                <a:gd name="T76" fmla="*/ 31 w 430"/>
                <a:gd name="T77" fmla="*/ 532 h 726"/>
                <a:gd name="T78" fmla="*/ 45 w 430"/>
                <a:gd name="T79" fmla="*/ 518 h 726"/>
                <a:gd name="T80" fmla="*/ 33 w 430"/>
                <a:gd name="T81" fmla="*/ 431 h 726"/>
                <a:gd name="T82" fmla="*/ 16 w 430"/>
                <a:gd name="T83" fmla="*/ 290 h 726"/>
                <a:gd name="T84" fmla="*/ 22 w 430"/>
                <a:gd name="T85" fmla="*/ 275 h 726"/>
                <a:gd name="T86" fmla="*/ 29 w 430"/>
                <a:gd name="T87" fmla="*/ 259 h 726"/>
                <a:gd name="T88" fmla="*/ 51 w 430"/>
                <a:gd name="T89" fmla="*/ 271 h 726"/>
                <a:gd name="T90" fmla="*/ 64 w 430"/>
                <a:gd name="T91" fmla="*/ 280 h 726"/>
                <a:gd name="T92" fmla="*/ 108 w 430"/>
                <a:gd name="T93" fmla="*/ 270 h 726"/>
                <a:gd name="T94" fmla="*/ 126 w 430"/>
                <a:gd name="T95" fmla="*/ 252 h 726"/>
                <a:gd name="T96" fmla="*/ 128 w 430"/>
                <a:gd name="T97" fmla="*/ 200 h 726"/>
                <a:gd name="T98" fmla="*/ 129 w 430"/>
                <a:gd name="T99" fmla="*/ 174 h 726"/>
                <a:gd name="T100" fmla="*/ 141 w 430"/>
                <a:gd name="T101" fmla="*/ 165 h 726"/>
                <a:gd name="T102" fmla="*/ 114 w 430"/>
                <a:gd name="T103" fmla="*/ 146 h 726"/>
                <a:gd name="T104" fmla="*/ 110 w 430"/>
                <a:gd name="T105" fmla="*/ 131 h 726"/>
                <a:gd name="T106" fmla="*/ 122 w 430"/>
                <a:gd name="T107" fmla="*/ 85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64" name="北京"/>
            <p:cNvSpPr/>
            <p:nvPr/>
          </p:nvSpPr>
          <p:spPr bwMode="auto">
            <a:xfrm>
              <a:off x="5957888" y="3033713"/>
              <a:ext cx="171450" cy="190500"/>
            </a:xfrm>
            <a:custGeom>
              <a:avLst/>
              <a:gdLst>
                <a:gd name="T0" fmla="*/ 265 w 636"/>
                <a:gd name="T1" fmla="*/ 650 h 711"/>
                <a:gd name="T2" fmla="*/ 282 w 636"/>
                <a:gd name="T3" fmla="*/ 694 h 711"/>
                <a:gd name="T4" fmla="*/ 304 w 636"/>
                <a:gd name="T5" fmla="*/ 711 h 711"/>
                <a:gd name="T6" fmla="*/ 325 w 636"/>
                <a:gd name="T7" fmla="*/ 696 h 711"/>
                <a:gd name="T8" fmla="*/ 372 w 636"/>
                <a:gd name="T9" fmla="*/ 646 h 711"/>
                <a:gd name="T10" fmla="*/ 401 w 636"/>
                <a:gd name="T11" fmla="*/ 633 h 711"/>
                <a:gd name="T12" fmla="*/ 428 w 636"/>
                <a:gd name="T13" fmla="*/ 631 h 711"/>
                <a:gd name="T14" fmla="*/ 448 w 636"/>
                <a:gd name="T15" fmla="*/ 625 h 711"/>
                <a:gd name="T16" fmla="*/ 471 w 636"/>
                <a:gd name="T17" fmla="*/ 626 h 711"/>
                <a:gd name="T18" fmla="*/ 486 w 636"/>
                <a:gd name="T19" fmla="*/ 568 h 711"/>
                <a:gd name="T20" fmla="*/ 496 w 636"/>
                <a:gd name="T21" fmla="*/ 535 h 711"/>
                <a:gd name="T22" fmla="*/ 446 w 636"/>
                <a:gd name="T23" fmla="*/ 513 h 711"/>
                <a:gd name="T24" fmla="*/ 435 w 636"/>
                <a:gd name="T25" fmla="*/ 469 h 711"/>
                <a:gd name="T26" fmla="*/ 446 w 636"/>
                <a:gd name="T27" fmla="*/ 441 h 711"/>
                <a:gd name="T28" fmla="*/ 496 w 636"/>
                <a:gd name="T29" fmla="*/ 436 h 711"/>
                <a:gd name="T30" fmla="*/ 572 w 636"/>
                <a:gd name="T31" fmla="*/ 416 h 711"/>
                <a:gd name="T32" fmla="*/ 599 w 636"/>
                <a:gd name="T33" fmla="*/ 391 h 711"/>
                <a:gd name="T34" fmla="*/ 619 w 636"/>
                <a:gd name="T35" fmla="*/ 366 h 711"/>
                <a:gd name="T36" fmla="*/ 602 w 636"/>
                <a:gd name="T37" fmla="*/ 320 h 711"/>
                <a:gd name="T38" fmla="*/ 594 w 636"/>
                <a:gd name="T39" fmla="*/ 270 h 711"/>
                <a:gd name="T40" fmla="*/ 597 w 636"/>
                <a:gd name="T41" fmla="*/ 248 h 711"/>
                <a:gd name="T42" fmla="*/ 574 w 636"/>
                <a:gd name="T43" fmla="*/ 252 h 711"/>
                <a:gd name="T44" fmla="*/ 570 w 636"/>
                <a:gd name="T45" fmla="*/ 220 h 711"/>
                <a:gd name="T46" fmla="*/ 592 w 636"/>
                <a:gd name="T47" fmla="*/ 199 h 711"/>
                <a:gd name="T48" fmla="*/ 627 w 636"/>
                <a:gd name="T49" fmla="*/ 194 h 711"/>
                <a:gd name="T50" fmla="*/ 633 w 636"/>
                <a:gd name="T51" fmla="*/ 161 h 711"/>
                <a:gd name="T52" fmla="*/ 545 w 636"/>
                <a:gd name="T53" fmla="*/ 147 h 711"/>
                <a:gd name="T54" fmla="*/ 474 w 636"/>
                <a:gd name="T55" fmla="*/ 142 h 711"/>
                <a:gd name="T56" fmla="*/ 429 w 636"/>
                <a:gd name="T57" fmla="*/ 93 h 711"/>
                <a:gd name="T58" fmla="*/ 382 w 636"/>
                <a:gd name="T59" fmla="*/ 49 h 711"/>
                <a:gd name="T60" fmla="*/ 366 w 636"/>
                <a:gd name="T61" fmla="*/ 3 h 711"/>
                <a:gd name="T62" fmla="*/ 353 w 636"/>
                <a:gd name="T63" fmla="*/ 3 h 711"/>
                <a:gd name="T64" fmla="*/ 340 w 636"/>
                <a:gd name="T65" fmla="*/ 28 h 711"/>
                <a:gd name="T66" fmla="*/ 308 w 636"/>
                <a:gd name="T67" fmla="*/ 34 h 711"/>
                <a:gd name="T68" fmla="*/ 300 w 636"/>
                <a:gd name="T69" fmla="*/ 51 h 711"/>
                <a:gd name="T70" fmla="*/ 288 w 636"/>
                <a:gd name="T71" fmla="*/ 63 h 711"/>
                <a:gd name="T72" fmla="*/ 266 w 636"/>
                <a:gd name="T73" fmla="*/ 72 h 711"/>
                <a:gd name="T74" fmla="*/ 298 w 636"/>
                <a:gd name="T75" fmla="*/ 108 h 711"/>
                <a:gd name="T76" fmla="*/ 302 w 636"/>
                <a:gd name="T77" fmla="*/ 129 h 711"/>
                <a:gd name="T78" fmla="*/ 252 w 636"/>
                <a:gd name="T79" fmla="*/ 139 h 711"/>
                <a:gd name="T80" fmla="*/ 233 w 636"/>
                <a:gd name="T81" fmla="*/ 131 h 711"/>
                <a:gd name="T82" fmla="*/ 216 w 636"/>
                <a:gd name="T83" fmla="*/ 173 h 711"/>
                <a:gd name="T84" fmla="*/ 176 w 636"/>
                <a:gd name="T85" fmla="*/ 217 h 711"/>
                <a:gd name="T86" fmla="*/ 144 w 636"/>
                <a:gd name="T87" fmla="*/ 209 h 711"/>
                <a:gd name="T88" fmla="*/ 106 w 636"/>
                <a:gd name="T89" fmla="*/ 227 h 711"/>
                <a:gd name="T90" fmla="*/ 90 w 636"/>
                <a:gd name="T91" fmla="*/ 271 h 711"/>
                <a:gd name="T92" fmla="*/ 137 w 636"/>
                <a:gd name="T93" fmla="*/ 318 h 711"/>
                <a:gd name="T94" fmla="*/ 145 w 636"/>
                <a:gd name="T95" fmla="*/ 374 h 711"/>
                <a:gd name="T96" fmla="*/ 115 w 636"/>
                <a:gd name="T97" fmla="*/ 416 h 711"/>
                <a:gd name="T98" fmla="*/ 63 w 636"/>
                <a:gd name="T99" fmla="*/ 432 h 711"/>
                <a:gd name="T100" fmla="*/ 0 w 636"/>
                <a:gd name="T101" fmla="*/ 481 h 711"/>
                <a:gd name="T102" fmla="*/ 10 w 636"/>
                <a:gd name="T103" fmla="*/ 516 h 711"/>
                <a:gd name="T104" fmla="*/ 39 w 636"/>
                <a:gd name="T105" fmla="*/ 566 h 711"/>
                <a:gd name="T106" fmla="*/ 17 w 636"/>
                <a:gd name="T107" fmla="*/ 575 h 711"/>
                <a:gd name="T108" fmla="*/ 25 w 636"/>
                <a:gd name="T109" fmla="*/ 607 h 711"/>
                <a:gd name="T110" fmla="*/ 37 w 636"/>
                <a:gd name="T111" fmla="*/ 646 h 711"/>
                <a:gd name="T112" fmla="*/ 64 w 636"/>
                <a:gd name="T113" fmla="*/ 662 h 711"/>
                <a:gd name="T114" fmla="*/ 93 w 636"/>
                <a:gd name="T115" fmla="*/ 663 h 711"/>
                <a:gd name="T116" fmla="*/ 118 w 636"/>
                <a:gd name="T117" fmla="*/ 689 h 711"/>
                <a:gd name="T118" fmla="*/ 157 w 636"/>
                <a:gd name="T119" fmla="*/ 675 h 711"/>
                <a:gd name="T120" fmla="*/ 201 w 636"/>
                <a:gd name="T121" fmla="*/ 64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solidFill>
              <a:srgbClr val="10BCCE"/>
            </a:solid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65" name="河北"/>
            <p:cNvSpPr>
              <a:spLocks noEditPoints="1"/>
            </p:cNvSpPr>
            <p:nvPr/>
          </p:nvSpPr>
          <p:spPr bwMode="auto">
            <a:xfrm>
              <a:off x="5805488" y="2852738"/>
              <a:ext cx="542925" cy="762000"/>
            </a:xfrm>
            <a:custGeom>
              <a:avLst/>
              <a:gdLst>
                <a:gd name="T0" fmla="*/ 1177 w 2047"/>
                <a:gd name="T1" fmla="*/ 2101 h 2907"/>
                <a:gd name="T2" fmla="*/ 917 w 2047"/>
                <a:gd name="T3" fmla="*/ 2293 h 2907"/>
                <a:gd name="T4" fmla="*/ 781 w 2047"/>
                <a:gd name="T5" fmla="*/ 2510 h 2907"/>
                <a:gd name="T6" fmla="*/ 635 w 2047"/>
                <a:gd name="T7" fmla="*/ 2788 h 2907"/>
                <a:gd name="T8" fmla="*/ 608 w 2047"/>
                <a:gd name="T9" fmla="*/ 2863 h 2907"/>
                <a:gd name="T10" fmla="*/ 320 w 2047"/>
                <a:gd name="T11" fmla="*/ 2852 h 2907"/>
                <a:gd name="T12" fmla="*/ 104 w 2047"/>
                <a:gd name="T13" fmla="*/ 2796 h 2907"/>
                <a:gd name="T14" fmla="*/ 33 w 2047"/>
                <a:gd name="T15" fmla="*/ 2646 h 2907"/>
                <a:gd name="T16" fmla="*/ 117 w 2047"/>
                <a:gd name="T17" fmla="*/ 2466 h 2907"/>
                <a:gd name="T18" fmla="*/ 165 w 2047"/>
                <a:gd name="T19" fmla="*/ 2214 h 2907"/>
                <a:gd name="T20" fmla="*/ 105 w 2047"/>
                <a:gd name="T21" fmla="*/ 2031 h 2907"/>
                <a:gd name="T22" fmla="*/ 0 w 2047"/>
                <a:gd name="T23" fmla="*/ 1928 h 2907"/>
                <a:gd name="T24" fmla="*/ 98 w 2047"/>
                <a:gd name="T25" fmla="*/ 1761 h 2907"/>
                <a:gd name="T26" fmla="*/ 174 w 2047"/>
                <a:gd name="T27" fmla="*/ 1620 h 2907"/>
                <a:gd name="T28" fmla="*/ 299 w 2047"/>
                <a:gd name="T29" fmla="*/ 1564 h 2907"/>
                <a:gd name="T30" fmla="*/ 269 w 2047"/>
                <a:gd name="T31" fmla="*/ 1321 h 2907"/>
                <a:gd name="T32" fmla="*/ 108 w 2047"/>
                <a:gd name="T33" fmla="*/ 1206 h 2907"/>
                <a:gd name="T34" fmla="*/ 184 w 2047"/>
                <a:gd name="T35" fmla="*/ 1121 h 2907"/>
                <a:gd name="T36" fmla="*/ 221 w 2047"/>
                <a:gd name="T37" fmla="*/ 1036 h 2907"/>
                <a:gd name="T38" fmla="*/ 66 w 2047"/>
                <a:gd name="T39" fmla="*/ 735 h 2907"/>
                <a:gd name="T40" fmla="*/ 74 w 2047"/>
                <a:gd name="T41" fmla="*/ 586 h 2907"/>
                <a:gd name="T42" fmla="*/ 193 w 2047"/>
                <a:gd name="T43" fmla="*/ 354 h 2907"/>
                <a:gd name="T44" fmla="*/ 357 w 2047"/>
                <a:gd name="T45" fmla="*/ 247 h 2907"/>
                <a:gd name="T46" fmla="*/ 382 w 2047"/>
                <a:gd name="T47" fmla="*/ 482 h 2907"/>
                <a:gd name="T48" fmla="*/ 532 w 2047"/>
                <a:gd name="T49" fmla="*/ 449 h 2907"/>
                <a:gd name="T50" fmla="*/ 718 w 2047"/>
                <a:gd name="T51" fmla="*/ 374 h 2907"/>
                <a:gd name="T52" fmla="*/ 857 w 2047"/>
                <a:gd name="T53" fmla="*/ 311 h 2907"/>
                <a:gd name="T54" fmla="*/ 986 w 2047"/>
                <a:gd name="T55" fmla="*/ 214 h 2907"/>
                <a:gd name="T56" fmla="*/ 1058 w 2047"/>
                <a:gd name="T57" fmla="*/ 70 h 2907"/>
                <a:gd name="T58" fmla="*/ 1301 w 2047"/>
                <a:gd name="T59" fmla="*/ 12 h 2907"/>
                <a:gd name="T60" fmla="*/ 1397 w 2047"/>
                <a:gd name="T61" fmla="*/ 196 h 2907"/>
                <a:gd name="T62" fmla="*/ 1466 w 2047"/>
                <a:gd name="T63" fmla="*/ 341 h 2907"/>
                <a:gd name="T64" fmla="*/ 1475 w 2047"/>
                <a:gd name="T65" fmla="*/ 482 h 2907"/>
                <a:gd name="T66" fmla="*/ 1660 w 2047"/>
                <a:gd name="T67" fmla="*/ 518 h 2907"/>
                <a:gd name="T68" fmla="*/ 1700 w 2047"/>
                <a:gd name="T69" fmla="*/ 623 h 2907"/>
                <a:gd name="T70" fmla="*/ 1682 w 2047"/>
                <a:gd name="T71" fmla="*/ 752 h 2907"/>
                <a:gd name="T72" fmla="*/ 1863 w 2047"/>
                <a:gd name="T73" fmla="*/ 853 h 2907"/>
                <a:gd name="T74" fmla="*/ 2009 w 2047"/>
                <a:gd name="T75" fmla="*/ 1033 h 2907"/>
                <a:gd name="T76" fmla="*/ 1905 w 2047"/>
                <a:gd name="T77" fmla="*/ 1185 h 2907"/>
                <a:gd name="T78" fmla="*/ 1862 w 2047"/>
                <a:gd name="T79" fmla="*/ 1338 h 2907"/>
                <a:gd name="T80" fmla="*/ 1782 w 2047"/>
                <a:gd name="T81" fmla="*/ 1457 h 2907"/>
                <a:gd name="T82" fmla="*/ 1548 w 2047"/>
                <a:gd name="T83" fmla="*/ 1538 h 2907"/>
                <a:gd name="T84" fmla="*/ 1420 w 2047"/>
                <a:gd name="T85" fmla="*/ 1382 h 2907"/>
                <a:gd name="T86" fmla="*/ 1328 w 2047"/>
                <a:gd name="T87" fmla="*/ 1277 h 2907"/>
                <a:gd name="T88" fmla="*/ 1307 w 2047"/>
                <a:gd name="T89" fmla="*/ 1079 h 2907"/>
                <a:gd name="T90" fmla="*/ 1204 w 2047"/>
                <a:gd name="T91" fmla="*/ 957 h 2907"/>
                <a:gd name="T92" fmla="*/ 1233 w 2047"/>
                <a:gd name="T93" fmla="*/ 877 h 2907"/>
                <a:gd name="T94" fmla="*/ 968 w 2047"/>
                <a:gd name="T95" fmla="*/ 713 h 2907"/>
                <a:gd name="T96" fmla="*/ 888 w 2047"/>
                <a:gd name="T97" fmla="*/ 763 h 2907"/>
                <a:gd name="T98" fmla="*/ 831 w 2047"/>
                <a:gd name="T99" fmla="*/ 831 h 2907"/>
                <a:gd name="T100" fmla="*/ 690 w 2047"/>
                <a:gd name="T101" fmla="*/ 979 h 2907"/>
                <a:gd name="T102" fmla="*/ 597 w 2047"/>
                <a:gd name="T103" fmla="*/ 1192 h 2907"/>
                <a:gd name="T104" fmla="*/ 643 w 2047"/>
                <a:gd name="T105" fmla="*/ 1358 h 2907"/>
                <a:gd name="T106" fmla="*/ 843 w 2047"/>
                <a:gd name="T107" fmla="*/ 1346 h 2907"/>
                <a:gd name="T108" fmla="*/ 984 w 2047"/>
                <a:gd name="T109" fmla="*/ 1336 h 2907"/>
                <a:gd name="T110" fmla="*/ 1093 w 2047"/>
                <a:gd name="T111" fmla="*/ 1548 h 2907"/>
                <a:gd name="T112" fmla="*/ 1131 w 2047"/>
                <a:gd name="T113" fmla="*/ 1723 h 2907"/>
                <a:gd name="T114" fmla="*/ 1272 w 2047"/>
                <a:gd name="T115" fmla="*/ 1765 h 2907"/>
                <a:gd name="T116" fmla="*/ 1390 w 2047"/>
                <a:gd name="T117" fmla="*/ 1918 h 2907"/>
                <a:gd name="T118" fmla="*/ 1163 w 2047"/>
                <a:gd name="T119" fmla="*/ 1195 h 2907"/>
                <a:gd name="T120" fmla="*/ 1107 w 2047"/>
                <a:gd name="T121" fmla="*/ 1329 h 2907"/>
                <a:gd name="T122" fmla="*/ 1033 w 2047"/>
                <a:gd name="T123" fmla="*/ 1188 h 2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66" name="内蒙古"/>
            <p:cNvSpPr/>
            <p:nvPr/>
          </p:nvSpPr>
          <p:spPr bwMode="auto">
            <a:xfrm>
              <a:off x="4424363" y="1604963"/>
              <a:ext cx="2247900" cy="1857375"/>
            </a:xfrm>
            <a:custGeom>
              <a:avLst/>
              <a:gdLst>
                <a:gd name="T0" fmla="*/ 3037 w 8497"/>
                <a:gd name="T1" fmla="*/ 6400 h 7037"/>
                <a:gd name="T2" fmla="*/ 2793 w 8497"/>
                <a:gd name="T3" fmla="*/ 6311 h 7037"/>
                <a:gd name="T4" fmla="*/ 2585 w 8497"/>
                <a:gd name="T5" fmla="*/ 6887 h 7037"/>
                <a:gd name="T6" fmla="*/ 2116 w 8497"/>
                <a:gd name="T7" fmla="*/ 7024 h 7037"/>
                <a:gd name="T8" fmla="*/ 1852 w 8497"/>
                <a:gd name="T9" fmla="*/ 6611 h 7037"/>
                <a:gd name="T10" fmla="*/ 2048 w 8497"/>
                <a:gd name="T11" fmla="*/ 6147 h 7037"/>
                <a:gd name="T12" fmla="*/ 1341 w 8497"/>
                <a:gd name="T13" fmla="*/ 6249 h 7037"/>
                <a:gd name="T14" fmla="*/ 1134 w 8497"/>
                <a:gd name="T15" fmla="*/ 6306 h 7037"/>
                <a:gd name="T16" fmla="*/ 856 w 8497"/>
                <a:gd name="T17" fmla="*/ 5986 h 7037"/>
                <a:gd name="T18" fmla="*/ 822 w 8497"/>
                <a:gd name="T19" fmla="*/ 5621 h 7037"/>
                <a:gd name="T20" fmla="*/ 443 w 8497"/>
                <a:gd name="T21" fmla="*/ 5430 h 7037"/>
                <a:gd name="T22" fmla="*/ 184 w 8497"/>
                <a:gd name="T23" fmla="*/ 5245 h 7037"/>
                <a:gd name="T24" fmla="*/ 123 w 8497"/>
                <a:gd name="T25" fmla="*/ 4497 h 7037"/>
                <a:gd name="T26" fmla="*/ 1476 w 8497"/>
                <a:gd name="T27" fmla="*/ 4787 h 7037"/>
                <a:gd name="T28" fmla="*/ 2334 w 8497"/>
                <a:gd name="T29" fmla="*/ 5189 h 7037"/>
                <a:gd name="T30" fmla="*/ 3262 w 8497"/>
                <a:gd name="T31" fmla="*/ 4881 h 7037"/>
                <a:gd name="T32" fmla="*/ 4097 w 8497"/>
                <a:gd name="T33" fmla="*/ 4763 h 7037"/>
                <a:gd name="T34" fmla="*/ 4531 w 8497"/>
                <a:gd name="T35" fmla="*/ 4161 h 7037"/>
                <a:gd name="T36" fmla="*/ 5111 w 8497"/>
                <a:gd name="T37" fmla="*/ 3848 h 7037"/>
                <a:gd name="T38" fmla="*/ 5838 w 8497"/>
                <a:gd name="T39" fmla="*/ 3413 h 7037"/>
                <a:gd name="T40" fmla="*/ 6310 w 8497"/>
                <a:gd name="T41" fmla="*/ 2990 h 7037"/>
                <a:gd name="T42" fmla="*/ 6874 w 8497"/>
                <a:gd name="T43" fmla="*/ 2918 h 7037"/>
                <a:gd name="T44" fmla="*/ 6779 w 8497"/>
                <a:gd name="T45" fmla="*/ 2573 h 7037"/>
                <a:gd name="T46" fmla="*/ 6193 w 8497"/>
                <a:gd name="T47" fmla="*/ 2525 h 7037"/>
                <a:gd name="T48" fmla="*/ 5720 w 8497"/>
                <a:gd name="T49" fmla="*/ 2216 h 7037"/>
                <a:gd name="T50" fmla="*/ 6283 w 8497"/>
                <a:gd name="T51" fmla="*/ 1669 h 7037"/>
                <a:gd name="T52" fmla="*/ 6621 w 8497"/>
                <a:gd name="T53" fmla="*/ 1322 h 7037"/>
                <a:gd name="T54" fmla="*/ 6818 w 8497"/>
                <a:gd name="T55" fmla="*/ 786 h 7037"/>
                <a:gd name="T56" fmla="*/ 6937 w 8497"/>
                <a:gd name="T57" fmla="*/ 349 h 7037"/>
                <a:gd name="T58" fmla="*/ 6993 w 8497"/>
                <a:gd name="T59" fmla="*/ 35 h 7037"/>
                <a:gd name="T60" fmla="*/ 7108 w 8497"/>
                <a:gd name="T61" fmla="*/ 346 h 7037"/>
                <a:gd name="T62" fmla="*/ 7530 w 8497"/>
                <a:gd name="T63" fmla="*/ 419 h 7037"/>
                <a:gd name="T64" fmla="*/ 7725 w 8497"/>
                <a:gd name="T65" fmla="*/ 815 h 7037"/>
                <a:gd name="T66" fmla="*/ 8106 w 8497"/>
                <a:gd name="T67" fmla="*/ 709 h 7037"/>
                <a:gd name="T68" fmla="*/ 8491 w 8497"/>
                <a:gd name="T69" fmla="*/ 842 h 7037"/>
                <a:gd name="T70" fmla="*/ 8330 w 8497"/>
                <a:gd name="T71" fmla="*/ 1414 h 7037"/>
                <a:gd name="T72" fmla="*/ 8223 w 8497"/>
                <a:gd name="T73" fmla="*/ 2079 h 7037"/>
                <a:gd name="T74" fmla="*/ 7691 w 8497"/>
                <a:gd name="T75" fmla="*/ 2500 h 7037"/>
                <a:gd name="T76" fmla="*/ 7983 w 8497"/>
                <a:gd name="T77" fmla="*/ 2670 h 7037"/>
                <a:gd name="T78" fmla="*/ 7968 w 8497"/>
                <a:gd name="T79" fmla="*/ 2801 h 7037"/>
                <a:gd name="T80" fmla="*/ 7799 w 8497"/>
                <a:gd name="T81" fmla="*/ 3172 h 7037"/>
                <a:gd name="T82" fmla="*/ 7559 w 8497"/>
                <a:gd name="T83" fmla="*/ 3236 h 7037"/>
                <a:gd name="T84" fmla="*/ 7718 w 8497"/>
                <a:gd name="T85" fmla="*/ 3627 h 7037"/>
                <a:gd name="T86" fmla="*/ 8068 w 8497"/>
                <a:gd name="T87" fmla="*/ 3722 h 7037"/>
                <a:gd name="T88" fmla="*/ 8207 w 8497"/>
                <a:gd name="T89" fmla="*/ 4165 h 7037"/>
                <a:gd name="T90" fmla="*/ 8061 w 8497"/>
                <a:gd name="T91" fmla="*/ 4497 h 7037"/>
                <a:gd name="T92" fmla="*/ 7779 w 8497"/>
                <a:gd name="T93" fmla="*/ 4600 h 7037"/>
                <a:gd name="T94" fmla="*/ 7318 w 8497"/>
                <a:gd name="T95" fmla="*/ 4915 h 7037"/>
                <a:gd name="T96" fmla="*/ 6971 w 8497"/>
                <a:gd name="T97" fmla="*/ 4840 h 7037"/>
                <a:gd name="T98" fmla="*/ 7017 w 8497"/>
                <a:gd name="T99" fmla="*/ 5229 h 7037"/>
                <a:gd name="T100" fmla="*/ 6632 w 8497"/>
                <a:gd name="T101" fmla="*/ 5051 h 7037"/>
                <a:gd name="T102" fmla="*/ 6525 w 8497"/>
                <a:gd name="T103" fmla="*/ 4756 h 7037"/>
                <a:gd name="T104" fmla="*/ 6218 w 8497"/>
                <a:gd name="T105" fmla="*/ 4978 h 7037"/>
                <a:gd name="T106" fmla="*/ 5883 w 8497"/>
                <a:gd name="T107" fmla="*/ 5056 h 7037"/>
                <a:gd name="T108" fmla="*/ 5575 w 8497"/>
                <a:gd name="T109" fmla="*/ 5022 h 7037"/>
                <a:gd name="T110" fmla="*/ 5310 w 8497"/>
                <a:gd name="T111" fmla="*/ 5262 h 7037"/>
                <a:gd name="T112" fmla="*/ 5258 w 8497"/>
                <a:gd name="T113" fmla="*/ 5721 h 7037"/>
                <a:gd name="T114" fmla="*/ 4683 w 8497"/>
                <a:gd name="T115" fmla="*/ 6112 h 7037"/>
                <a:gd name="T116" fmla="*/ 4410 w 8497"/>
                <a:gd name="T117" fmla="*/ 6157 h 7037"/>
                <a:gd name="T118" fmla="*/ 4101 w 8497"/>
                <a:gd name="T119" fmla="*/ 6279 h 7037"/>
                <a:gd name="T120" fmla="*/ 3769 w 8497"/>
                <a:gd name="T121" fmla="*/ 6592 h 7037"/>
                <a:gd name="T122" fmla="*/ 3634 w 8497"/>
                <a:gd name="T123" fmla="*/ 6961 h 7037"/>
                <a:gd name="T124" fmla="*/ 3048 w 8497"/>
                <a:gd name="T125" fmla="*/ 6779 h 7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8"/>
                  </a:lnTo>
                  <a:lnTo>
                    <a:pt x="2879" y="6697"/>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6" y="6888"/>
                  </a:lnTo>
                  <a:lnTo>
                    <a:pt x="2615" y="6888"/>
                  </a:lnTo>
                  <a:lnTo>
                    <a:pt x="2615" y="6890"/>
                  </a:lnTo>
                  <a:lnTo>
                    <a:pt x="2614"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67" name="陕西"/>
            <p:cNvSpPr/>
            <p:nvPr/>
          </p:nvSpPr>
          <p:spPr bwMode="auto">
            <a:xfrm>
              <a:off x="5072063" y="3224213"/>
              <a:ext cx="533400" cy="923925"/>
            </a:xfrm>
            <a:custGeom>
              <a:avLst/>
              <a:gdLst>
                <a:gd name="T0" fmla="*/ 546 w 2030"/>
                <a:gd name="T1" fmla="*/ 3014 h 3463"/>
                <a:gd name="T2" fmla="*/ 423 w 2030"/>
                <a:gd name="T3" fmla="*/ 2992 h 3463"/>
                <a:gd name="T4" fmla="*/ 284 w 2030"/>
                <a:gd name="T5" fmla="*/ 3007 h 3463"/>
                <a:gd name="T6" fmla="*/ 215 w 2030"/>
                <a:gd name="T7" fmla="*/ 2929 h 3463"/>
                <a:gd name="T8" fmla="*/ 70 w 2030"/>
                <a:gd name="T9" fmla="*/ 2972 h 3463"/>
                <a:gd name="T10" fmla="*/ 0 w 2030"/>
                <a:gd name="T11" fmla="*/ 2900 h 3463"/>
                <a:gd name="T12" fmla="*/ 145 w 2030"/>
                <a:gd name="T13" fmla="*/ 2878 h 3463"/>
                <a:gd name="T14" fmla="*/ 179 w 2030"/>
                <a:gd name="T15" fmla="*/ 2805 h 3463"/>
                <a:gd name="T16" fmla="*/ 91 w 2030"/>
                <a:gd name="T17" fmla="*/ 2700 h 3463"/>
                <a:gd name="T18" fmla="*/ 206 w 2030"/>
                <a:gd name="T19" fmla="*/ 2597 h 3463"/>
                <a:gd name="T20" fmla="*/ 348 w 2030"/>
                <a:gd name="T21" fmla="*/ 2604 h 3463"/>
                <a:gd name="T22" fmla="*/ 372 w 2030"/>
                <a:gd name="T23" fmla="*/ 2550 h 3463"/>
                <a:gd name="T24" fmla="*/ 377 w 2030"/>
                <a:gd name="T25" fmla="*/ 2410 h 3463"/>
                <a:gd name="T26" fmla="*/ 454 w 2030"/>
                <a:gd name="T27" fmla="*/ 2271 h 3463"/>
                <a:gd name="T28" fmla="*/ 361 w 2030"/>
                <a:gd name="T29" fmla="*/ 2139 h 3463"/>
                <a:gd name="T30" fmla="*/ 418 w 2030"/>
                <a:gd name="T31" fmla="*/ 1958 h 3463"/>
                <a:gd name="T32" fmla="*/ 657 w 2030"/>
                <a:gd name="T33" fmla="*/ 2036 h 3463"/>
                <a:gd name="T34" fmla="*/ 853 w 2030"/>
                <a:gd name="T35" fmla="*/ 2004 h 3463"/>
                <a:gd name="T36" fmla="*/ 820 w 2030"/>
                <a:gd name="T37" fmla="*/ 1880 h 3463"/>
                <a:gd name="T38" fmla="*/ 976 w 2030"/>
                <a:gd name="T39" fmla="*/ 1868 h 3463"/>
                <a:gd name="T40" fmla="*/ 1116 w 2030"/>
                <a:gd name="T41" fmla="*/ 1747 h 3463"/>
                <a:gd name="T42" fmla="*/ 1154 w 2030"/>
                <a:gd name="T43" fmla="*/ 1479 h 3463"/>
                <a:gd name="T44" fmla="*/ 1051 w 2030"/>
                <a:gd name="T45" fmla="*/ 1337 h 3463"/>
                <a:gd name="T46" fmla="*/ 928 w 2030"/>
                <a:gd name="T47" fmla="*/ 1264 h 3463"/>
                <a:gd name="T48" fmla="*/ 774 w 2030"/>
                <a:gd name="T49" fmla="*/ 1188 h 3463"/>
                <a:gd name="T50" fmla="*/ 688 w 2030"/>
                <a:gd name="T51" fmla="*/ 1069 h 3463"/>
                <a:gd name="T52" fmla="*/ 699 w 2030"/>
                <a:gd name="T53" fmla="*/ 1004 h 3463"/>
                <a:gd name="T54" fmla="*/ 716 w 2030"/>
                <a:gd name="T55" fmla="*/ 842 h 3463"/>
                <a:gd name="T56" fmla="*/ 855 w 2030"/>
                <a:gd name="T57" fmla="*/ 746 h 3463"/>
                <a:gd name="T58" fmla="*/ 1091 w 2030"/>
                <a:gd name="T59" fmla="*/ 835 h 3463"/>
                <a:gd name="T60" fmla="*/ 1245 w 2030"/>
                <a:gd name="T61" fmla="*/ 708 h 3463"/>
                <a:gd name="T62" fmla="*/ 1259 w 2030"/>
                <a:gd name="T63" fmla="*/ 565 h 3463"/>
                <a:gd name="T64" fmla="*/ 1388 w 2030"/>
                <a:gd name="T65" fmla="*/ 414 h 3463"/>
                <a:gd name="T66" fmla="*/ 1481 w 2030"/>
                <a:gd name="T67" fmla="*/ 309 h 3463"/>
                <a:gd name="T68" fmla="*/ 1626 w 2030"/>
                <a:gd name="T69" fmla="*/ 152 h 3463"/>
                <a:gd name="T70" fmla="*/ 1714 w 2030"/>
                <a:gd name="T71" fmla="*/ 104 h 3463"/>
                <a:gd name="T72" fmla="*/ 1829 w 2030"/>
                <a:gd name="T73" fmla="*/ 133 h 3463"/>
                <a:gd name="T74" fmla="*/ 1958 w 2030"/>
                <a:gd name="T75" fmla="*/ 58 h 3463"/>
                <a:gd name="T76" fmla="*/ 2003 w 2030"/>
                <a:gd name="T77" fmla="*/ 139 h 3463"/>
                <a:gd name="T78" fmla="*/ 1927 w 2030"/>
                <a:gd name="T79" fmla="*/ 338 h 3463"/>
                <a:gd name="T80" fmla="*/ 1818 w 2030"/>
                <a:gd name="T81" fmla="*/ 561 h 3463"/>
                <a:gd name="T82" fmla="*/ 1806 w 2030"/>
                <a:gd name="T83" fmla="*/ 739 h 3463"/>
                <a:gd name="T84" fmla="*/ 1870 w 2030"/>
                <a:gd name="T85" fmla="*/ 904 h 3463"/>
                <a:gd name="T86" fmla="*/ 1751 w 2030"/>
                <a:gd name="T87" fmla="*/ 1118 h 3463"/>
                <a:gd name="T88" fmla="*/ 1760 w 2030"/>
                <a:gd name="T89" fmla="*/ 1268 h 3463"/>
                <a:gd name="T90" fmla="*/ 1765 w 2030"/>
                <a:gd name="T91" fmla="*/ 1534 h 3463"/>
                <a:gd name="T92" fmla="*/ 1736 w 2030"/>
                <a:gd name="T93" fmla="*/ 1900 h 3463"/>
                <a:gd name="T94" fmla="*/ 1749 w 2030"/>
                <a:gd name="T95" fmla="*/ 2190 h 3463"/>
                <a:gd name="T96" fmla="*/ 1778 w 2030"/>
                <a:gd name="T97" fmla="*/ 2351 h 3463"/>
                <a:gd name="T98" fmla="*/ 1826 w 2030"/>
                <a:gd name="T99" fmla="*/ 2492 h 3463"/>
                <a:gd name="T100" fmla="*/ 1974 w 2030"/>
                <a:gd name="T101" fmla="*/ 2680 h 3463"/>
                <a:gd name="T102" fmla="*/ 1847 w 2030"/>
                <a:gd name="T103" fmla="*/ 2834 h 3463"/>
                <a:gd name="T104" fmla="*/ 1703 w 2030"/>
                <a:gd name="T105" fmla="*/ 2818 h 3463"/>
                <a:gd name="T106" fmla="*/ 1454 w 2030"/>
                <a:gd name="T107" fmla="*/ 2790 h 3463"/>
                <a:gd name="T108" fmla="*/ 1522 w 2030"/>
                <a:gd name="T109" fmla="*/ 2884 h 3463"/>
                <a:gd name="T110" fmla="*/ 1661 w 2030"/>
                <a:gd name="T111" fmla="*/ 2985 h 3463"/>
                <a:gd name="T112" fmla="*/ 1566 w 2030"/>
                <a:gd name="T113" fmla="*/ 3074 h 3463"/>
                <a:gd name="T114" fmla="*/ 1440 w 2030"/>
                <a:gd name="T115" fmla="*/ 3155 h 3463"/>
                <a:gd name="T116" fmla="*/ 1457 w 2030"/>
                <a:gd name="T117" fmla="*/ 3423 h 3463"/>
                <a:gd name="T118" fmla="*/ 1229 w 2030"/>
                <a:gd name="T119" fmla="*/ 3336 h 3463"/>
                <a:gd name="T120" fmla="*/ 994 w 2030"/>
                <a:gd name="T121" fmla="*/ 3208 h 3463"/>
                <a:gd name="T122" fmla="*/ 812 w 2030"/>
                <a:gd name="T123" fmla="*/ 3209 h 3463"/>
                <a:gd name="T124" fmla="*/ 681 w 2030"/>
                <a:gd name="T125" fmla="*/ 3086 h 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68" name="重庆"/>
            <p:cNvSpPr/>
            <p:nvPr/>
          </p:nvSpPr>
          <p:spPr bwMode="auto">
            <a:xfrm>
              <a:off x="5043488" y="4090988"/>
              <a:ext cx="466725" cy="457200"/>
            </a:xfrm>
            <a:custGeom>
              <a:avLst/>
              <a:gdLst>
                <a:gd name="T0" fmla="*/ 595 w 1775"/>
                <a:gd name="T1" fmla="*/ 1433 h 1753"/>
                <a:gd name="T2" fmla="*/ 546 w 1775"/>
                <a:gd name="T3" fmla="*/ 1466 h 1753"/>
                <a:gd name="T4" fmla="*/ 501 w 1775"/>
                <a:gd name="T5" fmla="*/ 1586 h 1753"/>
                <a:gd name="T6" fmla="*/ 438 w 1775"/>
                <a:gd name="T7" fmla="*/ 1581 h 1753"/>
                <a:gd name="T8" fmla="*/ 420 w 1775"/>
                <a:gd name="T9" fmla="*/ 1467 h 1753"/>
                <a:gd name="T10" fmla="*/ 411 w 1775"/>
                <a:gd name="T11" fmla="*/ 1505 h 1753"/>
                <a:gd name="T12" fmla="*/ 366 w 1775"/>
                <a:gd name="T13" fmla="*/ 1557 h 1753"/>
                <a:gd name="T14" fmla="*/ 313 w 1775"/>
                <a:gd name="T15" fmla="*/ 1467 h 1753"/>
                <a:gd name="T16" fmla="*/ 202 w 1775"/>
                <a:gd name="T17" fmla="*/ 1382 h 1753"/>
                <a:gd name="T18" fmla="*/ 115 w 1775"/>
                <a:gd name="T19" fmla="*/ 1292 h 1753"/>
                <a:gd name="T20" fmla="*/ 74 w 1775"/>
                <a:gd name="T21" fmla="*/ 1221 h 1753"/>
                <a:gd name="T22" fmla="*/ 18 w 1775"/>
                <a:gd name="T23" fmla="*/ 1127 h 1753"/>
                <a:gd name="T24" fmla="*/ 92 w 1775"/>
                <a:gd name="T25" fmla="*/ 988 h 1753"/>
                <a:gd name="T26" fmla="*/ 146 w 1775"/>
                <a:gd name="T27" fmla="*/ 910 h 1753"/>
                <a:gd name="T28" fmla="*/ 109 w 1775"/>
                <a:gd name="T29" fmla="*/ 843 h 1753"/>
                <a:gd name="T30" fmla="*/ 153 w 1775"/>
                <a:gd name="T31" fmla="*/ 754 h 1753"/>
                <a:gd name="T32" fmla="*/ 269 w 1775"/>
                <a:gd name="T33" fmla="*/ 767 h 1753"/>
                <a:gd name="T34" fmla="*/ 383 w 1775"/>
                <a:gd name="T35" fmla="*/ 825 h 1753"/>
                <a:gd name="T36" fmla="*/ 495 w 1775"/>
                <a:gd name="T37" fmla="*/ 888 h 1753"/>
                <a:gd name="T38" fmla="*/ 652 w 1775"/>
                <a:gd name="T39" fmla="*/ 868 h 1753"/>
                <a:gd name="T40" fmla="*/ 726 w 1775"/>
                <a:gd name="T41" fmla="*/ 770 h 1753"/>
                <a:gd name="T42" fmla="*/ 772 w 1775"/>
                <a:gd name="T43" fmla="*/ 624 h 1753"/>
                <a:gd name="T44" fmla="*/ 793 w 1775"/>
                <a:gd name="T45" fmla="*/ 560 h 1753"/>
                <a:gd name="T46" fmla="*/ 866 w 1775"/>
                <a:gd name="T47" fmla="*/ 561 h 1753"/>
                <a:gd name="T48" fmla="*/ 933 w 1775"/>
                <a:gd name="T49" fmla="*/ 550 h 1753"/>
                <a:gd name="T50" fmla="*/ 986 w 1775"/>
                <a:gd name="T51" fmla="*/ 458 h 1753"/>
                <a:gd name="T52" fmla="*/ 1045 w 1775"/>
                <a:gd name="T53" fmla="*/ 353 h 1753"/>
                <a:gd name="T54" fmla="*/ 1166 w 1775"/>
                <a:gd name="T55" fmla="*/ 229 h 1753"/>
                <a:gd name="T56" fmla="*/ 1140 w 1775"/>
                <a:gd name="T57" fmla="*/ 166 h 1753"/>
                <a:gd name="T58" fmla="*/ 1103 w 1775"/>
                <a:gd name="T59" fmla="*/ 52 h 1753"/>
                <a:gd name="T60" fmla="*/ 1244 w 1775"/>
                <a:gd name="T61" fmla="*/ 34 h 1753"/>
                <a:gd name="T62" fmla="*/ 1449 w 1775"/>
                <a:gd name="T63" fmla="*/ 207 h 1753"/>
                <a:gd name="T64" fmla="*/ 1605 w 1775"/>
                <a:gd name="T65" fmla="*/ 223 h 1753"/>
                <a:gd name="T66" fmla="*/ 1717 w 1775"/>
                <a:gd name="T67" fmla="*/ 330 h 1753"/>
                <a:gd name="T68" fmla="*/ 1763 w 1775"/>
                <a:gd name="T69" fmla="*/ 466 h 1753"/>
                <a:gd name="T70" fmla="*/ 1714 w 1775"/>
                <a:gd name="T71" fmla="*/ 597 h 1753"/>
                <a:gd name="T72" fmla="*/ 1562 w 1775"/>
                <a:gd name="T73" fmla="*/ 656 h 1753"/>
                <a:gd name="T74" fmla="*/ 1469 w 1775"/>
                <a:gd name="T75" fmla="*/ 732 h 1753"/>
                <a:gd name="T76" fmla="*/ 1392 w 1775"/>
                <a:gd name="T77" fmla="*/ 718 h 1753"/>
                <a:gd name="T78" fmla="*/ 1289 w 1775"/>
                <a:gd name="T79" fmla="*/ 727 h 1753"/>
                <a:gd name="T80" fmla="*/ 1207 w 1775"/>
                <a:gd name="T81" fmla="*/ 708 h 1753"/>
                <a:gd name="T82" fmla="*/ 1120 w 1775"/>
                <a:gd name="T83" fmla="*/ 794 h 1753"/>
                <a:gd name="T84" fmla="*/ 1164 w 1775"/>
                <a:gd name="T85" fmla="*/ 927 h 1753"/>
                <a:gd name="T86" fmla="*/ 1109 w 1775"/>
                <a:gd name="T87" fmla="*/ 1025 h 1753"/>
                <a:gd name="T88" fmla="*/ 1182 w 1775"/>
                <a:gd name="T89" fmla="*/ 1040 h 1753"/>
                <a:gd name="T90" fmla="*/ 1271 w 1775"/>
                <a:gd name="T91" fmla="*/ 1110 h 1753"/>
                <a:gd name="T92" fmla="*/ 1309 w 1775"/>
                <a:gd name="T93" fmla="*/ 1230 h 1753"/>
                <a:gd name="T94" fmla="*/ 1372 w 1775"/>
                <a:gd name="T95" fmla="*/ 1229 h 1753"/>
                <a:gd name="T96" fmla="*/ 1453 w 1775"/>
                <a:gd name="T97" fmla="*/ 1374 h 1753"/>
                <a:gd name="T98" fmla="*/ 1449 w 1775"/>
                <a:gd name="T99" fmla="*/ 1519 h 1753"/>
                <a:gd name="T100" fmla="*/ 1421 w 1775"/>
                <a:gd name="T101" fmla="*/ 1565 h 1753"/>
                <a:gd name="T102" fmla="*/ 1385 w 1775"/>
                <a:gd name="T103" fmla="*/ 1694 h 1753"/>
                <a:gd name="T104" fmla="*/ 1302 w 1775"/>
                <a:gd name="T105" fmla="*/ 1732 h 1753"/>
                <a:gd name="T106" fmla="*/ 1250 w 1775"/>
                <a:gd name="T107" fmla="*/ 1641 h 1753"/>
                <a:gd name="T108" fmla="*/ 1195 w 1775"/>
                <a:gd name="T109" fmla="*/ 1691 h 1753"/>
                <a:gd name="T110" fmla="*/ 1189 w 1775"/>
                <a:gd name="T111" fmla="*/ 1563 h 1753"/>
                <a:gd name="T112" fmla="*/ 1102 w 1775"/>
                <a:gd name="T113" fmla="*/ 1488 h 1753"/>
                <a:gd name="T114" fmla="*/ 1022 w 1775"/>
                <a:gd name="T115" fmla="*/ 1362 h 1753"/>
                <a:gd name="T116" fmla="*/ 885 w 1775"/>
                <a:gd name="T117" fmla="*/ 1315 h 1753"/>
                <a:gd name="T118" fmla="*/ 792 w 1775"/>
                <a:gd name="T119" fmla="*/ 1302 h 1753"/>
                <a:gd name="T120" fmla="*/ 764 w 1775"/>
                <a:gd name="T121" fmla="*/ 1418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69" name="广西"/>
            <p:cNvSpPr/>
            <p:nvPr/>
          </p:nvSpPr>
          <p:spPr bwMode="auto">
            <a:xfrm>
              <a:off x="4919663" y="4757738"/>
              <a:ext cx="790575" cy="571500"/>
            </a:xfrm>
            <a:custGeom>
              <a:avLst/>
              <a:gdLst>
                <a:gd name="T0" fmla="*/ 1018 w 2980"/>
                <a:gd name="T1" fmla="*/ 1986 h 2145"/>
                <a:gd name="T2" fmla="*/ 879 w 2980"/>
                <a:gd name="T3" fmla="*/ 1879 h 2145"/>
                <a:gd name="T4" fmla="*/ 786 w 2980"/>
                <a:gd name="T5" fmla="*/ 1722 h 2145"/>
                <a:gd name="T6" fmla="*/ 867 w 2980"/>
                <a:gd name="T7" fmla="*/ 1563 h 2145"/>
                <a:gd name="T8" fmla="*/ 768 w 2980"/>
                <a:gd name="T9" fmla="*/ 1472 h 2145"/>
                <a:gd name="T10" fmla="*/ 558 w 2980"/>
                <a:gd name="T11" fmla="*/ 1450 h 2145"/>
                <a:gd name="T12" fmla="*/ 427 w 2980"/>
                <a:gd name="T13" fmla="*/ 1403 h 2145"/>
                <a:gd name="T14" fmla="*/ 413 w 2980"/>
                <a:gd name="T15" fmla="*/ 1291 h 2145"/>
                <a:gd name="T16" fmla="*/ 499 w 2980"/>
                <a:gd name="T17" fmla="*/ 1229 h 2145"/>
                <a:gd name="T18" fmla="*/ 602 w 2980"/>
                <a:gd name="T19" fmla="*/ 1225 h 2145"/>
                <a:gd name="T20" fmla="*/ 617 w 2980"/>
                <a:gd name="T21" fmla="*/ 976 h 2145"/>
                <a:gd name="T22" fmla="*/ 500 w 2980"/>
                <a:gd name="T23" fmla="*/ 983 h 2145"/>
                <a:gd name="T24" fmla="*/ 408 w 2980"/>
                <a:gd name="T25" fmla="*/ 940 h 2145"/>
                <a:gd name="T26" fmla="*/ 340 w 2980"/>
                <a:gd name="T27" fmla="*/ 955 h 2145"/>
                <a:gd name="T28" fmla="*/ 269 w 2980"/>
                <a:gd name="T29" fmla="*/ 871 h 2145"/>
                <a:gd name="T30" fmla="*/ 112 w 2980"/>
                <a:gd name="T31" fmla="*/ 783 h 2145"/>
                <a:gd name="T32" fmla="*/ 19 w 2980"/>
                <a:gd name="T33" fmla="*/ 776 h 2145"/>
                <a:gd name="T34" fmla="*/ 86 w 2980"/>
                <a:gd name="T35" fmla="*/ 708 h 2145"/>
                <a:gd name="T36" fmla="*/ 220 w 2980"/>
                <a:gd name="T37" fmla="*/ 624 h 2145"/>
                <a:gd name="T38" fmla="*/ 353 w 2980"/>
                <a:gd name="T39" fmla="*/ 589 h 2145"/>
                <a:gd name="T40" fmla="*/ 491 w 2980"/>
                <a:gd name="T41" fmla="*/ 669 h 2145"/>
                <a:gd name="T42" fmla="*/ 641 w 2980"/>
                <a:gd name="T43" fmla="*/ 694 h 2145"/>
                <a:gd name="T44" fmla="*/ 757 w 2980"/>
                <a:gd name="T45" fmla="*/ 584 h 2145"/>
                <a:gd name="T46" fmla="*/ 980 w 2980"/>
                <a:gd name="T47" fmla="*/ 480 h 2145"/>
                <a:gd name="T48" fmla="*/ 1012 w 2980"/>
                <a:gd name="T49" fmla="*/ 374 h 2145"/>
                <a:gd name="T50" fmla="*/ 1129 w 2980"/>
                <a:gd name="T51" fmla="*/ 416 h 2145"/>
                <a:gd name="T52" fmla="*/ 1255 w 2980"/>
                <a:gd name="T53" fmla="*/ 458 h 2145"/>
                <a:gd name="T54" fmla="*/ 1328 w 2980"/>
                <a:gd name="T55" fmla="*/ 538 h 2145"/>
                <a:gd name="T56" fmla="*/ 1471 w 2980"/>
                <a:gd name="T57" fmla="*/ 401 h 2145"/>
                <a:gd name="T58" fmla="*/ 1613 w 2980"/>
                <a:gd name="T59" fmla="*/ 444 h 2145"/>
                <a:gd name="T60" fmla="*/ 1670 w 2980"/>
                <a:gd name="T61" fmla="*/ 331 h 2145"/>
                <a:gd name="T62" fmla="*/ 1796 w 2980"/>
                <a:gd name="T63" fmla="*/ 346 h 2145"/>
                <a:gd name="T64" fmla="*/ 1784 w 2980"/>
                <a:gd name="T65" fmla="*/ 261 h 2145"/>
                <a:gd name="T66" fmla="*/ 1935 w 2980"/>
                <a:gd name="T67" fmla="*/ 224 h 2145"/>
                <a:gd name="T68" fmla="*/ 2060 w 2980"/>
                <a:gd name="T69" fmla="*/ 189 h 2145"/>
                <a:gd name="T70" fmla="*/ 2121 w 2980"/>
                <a:gd name="T71" fmla="*/ 149 h 2145"/>
                <a:gd name="T72" fmla="*/ 2240 w 2980"/>
                <a:gd name="T73" fmla="*/ 155 h 2145"/>
                <a:gd name="T74" fmla="*/ 2370 w 2980"/>
                <a:gd name="T75" fmla="*/ 78 h 2145"/>
                <a:gd name="T76" fmla="*/ 2533 w 2980"/>
                <a:gd name="T77" fmla="*/ 1 h 2145"/>
                <a:gd name="T78" fmla="*/ 2634 w 2980"/>
                <a:gd name="T79" fmla="*/ 171 h 2145"/>
                <a:gd name="T80" fmla="*/ 2735 w 2980"/>
                <a:gd name="T81" fmla="*/ 231 h 2145"/>
                <a:gd name="T82" fmla="*/ 2668 w 2980"/>
                <a:gd name="T83" fmla="*/ 413 h 2145"/>
                <a:gd name="T84" fmla="*/ 2569 w 2980"/>
                <a:gd name="T85" fmla="*/ 637 h 2145"/>
                <a:gd name="T86" fmla="*/ 2713 w 2980"/>
                <a:gd name="T87" fmla="*/ 544 h 2145"/>
                <a:gd name="T88" fmla="*/ 2739 w 2980"/>
                <a:gd name="T89" fmla="*/ 734 h 2145"/>
                <a:gd name="T90" fmla="*/ 2961 w 2980"/>
                <a:gd name="T91" fmla="*/ 705 h 2145"/>
                <a:gd name="T92" fmla="*/ 2959 w 2980"/>
                <a:gd name="T93" fmla="*/ 903 h 2145"/>
                <a:gd name="T94" fmla="*/ 2897 w 2980"/>
                <a:gd name="T95" fmla="*/ 1092 h 2145"/>
                <a:gd name="T96" fmla="*/ 2752 w 2980"/>
                <a:gd name="T97" fmla="*/ 1239 h 2145"/>
                <a:gd name="T98" fmla="*/ 2676 w 2980"/>
                <a:gd name="T99" fmla="*/ 1546 h 2145"/>
                <a:gd name="T100" fmla="*/ 2500 w 2980"/>
                <a:gd name="T101" fmla="*/ 1644 h 2145"/>
                <a:gd name="T102" fmla="*/ 2481 w 2980"/>
                <a:gd name="T103" fmla="*/ 1772 h 2145"/>
                <a:gd name="T104" fmla="*/ 2335 w 2980"/>
                <a:gd name="T105" fmla="*/ 1809 h 2145"/>
                <a:gd name="T106" fmla="*/ 2278 w 2980"/>
                <a:gd name="T107" fmla="*/ 1928 h 2145"/>
                <a:gd name="T108" fmla="*/ 2137 w 2980"/>
                <a:gd name="T109" fmla="*/ 2010 h 2145"/>
                <a:gd name="T110" fmla="*/ 2004 w 2980"/>
                <a:gd name="T111" fmla="*/ 2068 h 2145"/>
                <a:gd name="T112" fmla="*/ 1953 w 2980"/>
                <a:gd name="T113" fmla="*/ 2042 h 2145"/>
                <a:gd name="T114" fmla="*/ 1857 w 2980"/>
                <a:gd name="T115" fmla="*/ 2112 h 2145"/>
                <a:gd name="T116" fmla="*/ 1733 w 2980"/>
                <a:gd name="T117" fmla="*/ 2048 h 2145"/>
                <a:gd name="T118" fmla="*/ 1608 w 2980"/>
                <a:gd name="T119" fmla="*/ 2002 h 2145"/>
                <a:gd name="T120" fmla="*/ 1566 w 2980"/>
                <a:gd name="T121" fmla="*/ 2055 h 2145"/>
                <a:gd name="T122" fmla="*/ 1211 w 2980"/>
                <a:gd name="T123" fmla="*/ 2041 h 2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7" y="502"/>
                  </a:lnTo>
                  <a:lnTo>
                    <a:pt x="987"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70" name="云南"/>
            <p:cNvSpPr/>
            <p:nvPr/>
          </p:nvSpPr>
          <p:spPr bwMode="auto">
            <a:xfrm>
              <a:off x="4186238" y="4367213"/>
              <a:ext cx="904875" cy="952500"/>
            </a:xfrm>
            <a:custGeom>
              <a:avLst/>
              <a:gdLst>
                <a:gd name="T0" fmla="*/ 748 w 3417"/>
                <a:gd name="T1" fmla="*/ 167 h 3582"/>
                <a:gd name="T2" fmla="*/ 679 w 3417"/>
                <a:gd name="T3" fmla="*/ 344 h 3582"/>
                <a:gd name="T4" fmla="*/ 525 w 3417"/>
                <a:gd name="T5" fmla="*/ 338 h 3582"/>
                <a:gd name="T6" fmla="*/ 466 w 3417"/>
                <a:gd name="T7" fmla="*/ 635 h 3582"/>
                <a:gd name="T8" fmla="*/ 621 w 3417"/>
                <a:gd name="T9" fmla="*/ 787 h 3582"/>
                <a:gd name="T10" fmla="*/ 557 w 3417"/>
                <a:gd name="T11" fmla="*/ 1327 h 3582"/>
                <a:gd name="T12" fmla="*/ 437 w 3417"/>
                <a:gd name="T13" fmla="*/ 1491 h 3582"/>
                <a:gd name="T14" fmla="*/ 244 w 3417"/>
                <a:gd name="T15" fmla="*/ 1657 h 3582"/>
                <a:gd name="T16" fmla="*/ 117 w 3417"/>
                <a:gd name="T17" fmla="*/ 1845 h 3582"/>
                <a:gd name="T18" fmla="*/ 75 w 3417"/>
                <a:gd name="T19" fmla="*/ 2079 h 3582"/>
                <a:gd name="T20" fmla="*/ 265 w 3417"/>
                <a:gd name="T21" fmla="*/ 2183 h 3582"/>
                <a:gd name="T22" fmla="*/ 469 w 3417"/>
                <a:gd name="T23" fmla="*/ 2250 h 3582"/>
                <a:gd name="T24" fmla="*/ 503 w 3417"/>
                <a:gd name="T25" fmla="*/ 2540 h 3582"/>
                <a:gd name="T26" fmla="*/ 678 w 3417"/>
                <a:gd name="T27" fmla="*/ 2653 h 3582"/>
                <a:gd name="T28" fmla="*/ 635 w 3417"/>
                <a:gd name="T29" fmla="*/ 2829 h 3582"/>
                <a:gd name="T30" fmla="*/ 705 w 3417"/>
                <a:gd name="T31" fmla="*/ 3092 h 3582"/>
                <a:gd name="T32" fmla="*/ 848 w 3417"/>
                <a:gd name="T33" fmla="*/ 3240 h 3582"/>
                <a:gd name="T34" fmla="*/ 957 w 3417"/>
                <a:gd name="T35" fmla="*/ 3387 h 3582"/>
                <a:gd name="T36" fmla="*/ 1268 w 3417"/>
                <a:gd name="T37" fmla="*/ 3316 h 3582"/>
                <a:gd name="T38" fmla="*/ 1355 w 3417"/>
                <a:gd name="T39" fmla="*/ 3508 h 3582"/>
                <a:gd name="T40" fmla="*/ 1590 w 3417"/>
                <a:gd name="T41" fmla="*/ 3549 h 3582"/>
                <a:gd name="T42" fmla="*/ 1580 w 3417"/>
                <a:gd name="T43" fmla="*/ 3290 h 3582"/>
                <a:gd name="T44" fmla="*/ 1613 w 3417"/>
                <a:gd name="T45" fmla="*/ 3009 h 3582"/>
                <a:gd name="T46" fmla="*/ 1836 w 3417"/>
                <a:gd name="T47" fmla="*/ 2998 h 3582"/>
                <a:gd name="T48" fmla="*/ 2064 w 3417"/>
                <a:gd name="T49" fmla="*/ 3036 h 3582"/>
                <a:gd name="T50" fmla="*/ 2289 w 3417"/>
                <a:gd name="T51" fmla="*/ 2985 h 3582"/>
                <a:gd name="T52" fmla="*/ 2513 w 3417"/>
                <a:gd name="T53" fmla="*/ 3069 h 3582"/>
                <a:gd name="T54" fmla="*/ 2668 w 3417"/>
                <a:gd name="T55" fmla="*/ 2985 h 3582"/>
                <a:gd name="T56" fmla="*/ 2896 w 3417"/>
                <a:gd name="T57" fmla="*/ 2809 h 3582"/>
                <a:gd name="T58" fmla="*/ 3109 w 3417"/>
                <a:gd name="T59" fmla="*/ 2790 h 3582"/>
                <a:gd name="T60" fmla="*/ 3287 w 3417"/>
                <a:gd name="T61" fmla="*/ 2667 h 3582"/>
                <a:gd name="T62" fmla="*/ 3360 w 3417"/>
                <a:gd name="T63" fmla="*/ 2413 h 3582"/>
                <a:gd name="T64" fmla="*/ 3170 w 3417"/>
                <a:gd name="T65" fmla="*/ 2399 h 3582"/>
                <a:gd name="T66" fmla="*/ 3041 w 3417"/>
                <a:gd name="T67" fmla="*/ 2373 h 3582"/>
                <a:gd name="T68" fmla="*/ 2824 w 3417"/>
                <a:gd name="T69" fmla="*/ 2294 h 3582"/>
                <a:gd name="T70" fmla="*/ 2841 w 3417"/>
                <a:gd name="T71" fmla="*/ 1988 h 3582"/>
                <a:gd name="T72" fmla="*/ 2819 w 3417"/>
                <a:gd name="T73" fmla="*/ 1847 h 3582"/>
                <a:gd name="T74" fmla="*/ 2739 w 3417"/>
                <a:gd name="T75" fmla="*/ 1674 h 3582"/>
                <a:gd name="T76" fmla="*/ 2840 w 3417"/>
                <a:gd name="T77" fmla="*/ 1326 h 3582"/>
                <a:gd name="T78" fmla="*/ 2523 w 3417"/>
                <a:gd name="T79" fmla="*/ 1296 h 3582"/>
                <a:gd name="T80" fmla="*/ 2496 w 3417"/>
                <a:gd name="T81" fmla="*/ 1087 h 3582"/>
                <a:gd name="T82" fmla="*/ 2713 w 3417"/>
                <a:gd name="T83" fmla="*/ 1013 h 3582"/>
                <a:gd name="T84" fmla="*/ 2965 w 3417"/>
                <a:gd name="T85" fmla="*/ 1022 h 3582"/>
                <a:gd name="T86" fmla="*/ 3136 w 3417"/>
                <a:gd name="T87" fmla="*/ 817 h 3582"/>
                <a:gd name="T88" fmla="*/ 3072 w 3417"/>
                <a:gd name="T89" fmla="*/ 675 h 3582"/>
                <a:gd name="T90" fmla="*/ 2787 w 3417"/>
                <a:gd name="T91" fmla="*/ 671 h 3582"/>
                <a:gd name="T92" fmla="*/ 2759 w 3417"/>
                <a:gd name="T93" fmla="*/ 542 h 3582"/>
                <a:gd name="T94" fmla="*/ 2639 w 3417"/>
                <a:gd name="T95" fmla="*/ 419 h 3582"/>
                <a:gd name="T96" fmla="*/ 2511 w 3417"/>
                <a:gd name="T97" fmla="*/ 566 h 3582"/>
                <a:gd name="T98" fmla="*/ 2306 w 3417"/>
                <a:gd name="T99" fmla="*/ 913 h 3582"/>
                <a:gd name="T100" fmla="*/ 2213 w 3417"/>
                <a:gd name="T101" fmla="*/ 1152 h 3582"/>
                <a:gd name="T102" fmla="*/ 2184 w 3417"/>
                <a:gd name="T103" fmla="*/ 1383 h 3582"/>
                <a:gd name="T104" fmla="*/ 1934 w 3417"/>
                <a:gd name="T105" fmla="*/ 1416 h 3582"/>
                <a:gd name="T106" fmla="*/ 1685 w 3417"/>
                <a:gd name="T107" fmla="*/ 1404 h 3582"/>
                <a:gd name="T108" fmla="*/ 1619 w 3417"/>
                <a:gd name="T109" fmla="*/ 1254 h 3582"/>
                <a:gd name="T110" fmla="*/ 1619 w 3417"/>
                <a:gd name="T111" fmla="*/ 1116 h 3582"/>
                <a:gd name="T112" fmla="*/ 1502 w 3417"/>
                <a:gd name="T113" fmla="*/ 912 h 3582"/>
                <a:gd name="T114" fmla="*/ 1353 w 3417"/>
                <a:gd name="T115" fmla="*/ 650 h 3582"/>
                <a:gd name="T116" fmla="*/ 1215 w 3417"/>
                <a:gd name="T117" fmla="*/ 634 h 3582"/>
                <a:gd name="T118" fmla="*/ 1205 w 3417"/>
                <a:gd name="T119" fmla="*/ 427 h 3582"/>
                <a:gd name="T120" fmla="*/ 1075 w 3417"/>
                <a:gd name="T121" fmla="*/ 193 h 3582"/>
                <a:gd name="T122" fmla="*/ 929 w 3417"/>
                <a:gd name="T123" fmla="*/ 344 h 3582"/>
                <a:gd name="T124" fmla="*/ 844 w 3417"/>
                <a:gd name="T125" fmla="*/ 233 h 3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solidFill>
              <a:srgbClr val="10BCCE"/>
            </a:solid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71" name="青海"/>
            <p:cNvSpPr/>
            <p:nvPr/>
          </p:nvSpPr>
          <p:spPr bwMode="auto">
            <a:xfrm>
              <a:off x="3605213" y="3148013"/>
              <a:ext cx="1257300" cy="914400"/>
            </a:xfrm>
            <a:custGeom>
              <a:avLst/>
              <a:gdLst>
                <a:gd name="T0" fmla="*/ 4484 w 4767"/>
                <a:gd name="T1" fmla="*/ 1080 h 3475"/>
                <a:gd name="T2" fmla="*/ 4267 w 4767"/>
                <a:gd name="T3" fmla="*/ 940 h 3475"/>
                <a:gd name="T4" fmla="*/ 3970 w 4767"/>
                <a:gd name="T5" fmla="*/ 724 h 3475"/>
                <a:gd name="T6" fmla="*/ 3855 w 4767"/>
                <a:gd name="T7" fmla="*/ 686 h 3475"/>
                <a:gd name="T8" fmla="*/ 3520 w 4767"/>
                <a:gd name="T9" fmla="*/ 407 h 3475"/>
                <a:gd name="T10" fmla="*/ 3316 w 4767"/>
                <a:gd name="T11" fmla="*/ 341 h 3475"/>
                <a:gd name="T12" fmla="*/ 3107 w 4767"/>
                <a:gd name="T13" fmla="*/ 338 h 3475"/>
                <a:gd name="T14" fmla="*/ 2841 w 4767"/>
                <a:gd name="T15" fmla="*/ 214 h 3475"/>
                <a:gd name="T16" fmla="*/ 2741 w 4767"/>
                <a:gd name="T17" fmla="*/ 462 h 3475"/>
                <a:gd name="T18" fmla="*/ 2572 w 4767"/>
                <a:gd name="T19" fmla="*/ 613 h 3475"/>
                <a:gd name="T20" fmla="*/ 2258 w 4767"/>
                <a:gd name="T21" fmla="*/ 510 h 3475"/>
                <a:gd name="T22" fmla="*/ 1977 w 4767"/>
                <a:gd name="T23" fmla="*/ 266 h 3475"/>
                <a:gd name="T24" fmla="*/ 1714 w 4767"/>
                <a:gd name="T25" fmla="*/ 140 h 3475"/>
                <a:gd name="T26" fmla="*/ 1379 w 4767"/>
                <a:gd name="T27" fmla="*/ 13 h 3475"/>
                <a:gd name="T28" fmla="*/ 995 w 4767"/>
                <a:gd name="T29" fmla="*/ 77 h 3475"/>
                <a:gd name="T30" fmla="*/ 575 w 4767"/>
                <a:gd name="T31" fmla="*/ 226 h 3475"/>
                <a:gd name="T32" fmla="*/ 747 w 4767"/>
                <a:gd name="T33" fmla="*/ 602 h 3475"/>
                <a:gd name="T34" fmla="*/ 637 w 4767"/>
                <a:gd name="T35" fmla="*/ 872 h 3475"/>
                <a:gd name="T36" fmla="*/ 684 w 4767"/>
                <a:gd name="T37" fmla="*/ 1099 h 3475"/>
                <a:gd name="T38" fmla="*/ 620 w 4767"/>
                <a:gd name="T39" fmla="*/ 1228 h 3475"/>
                <a:gd name="T40" fmla="*/ 297 w 4767"/>
                <a:gd name="T41" fmla="*/ 1142 h 3475"/>
                <a:gd name="T42" fmla="*/ 151 w 4767"/>
                <a:gd name="T43" fmla="*/ 1229 h 3475"/>
                <a:gd name="T44" fmla="*/ 160 w 4767"/>
                <a:gd name="T45" fmla="*/ 1402 h 3475"/>
                <a:gd name="T46" fmla="*/ 48 w 4767"/>
                <a:gd name="T47" fmla="*/ 1621 h 3475"/>
                <a:gd name="T48" fmla="*/ 102 w 4767"/>
                <a:gd name="T49" fmla="*/ 1783 h 3475"/>
                <a:gd name="T50" fmla="*/ 25 w 4767"/>
                <a:gd name="T51" fmla="*/ 2058 h 3475"/>
                <a:gd name="T52" fmla="*/ 154 w 4767"/>
                <a:gd name="T53" fmla="*/ 2283 h 3475"/>
                <a:gd name="T54" fmla="*/ 349 w 4767"/>
                <a:gd name="T55" fmla="*/ 2480 h 3475"/>
                <a:gd name="T56" fmla="*/ 535 w 4767"/>
                <a:gd name="T57" fmla="*/ 2458 h 3475"/>
                <a:gd name="T58" fmla="*/ 805 w 4767"/>
                <a:gd name="T59" fmla="*/ 2695 h 3475"/>
                <a:gd name="T60" fmla="*/ 1068 w 4767"/>
                <a:gd name="T61" fmla="*/ 2800 h 3475"/>
                <a:gd name="T62" fmla="*/ 1293 w 4767"/>
                <a:gd name="T63" fmla="*/ 2908 h 3475"/>
                <a:gd name="T64" fmla="*/ 1575 w 4767"/>
                <a:gd name="T65" fmla="*/ 2940 h 3475"/>
                <a:gd name="T66" fmla="*/ 1799 w 4767"/>
                <a:gd name="T67" fmla="*/ 3128 h 3475"/>
                <a:gd name="T68" fmla="*/ 1898 w 4767"/>
                <a:gd name="T69" fmla="*/ 3362 h 3475"/>
                <a:gd name="T70" fmla="*/ 2118 w 4767"/>
                <a:gd name="T71" fmla="*/ 3459 h 3475"/>
                <a:gd name="T72" fmla="*/ 2153 w 4767"/>
                <a:gd name="T73" fmla="*/ 3342 h 3475"/>
                <a:gd name="T74" fmla="*/ 2363 w 4767"/>
                <a:gd name="T75" fmla="*/ 3450 h 3475"/>
                <a:gd name="T76" fmla="*/ 2490 w 4767"/>
                <a:gd name="T77" fmla="*/ 3308 h 3475"/>
                <a:gd name="T78" fmla="*/ 2607 w 4767"/>
                <a:gd name="T79" fmla="*/ 3183 h 3475"/>
                <a:gd name="T80" fmla="*/ 2667 w 4767"/>
                <a:gd name="T81" fmla="*/ 3041 h 3475"/>
                <a:gd name="T82" fmla="*/ 2714 w 4767"/>
                <a:gd name="T83" fmla="*/ 2824 h 3475"/>
                <a:gd name="T84" fmla="*/ 2705 w 4767"/>
                <a:gd name="T85" fmla="*/ 2666 h 3475"/>
                <a:gd name="T86" fmla="*/ 2815 w 4767"/>
                <a:gd name="T87" fmla="*/ 2484 h 3475"/>
                <a:gd name="T88" fmla="*/ 3033 w 4767"/>
                <a:gd name="T89" fmla="*/ 2568 h 3475"/>
                <a:gd name="T90" fmla="*/ 3163 w 4767"/>
                <a:gd name="T91" fmla="*/ 2858 h 3475"/>
                <a:gd name="T92" fmla="*/ 3390 w 4767"/>
                <a:gd name="T93" fmla="*/ 3058 h 3475"/>
                <a:gd name="T94" fmla="*/ 3562 w 4767"/>
                <a:gd name="T95" fmla="*/ 3006 h 3475"/>
                <a:gd name="T96" fmla="*/ 3656 w 4767"/>
                <a:gd name="T97" fmla="*/ 3139 h 3475"/>
                <a:gd name="T98" fmla="*/ 3791 w 4767"/>
                <a:gd name="T99" fmla="*/ 3233 h 3475"/>
                <a:gd name="T100" fmla="*/ 3971 w 4767"/>
                <a:gd name="T101" fmla="*/ 3197 h 3475"/>
                <a:gd name="T102" fmla="*/ 4081 w 4767"/>
                <a:gd name="T103" fmla="*/ 2974 h 3475"/>
                <a:gd name="T104" fmla="*/ 4211 w 4767"/>
                <a:gd name="T105" fmla="*/ 2888 h 3475"/>
                <a:gd name="T106" fmla="*/ 4101 w 4767"/>
                <a:gd name="T107" fmla="*/ 2763 h 3475"/>
                <a:gd name="T108" fmla="*/ 3917 w 4767"/>
                <a:gd name="T109" fmla="*/ 2548 h 3475"/>
                <a:gd name="T110" fmla="*/ 4074 w 4767"/>
                <a:gd name="T111" fmla="*/ 2490 h 3475"/>
                <a:gd name="T112" fmla="*/ 4310 w 4767"/>
                <a:gd name="T113" fmla="*/ 2584 h 3475"/>
                <a:gd name="T114" fmla="*/ 4414 w 4767"/>
                <a:gd name="T115" fmla="*/ 2449 h 3475"/>
                <a:gd name="T116" fmla="*/ 4499 w 4767"/>
                <a:gd name="T117" fmla="*/ 2126 h 3475"/>
                <a:gd name="T118" fmla="*/ 4622 w 4767"/>
                <a:gd name="T119" fmla="*/ 1986 h 3475"/>
                <a:gd name="T120" fmla="*/ 4720 w 4767"/>
                <a:gd name="T121" fmla="*/ 1784 h 3475"/>
                <a:gd name="T122" fmla="*/ 4623 w 4767"/>
                <a:gd name="T123" fmla="*/ 1483 h 3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72" name="西藏"/>
            <p:cNvSpPr/>
            <p:nvPr/>
          </p:nvSpPr>
          <p:spPr bwMode="auto">
            <a:xfrm>
              <a:off x="2528888" y="3309938"/>
              <a:ext cx="1895475" cy="1247775"/>
            </a:xfrm>
            <a:custGeom>
              <a:avLst/>
              <a:gdLst>
                <a:gd name="T0" fmla="*/ 7031 w 7150"/>
                <a:gd name="T1" fmla="*/ 2898 h 4733"/>
                <a:gd name="T2" fmla="*/ 7084 w 7150"/>
                <a:gd name="T3" fmla="*/ 3189 h 4733"/>
                <a:gd name="T4" fmla="*/ 7132 w 7150"/>
                <a:gd name="T5" fmla="*/ 3593 h 4733"/>
                <a:gd name="T6" fmla="*/ 7083 w 7150"/>
                <a:gd name="T7" fmla="*/ 4058 h 4733"/>
                <a:gd name="T8" fmla="*/ 6950 w 7150"/>
                <a:gd name="T9" fmla="*/ 4115 h 4733"/>
                <a:gd name="T10" fmla="*/ 6864 w 7150"/>
                <a:gd name="T11" fmla="*/ 4456 h 4733"/>
                <a:gd name="T12" fmla="*/ 6653 w 7150"/>
                <a:gd name="T13" fmla="*/ 4387 h 4733"/>
                <a:gd name="T14" fmla="*/ 6435 w 7150"/>
                <a:gd name="T15" fmla="*/ 4373 h 4733"/>
                <a:gd name="T16" fmla="*/ 6285 w 7150"/>
                <a:gd name="T17" fmla="*/ 4528 h 4733"/>
                <a:gd name="T18" fmla="*/ 5894 w 7150"/>
                <a:gd name="T19" fmla="*/ 4318 h 4733"/>
                <a:gd name="T20" fmla="*/ 5095 w 7150"/>
                <a:gd name="T21" fmla="*/ 4600 h 4733"/>
                <a:gd name="T22" fmla="*/ 4581 w 7150"/>
                <a:gd name="T23" fmla="*/ 4667 h 4733"/>
                <a:gd name="T24" fmla="*/ 4323 w 7150"/>
                <a:gd name="T25" fmla="*/ 4387 h 4733"/>
                <a:gd name="T26" fmla="*/ 4127 w 7150"/>
                <a:gd name="T27" fmla="*/ 4124 h 4733"/>
                <a:gd name="T28" fmla="*/ 3734 w 7150"/>
                <a:gd name="T29" fmla="*/ 3951 h 4733"/>
                <a:gd name="T30" fmla="*/ 3334 w 7150"/>
                <a:gd name="T31" fmla="*/ 4075 h 4733"/>
                <a:gd name="T32" fmla="*/ 3190 w 7150"/>
                <a:gd name="T33" fmla="*/ 4078 h 4733"/>
                <a:gd name="T34" fmla="*/ 2955 w 7150"/>
                <a:gd name="T35" fmla="*/ 3920 h 4733"/>
                <a:gd name="T36" fmla="*/ 2594 w 7150"/>
                <a:gd name="T37" fmla="*/ 3863 h 4733"/>
                <a:gd name="T38" fmla="*/ 2351 w 7150"/>
                <a:gd name="T39" fmla="*/ 3763 h 4733"/>
                <a:gd name="T40" fmla="*/ 2160 w 7150"/>
                <a:gd name="T41" fmla="*/ 3684 h 4733"/>
                <a:gd name="T42" fmla="*/ 1969 w 7150"/>
                <a:gd name="T43" fmla="*/ 3499 h 4733"/>
                <a:gd name="T44" fmla="*/ 1780 w 7150"/>
                <a:gd name="T45" fmla="*/ 3293 h 4733"/>
                <a:gd name="T46" fmla="*/ 1629 w 7150"/>
                <a:gd name="T47" fmla="*/ 2969 h 4733"/>
                <a:gd name="T48" fmla="*/ 1363 w 7150"/>
                <a:gd name="T49" fmla="*/ 2779 h 4733"/>
                <a:gd name="T50" fmla="*/ 1145 w 7150"/>
                <a:gd name="T51" fmla="*/ 2528 h 4733"/>
                <a:gd name="T52" fmla="*/ 887 w 7150"/>
                <a:gd name="T53" fmla="*/ 2246 h 4733"/>
                <a:gd name="T54" fmla="*/ 664 w 7150"/>
                <a:gd name="T55" fmla="*/ 2360 h 4733"/>
                <a:gd name="T56" fmla="*/ 352 w 7150"/>
                <a:gd name="T57" fmla="*/ 1998 h 4733"/>
                <a:gd name="T58" fmla="*/ 125 w 7150"/>
                <a:gd name="T59" fmla="*/ 1758 h 4733"/>
                <a:gd name="T60" fmla="*/ 23 w 7150"/>
                <a:gd name="T61" fmla="*/ 1458 h 4733"/>
                <a:gd name="T62" fmla="*/ 27 w 7150"/>
                <a:gd name="T63" fmla="*/ 1129 h 4733"/>
                <a:gd name="T64" fmla="*/ 224 w 7150"/>
                <a:gd name="T65" fmla="*/ 1144 h 4733"/>
                <a:gd name="T66" fmla="*/ 359 w 7150"/>
                <a:gd name="T67" fmla="*/ 803 h 4733"/>
                <a:gd name="T68" fmla="*/ 437 w 7150"/>
                <a:gd name="T69" fmla="*/ 372 h 4733"/>
                <a:gd name="T70" fmla="*/ 787 w 7150"/>
                <a:gd name="T71" fmla="*/ 344 h 4733"/>
                <a:gd name="T72" fmla="*/ 1055 w 7150"/>
                <a:gd name="T73" fmla="*/ 24 h 4733"/>
                <a:gd name="T74" fmla="*/ 1310 w 7150"/>
                <a:gd name="T75" fmla="*/ 95 h 4733"/>
                <a:gd name="T76" fmla="*/ 1717 w 7150"/>
                <a:gd name="T77" fmla="*/ 148 h 4733"/>
                <a:gd name="T78" fmla="*/ 1955 w 7150"/>
                <a:gd name="T79" fmla="*/ 233 h 4733"/>
                <a:gd name="T80" fmla="*/ 2298 w 7150"/>
                <a:gd name="T81" fmla="*/ 363 h 4733"/>
                <a:gd name="T82" fmla="*/ 2787 w 7150"/>
                <a:gd name="T83" fmla="*/ 352 h 4733"/>
                <a:gd name="T84" fmla="*/ 3146 w 7150"/>
                <a:gd name="T85" fmla="*/ 232 h 4733"/>
                <a:gd name="T86" fmla="*/ 3464 w 7150"/>
                <a:gd name="T87" fmla="*/ 224 h 4733"/>
                <a:gd name="T88" fmla="*/ 3869 w 7150"/>
                <a:gd name="T89" fmla="*/ 266 h 4733"/>
                <a:gd name="T90" fmla="*/ 4125 w 7150"/>
                <a:gd name="T91" fmla="*/ 413 h 4733"/>
                <a:gd name="T92" fmla="*/ 4261 w 7150"/>
                <a:gd name="T93" fmla="*/ 634 h 4733"/>
                <a:gd name="T94" fmla="*/ 4122 w 7150"/>
                <a:gd name="T95" fmla="*/ 857 h 4733"/>
                <a:gd name="T96" fmla="*/ 4192 w 7150"/>
                <a:gd name="T97" fmla="*/ 1090 h 4733"/>
                <a:gd name="T98" fmla="*/ 4111 w 7150"/>
                <a:gd name="T99" fmla="*/ 1367 h 4733"/>
                <a:gd name="T100" fmla="*/ 4156 w 7150"/>
                <a:gd name="T101" fmla="*/ 1628 h 4733"/>
                <a:gd name="T102" fmla="*/ 4388 w 7150"/>
                <a:gd name="T103" fmla="*/ 1878 h 4733"/>
                <a:gd name="T104" fmla="*/ 4596 w 7150"/>
                <a:gd name="T105" fmla="*/ 1882 h 4733"/>
                <a:gd name="T106" fmla="*/ 4870 w 7150"/>
                <a:gd name="T107" fmla="*/ 2140 h 4733"/>
                <a:gd name="T108" fmla="*/ 5218 w 7150"/>
                <a:gd name="T109" fmla="*/ 2265 h 4733"/>
                <a:gd name="T110" fmla="*/ 5507 w 7150"/>
                <a:gd name="T111" fmla="*/ 2375 h 4733"/>
                <a:gd name="T112" fmla="*/ 5780 w 7150"/>
                <a:gd name="T113" fmla="*/ 2421 h 4733"/>
                <a:gd name="T114" fmla="*/ 5919 w 7150"/>
                <a:gd name="T115" fmla="*/ 2566 h 4733"/>
                <a:gd name="T116" fmla="*/ 6049 w 7150"/>
                <a:gd name="T117" fmla="*/ 2783 h 4733"/>
                <a:gd name="T118" fmla="*/ 6193 w 7150"/>
                <a:gd name="T119" fmla="*/ 2848 h 4733"/>
                <a:gd name="T120" fmla="*/ 6276 w 7150"/>
                <a:gd name="T121" fmla="*/ 2763 h 4733"/>
                <a:gd name="T122" fmla="*/ 6478 w 7150"/>
                <a:gd name="T123" fmla="*/ 2718 h 4733"/>
                <a:gd name="T124" fmla="*/ 6657 w 7150"/>
                <a:gd name="T125" fmla="*/ 2594 h 4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73" name="新疆"/>
            <p:cNvSpPr/>
            <p:nvPr/>
          </p:nvSpPr>
          <p:spPr bwMode="auto">
            <a:xfrm>
              <a:off x="2366963" y="1919288"/>
              <a:ext cx="2000250" cy="1552575"/>
            </a:xfrm>
            <a:custGeom>
              <a:avLst/>
              <a:gdLst>
                <a:gd name="T0" fmla="*/ 7312 w 7557"/>
                <a:gd name="T1" fmla="*/ 2647 h 5874"/>
                <a:gd name="T2" fmla="*/ 7035 w 7557"/>
                <a:gd name="T3" fmla="*/ 2362 h 5874"/>
                <a:gd name="T4" fmla="*/ 6457 w 7557"/>
                <a:gd name="T5" fmla="*/ 2072 h 5874"/>
                <a:gd name="T6" fmla="*/ 6089 w 7557"/>
                <a:gd name="T7" fmla="*/ 1917 h 5874"/>
                <a:gd name="T8" fmla="*/ 6152 w 7557"/>
                <a:gd name="T9" fmla="*/ 1496 h 5874"/>
                <a:gd name="T10" fmla="*/ 6157 w 7557"/>
                <a:gd name="T11" fmla="*/ 1125 h 5874"/>
                <a:gd name="T12" fmla="*/ 5989 w 7557"/>
                <a:gd name="T13" fmla="*/ 736 h 5874"/>
                <a:gd name="T14" fmla="*/ 5713 w 7557"/>
                <a:gd name="T15" fmla="*/ 562 h 5874"/>
                <a:gd name="T16" fmla="*/ 5468 w 7557"/>
                <a:gd name="T17" fmla="*/ 159 h 5874"/>
                <a:gd name="T18" fmla="*/ 5285 w 7557"/>
                <a:gd name="T19" fmla="*/ 0 h 5874"/>
                <a:gd name="T20" fmla="*/ 5011 w 7557"/>
                <a:gd name="T21" fmla="*/ 246 h 5874"/>
                <a:gd name="T22" fmla="*/ 4728 w 7557"/>
                <a:gd name="T23" fmla="*/ 610 h 5874"/>
                <a:gd name="T24" fmla="*/ 4421 w 7557"/>
                <a:gd name="T25" fmla="*/ 791 h 5874"/>
                <a:gd name="T26" fmla="*/ 4019 w 7557"/>
                <a:gd name="T27" fmla="*/ 567 h 5874"/>
                <a:gd name="T28" fmla="*/ 3604 w 7557"/>
                <a:gd name="T29" fmla="*/ 1072 h 5874"/>
                <a:gd name="T30" fmla="*/ 3381 w 7557"/>
                <a:gd name="T31" fmla="*/ 1195 h 5874"/>
                <a:gd name="T32" fmla="*/ 2975 w 7557"/>
                <a:gd name="T33" fmla="*/ 1191 h 5874"/>
                <a:gd name="T34" fmla="*/ 2786 w 7557"/>
                <a:gd name="T35" fmla="*/ 1257 h 5874"/>
                <a:gd name="T36" fmla="*/ 2830 w 7557"/>
                <a:gd name="T37" fmla="*/ 1655 h 5874"/>
                <a:gd name="T38" fmla="*/ 2723 w 7557"/>
                <a:gd name="T39" fmla="*/ 2043 h 5874"/>
                <a:gd name="T40" fmla="*/ 2565 w 7557"/>
                <a:gd name="T41" fmla="*/ 2244 h 5874"/>
                <a:gd name="T42" fmla="*/ 2433 w 7557"/>
                <a:gd name="T43" fmla="*/ 2428 h 5874"/>
                <a:gd name="T44" fmla="*/ 2035 w 7557"/>
                <a:gd name="T45" fmla="*/ 2509 h 5874"/>
                <a:gd name="T46" fmla="*/ 1570 w 7557"/>
                <a:gd name="T47" fmla="*/ 2614 h 5874"/>
                <a:gd name="T48" fmla="*/ 1235 w 7557"/>
                <a:gd name="T49" fmla="*/ 2643 h 5874"/>
                <a:gd name="T50" fmla="*/ 919 w 7557"/>
                <a:gd name="T51" fmla="*/ 2730 h 5874"/>
                <a:gd name="T52" fmla="*/ 693 w 7557"/>
                <a:gd name="T53" fmla="*/ 2584 h 5874"/>
                <a:gd name="T54" fmla="*/ 497 w 7557"/>
                <a:gd name="T55" fmla="*/ 2641 h 5874"/>
                <a:gd name="T56" fmla="*/ 152 w 7557"/>
                <a:gd name="T57" fmla="*/ 2851 h 5874"/>
                <a:gd name="T58" fmla="*/ 59 w 7557"/>
                <a:gd name="T59" fmla="*/ 3076 h 5874"/>
                <a:gd name="T60" fmla="*/ 282 w 7557"/>
                <a:gd name="T61" fmla="*/ 3290 h 5874"/>
                <a:gd name="T62" fmla="*/ 289 w 7557"/>
                <a:gd name="T63" fmla="*/ 3698 h 5874"/>
                <a:gd name="T64" fmla="*/ 153 w 7557"/>
                <a:gd name="T65" fmla="*/ 3884 h 5874"/>
                <a:gd name="T66" fmla="*/ 138 w 7557"/>
                <a:gd name="T67" fmla="*/ 4019 h 5874"/>
                <a:gd name="T68" fmla="*/ 355 w 7557"/>
                <a:gd name="T69" fmla="*/ 4188 h 5874"/>
                <a:gd name="T70" fmla="*/ 345 w 7557"/>
                <a:gd name="T71" fmla="*/ 4525 h 5874"/>
                <a:gd name="T72" fmla="*/ 502 w 7557"/>
                <a:gd name="T73" fmla="*/ 4681 h 5874"/>
                <a:gd name="T74" fmla="*/ 774 w 7557"/>
                <a:gd name="T75" fmla="*/ 4931 h 5874"/>
                <a:gd name="T76" fmla="*/ 908 w 7557"/>
                <a:gd name="T77" fmla="*/ 5140 h 5874"/>
                <a:gd name="T78" fmla="*/ 982 w 7557"/>
                <a:gd name="T79" fmla="*/ 5434 h 5874"/>
                <a:gd name="T80" fmla="*/ 1204 w 7557"/>
                <a:gd name="T81" fmla="*/ 5566 h 5874"/>
                <a:gd name="T82" fmla="*/ 1504 w 7557"/>
                <a:gd name="T83" fmla="*/ 5456 h 5874"/>
                <a:gd name="T84" fmla="*/ 1761 w 7557"/>
                <a:gd name="T85" fmla="*/ 5292 h 5874"/>
                <a:gd name="T86" fmla="*/ 2054 w 7557"/>
                <a:gd name="T87" fmla="*/ 5399 h 5874"/>
                <a:gd name="T88" fmla="*/ 2399 w 7557"/>
                <a:gd name="T89" fmla="*/ 5361 h 5874"/>
                <a:gd name="T90" fmla="*/ 2613 w 7557"/>
                <a:gd name="T91" fmla="*/ 5537 h 5874"/>
                <a:gd name="T92" fmla="*/ 2924 w 7557"/>
                <a:gd name="T93" fmla="*/ 5614 h 5874"/>
                <a:gd name="T94" fmla="*/ 3323 w 7557"/>
                <a:gd name="T95" fmla="*/ 5575 h 5874"/>
                <a:gd name="T96" fmla="*/ 3703 w 7557"/>
                <a:gd name="T97" fmla="*/ 5518 h 5874"/>
                <a:gd name="T98" fmla="*/ 3978 w 7557"/>
                <a:gd name="T99" fmla="*/ 5486 h 5874"/>
                <a:gd name="T100" fmla="*/ 4287 w 7557"/>
                <a:gd name="T101" fmla="*/ 5524 h 5874"/>
                <a:gd name="T102" fmla="*/ 4622 w 7557"/>
                <a:gd name="T103" fmla="*/ 5618 h 5874"/>
                <a:gd name="T104" fmla="*/ 4994 w 7557"/>
                <a:gd name="T105" fmla="*/ 5762 h 5874"/>
                <a:gd name="T106" fmla="*/ 5330 w 7557"/>
                <a:gd name="T107" fmla="*/ 5856 h 5874"/>
                <a:gd name="T108" fmla="*/ 5342 w 7557"/>
                <a:gd name="T109" fmla="*/ 5658 h 5874"/>
                <a:gd name="T110" fmla="*/ 5448 w 7557"/>
                <a:gd name="T111" fmla="*/ 5468 h 5874"/>
                <a:gd name="T112" fmla="*/ 5286 w 7557"/>
                <a:gd name="T113" fmla="*/ 5100 h 5874"/>
                <a:gd name="T114" fmla="*/ 5452 w 7557"/>
                <a:gd name="T115" fmla="*/ 4736 h 5874"/>
                <a:gd name="T116" fmla="*/ 6021 w 7557"/>
                <a:gd name="T117" fmla="*/ 4678 h 5874"/>
                <a:gd name="T118" fmla="*/ 6254 w 7557"/>
                <a:gd name="T119" fmla="*/ 4258 h 5874"/>
                <a:gd name="T120" fmla="*/ 6592 w 7557"/>
                <a:gd name="T121" fmla="*/ 3994 h 5874"/>
                <a:gd name="T122" fmla="*/ 7097 w 7557"/>
                <a:gd name="T123" fmla="*/ 3631 h 5874"/>
                <a:gd name="T124" fmla="*/ 7508 w 7557"/>
                <a:gd name="T125" fmla="*/ 3279 h 5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74" name="宁夏"/>
            <p:cNvSpPr/>
            <p:nvPr/>
          </p:nvSpPr>
          <p:spPr bwMode="auto">
            <a:xfrm>
              <a:off x="4976813" y="3243263"/>
              <a:ext cx="314325" cy="485775"/>
            </a:xfrm>
            <a:custGeom>
              <a:avLst/>
              <a:gdLst>
                <a:gd name="T0" fmla="*/ 1014 w 1159"/>
                <a:gd name="T1" fmla="*/ 989 h 1815"/>
                <a:gd name="T2" fmla="*/ 1037 w 1159"/>
                <a:gd name="T3" fmla="*/ 980 h 1815"/>
                <a:gd name="T4" fmla="*/ 1047 w 1159"/>
                <a:gd name="T5" fmla="*/ 964 h 1815"/>
                <a:gd name="T6" fmla="*/ 1031 w 1159"/>
                <a:gd name="T7" fmla="*/ 934 h 1815"/>
                <a:gd name="T8" fmla="*/ 1024 w 1159"/>
                <a:gd name="T9" fmla="*/ 903 h 1815"/>
                <a:gd name="T10" fmla="*/ 1038 w 1159"/>
                <a:gd name="T11" fmla="*/ 826 h 1815"/>
                <a:gd name="T12" fmla="*/ 1043 w 1159"/>
                <a:gd name="T13" fmla="*/ 776 h 1815"/>
                <a:gd name="T14" fmla="*/ 1089 w 1159"/>
                <a:gd name="T15" fmla="*/ 739 h 1815"/>
                <a:gd name="T16" fmla="*/ 1158 w 1159"/>
                <a:gd name="T17" fmla="*/ 676 h 1815"/>
                <a:gd name="T18" fmla="*/ 1090 w 1159"/>
                <a:gd name="T19" fmla="*/ 617 h 1815"/>
                <a:gd name="T20" fmla="*/ 971 w 1159"/>
                <a:gd name="T21" fmla="*/ 553 h 1815"/>
                <a:gd name="T22" fmla="*/ 794 w 1159"/>
                <a:gd name="T23" fmla="*/ 482 h 1815"/>
                <a:gd name="T24" fmla="*/ 819 w 1159"/>
                <a:gd name="T25" fmla="*/ 422 h 1815"/>
                <a:gd name="T26" fmla="*/ 824 w 1159"/>
                <a:gd name="T27" fmla="*/ 343 h 1815"/>
                <a:gd name="T28" fmla="*/ 855 w 1159"/>
                <a:gd name="T29" fmla="*/ 276 h 1815"/>
                <a:gd name="T30" fmla="*/ 953 w 1159"/>
                <a:gd name="T31" fmla="*/ 159 h 1815"/>
                <a:gd name="T32" fmla="*/ 892 w 1159"/>
                <a:gd name="T33" fmla="*/ 82 h 1815"/>
                <a:gd name="T34" fmla="*/ 844 w 1159"/>
                <a:gd name="T35" fmla="*/ 1 h 1815"/>
                <a:gd name="T36" fmla="*/ 731 w 1159"/>
                <a:gd name="T37" fmla="*/ 31 h 1815"/>
                <a:gd name="T38" fmla="*/ 682 w 1159"/>
                <a:gd name="T39" fmla="*/ 84 h 1815"/>
                <a:gd name="T40" fmla="*/ 587 w 1159"/>
                <a:gd name="T41" fmla="*/ 254 h 1815"/>
                <a:gd name="T42" fmla="*/ 568 w 1159"/>
                <a:gd name="T43" fmla="*/ 423 h 1815"/>
                <a:gd name="T44" fmla="*/ 541 w 1159"/>
                <a:gd name="T45" fmla="*/ 627 h 1815"/>
                <a:gd name="T46" fmla="*/ 464 w 1159"/>
                <a:gd name="T47" fmla="*/ 679 h 1815"/>
                <a:gd name="T48" fmla="*/ 376 w 1159"/>
                <a:gd name="T49" fmla="*/ 682 h 1815"/>
                <a:gd name="T50" fmla="*/ 244 w 1159"/>
                <a:gd name="T51" fmla="*/ 755 h 1815"/>
                <a:gd name="T52" fmla="*/ 79 w 1159"/>
                <a:gd name="T53" fmla="*/ 763 h 1815"/>
                <a:gd name="T54" fmla="*/ 12 w 1159"/>
                <a:gd name="T55" fmla="*/ 803 h 1815"/>
                <a:gd name="T56" fmla="*/ 108 w 1159"/>
                <a:gd name="T57" fmla="*/ 822 h 1815"/>
                <a:gd name="T58" fmla="*/ 156 w 1159"/>
                <a:gd name="T59" fmla="*/ 855 h 1815"/>
                <a:gd name="T60" fmla="*/ 144 w 1159"/>
                <a:gd name="T61" fmla="*/ 922 h 1815"/>
                <a:gd name="T62" fmla="*/ 226 w 1159"/>
                <a:gd name="T63" fmla="*/ 965 h 1815"/>
                <a:gd name="T64" fmla="*/ 307 w 1159"/>
                <a:gd name="T65" fmla="*/ 1053 h 1815"/>
                <a:gd name="T66" fmla="*/ 348 w 1159"/>
                <a:gd name="T67" fmla="*/ 1128 h 1815"/>
                <a:gd name="T68" fmla="*/ 327 w 1159"/>
                <a:gd name="T69" fmla="*/ 1212 h 1815"/>
                <a:gd name="T70" fmla="*/ 394 w 1159"/>
                <a:gd name="T71" fmla="*/ 1334 h 1815"/>
                <a:gd name="T72" fmla="*/ 401 w 1159"/>
                <a:gd name="T73" fmla="*/ 1407 h 1815"/>
                <a:gd name="T74" fmla="*/ 333 w 1159"/>
                <a:gd name="T75" fmla="*/ 1463 h 1815"/>
                <a:gd name="T76" fmla="*/ 364 w 1159"/>
                <a:gd name="T77" fmla="*/ 1551 h 1815"/>
                <a:gd name="T78" fmla="*/ 401 w 1159"/>
                <a:gd name="T79" fmla="*/ 1594 h 1815"/>
                <a:gd name="T80" fmla="*/ 484 w 1159"/>
                <a:gd name="T81" fmla="*/ 1594 h 1815"/>
                <a:gd name="T82" fmla="*/ 501 w 1159"/>
                <a:gd name="T83" fmla="*/ 1664 h 1815"/>
                <a:gd name="T84" fmla="*/ 540 w 1159"/>
                <a:gd name="T85" fmla="*/ 1673 h 1815"/>
                <a:gd name="T86" fmla="*/ 537 w 1159"/>
                <a:gd name="T87" fmla="*/ 1728 h 1815"/>
                <a:gd name="T88" fmla="*/ 591 w 1159"/>
                <a:gd name="T89" fmla="*/ 1736 h 1815"/>
                <a:gd name="T90" fmla="*/ 641 w 1159"/>
                <a:gd name="T91" fmla="*/ 1729 h 1815"/>
                <a:gd name="T92" fmla="*/ 698 w 1159"/>
                <a:gd name="T93" fmla="*/ 1813 h 1815"/>
                <a:gd name="T94" fmla="*/ 732 w 1159"/>
                <a:gd name="T95" fmla="*/ 1697 h 1815"/>
                <a:gd name="T96" fmla="*/ 741 w 1159"/>
                <a:gd name="T97" fmla="*/ 1589 h 1815"/>
                <a:gd name="T98" fmla="*/ 816 w 1159"/>
                <a:gd name="T99" fmla="*/ 1615 h 1815"/>
                <a:gd name="T100" fmla="*/ 877 w 1159"/>
                <a:gd name="T101" fmla="*/ 1576 h 1815"/>
                <a:gd name="T102" fmla="*/ 882 w 1159"/>
                <a:gd name="T103" fmla="*/ 1499 h 1815"/>
                <a:gd name="T104" fmla="*/ 850 w 1159"/>
                <a:gd name="T105" fmla="*/ 1385 h 1815"/>
                <a:gd name="T106" fmla="*/ 757 w 1159"/>
                <a:gd name="T107" fmla="*/ 1353 h 1815"/>
                <a:gd name="T108" fmla="*/ 751 w 1159"/>
                <a:gd name="T109" fmla="*/ 1269 h 1815"/>
                <a:gd name="T110" fmla="*/ 738 w 1159"/>
                <a:gd name="T111" fmla="*/ 1225 h 1815"/>
                <a:gd name="T112" fmla="*/ 773 w 1159"/>
                <a:gd name="T113" fmla="*/ 1150 h 1815"/>
                <a:gd name="T114" fmla="*/ 805 w 1159"/>
                <a:gd name="T115" fmla="*/ 1086 h 1815"/>
                <a:gd name="T116" fmla="*/ 770 w 1159"/>
                <a:gd name="T117" fmla="*/ 1041 h 1815"/>
                <a:gd name="T118" fmla="*/ 801 w 1159"/>
                <a:gd name="T119" fmla="*/ 1016 h 1815"/>
                <a:gd name="T120" fmla="*/ 832 w 1159"/>
                <a:gd name="T121" fmla="*/ 979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75" name="甘肃"/>
            <p:cNvSpPr/>
            <p:nvPr/>
          </p:nvSpPr>
          <p:spPr bwMode="auto">
            <a:xfrm>
              <a:off x="3957638" y="2776538"/>
              <a:ext cx="1419225" cy="1257300"/>
            </a:xfrm>
            <a:custGeom>
              <a:avLst/>
              <a:gdLst>
                <a:gd name="T0" fmla="*/ 5071 w 5358"/>
                <a:gd name="T1" fmla="*/ 2925 h 4735"/>
                <a:gd name="T2" fmla="*/ 5289 w 5358"/>
                <a:gd name="T3" fmla="*/ 3067 h 4735"/>
                <a:gd name="T4" fmla="*/ 5306 w 5358"/>
                <a:gd name="T5" fmla="*/ 3448 h 4735"/>
                <a:gd name="T6" fmla="*/ 5084 w 5358"/>
                <a:gd name="T7" fmla="*/ 3604 h 4735"/>
                <a:gd name="T8" fmla="*/ 5043 w 5358"/>
                <a:gd name="T9" fmla="*/ 3697 h 4735"/>
                <a:gd name="T10" fmla="*/ 4806 w 5358"/>
                <a:gd name="T11" fmla="*/ 3735 h 4735"/>
                <a:gd name="T12" fmla="*/ 4594 w 5358"/>
                <a:gd name="T13" fmla="*/ 3923 h 4735"/>
                <a:gd name="T14" fmla="*/ 4567 w 5358"/>
                <a:gd name="T15" fmla="*/ 4191 h 4735"/>
                <a:gd name="T16" fmla="*/ 4457 w 5358"/>
                <a:gd name="T17" fmla="*/ 4323 h 4735"/>
                <a:gd name="T18" fmla="*/ 4377 w 5358"/>
                <a:gd name="T19" fmla="*/ 4504 h 4735"/>
                <a:gd name="T20" fmla="*/ 4158 w 5358"/>
                <a:gd name="T21" fmla="*/ 4658 h 4735"/>
                <a:gd name="T22" fmla="*/ 3939 w 5358"/>
                <a:gd name="T23" fmla="*/ 4703 h 4735"/>
                <a:gd name="T24" fmla="*/ 3791 w 5358"/>
                <a:gd name="T25" fmla="*/ 4510 h 4735"/>
                <a:gd name="T26" fmla="*/ 3681 w 5358"/>
                <a:gd name="T27" fmla="*/ 4230 h 4735"/>
                <a:gd name="T28" fmla="*/ 3405 w 5358"/>
                <a:gd name="T29" fmla="*/ 4171 h 4735"/>
                <a:gd name="T30" fmla="*/ 3280 w 5358"/>
                <a:gd name="T31" fmla="*/ 3937 h 4735"/>
                <a:gd name="T32" fmla="*/ 3083 w 5358"/>
                <a:gd name="T33" fmla="*/ 4155 h 4735"/>
                <a:gd name="T34" fmla="*/ 2995 w 5358"/>
                <a:gd name="T35" fmla="*/ 4347 h 4735"/>
                <a:gd name="T36" fmla="*/ 2936 w 5358"/>
                <a:gd name="T37" fmla="*/ 4267 h 4735"/>
                <a:gd name="T38" fmla="*/ 2763 w 5358"/>
                <a:gd name="T39" fmla="*/ 4158 h 4735"/>
                <a:gd name="T40" fmla="*/ 2555 w 5358"/>
                <a:gd name="T41" fmla="*/ 3917 h 4735"/>
                <a:gd name="T42" fmla="*/ 2820 w 5358"/>
                <a:gd name="T43" fmla="*/ 3933 h 4735"/>
                <a:gd name="T44" fmla="*/ 3047 w 5358"/>
                <a:gd name="T45" fmla="*/ 3915 h 4735"/>
                <a:gd name="T46" fmla="*/ 2990 w 5358"/>
                <a:gd name="T47" fmla="*/ 3656 h 4735"/>
                <a:gd name="T48" fmla="*/ 3224 w 5358"/>
                <a:gd name="T49" fmla="*/ 3367 h 4735"/>
                <a:gd name="T50" fmla="*/ 3376 w 5358"/>
                <a:gd name="T51" fmla="*/ 3218 h 4735"/>
                <a:gd name="T52" fmla="*/ 3278 w 5358"/>
                <a:gd name="T53" fmla="*/ 2875 h 4735"/>
                <a:gd name="T54" fmla="*/ 3224 w 5358"/>
                <a:gd name="T55" fmla="*/ 2604 h 4735"/>
                <a:gd name="T56" fmla="*/ 2986 w 5358"/>
                <a:gd name="T57" fmla="*/ 2398 h 4735"/>
                <a:gd name="T58" fmla="*/ 2664 w 5358"/>
                <a:gd name="T59" fmla="*/ 2144 h 4735"/>
                <a:gd name="T60" fmla="*/ 2518 w 5358"/>
                <a:gd name="T61" fmla="*/ 2098 h 4735"/>
                <a:gd name="T62" fmla="*/ 2179 w 5358"/>
                <a:gd name="T63" fmla="*/ 1781 h 4735"/>
                <a:gd name="T64" fmla="*/ 1922 w 5358"/>
                <a:gd name="T65" fmla="*/ 1724 h 4735"/>
                <a:gd name="T66" fmla="*/ 1672 w 5358"/>
                <a:gd name="T67" fmla="*/ 1651 h 4735"/>
                <a:gd name="T68" fmla="*/ 1503 w 5358"/>
                <a:gd name="T69" fmla="*/ 1842 h 4735"/>
                <a:gd name="T70" fmla="*/ 1346 w 5358"/>
                <a:gd name="T71" fmla="*/ 2006 h 4735"/>
                <a:gd name="T72" fmla="*/ 1038 w 5358"/>
                <a:gd name="T73" fmla="*/ 1891 h 4735"/>
                <a:gd name="T74" fmla="*/ 646 w 5358"/>
                <a:gd name="T75" fmla="*/ 1760 h 4735"/>
                <a:gd name="T76" fmla="*/ 363 w 5358"/>
                <a:gd name="T77" fmla="*/ 1533 h 4735"/>
                <a:gd name="T78" fmla="*/ 23 w 5358"/>
                <a:gd name="T79" fmla="*/ 1323 h 4735"/>
                <a:gd name="T80" fmla="*/ 287 w 5358"/>
                <a:gd name="T81" fmla="*/ 785 h 4735"/>
                <a:gd name="T82" fmla="*/ 826 w 5358"/>
                <a:gd name="T83" fmla="*/ 489 h 4735"/>
                <a:gd name="T84" fmla="*/ 1389 w 5358"/>
                <a:gd name="T85" fmla="*/ 276 h 4735"/>
                <a:gd name="T86" fmla="*/ 1868 w 5358"/>
                <a:gd name="T87" fmla="*/ 359 h 4735"/>
                <a:gd name="T88" fmla="*/ 2033 w 5358"/>
                <a:gd name="T89" fmla="*/ 875 h 4735"/>
                <a:gd name="T90" fmla="*/ 2161 w 5358"/>
                <a:gd name="T91" fmla="*/ 1014 h 4735"/>
                <a:gd name="T92" fmla="*/ 2644 w 5358"/>
                <a:gd name="T93" fmla="*/ 1044 h 4735"/>
                <a:gd name="T94" fmla="*/ 2450 w 5358"/>
                <a:gd name="T95" fmla="*/ 1382 h 4735"/>
                <a:gd name="T96" fmla="*/ 2795 w 5358"/>
                <a:gd name="T97" fmla="*/ 1639 h 4735"/>
                <a:gd name="T98" fmla="*/ 2999 w 5358"/>
                <a:gd name="T99" fmla="*/ 1964 h 4735"/>
                <a:gd name="T100" fmla="*/ 3292 w 5358"/>
                <a:gd name="T101" fmla="*/ 1755 h 4735"/>
                <a:gd name="T102" fmla="*/ 3830 w 5358"/>
                <a:gd name="T103" fmla="*/ 1776 h 4735"/>
                <a:gd name="T104" fmla="*/ 3625 w 5358"/>
                <a:gd name="T105" fmla="*/ 2174 h 4735"/>
                <a:gd name="T106" fmla="*/ 3836 w 5358"/>
                <a:gd name="T107" fmla="*/ 2584 h 4735"/>
                <a:gd name="T108" fmla="*/ 4081 w 5358"/>
                <a:gd name="T109" fmla="*/ 2734 h 4735"/>
                <a:gd name="T110" fmla="*/ 4231 w 5358"/>
                <a:gd name="T111" fmla="*/ 3039 h 4735"/>
                <a:gd name="T112" fmla="*/ 4233 w 5358"/>
                <a:gd name="T113" fmla="*/ 3327 h 4735"/>
                <a:gd name="T114" fmla="*/ 4393 w 5358"/>
                <a:gd name="T115" fmla="*/ 3447 h 4735"/>
                <a:gd name="T116" fmla="*/ 4525 w 5358"/>
                <a:gd name="T117" fmla="*/ 3558 h 4735"/>
                <a:gd name="T118" fmla="*/ 4679 w 5358"/>
                <a:gd name="T119" fmla="*/ 3384 h 4735"/>
                <a:gd name="T120" fmla="*/ 4620 w 5358"/>
                <a:gd name="T121" fmla="*/ 3127 h 4735"/>
                <a:gd name="T122" fmla="*/ 4658 w 5358"/>
                <a:gd name="T123" fmla="*/ 2888 h 4735"/>
                <a:gd name="T124" fmla="*/ 4718 w 5358"/>
                <a:gd name="T125" fmla="*/ 2742 h 4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solidFill>
              <a:srgbClr val="10BCCE"/>
            </a:solid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76" name="四川"/>
            <p:cNvSpPr/>
            <p:nvPr/>
          </p:nvSpPr>
          <p:spPr bwMode="auto">
            <a:xfrm>
              <a:off x="4300538" y="3776663"/>
              <a:ext cx="1057275" cy="981075"/>
            </a:xfrm>
            <a:custGeom>
              <a:avLst/>
              <a:gdLst>
                <a:gd name="T0" fmla="*/ 3666 w 4006"/>
                <a:gd name="T1" fmla="*/ 1742 h 3723"/>
                <a:gd name="T2" fmla="*/ 3823 w 4006"/>
                <a:gd name="T3" fmla="*/ 1601 h 3723"/>
                <a:gd name="T4" fmla="*/ 3955 w 4006"/>
                <a:gd name="T5" fmla="*/ 1338 h 3723"/>
                <a:gd name="T6" fmla="*/ 3994 w 4006"/>
                <a:gd name="T7" fmla="*/ 1152 h 3723"/>
                <a:gd name="T8" fmla="*/ 3670 w 4006"/>
                <a:gd name="T9" fmla="*/ 1062 h 3723"/>
                <a:gd name="T10" fmla="*/ 3471 w 4006"/>
                <a:gd name="T11" fmla="*/ 1017 h 3723"/>
                <a:gd name="T12" fmla="*/ 3203 w 4006"/>
                <a:gd name="T13" fmla="*/ 929 h 3723"/>
                <a:gd name="T14" fmla="*/ 3003 w 4006"/>
                <a:gd name="T15" fmla="*/ 892 h 3723"/>
                <a:gd name="T16" fmla="*/ 2846 w 4006"/>
                <a:gd name="T17" fmla="*/ 922 h 3723"/>
                <a:gd name="T18" fmla="*/ 2611 w 4006"/>
                <a:gd name="T19" fmla="*/ 912 h 3723"/>
                <a:gd name="T20" fmla="*/ 2522 w 4006"/>
                <a:gd name="T21" fmla="*/ 721 h 3723"/>
                <a:gd name="T22" fmla="*/ 2442 w 4006"/>
                <a:gd name="T23" fmla="*/ 463 h 3723"/>
                <a:gd name="T24" fmla="*/ 2206 w 4006"/>
                <a:gd name="T25" fmla="*/ 399 h 3723"/>
                <a:gd name="T26" fmla="*/ 2064 w 4006"/>
                <a:gd name="T27" fmla="*/ 192 h 3723"/>
                <a:gd name="T28" fmla="*/ 1864 w 4006"/>
                <a:gd name="T29" fmla="*/ 238 h 3723"/>
                <a:gd name="T30" fmla="*/ 1815 w 4006"/>
                <a:gd name="T31" fmla="*/ 430 h 3723"/>
                <a:gd name="T32" fmla="*/ 1712 w 4006"/>
                <a:gd name="T33" fmla="*/ 569 h 3723"/>
                <a:gd name="T34" fmla="*/ 1667 w 4006"/>
                <a:gd name="T35" fmla="*/ 495 h 3723"/>
                <a:gd name="T36" fmla="*/ 1565 w 4006"/>
                <a:gd name="T37" fmla="*/ 556 h 3723"/>
                <a:gd name="T38" fmla="*/ 1396 w 4006"/>
                <a:gd name="T39" fmla="*/ 590 h 3723"/>
                <a:gd name="T40" fmla="*/ 1269 w 4006"/>
                <a:gd name="T41" fmla="*/ 824 h 3723"/>
                <a:gd name="T42" fmla="*/ 1097 w 4006"/>
                <a:gd name="T43" fmla="*/ 880 h 3723"/>
                <a:gd name="T44" fmla="*/ 995 w 4006"/>
                <a:gd name="T45" fmla="*/ 800 h 3723"/>
                <a:gd name="T46" fmla="*/ 904 w 4006"/>
                <a:gd name="T47" fmla="*/ 630 h 3723"/>
                <a:gd name="T48" fmla="*/ 677 w 4006"/>
                <a:gd name="T49" fmla="*/ 592 h 3723"/>
                <a:gd name="T50" fmla="*/ 508 w 4006"/>
                <a:gd name="T51" fmla="*/ 306 h 3723"/>
                <a:gd name="T52" fmla="*/ 310 w 4006"/>
                <a:gd name="T53" fmla="*/ 43 h 3723"/>
                <a:gd name="T54" fmla="*/ 145 w 4006"/>
                <a:gd name="T55" fmla="*/ 131 h 3723"/>
                <a:gd name="T56" fmla="*/ 120 w 4006"/>
                <a:gd name="T57" fmla="*/ 326 h 3723"/>
                <a:gd name="T58" fmla="*/ 79 w 4006"/>
                <a:gd name="T59" fmla="*/ 523 h 3723"/>
                <a:gd name="T60" fmla="*/ 213 w 4006"/>
                <a:gd name="T61" fmla="*/ 791 h 3723"/>
                <a:gd name="T62" fmla="*/ 373 w 4006"/>
                <a:gd name="T63" fmla="*/ 1130 h 3723"/>
                <a:gd name="T64" fmla="*/ 400 w 4006"/>
                <a:gd name="T65" fmla="*/ 1380 h 3723"/>
                <a:gd name="T66" fmla="*/ 471 w 4006"/>
                <a:gd name="T67" fmla="*/ 1697 h 3723"/>
                <a:gd name="T68" fmla="*/ 461 w 4006"/>
                <a:gd name="T69" fmla="*/ 2216 h 3723"/>
                <a:gd name="T70" fmla="*/ 490 w 4006"/>
                <a:gd name="T71" fmla="*/ 2674 h 3723"/>
                <a:gd name="T72" fmla="*/ 605 w 4006"/>
                <a:gd name="T73" fmla="*/ 2482 h 3723"/>
                <a:gd name="T74" fmla="*/ 759 w 4006"/>
                <a:gd name="T75" fmla="*/ 2583 h 3723"/>
                <a:gd name="T76" fmla="*/ 804 w 4006"/>
                <a:gd name="T77" fmla="*/ 2832 h 3723"/>
                <a:gd name="T78" fmla="*/ 914 w 4006"/>
                <a:gd name="T79" fmla="*/ 2880 h 3723"/>
                <a:gd name="T80" fmla="*/ 1075 w 4006"/>
                <a:gd name="T81" fmla="*/ 3085 h 3723"/>
                <a:gd name="T82" fmla="*/ 1182 w 4006"/>
                <a:gd name="T83" fmla="*/ 3336 h 3723"/>
                <a:gd name="T84" fmla="*/ 1221 w 4006"/>
                <a:gd name="T85" fmla="*/ 3479 h 3723"/>
                <a:gd name="T86" fmla="*/ 1314 w 4006"/>
                <a:gd name="T87" fmla="*/ 3648 h 3723"/>
                <a:gd name="T88" fmla="*/ 1579 w 4006"/>
                <a:gd name="T89" fmla="*/ 3648 h 3723"/>
                <a:gd name="T90" fmla="*/ 1814 w 4006"/>
                <a:gd name="T91" fmla="*/ 3629 h 3723"/>
                <a:gd name="T92" fmla="*/ 1804 w 4006"/>
                <a:gd name="T93" fmla="*/ 3357 h 3723"/>
                <a:gd name="T94" fmla="*/ 1953 w 4006"/>
                <a:gd name="T95" fmla="*/ 3099 h 3723"/>
                <a:gd name="T96" fmla="*/ 2164 w 4006"/>
                <a:gd name="T97" fmla="*/ 2835 h 3723"/>
                <a:gd name="T98" fmla="*/ 2340 w 4006"/>
                <a:gd name="T99" fmla="*/ 2664 h 3723"/>
                <a:gd name="T100" fmla="*/ 2399 w 4006"/>
                <a:gd name="T101" fmla="*/ 2794 h 3723"/>
                <a:gd name="T102" fmla="*/ 2444 w 4006"/>
                <a:gd name="T103" fmla="*/ 2992 h 3723"/>
                <a:gd name="T104" fmla="*/ 2714 w 4006"/>
                <a:gd name="T105" fmla="*/ 2961 h 3723"/>
                <a:gd name="T106" fmla="*/ 2820 w 4006"/>
                <a:gd name="T107" fmla="*/ 3062 h 3723"/>
                <a:gd name="T108" fmla="*/ 3140 w 4006"/>
                <a:gd name="T109" fmla="*/ 3063 h 3723"/>
                <a:gd name="T110" fmla="*/ 2965 w 4006"/>
                <a:gd name="T111" fmla="*/ 2892 h 3723"/>
                <a:gd name="T112" fmla="*/ 2959 w 4006"/>
                <a:gd name="T113" fmla="*/ 2708 h 3723"/>
                <a:gd name="T114" fmla="*/ 3169 w 4006"/>
                <a:gd name="T115" fmla="*/ 2771 h 3723"/>
                <a:gd name="T116" fmla="*/ 2979 w 4006"/>
                <a:gd name="T117" fmla="*/ 2527 h 3723"/>
                <a:gd name="T118" fmla="*/ 2841 w 4006"/>
                <a:gd name="T119" fmla="*/ 2302 h 3723"/>
                <a:gd name="T120" fmla="*/ 2898 w 4006"/>
                <a:gd name="T121" fmla="*/ 2039 h 3723"/>
                <a:gd name="T122" fmla="*/ 3080 w 4006"/>
                <a:gd name="T123" fmla="*/ 1935 h 3723"/>
                <a:gd name="T124" fmla="*/ 3371 w 4006"/>
                <a:gd name="T125" fmla="*/ 2085 h 3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77" name="贵州"/>
            <p:cNvSpPr/>
            <p:nvPr/>
          </p:nvSpPr>
          <p:spPr bwMode="auto">
            <a:xfrm>
              <a:off x="4843463" y="4433888"/>
              <a:ext cx="600075" cy="514350"/>
            </a:xfrm>
            <a:custGeom>
              <a:avLst/>
              <a:gdLst>
                <a:gd name="T0" fmla="*/ 1464 w 2274"/>
                <a:gd name="T1" fmla="*/ 41 h 1956"/>
                <a:gd name="T2" fmla="*/ 1595 w 2274"/>
                <a:gd name="T3" fmla="*/ 13 h 1956"/>
                <a:gd name="T4" fmla="*/ 1725 w 2274"/>
                <a:gd name="T5" fmla="*/ 60 h 1956"/>
                <a:gd name="T6" fmla="*/ 1814 w 2274"/>
                <a:gd name="T7" fmla="*/ 79 h 1956"/>
                <a:gd name="T8" fmla="*/ 1920 w 2274"/>
                <a:gd name="T9" fmla="*/ 245 h 1956"/>
                <a:gd name="T10" fmla="*/ 1946 w 2274"/>
                <a:gd name="T11" fmla="*/ 383 h 1956"/>
                <a:gd name="T12" fmla="*/ 1974 w 2274"/>
                <a:gd name="T13" fmla="*/ 412 h 1956"/>
                <a:gd name="T14" fmla="*/ 2045 w 2274"/>
                <a:gd name="T15" fmla="*/ 445 h 1956"/>
                <a:gd name="T16" fmla="*/ 2142 w 2274"/>
                <a:gd name="T17" fmla="*/ 330 h 1956"/>
                <a:gd name="T18" fmla="*/ 2205 w 2274"/>
                <a:gd name="T19" fmla="*/ 453 h 1956"/>
                <a:gd name="T20" fmla="*/ 2182 w 2274"/>
                <a:gd name="T21" fmla="*/ 611 h 1956"/>
                <a:gd name="T22" fmla="*/ 2187 w 2274"/>
                <a:gd name="T23" fmla="*/ 763 h 1956"/>
                <a:gd name="T24" fmla="*/ 2072 w 2274"/>
                <a:gd name="T25" fmla="*/ 868 h 1956"/>
                <a:gd name="T26" fmla="*/ 2031 w 2274"/>
                <a:gd name="T27" fmla="*/ 964 h 1956"/>
                <a:gd name="T28" fmla="*/ 2187 w 2274"/>
                <a:gd name="T29" fmla="*/ 899 h 1956"/>
                <a:gd name="T30" fmla="*/ 2274 w 2274"/>
                <a:gd name="T31" fmla="*/ 980 h 1956"/>
                <a:gd name="T32" fmla="*/ 2269 w 2274"/>
                <a:gd name="T33" fmla="*/ 1028 h 1956"/>
                <a:gd name="T34" fmla="*/ 2219 w 2274"/>
                <a:gd name="T35" fmla="*/ 1157 h 1956"/>
                <a:gd name="T36" fmla="*/ 2215 w 2274"/>
                <a:gd name="T37" fmla="*/ 1283 h 1956"/>
                <a:gd name="T38" fmla="*/ 2234 w 2274"/>
                <a:gd name="T39" fmla="*/ 1310 h 1956"/>
                <a:gd name="T40" fmla="*/ 2217 w 2274"/>
                <a:gd name="T41" fmla="*/ 1453 h 1956"/>
                <a:gd name="T42" fmla="*/ 2078 w 2274"/>
                <a:gd name="T43" fmla="*/ 1485 h 1956"/>
                <a:gd name="T44" fmla="*/ 2081 w 2274"/>
                <a:gd name="T45" fmla="*/ 1554 h 1956"/>
                <a:gd name="T46" fmla="*/ 1977 w 2274"/>
                <a:gd name="T47" fmla="*/ 1585 h 1956"/>
                <a:gd name="T48" fmla="*/ 1917 w 2274"/>
                <a:gd name="T49" fmla="*/ 1623 h 1956"/>
                <a:gd name="T50" fmla="*/ 1831 w 2274"/>
                <a:gd name="T51" fmla="*/ 1636 h 1956"/>
                <a:gd name="T52" fmla="*/ 1735 w 2274"/>
                <a:gd name="T53" fmla="*/ 1647 h 1956"/>
                <a:gd name="T54" fmla="*/ 1580 w 2274"/>
                <a:gd name="T55" fmla="*/ 1770 h 1956"/>
                <a:gd name="T56" fmla="*/ 1535 w 2274"/>
                <a:gd name="T57" fmla="*/ 1690 h 1956"/>
                <a:gd name="T58" fmla="*/ 1430 w 2274"/>
                <a:gd name="T59" fmla="*/ 1656 h 1956"/>
                <a:gd name="T60" fmla="*/ 1334 w 2274"/>
                <a:gd name="T61" fmla="*/ 1576 h 1956"/>
                <a:gd name="T62" fmla="*/ 1266 w 2274"/>
                <a:gd name="T63" fmla="*/ 1733 h 1956"/>
                <a:gd name="T64" fmla="*/ 1134 w 2274"/>
                <a:gd name="T65" fmla="*/ 1745 h 1956"/>
                <a:gd name="T66" fmla="*/ 960 w 2274"/>
                <a:gd name="T67" fmla="*/ 1870 h 1956"/>
                <a:gd name="T68" fmla="*/ 814 w 2274"/>
                <a:gd name="T69" fmla="*/ 1931 h 1956"/>
                <a:gd name="T70" fmla="*/ 664 w 2274"/>
                <a:gd name="T71" fmla="*/ 1847 h 1956"/>
                <a:gd name="T72" fmla="*/ 510 w 2274"/>
                <a:gd name="T73" fmla="*/ 1828 h 1956"/>
                <a:gd name="T74" fmla="*/ 368 w 2274"/>
                <a:gd name="T75" fmla="*/ 1946 h 1956"/>
                <a:gd name="T76" fmla="*/ 359 w 2274"/>
                <a:gd name="T77" fmla="*/ 1776 h 1956"/>
                <a:gd name="T78" fmla="*/ 403 w 2274"/>
                <a:gd name="T79" fmla="*/ 1700 h 1956"/>
                <a:gd name="T80" fmla="*/ 334 w 2274"/>
                <a:gd name="T81" fmla="*/ 1616 h 1956"/>
                <a:gd name="T82" fmla="*/ 270 w 2274"/>
                <a:gd name="T83" fmla="*/ 1530 h 1956"/>
                <a:gd name="T84" fmla="*/ 301 w 2274"/>
                <a:gd name="T85" fmla="*/ 1320 h 1956"/>
                <a:gd name="T86" fmla="*/ 376 w 2274"/>
                <a:gd name="T87" fmla="*/ 1121 h 1956"/>
                <a:gd name="T88" fmla="*/ 185 w 2274"/>
                <a:gd name="T89" fmla="*/ 1063 h 1956"/>
                <a:gd name="T90" fmla="*/ 38 w 2274"/>
                <a:gd name="T91" fmla="*/ 990 h 1956"/>
                <a:gd name="T92" fmla="*/ 0 w 2274"/>
                <a:gd name="T93" fmla="*/ 867 h 1956"/>
                <a:gd name="T94" fmla="*/ 132 w 2274"/>
                <a:gd name="T95" fmla="*/ 699 h 1956"/>
                <a:gd name="T96" fmla="*/ 296 w 2274"/>
                <a:gd name="T97" fmla="*/ 713 h 1956"/>
                <a:gd name="T98" fmla="*/ 474 w 2274"/>
                <a:gd name="T99" fmla="*/ 775 h 1956"/>
                <a:gd name="T100" fmla="*/ 625 w 2274"/>
                <a:gd name="T101" fmla="*/ 747 h 1956"/>
                <a:gd name="T102" fmla="*/ 729 w 2274"/>
                <a:gd name="T103" fmla="*/ 592 h 1956"/>
                <a:gd name="T104" fmla="*/ 941 w 2274"/>
                <a:gd name="T105" fmla="*/ 612 h 1956"/>
                <a:gd name="T106" fmla="*/ 1048 w 2274"/>
                <a:gd name="T107" fmla="*/ 511 h 1956"/>
                <a:gd name="T108" fmla="*/ 904 w 2274"/>
                <a:gd name="T109" fmla="*/ 450 h 1956"/>
                <a:gd name="T110" fmla="*/ 803 w 2274"/>
                <a:gd name="T111" fmla="*/ 362 h 1956"/>
                <a:gd name="T112" fmla="*/ 900 w 2274"/>
                <a:gd name="T113" fmla="*/ 227 h 1956"/>
                <a:gd name="T114" fmla="*/ 1023 w 2274"/>
                <a:gd name="T115" fmla="*/ 257 h 1956"/>
                <a:gd name="T116" fmla="*/ 1128 w 2274"/>
                <a:gd name="T117" fmla="*/ 274 h 1956"/>
                <a:gd name="T118" fmla="*/ 1141 w 2274"/>
                <a:gd name="T119" fmla="*/ 149 h 1956"/>
                <a:gd name="T120" fmla="*/ 1196 w 2274"/>
                <a:gd name="T121" fmla="*/ 294 h 1956"/>
                <a:gd name="T122" fmla="*/ 1290 w 2274"/>
                <a:gd name="T123" fmla="*/ 163 h 1956"/>
                <a:gd name="T124" fmla="*/ 1411 w 2274"/>
                <a:gd name="T125" fmla="*/ 176 h 1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78" name="Freeform 105"/>
            <p:cNvSpPr/>
            <p:nvPr/>
          </p:nvSpPr>
          <p:spPr bwMode="auto">
            <a:xfrm>
              <a:off x="5910263" y="5205413"/>
              <a:ext cx="19050" cy="19050"/>
            </a:xfrm>
            <a:custGeom>
              <a:avLst/>
              <a:gdLst>
                <a:gd name="T0" fmla="*/ 2 w 78"/>
                <a:gd name="T1" fmla="*/ 44 h 64"/>
                <a:gd name="T2" fmla="*/ 5 w 78"/>
                <a:gd name="T3" fmla="*/ 38 h 64"/>
                <a:gd name="T4" fmla="*/ 10 w 78"/>
                <a:gd name="T5" fmla="*/ 34 h 64"/>
                <a:gd name="T6" fmla="*/ 17 w 78"/>
                <a:gd name="T7" fmla="*/ 29 h 64"/>
                <a:gd name="T8" fmla="*/ 26 w 78"/>
                <a:gd name="T9" fmla="*/ 27 h 64"/>
                <a:gd name="T10" fmla="*/ 34 w 78"/>
                <a:gd name="T11" fmla="*/ 26 h 64"/>
                <a:gd name="T12" fmla="*/ 41 w 78"/>
                <a:gd name="T13" fmla="*/ 22 h 64"/>
                <a:gd name="T14" fmla="*/ 48 w 78"/>
                <a:gd name="T15" fmla="*/ 19 h 64"/>
                <a:gd name="T16" fmla="*/ 53 w 78"/>
                <a:gd name="T17" fmla="*/ 14 h 64"/>
                <a:gd name="T18" fmla="*/ 60 w 78"/>
                <a:gd name="T19" fmla="*/ 7 h 64"/>
                <a:gd name="T20" fmla="*/ 70 w 78"/>
                <a:gd name="T21" fmla="*/ 1 h 64"/>
                <a:gd name="T22" fmla="*/ 73 w 78"/>
                <a:gd name="T23" fmla="*/ 0 h 64"/>
                <a:gd name="T24" fmla="*/ 77 w 78"/>
                <a:gd name="T25" fmla="*/ 1 h 64"/>
                <a:gd name="T26" fmla="*/ 78 w 78"/>
                <a:gd name="T27" fmla="*/ 4 h 64"/>
                <a:gd name="T28" fmla="*/ 78 w 78"/>
                <a:gd name="T29" fmla="*/ 13 h 64"/>
                <a:gd name="T30" fmla="*/ 76 w 78"/>
                <a:gd name="T31" fmla="*/ 21 h 64"/>
                <a:gd name="T32" fmla="*/ 73 w 78"/>
                <a:gd name="T33" fmla="*/ 31 h 64"/>
                <a:gd name="T34" fmla="*/ 70 w 78"/>
                <a:gd name="T35" fmla="*/ 40 h 64"/>
                <a:gd name="T36" fmla="*/ 67 w 78"/>
                <a:gd name="T37" fmla="*/ 48 h 64"/>
                <a:gd name="T38" fmla="*/ 64 w 78"/>
                <a:gd name="T39" fmla="*/ 54 h 64"/>
                <a:gd name="T40" fmla="*/ 60 w 78"/>
                <a:gd name="T41" fmla="*/ 57 h 64"/>
                <a:gd name="T42" fmla="*/ 58 w 78"/>
                <a:gd name="T43" fmla="*/ 58 h 64"/>
                <a:gd name="T44" fmla="*/ 54 w 78"/>
                <a:gd name="T45" fmla="*/ 57 h 64"/>
                <a:gd name="T46" fmla="*/ 51 w 78"/>
                <a:gd name="T47" fmla="*/ 54 h 64"/>
                <a:gd name="T48" fmla="*/ 46 w 78"/>
                <a:gd name="T49" fmla="*/ 53 h 64"/>
                <a:gd name="T50" fmla="*/ 41 w 78"/>
                <a:gd name="T51" fmla="*/ 52 h 64"/>
                <a:gd name="T52" fmla="*/ 35 w 78"/>
                <a:gd name="T53" fmla="*/ 53 h 64"/>
                <a:gd name="T54" fmla="*/ 21 w 78"/>
                <a:gd name="T55" fmla="*/ 59 h 64"/>
                <a:gd name="T56" fmla="*/ 7 w 78"/>
                <a:gd name="T57" fmla="*/ 64 h 64"/>
                <a:gd name="T58" fmla="*/ 4 w 78"/>
                <a:gd name="T59" fmla="*/ 64 h 64"/>
                <a:gd name="T60" fmla="*/ 2 w 78"/>
                <a:gd name="T61" fmla="*/ 64 h 64"/>
                <a:gd name="T62" fmla="*/ 1 w 78"/>
                <a:gd name="T63" fmla="*/ 63 h 64"/>
                <a:gd name="T64" fmla="*/ 0 w 78"/>
                <a:gd name="T65" fmla="*/ 60 h 64"/>
                <a:gd name="T66" fmla="*/ 0 w 78"/>
                <a:gd name="T67" fmla="*/ 58 h 64"/>
                <a:gd name="T68" fmla="*/ 0 w 78"/>
                <a:gd name="T69" fmla="*/ 54 h 64"/>
                <a:gd name="T70" fmla="*/ 1 w 78"/>
                <a:gd name="T71" fmla="*/ 50 h 64"/>
                <a:gd name="T72" fmla="*/ 2 w 78"/>
                <a:gd name="T73" fmla="*/ 4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79" name="台湾"/>
            <p:cNvSpPr/>
            <p:nvPr/>
          </p:nvSpPr>
          <p:spPr bwMode="auto">
            <a:xfrm>
              <a:off x="6557963" y="4814888"/>
              <a:ext cx="171450" cy="390525"/>
            </a:xfrm>
            <a:custGeom>
              <a:avLst/>
              <a:gdLst>
                <a:gd name="T0" fmla="*/ 213 w 666"/>
                <a:gd name="T1" fmla="*/ 320 h 1493"/>
                <a:gd name="T2" fmla="*/ 261 w 666"/>
                <a:gd name="T3" fmla="*/ 259 h 1493"/>
                <a:gd name="T4" fmla="*/ 280 w 666"/>
                <a:gd name="T5" fmla="*/ 186 h 1493"/>
                <a:gd name="T6" fmla="*/ 306 w 666"/>
                <a:gd name="T7" fmla="*/ 132 h 1493"/>
                <a:gd name="T8" fmla="*/ 345 w 666"/>
                <a:gd name="T9" fmla="*/ 106 h 1493"/>
                <a:gd name="T10" fmla="*/ 430 w 666"/>
                <a:gd name="T11" fmla="*/ 66 h 1493"/>
                <a:gd name="T12" fmla="*/ 446 w 666"/>
                <a:gd name="T13" fmla="*/ 33 h 1493"/>
                <a:gd name="T14" fmla="*/ 469 w 666"/>
                <a:gd name="T15" fmla="*/ 7 h 1493"/>
                <a:gd name="T16" fmla="*/ 495 w 666"/>
                <a:gd name="T17" fmla="*/ 0 h 1493"/>
                <a:gd name="T18" fmla="*/ 522 w 666"/>
                <a:gd name="T19" fmla="*/ 18 h 1493"/>
                <a:gd name="T20" fmla="*/ 564 w 666"/>
                <a:gd name="T21" fmla="*/ 43 h 1493"/>
                <a:gd name="T22" fmla="*/ 615 w 666"/>
                <a:gd name="T23" fmla="*/ 45 h 1493"/>
                <a:gd name="T24" fmla="*/ 652 w 666"/>
                <a:gd name="T25" fmla="*/ 80 h 1493"/>
                <a:gd name="T26" fmla="*/ 665 w 666"/>
                <a:gd name="T27" fmla="*/ 131 h 1493"/>
                <a:gd name="T28" fmla="*/ 634 w 666"/>
                <a:gd name="T29" fmla="*/ 168 h 1493"/>
                <a:gd name="T30" fmla="*/ 625 w 666"/>
                <a:gd name="T31" fmla="*/ 225 h 1493"/>
                <a:gd name="T32" fmla="*/ 644 w 666"/>
                <a:gd name="T33" fmla="*/ 283 h 1493"/>
                <a:gd name="T34" fmla="*/ 644 w 666"/>
                <a:gd name="T35" fmla="*/ 366 h 1493"/>
                <a:gd name="T36" fmla="*/ 606 w 666"/>
                <a:gd name="T37" fmla="*/ 451 h 1493"/>
                <a:gd name="T38" fmla="*/ 573 w 666"/>
                <a:gd name="T39" fmla="*/ 540 h 1493"/>
                <a:gd name="T40" fmla="*/ 570 w 666"/>
                <a:gd name="T41" fmla="*/ 674 h 1493"/>
                <a:gd name="T42" fmla="*/ 553 w 666"/>
                <a:gd name="T43" fmla="*/ 830 h 1493"/>
                <a:gd name="T44" fmla="*/ 537 w 666"/>
                <a:gd name="T45" fmla="*/ 925 h 1493"/>
                <a:gd name="T46" fmla="*/ 519 w 666"/>
                <a:gd name="T47" fmla="*/ 995 h 1493"/>
                <a:gd name="T48" fmla="*/ 433 w 666"/>
                <a:gd name="T49" fmla="*/ 1135 h 1493"/>
                <a:gd name="T50" fmla="*/ 388 w 666"/>
                <a:gd name="T51" fmla="*/ 1214 h 1493"/>
                <a:gd name="T52" fmla="*/ 370 w 666"/>
                <a:gd name="T53" fmla="*/ 1310 h 1493"/>
                <a:gd name="T54" fmla="*/ 384 w 666"/>
                <a:gd name="T55" fmla="*/ 1374 h 1493"/>
                <a:gd name="T56" fmla="*/ 386 w 666"/>
                <a:gd name="T57" fmla="*/ 1426 h 1493"/>
                <a:gd name="T58" fmla="*/ 373 w 666"/>
                <a:gd name="T59" fmla="*/ 1455 h 1493"/>
                <a:gd name="T60" fmla="*/ 387 w 666"/>
                <a:gd name="T61" fmla="*/ 1486 h 1493"/>
                <a:gd name="T62" fmla="*/ 374 w 666"/>
                <a:gd name="T63" fmla="*/ 1492 h 1493"/>
                <a:gd name="T64" fmla="*/ 343 w 666"/>
                <a:gd name="T65" fmla="*/ 1463 h 1493"/>
                <a:gd name="T66" fmla="*/ 310 w 666"/>
                <a:gd name="T67" fmla="*/ 1455 h 1493"/>
                <a:gd name="T68" fmla="*/ 299 w 666"/>
                <a:gd name="T69" fmla="*/ 1413 h 1493"/>
                <a:gd name="T70" fmla="*/ 270 w 666"/>
                <a:gd name="T71" fmla="*/ 1331 h 1493"/>
                <a:gd name="T72" fmla="*/ 228 w 666"/>
                <a:gd name="T73" fmla="*/ 1287 h 1493"/>
                <a:gd name="T74" fmla="*/ 132 w 666"/>
                <a:gd name="T75" fmla="*/ 1240 h 1493"/>
                <a:gd name="T76" fmla="*/ 119 w 666"/>
                <a:gd name="T77" fmla="*/ 1215 h 1493"/>
                <a:gd name="T78" fmla="*/ 88 w 666"/>
                <a:gd name="T79" fmla="*/ 1158 h 1493"/>
                <a:gd name="T80" fmla="*/ 41 w 666"/>
                <a:gd name="T81" fmla="*/ 1058 h 1493"/>
                <a:gd name="T82" fmla="*/ 14 w 666"/>
                <a:gd name="T83" fmla="*/ 1044 h 1493"/>
                <a:gd name="T84" fmla="*/ 2 w 666"/>
                <a:gd name="T85" fmla="*/ 1009 h 1493"/>
                <a:gd name="T86" fmla="*/ 12 w 666"/>
                <a:gd name="T87" fmla="*/ 918 h 1493"/>
                <a:gd name="T88" fmla="*/ 25 w 666"/>
                <a:gd name="T89" fmla="*/ 874 h 1493"/>
                <a:gd name="T90" fmla="*/ 19 w 666"/>
                <a:gd name="T91" fmla="*/ 813 h 1493"/>
                <a:gd name="T92" fmla="*/ 9 w 666"/>
                <a:gd name="T93" fmla="*/ 770 h 1493"/>
                <a:gd name="T94" fmla="*/ 29 w 666"/>
                <a:gd name="T95" fmla="*/ 720 h 1493"/>
                <a:gd name="T96" fmla="*/ 60 w 666"/>
                <a:gd name="T97" fmla="*/ 691 h 1493"/>
                <a:gd name="T98" fmla="*/ 52 w 666"/>
                <a:gd name="T99" fmla="*/ 672 h 1493"/>
                <a:gd name="T100" fmla="*/ 59 w 666"/>
                <a:gd name="T101" fmla="*/ 647 h 1493"/>
                <a:gd name="T102" fmla="*/ 132 w 666"/>
                <a:gd name="T103" fmla="*/ 501 h 1493"/>
                <a:gd name="T104" fmla="*/ 151 w 666"/>
                <a:gd name="T105" fmla="*/ 443 h 1493"/>
                <a:gd name="T106" fmla="*/ 181 w 666"/>
                <a:gd name="T107" fmla="*/ 383 h 1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80" name="海南"/>
            <p:cNvSpPr/>
            <p:nvPr/>
          </p:nvSpPr>
          <p:spPr bwMode="auto">
            <a:xfrm>
              <a:off x="5338763" y="5472113"/>
              <a:ext cx="266700" cy="219075"/>
            </a:xfrm>
            <a:custGeom>
              <a:avLst/>
              <a:gdLst>
                <a:gd name="T0" fmla="*/ 10 w 1013"/>
                <a:gd name="T1" fmla="*/ 523 h 846"/>
                <a:gd name="T2" fmla="*/ 0 w 1013"/>
                <a:gd name="T3" fmla="*/ 448 h 846"/>
                <a:gd name="T4" fmla="*/ 18 w 1013"/>
                <a:gd name="T5" fmla="*/ 400 h 846"/>
                <a:gd name="T6" fmla="*/ 8 w 1013"/>
                <a:gd name="T7" fmla="*/ 342 h 846"/>
                <a:gd name="T8" fmla="*/ 66 w 1013"/>
                <a:gd name="T9" fmla="*/ 318 h 846"/>
                <a:gd name="T10" fmla="*/ 196 w 1013"/>
                <a:gd name="T11" fmla="*/ 227 h 846"/>
                <a:gd name="T12" fmla="*/ 284 w 1013"/>
                <a:gd name="T13" fmla="*/ 170 h 846"/>
                <a:gd name="T14" fmla="*/ 260 w 1013"/>
                <a:gd name="T15" fmla="*/ 167 h 846"/>
                <a:gd name="T16" fmla="*/ 229 w 1013"/>
                <a:gd name="T17" fmla="*/ 165 h 846"/>
                <a:gd name="T18" fmla="*/ 260 w 1013"/>
                <a:gd name="T19" fmla="*/ 120 h 846"/>
                <a:gd name="T20" fmla="*/ 333 w 1013"/>
                <a:gd name="T21" fmla="*/ 114 h 846"/>
                <a:gd name="T22" fmla="*/ 383 w 1013"/>
                <a:gd name="T23" fmla="*/ 132 h 846"/>
                <a:gd name="T24" fmla="*/ 383 w 1013"/>
                <a:gd name="T25" fmla="*/ 104 h 846"/>
                <a:gd name="T26" fmla="*/ 418 w 1013"/>
                <a:gd name="T27" fmla="*/ 64 h 846"/>
                <a:gd name="T28" fmla="*/ 495 w 1013"/>
                <a:gd name="T29" fmla="*/ 88 h 846"/>
                <a:gd name="T30" fmla="*/ 535 w 1013"/>
                <a:gd name="T31" fmla="*/ 75 h 846"/>
                <a:gd name="T32" fmla="*/ 561 w 1013"/>
                <a:gd name="T33" fmla="*/ 102 h 846"/>
                <a:gd name="T34" fmla="*/ 592 w 1013"/>
                <a:gd name="T35" fmla="*/ 77 h 846"/>
                <a:gd name="T36" fmla="*/ 636 w 1013"/>
                <a:gd name="T37" fmla="*/ 77 h 846"/>
                <a:gd name="T38" fmla="*/ 654 w 1013"/>
                <a:gd name="T39" fmla="*/ 46 h 846"/>
                <a:gd name="T40" fmla="*/ 711 w 1013"/>
                <a:gd name="T41" fmla="*/ 37 h 846"/>
                <a:gd name="T42" fmla="*/ 765 w 1013"/>
                <a:gd name="T43" fmla="*/ 43 h 846"/>
                <a:gd name="T44" fmla="*/ 815 w 1013"/>
                <a:gd name="T45" fmla="*/ 69 h 846"/>
                <a:gd name="T46" fmla="*/ 827 w 1013"/>
                <a:gd name="T47" fmla="*/ 12 h 846"/>
                <a:gd name="T48" fmla="*/ 868 w 1013"/>
                <a:gd name="T49" fmla="*/ 14 h 846"/>
                <a:gd name="T50" fmla="*/ 942 w 1013"/>
                <a:gd name="T51" fmla="*/ 60 h 846"/>
                <a:gd name="T52" fmla="*/ 1009 w 1013"/>
                <a:gd name="T53" fmla="*/ 185 h 846"/>
                <a:gd name="T54" fmla="*/ 977 w 1013"/>
                <a:gd name="T55" fmla="*/ 243 h 846"/>
                <a:gd name="T56" fmla="*/ 946 w 1013"/>
                <a:gd name="T57" fmla="*/ 234 h 846"/>
                <a:gd name="T58" fmla="*/ 912 w 1013"/>
                <a:gd name="T59" fmla="*/ 223 h 846"/>
                <a:gd name="T60" fmla="*/ 928 w 1013"/>
                <a:gd name="T61" fmla="*/ 252 h 846"/>
                <a:gd name="T62" fmla="*/ 913 w 1013"/>
                <a:gd name="T63" fmla="*/ 289 h 846"/>
                <a:gd name="T64" fmla="*/ 819 w 1013"/>
                <a:gd name="T65" fmla="*/ 441 h 846"/>
                <a:gd name="T66" fmla="*/ 776 w 1013"/>
                <a:gd name="T67" fmla="*/ 533 h 846"/>
                <a:gd name="T68" fmla="*/ 775 w 1013"/>
                <a:gd name="T69" fmla="*/ 562 h 846"/>
                <a:gd name="T70" fmla="*/ 806 w 1013"/>
                <a:gd name="T71" fmla="*/ 545 h 846"/>
                <a:gd name="T72" fmla="*/ 810 w 1013"/>
                <a:gd name="T73" fmla="*/ 582 h 846"/>
                <a:gd name="T74" fmla="*/ 732 w 1013"/>
                <a:gd name="T75" fmla="*/ 628 h 846"/>
                <a:gd name="T76" fmla="*/ 651 w 1013"/>
                <a:gd name="T77" fmla="*/ 664 h 846"/>
                <a:gd name="T78" fmla="*/ 625 w 1013"/>
                <a:gd name="T79" fmla="*/ 730 h 846"/>
                <a:gd name="T80" fmla="*/ 579 w 1013"/>
                <a:gd name="T81" fmla="*/ 750 h 846"/>
                <a:gd name="T82" fmla="*/ 575 w 1013"/>
                <a:gd name="T83" fmla="*/ 731 h 846"/>
                <a:gd name="T84" fmla="*/ 574 w 1013"/>
                <a:gd name="T85" fmla="*/ 706 h 846"/>
                <a:gd name="T86" fmla="*/ 532 w 1013"/>
                <a:gd name="T87" fmla="*/ 745 h 846"/>
                <a:gd name="T88" fmla="*/ 490 w 1013"/>
                <a:gd name="T89" fmla="*/ 744 h 846"/>
                <a:gd name="T90" fmla="*/ 461 w 1013"/>
                <a:gd name="T91" fmla="*/ 777 h 846"/>
                <a:gd name="T92" fmla="*/ 476 w 1013"/>
                <a:gd name="T93" fmla="*/ 809 h 846"/>
                <a:gd name="T94" fmla="*/ 457 w 1013"/>
                <a:gd name="T95" fmla="*/ 825 h 846"/>
                <a:gd name="T96" fmla="*/ 417 w 1013"/>
                <a:gd name="T97" fmla="*/ 814 h 846"/>
                <a:gd name="T98" fmla="*/ 406 w 1013"/>
                <a:gd name="T99" fmla="*/ 846 h 846"/>
                <a:gd name="T100" fmla="*/ 367 w 1013"/>
                <a:gd name="T101" fmla="*/ 826 h 846"/>
                <a:gd name="T102" fmla="*/ 349 w 1013"/>
                <a:gd name="T103" fmla="*/ 808 h 846"/>
                <a:gd name="T104" fmla="*/ 292 w 1013"/>
                <a:gd name="T105" fmla="*/ 783 h 846"/>
                <a:gd name="T106" fmla="*/ 213 w 1013"/>
                <a:gd name="T107" fmla="*/ 766 h 846"/>
                <a:gd name="T108" fmla="*/ 153 w 1013"/>
                <a:gd name="T109" fmla="*/ 756 h 846"/>
                <a:gd name="T110" fmla="*/ 115 w 1013"/>
                <a:gd name="T111" fmla="*/ 730 h 846"/>
                <a:gd name="T112" fmla="*/ 85 w 1013"/>
                <a:gd name="T113" fmla="*/ 706 h 846"/>
                <a:gd name="T114" fmla="*/ 63 w 1013"/>
                <a:gd name="T115" fmla="*/ 699 h 846"/>
                <a:gd name="T116" fmla="*/ 25 w 1013"/>
                <a:gd name="T117" fmla="*/ 689 h 846"/>
                <a:gd name="T118" fmla="*/ 35 w 1013"/>
                <a:gd name="T119" fmla="*/ 623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81" name="Freeform 108"/>
            <p:cNvSpPr/>
            <p:nvPr/>
          </p:nvSpPr>
          <p:spPr bwMode="auto">
            <a:xfrm>
              <a:off x="6557963" y="4062413"/>
              <a:ext cx="76200" cy="38100"/>
            </a:xfrm>
            <a:custGeom>
              <a:avLst/>
              <a:gdLst>
                <a:gd name="T0" fmla="*/ 147 w 268"/>
                <a:gd name="T1" fmla="*/ 108 h 134"/>
                <a:gd name="T2" fmla="*/ 129 w 268"/>
                <a:gd name="T3" fmla="*/ 101 h 134"/>
                <a:gd name="T4" fmla="*/ 104 w 268"/>
                <a:gd name="T5" fmla="*/ 93 h 134"/>
                <a:gd name="T6" fmla="*/ 79 w 268"/>
                <a:gd name="T7" fmla="*/ 85 h 134"/>
                <a:gd name="T8" fmla="*/ 61 w 268"/>
                <a:gd name="T9" fmla="*/ 76 h 134"/>
                <a:gd name="T10" fmla="*/ 50 w 268"/>
                <a:gd name="T11" fmla="*/ 68 h 134"/>
                <a:gd name="T12" fmla="*/ 41 w 268"/>
                <a:gd name="T13" fmla="*/ 60 h 134"/>
                <a:gd name="T14" fmla="*/ 34 w 268"/>
                <a:gd name="T15" fmla="*/ 52 h 134"/>
                <a:gd name="T16" fmla="*/ 25 w 268"/>
                <a:gd name="T17" fmla="*/ 48 h 134"/>
                <a:gd name="T18" fmla="*/ 17 w 268"/>
                <a:gd name="T19" fmla="*/ 44 h 134"/>
                <a:gd name="T20" fmla="*/ 10 w 268"/>
                <a:gd name="T21" fmla="*/ 42 h 134"/>
                <a:gd name="T22" fmla="*/ 4 w 268"/>
                <a:gd name="T23" fmla="*/ 38 h 134"/>
                <a:gd name="T24" fmla="*/ 2 w 268"/>
                <a:gd name="T25" fmla="*/ 33 h 134"/>
                <a:gd name="T26" fmla="*/ 0 w 268"/>
                <a:gd name="T27" fmla="*/ 31 h 134"/>
                <a:gd name="T28" fmla="*/ 0 w 268"/>
                <a:gd name="T29" fmla="*/ 28 h 134"/>
                <a:gd name="T30" fmla="*/ 2 w 268"/>
                <a:gd name="T31" fmla="*/ 25 h 134"/>
                <a:gd name="T32" fmla="*/ 3 w 268"/>
                <a:gd name="T33" fmla="*/ 22 h 134"/>
                <a:gd name="T34" fmla="*/ 9 w 268"/>
                <a:gd name="T35" fmla="*/ 16 h 134"/>
                <a:gd name="T36" fmla="*/ 16 w 268"/>
                <a:gd name="T37" fmla="*/ 10 h 134"/>
                <a:gd name="T38" fmla="*/ 22 w 268"/>
                <a:gd name="T39" fmla="*/ 7 h 134"/>
                <a:gd name="T40" fmla="*/ 29 w 268"/>
                <a:gd name="T41" fmla="*/ 5 h 134"/>
                <a:gd name="T42" fmla="*/ 37 w 268"/>
                <a:gd name="T43" fmla="*/ 3 h 134"/>
                <a:gd name="T44" fmla="*/ 46 w 268"/>
                <a:gd name="T45" fmla="*/ 1 h 134"/>
                <a:gd name="T46" fmla="*/ 54 w 268"/>
                <a:gd name="T47" fmla="*/ 0 h 134"/>
                <a:gd name="T48" fmla="*/ 62 w 268"/>
                <a:gd name="T49" fmla="*/ 0 h 134"/>
                <a:gd name="T50" fmla="*/ 69 w 268"/>
                <a:gd name="T51" fmla="*/ 1 h 134"/>
                <a:gd name="T52" fmla="*/ 74 w 268"/>
                <a:gd name="T53" fmla="*/ 5 h 134"/>
                <a:gd name="T54" fmla="*/ 83 w 268"/>
                <a:gd name="T55" fmla="*/ 13 h 134"/>
                <a:gd name="T56" fmla="*/ 91 w 268"/>
                <a:gd name="T57" fmla="*/ 20 h 134"/>
                <a:gd name="T58" fmla="*/ 100 w 268"/>
                <a:gd name="T59" fmla="*/ 26 h 134"/>
                <a:gd name="T60" fmla="*/ 111 w 268"/>
                <a:gd name="T61" fmla="*/ 31 h 134"/>
                <a:gd name="T62" fmla="*/ 123 w 268"/>
                <a:gd name="T63" fmla="*/ 35 h 134"/>
                <a:gd name="T64" fmla="*/ 135 w 268"/>
                <a:gd name="T65" fmla="*/ 39 h 134"/>
                <a:gd name="T66" fmla="*/ 140 w 268"/>
                <a:gd name="T67" fmla="*/ 42 h 134"/>
                <a:gd name="T68" fmla="*/ 144 w 268"/>
                <a:gd name="T69" fmla="*/ 44 h 134"/>
                <a:gd name="T70" fmla="*/ 148 w 268"/>
                <a:gd name="T71" fmla="*/ 48 h 134"/>
                <a:gd name="T72" fmla="*/ 151 w 268"/>
                <a:gd name="T73" fmla="*/ 52 h 134"/>
                <a:gd name="T74" fmla="*/ 156 w 268"/>
                <a:gd name="T75" fmla="*/ 57 h 134"/>
                <a:gd name="T76" fmla="*/ 161 w 268"/>
                <a:gd name="T77" fmla="*/ 61 h 134"/>
                <a:gd name="T78" fmla="*/ 168 w 268"/>
                <a:gd name="T79" fmla="*/ 66 h 134"/>
                <a:gd name="T80" fmla="*/ 176 w 268"/>
                <a:gd name="T81" fmla="*/ 69 h 134"/>
                <a:gd name="T82" fmla="*/ 192 w 268"/>
                <a:gd name="T83" fmla="*/ 75 h 134"/>
                <a:gd name="T84" fmla="*/ 209 w 268"/>
                <a:gd name="T85" fmla="*/ 80 h 134"/>
                <a:gd name="T86" fmla="*/ 224 w 268"/>
                <a:gd name="T87" fmla="*/ 83 h 134"/>
                <a:gd name="T88" fmla="*/ 242 w 268"/>
                <a:gd name="T89" fmla="*/ 87 h 134"/>
                <a:gd name="T90" fmla="*/ 250 w 268"/>
                <a:gd name="T91" fmla="*/ 88 h 134"/>
                <a:gd name="T92" fmla="*/ 257 w 268"/>
                <a:gd name="T93" fmla="*/ 91 h 134"/>
                <a:gd name="T94" fmla="*/ 262 w 268"/>
                <a:gd name="T95" fmla="*/ 94 h 134"/>
                <a:gd name="T96" fmla="*/ 267 w 268"/>
                <a:gd name="T97" fmla="*/ 99 h 134"/>
                <a:gd name="T98" fmla="*/ 268 w 268"/>
                <a:gd name="T99" fmla="*/ 104 h 134"/>
                <a:gd name="T100" fmla="*/ 268 w 268"/>
                <a:gd name="T101" fmla="*/ 110 h 134"/>
                <a:gd name="T102" fmla="*/ 267 w 268"/>
                <a:gd name="T103" fmla="*/ 114 h 134"/>
                <a:gd name="T104" fmla="*/ 263 w 268"/>
                <a:gd name="T105" fmla="*/ 119 h 134"/>
                <a:gd name="T106" fmla="*/ 255 w 268"/>
                <a:gd name="T107" fmla="*/ 127 h 134"/>
                <a:gd name="T108" fmla="*/ 245 w 268"/>
                <a:gd name="T109" fmla="*/ 133 h 134"/>
                <a:gd name="T110" fmla="*/ 239 w 268"/>
                <a:gd name="T111" fmla="*/ 134 h 134"/>
                <a:gd name="T112" fmla="*/ 229 w 268"/>
                <a:gd name="T113" fmla="*/ 133 h 134"/>
                <a:gd name="T114" fmla="*/ 216 w 268"/>
                <a:gd name="T115" fmla="*/ 131 h 134"/>
                <a:gd name="T116" fmla="*/ 200 w 268"/>
                <a:gd name="T117" fmla="*/ 126 h 134"/>
                <a:gd name="T118" fmla="*/ 169 w 268"/>
                <a:gd name="T119" fmla="*/ 117 h 134"/>
                <a:gd name="T120" fmla="*/ 147 w 268"/>
                <a:gd name="T121" fmla="*/ 10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8" h="134">
                  <a:moveTo>
                    <a:pt x="147" y="108"/>
                  </a:moveTo>
                  <a:lnTo>
                    <a:pt x="129" y="101"/>
                  </a:lnTo>
                  <a:lnTo>
                    <a:pt x="104" y="93"/>
                  </a:lnTo>
                  <a:lnTo>
                    <a:pt x="79" y="85"/>
                  </a:lnTo>
                  <a:lnTo>
                    <a:pt x="61" y="76"/>
                  </a:lnTo>
                  <a:lnTo>
                    <a:pt x="50" y="68"/>
                  </a:lnTo>
                  <a:lnTo>
                    <a:pt x="41" y="60"/>
                  </a:lnTo>
                  <a:lnTo>
                    <a:pt x="34" y="52"/>
                  </a:lnTo>
                  <a:lnTo>
                    <a:pt x="25" y="48"/>
                  </a:lnTo>
                  <a:lnTo>
                    <a:pt x="17" y="44"/>
                  </a:lnTo>
                  <a:lnTo>
                    <a:pt x="10" y="42"/>
                  </a:lnTo>
                  <a:lnTo>
                    <a:pt x="4" y="38"/>
                  </a:lnTo>
                  <a:lnTo>
                    <a:pt x="2" y="33"/>
                  </a:lnTo>
                  <a:lnTo>
                    <a:pt x="0" y="31"/>
                  </a:lnTo>
                  <a:lnTo>
                    <a:pt x="0" y="28"/>
                  </a:lnTo>
                  <a:lnTo>
                    <a:pt x="2" y="25"/>
                  </a:lnTo>
                  <a:lnTo>
                    <a:pt x="3" y="22"/>
                  </a:lnTo>
                  <a:lnTo>
                    <a:pt x="9" y="16"/>
                  </a:lnTo>
                  <a:lnTo>
                    <a:pt x="16" y="10"/>
                  </a:lnTo>
                  <a:lnTo>
                    <a:pt x="22" y="7"/>
                  </a:lnTo>
                  <a:lnTo>
                    <a:pt x="29" y="5"/>
                  </a:lnTo>
                  <a:lnTo>
                    <a:pt x="37" y="3"/>
                  </a:lnTo>
                  <a:lnTo>
                    <a:pt x="46" y="1"/>
                  </a:lnTo>
                  <a:lnTo>
                    <a:pt x="54" y="0"/>
                  </a:lnTo>
                  <a:lnTo>
                    <a:pt x="62" y="0"/>
                  </a:lnTo>
                  <a:lnTo>
                    <a:pt x="69" y="1"/>
                  </a:lnTo>
                  <a:lnTo>
                    <a:pt x="74" y="5"/>
                  </a:lnTo>
                  <a:lnTo>
                    <a:pt x="83" y="13"/>
                  </a:lnTo>
                  <a:lnTo>
                    <a:pt x="91" y="20"/>
                  </a:lnTo>
                  <a:lnTo>
                    <a:pt x="100" y="26"/>
                  </a:lnTo>
                  <a:lnTo>
                    <a:pt x="111" y="31"/>
                  </a:lnTo>
                  <a:lnTo>
                    <a:pt x="123" y="35"/>
                  </a:lnTo>
                  <a:lnTo>
                    <a:pt x="135" y="39"/>
                  </a:lnTo>
                  <a:lnTo>
                    <a:pt x="140" y="42"/>
                  </a:lnTo>
                  <a:lnTo>
                    <a:pt x="144" y="44"/>
                  </a:lnTo>
                  <a:lnTo>
                    <a:pt x="148" y="48"/>
                  </a:lnTo>
                  <a:lnTo>
                    <a:pt x="151" y="52"/>
                  </a:lnTo>
                  <a:lnTo>
                    <a:pt x="156" y="57"/>
                  </a:lnTo>
                  <a:lnTo>
                    <a:pt x="161" y="61"/>
                  </a:lnTo>
                  <a:lnTo>
                    <a:pt x="168" y="66"/>
                  </a:lnTo>
                  <a:lnTo>
                    <a:pt x="176" y="69"/>
                  </a:lnTo>
                  <a:lnTo>
                    <a:pt x="192" y="75"/>
                  </a:lnTo>
                  <a:lnTo>
                    <a:pt x="209" y="80"/>
                  </a:lnTo>
                  <a:lnTo>
                    <a:pt x="224" y="83"/>
                  </a:lnTo>
                  <a:lnTo>
                    <a:pt x="242" y="87"/>
                  </a:lnTo>
                  <a:lnTo>
                    <a:pt x="250" y="88"/>
                  </a:lnTo>
                  <a:lnTo>
                    <a:pt x="257" y="91"/>
                  </a:lnTo>
                  <a:lnTo>
                    <a:pt x="262" y="94"/>
                  </a:lnTo>
                  <a:lnTo>
                    <a:pt x="267" y="99"/>
                  </a:lnTo>
                  <a:lnTo>
                    <a:pt x="268" y="104"/>
                  </a:lnTo>
                  <a:lnTo>
                    <a:pt x="268" y="110"/>
                  </a:lnTo>
                  <a:lnTo>
                    <a:pt x="267" y="114"/>
                  </a:lnTo>
                  <a:lnTo>
                    <a:pt x="263" y="119"/>
                  </a:lnTo>
                  <a:lnTo>
                    <a:pt x="255" y="127"/>
                  </a:lnTo>
                  <a:lnTo>
                    <a:pt x="245" y="133"/>
                  </a:lnTo>
                  <a:lnTo>
                    <a:pt x="239" y="134"/>
                  </a:lnTo>
                  <a:lnTo>
                    <a:pt x="229" y="133"/>
                  </a:lnTo>
                  <a:lnTo>
                    <a:pt x="216" y="131"/>
                  </a:lnTo>
                  <a:lnTo>
                    <a:pt x="200" y="126"/>
                  </a:lnTo>
                  <a:lnTo>
                    <a:pt x="169" y="117"/>
                  </a:lnTo>
                  <a:lnTo>
                    <a:pt x="147" y="108"/>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82" name="Freeform 109"/>
            <p:cNvSpPr/>
            <p:nvPr/>
          </p:nvSpPr>
          <p:spPr bwMode="auto">
            <a:xfrm>
              <a:off x="6605588" y="4110038"/>
              <a:ext cx="19050" cy="9525"/>
            </a:xfrm>
            <a:custGeom>
              <a:avLst/>
              <a:gdLst>
                <a:gd name="T0" fmla="*/ 27 w 68"/>
                <a:gd name="T1" fmla="*/ 22 h 35"/>
                <a:gd name="T2" fmla="*/ 15 w 68"/>
                <a:gd name="T3" fmla="*/ 16 h 35"/>
                <a:gd name="T4" fmla="*/ 2 w 68"/>
                <a:gd name="T5" fmla="*/ 9 h 35"/>
                <a:gd name="T6" fmla="*/ 1 w 68"/>
                <a:gd name="T7" fmla="*/ 8 h 35"/>
                <a:gd name="T8" fmla="*/ 0 w 68"/>
                <a:gd name="T9" fmla="*/ 6 h 35"/>
                <a:gd name="T10" fmla="*/ 0 w 68"/>
                <a:gd name="T11" fmla="*/ 3 h 35"/>
                <a:gd name="T12" fmla="*/ 1 w 68"/>
                <a:gd name="T13" fmla="*/ 2 h 35"/>
                <a:gd name="T14" fmla="*/ 6 w 68"/>
                <a:gd name="T15" fmla="*/ 0 h 35"/>
                <a:gd name="T16" fmla="*/ 13 w 68"/>
                <a:gd name="T17" fmla="*/ 0 h 35"/>
                <a:gd name="T18" fmla="*/ 23 w 68"/>
                <a:gd name="T19" fmla="*/ 2 h 35"/>
                <a:gd name="T20" fmla="*/ 34 w 68"/>
                <a:gd name="T21" fmla="*/ 7 h 35"/>
                <a:gd name="T22" fmla="*/ 45 w 68"/>
                <a:gd name="T23" fmla="*/ 10 h 35"/>
                <a:gd name="T24" fmla="*/ 53 w 68"/>
                <a:gd name="T25" fmla="*/ 14 h 35"/>
                <a:gd name="T26" fmla="*/ 59 w 68"/>
                <a:gd name="T27" fmla="*/ 18 h 35"/>
                <a:gd name="T28" fmla="*/ 64 w 68"/>
                <a:gd name="T29" fmla="*/ 23 h 35"/>
                <a:gd name="T30" fmla="*/ 65 w 68"/>
                <a:gd name="T31" fmla="*/ 26 h 35"/>
                <a:gd name="T32" fmla="*/ 66 w 68"/>
                <a:gd name="T33" fmla="*/ 28 h 35"/>
                <a:gd name="T34" fmla="*/ 68 w 68"/>
                <a:gd name="T35" fmla="*/ 32 h 35"/>
                <a:gd name="T36" fmla="*/ 66 w 68"/>
                <a:gd name="T37" fmla="*/ 34 h 35"/>
                <a:gd name="T38" fmla="*/ 65 w 68"/>
                <a:gd name="T39" fmla="*/ 35 h 35"/>
                <a:gd name="T40" fmla="*/ 61 w 68"/>
                <a:gd name="T41" fmla="*/ 35 h 35"/>
                <a:gd name="T42" fmla="*/ 56 w 68"/>
                <a:gd name="T43" fmla="*/ 34 h 35"/>
                <a:gd name="T44" fmla="*/ 50 w 68"/>
                <a:gd name="T45" fmla="*/ 33 h 35"/>
                <a:gd name="T46" fmla="*/ 37 w 68"/>
                <a:gd name="T47" fmla="*/ 28 h 35"/>
                <a:gd name="T48" fmla="*/ 27 w 68"/>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35">
                  <a:moveTo>
                    <a:pt x="27" y="22"/>
                  </a:moveTo>
                  <a:lnTo>
                    <a:pt x="15" y="16"/>
                  </a:lnTo>
                  <a:lnTo>
                    <a:pt x="2" y="9"/>
                  </a:lnTo>
                  <a:lnTo>
                    <a:pt x="1" y="8"/>
                  </a:lnTo>
                  <a:lnTo>
                    <a:pt x="0" y="6"/>
                  </a:lnTo>
                  <a:lnTo>
                    <a:pt x="0" y="3"/>
                  </a:lnTo>
                  <a:lnTo>
                    <a:pt x="1" y="2"/>
                  </a:lnTo>
                  <a:lnTo>
                    <a:pt x="6" y="0"/>
                  </a:lnTo>
                  <a:lnTo>
                    <a:pt x="13" y="0"/>
                  </a:lnTo>
                  <a:lnTo>
                    <a:pt x="23" y="2"/>
                  </a:lnTo>
                  <a:lnTo>
                    <a:pt x="34" y="7"/>
                  </a:lnTo>
                  <a:lnTo>
                    <a:pt x="45" y="10"/>
                  </a:lnTo>
                  <a:lnTo>
                    <a:pt x="53" y="14"/>
                  </a:lnTo>
                  <a:lnTo>
                    <a:pt x="59" y="18"/>
                  </a:lnTo>
                  <a:lnTo>
                    <a:pt x="64" y="23"/>
                  </a:lnTo>
                  <a:lnTo>
                    <a:pt x="65" y="26"/>
                  </a:lnTo>
                  <a:lnTo>
                    <a:pt x="66" y="28"/>
                  </a:lnTo>
                  <a:lnTo>
                    <a:pt x="68" y="32"/>
                  </a:lnTo>
                  <a:lnTo>
                    <a:pt x="66" y="34"/>
                  </a:lnTo>
                  <a:lnTo>
                    <a:pt x="65" y="35"/>
                  </a:lnTo>
                  <a:lnTo>
                    <a:pt x="61" y="35"/>
                  </a:lnTo>
                  <a:lnTo>
                    <a:pt x="56" y="34"/>
                  </a:lnTo>
                  <a:lnTo>
                    <a:pt x="50" y="33"/>
                  </a:lnTo>
                  <a:lnTo>
                    <a:pt x="37" y="28"/>
                  </a:lnTo>
                  <a:lnTo>
                    <a:pt x="27" y="22"/>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sp>
          <p:nvSpPr>
            <p:cNvPr id="83" name="Freeform 110"/>
            <p:cNvSpPr/>
            <p:nvPr/>
          </p:nvSpPr>
          <p:spPr bwMode="auto">
            <a:xfrm>
              <a:off x="6624638" y="4110038"/>
              <a:ext cx="9525" cy="9525"/>
            </a:xfrm>
            <a:custGeom>
              <a:avLst/>
              <a:gdLst>
                <a:gd name="T0" fmla="*/ 19 w 25"/>
                <a:gd name="T1" fmla="*/ 24 h 24"/>
                <a:gd name="T2" fmla="*/ 16 w 25"/>
                <a:gd name="T3" fmla="*/ 23 h 24"/>
                <a:gd name="T4" fmla="*/ 12 w 25"/>
                <a:gd name="T5" fmla="*/ 21 h 24"/>
                <a:gd name="T6" fmla="*/ 9 w 25"/>
                <a:gd name="T7" fmla="*/ 18 h 24"/>
                <a:gd name="T8" fmla="*/ 5 w 25"/>
                <a:gd name="T9" fmla="*/ 13 h 24"/>
                <a:gd name="T10" fmla="*/ 3 w 25"/>
                <a:gd name="T11" fmla="*/ 10 h 24"/>
                <a:gd name="T12" fmla="*/ 0 w 25"/>
                <a:gd name="T13" fmla="*/ 5 h 24"/>
                <a:gd name="T14" fmla="*/ 0 w 25"/>
                <a:gd name="T15" fmla="*/ 3 h 24"/>
                <a:gd name="T16" fmla="*/ 0 w 25"/>
                <a:gd name="T17" fmla="*/ 2 h 24"/>
                <a:gd name="T18" fmla="*/ 2 w 25"/>
                <a:gd name="T19" fmla="*/ 0 h 24"/>
                <a:gd name="T20" fmla="*/ 3 w 25"/>
                <a:gd name="T21" fmla="*/ 0 h 24"/>
                <a:gd name="T22" fmla="*/ 8 w 25"/>
                <a:gd name="T23" fmla="*/ 0 h 24"/>
                <a:gd name="T24" fmla="*/ 13 w 25"/>
                <a:gd name="T25" fmla="*/ 3 h 24"/>
                <a:gd name="T26" fmla="*/ 17 w 25"/>
                <a:gd name="T27" fmla="*/ 4 h 24"/>
                <a:gd name="T28" fmla="*/ 19 w 25"/>
                <a:gd name="T29" fmla="*/ 6 h 24"/>
                <a:gd name="T30" fmla="*/ 22 w 25"/>
                <a:gd name="T31" fmla="*/ 9 h 24"/>
                <a:gd name="T32" fmla="*/ 24 w 25"/>
                <a:gd name="T33" fmla="*/ 11 h 24"/>
                <a:gd name="T34" fmla="*/ 25 w 25"/>
                <a:gd name="T35" fmla="*/ 17 h 24"/>
                <a:gd name="T36" fmla="*/ 24 w 25"/>
                <a:gd name="T37" fmla="*/ 21 h 24"/>
                <a:gd name="T38" fmla="*/ 22 w 25"/>
                <a:gd name="T39" fmla="*/ 23 h 24"/>
                <a:gd name="T40" fmla="*/ 19 w 25"/>
                <a:gd name="T41"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4">
                  <a:moveTo>
                    <a:pt x="19" y="24"/>
                  </a:moveTo>
                  <a:lnTo>
                    <a:pt x="16" y="23"/>
                  </a:lnTo>
                  <a:lnTo>
                    <a:pt x="12" y="21"/>
                  </a:lnTo>
                  <a:lnTo>
                    <a:pt x="9" y="18"/>
                  </a:lnTo>
                  <a:lnTo>
                    <a:pt x="5" y="13"/>
                  </a:lnTo>
                  <a:lnTo>
                    <a:pt x="3" y="10"/>
                  </a:lnTo>
                  <a:lnTo>
                    <a:pt x="0" y="5"/>
                  </a:lnTo>
                  <a:lnTo>
                    <a:pt x="0" y="3"/>
                  </a:lnTo>
                  <a:lnTo>
                    <a:pt x="0" y="2"/>
                  </a:lnTo>
                  <a:lnTo>
                    <a:pt x="2" y="0"/>
                  </a:lnTo>
                  <a:lnTo>
                    <a:pt x="3" y="0"/>
                  </a:lnTo>
                  <a:lnTo>
                    <a:pt x="8" y="0"/>
                  </a:lnTo>
                  <a:lnTo>
                    <a:pt x="13" y="3"/>
                  </a:lnTo>
                  <a:lnTo>
                    <a:pt x="17" y="4"/>
                  </a:lnTo>
                  <a:lnTo>
                    <a:pt x="19" y="6"/>
                  </a:lnTo>
                  <a:lnTo>
                    <a:pt x="22" y="9"/>
                  </a:lnTo>
                  <a:lnTo>
                    <a:pt x="24" y="11"/>
                  </a:lnTo>
                  <a:lnTo>
                    <a:pt x="25" y="17"/>
                  </a:lnTo>
                  <a:lnTo>
                    <a:pt x="24" y="21"/>
                  </a:lnTo>
                  <a:lnTo>
                    <a:pt x="22" y="23"/>
                  </a:lnTo>
                  <a:lnTo>
                    <a:pt x="19" y="24"/>
                  </a:lnTo>
                  <a:close/>
                </a:path>
              </a:pathLst>
            </a:custGeom>
            <a:grpFill/>
            <a:ln w="3175">
              <a:solidFill>
                <a:schemeClr val="bg2">
                  <a:lumMod val="50000"/>
                </a:schemeClr>
              </a:solidFill>
              <a:round/>
            </a:ln>
          </p:spPr>
          <p:txBody>
            <a:bodyPr/>
            <a:lstStyle/>
            <a:p>
              <a:endParaRPr lang="zh-CN" altLang="en-US" dirty="0">
                <a:solidFill>
                  <a:prstClr val="black"/>
                </a:solidFill>
                <a:latin typeface="Calibri" panose="020F0502020204030204"/>
                <a:ea typeface="微软雅黑" panose="020B0503020204020204" pitchFamily="34" charset="-122"/>
              </a:endParaRPr>
            </a:p>
          </p:txBody>
        </p:sp>
      </p:grpSp>
      <p:sp>
        <p:nvSpPr>
          <p:cNvPr id="84" name="TextBox 83"/>
          <p:cNvSpPr txBox="1"/>
          <p:nvPr/>
        </p:nvSpPr>
        <p:spPr>
          <a:xfrm>
            <a:off x="912475" y="1435627"/>
            <a:ext cx="2831691" cy="461665"/>
          </a:xfrm>
          <a:prstGeom prst="rect">
            <a:avLst/>
          </a:prstGeom>
          <a:noFill/>
        </p:spPr>
        <p:txBody>
          <a:bodyPr wrap="square" rtlCol="0">
            <a:spAutoFit/>
          </a:bodyPr>
          <a:lstStyle/>
          <a:p>
            <a:r>
              <a:rPr lang="zh-CN" altLang="en-US" b="1" dirty="0" smtClean="0">
                <a:solidFill>
                  <a:schemeClr val="bg1"/>
                </a:solidFill>
              </a:rPr>
              <a:t>选取省市</a:t>
            </a:r>
            <a:r>
              <a:rPr lang="en-US" altLang="zh-CN" b="1" dirty="0" smtClean="0">
                <a:solidFill>
                  <a:schemeClr val="bg1"/>
                </a:solidFill>
              </a:rPr>
              <a:t>——</a:t>
            </a:r>
            <a:endParaRPr lang="zh-CN" altLang="en-US" b="1" dirty="0">
              <a:solidFill>
                <a:schemeClr val="bg1"/>
              </a:solidFill>
            </a:endParaRPr>
          </a:p>
        </p:txBody>
      </p:sp>
      <p:sp>
        <p:nvSpPr>
          <p:cNvPr id="123" name="Freeform 15"/>
          <p:cNvSpPr>
            <a:spLocks noEditPoints="1"/>
          </p:cNvSpPr>
          <p:nvPr/>
        </p:nvSpPr>
        <p:spPr bwMode="auto">
          <a:xfrm>
            <a:off x="580645" y="1518958"/>
            <a:ext cx="331830" cy="260350"/>
          </a:xfrm>
          <a:custGeom>
            <a:avLst/>
            <a:gdLst>
              <a:gd name="T0" fmla="*/ 2147483646 w 125"/>
              <a:gd name="T1" fmla="*/ 2147483646 h 98"/>
              <a:gd name="T2" fmla="*/ 2147483646 w 125"/>
              <a:gd name="T3" fmla="*/ 2147483646 h 98"/>
              <a:gd name="T4" fmla="*/ 2147483646 w 125"/>
              <a:gd name="T5" fmla="*/ 2147483646 h 98"/>
              <a:gd name="T6" fmla="*/ 2147483646 w 125"/>
              <a:gd name="T7" fmla="*/ 2147483646 h 98"/>
              <a:gd name="T8" fmla="*/ 0 w 125"/>
              <a:gd name="T9" fmla="*/ 2147483646 h 98"/>
              <a:gd name="T10" fmla="*/ 0 w 125"/>
              <a:gd name="T11" fmla="*/ 2147483646 h 98"/>
              <a:gd name="T12" fmla="*/ 2147483646 w 125"/>
              <a:gd name="T13" fmla="*/ 2147483646 h 98"/>
              <a:gd name="T14" fmla="*/ 2147483646 w 125"/>
              <a:gd name="T15" fmla="*/ 2147483646 h 98"/>
              <a:gd name="T16" fmla="*/ 2147483646 w 125"/>
              <a:gd name="T17" fmla="*/ 2147483646 h 98"/>
              <a:gd name="T18" fmla="*/ 2147483646 w 125"/>
              <a:gd name="T19" fmla="*/ 2147483646 h 98"/>
              <a:gd name="T20" fmla="*/ 2147483646 w 125"/>
              <a:gd name="T21" fmla="*/ 2147483646 h 98"/>
              <a:gd name="T22" fmla="*/ 2147483646 w 125"/>
              <a:gd name="T23" fmla="*/ 2147483646 h 98"/>
              <a:gd name="T24" fmla="*/ 2147483646 w 125"/>
              <a:gd name="T25" fmla="*/ 2147483646 h 98"/>
              <a:gd name="T26" fmla="*/ 2147483646 w 125"/>
              <a:gd name="T27" fmla="*/ 2147483646 h 98"/>
              <a:gd name="T28" fmla="*/ 2147483646 w 125"/>
              <a:gd name="T29" fmla="*/ 2147483646 h 98"/>
              <a:gd name="T30" fmla="*/ 2147483646 w 125"/>
              <a:gd name="T31" fmla="*/ 2147483646 h 98"/>
              <a:gd name="T32" fmla="*/ 2147483646 w 125"/>
              <a:gd name="T33" fmla="*/ 2147483646 h 98"/>
              <a:gd name="T34" fmla="*/ 2147483646 w 125"/>
              <a:gd name="T35" fmla="*/ 2147483646 h 98"/>
              <a:gd name="T36" fmla="*/ 2147483646 w 125"/>
              <a:gd name="T37" fmla="*/ 2147483646 h 98"/>
              <a:gd name="T38" fmla="*/ 2147483646 w 125"/>
              <a:gd name="T39" fmla="*/ 2147483646 h 98"/>
              <a:gd name="T40" fmla="*/ 2147483646 w 125"/>
              <a:gd name="T41" fmla="*/ 2147483646 h 98"/>
              <a:gd name="T42" fmla="*/ 2147483646 w 125"/>
              <a:gd name="T43" fmla="*/ 2147483646 h 98"/>
              <a:gd name="T44" fmla="*/ 2147483646 w 125"/>
              <a:gd name="T45" fmla="*/ 2147483646 h 98"/>
              <a:gd name="T46" fmla="*/ 2147483646 w 125"/>
              <a:gd name="T47" fmla="*/ 0 h 98"/>
              <a:gd name="T48" fmla="*/ 2147483646 w 125"/>
              <a:gd name="T49" fmla="*/ 0 h 98"/>
              <a:gd name="T50" fmla="*/ 2147483646 w 125"/>
              <a:gd name="T51" fmla="*/ 2147483646 h 98"/>
              <a:gd name="T52" fmla="*/ 2147483646 w 125"/>
              <a:gd name="T53" fmla="*/ 2147483646 h 98"/>
              <a:gd name="T54" fmla="*/ 2147483646 w 125"/>
              <a:gd name="T55" fmla="*/ 2147483646 h 98"/>
              <a:gd name="T56" fmla="*/ 2147483646 w 125"/>
              <a:gd name="T57" fmla="*/ 2147483646 h 98"/>
              <a:gd name="T58" fmla="*/ 2147483646 w 125"/>
              <a:gd name="T59" fmla="*/ 2147483646 h 98"/>
              <a:gd name="T60" fmla="*/ 0 w 125"/>
              <a:gd name="T61" fmla="*/ 2147483646 h 98"/>
              <a:gd name="T62" fmla="*/ 0 w 125"/>
              <a:gd name="T63" fmla="*/ 2147483646 h 98"/>
              <a:gd name="T64" fmla="*/ 2147483646 w 125"/>
              <a:gd name="T65" fmla="*/ 2147483646 h 98"/>
              <a:gd name="T66" fmla="*/ 2147483646 w 125"/>
              <a:gd name="T67" fmla="*/ 2147483646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10BCC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b="1"/>
          </a:p>
        </p:txBody>
      </p:sp>
      <p:sp>
        <p:nvSpPr>
          <p:cNvPr id="7" name="TextBox 6"/>
          <p:cNvSpPr txBox="1"/>
          <p:nvPr/>
        </p:nvSpPr>
        <p:spPr>
          <a:xfrm>
            <a:off x="912475" y="1435627"/>
            <a:ext cx="3512041" cy="461665"/>
          </a:xfrm>
          <a:prstGeom prst="rect">
            <a:avLst/>
          </a:prstGeom>
          <a:noFill/>
        </p:spPr>
        <p:txBody>
          <a:bodyPr wrap="square" rtlCol="0">
            <a:spAutoFit/>
          </a:bodyPr>
          <a:lstStyle/>
          <a:p>
            <a:r>
              <a:rPr lang="zh-CN" altLang="zh-CN" b="1" dirty="0" smtClean="0">
                <a:solidFill>
                  <a:srgbClr val="2C2C2C"/>
                </a:solidFill>
              </a:rPr>
              <a:t>夜光数据提取过程</a:t>
            </a:r>
            <a:r>
              <a:rPr lang="en-US" altLang="zh-CN" b="1" dirty="0" smtClean="0">
                <a:solidFill>
                  <a:srgbClr val="2C2C2C"/>
                </a:solidFill>
              </a:rPr>
              <a:t>——</a:t>
            </a:r>
            <a:endParaRPr lang="zh-CN" altLang="en-US" b="1" dirty="0">
              <a:solidFill>
                <a:srgbClr val="2C2C2C"/>
              </a:solidFill>
            </a:endParaRPr>
          </a:p>
        </p:txBody>
      </p:sp>
      <p:grpSp>
        <p:nvGrpSpPr>
          <p:cNvPr id="8" name="组合 7"/>
          <p:cNvGrpSpPr/>
          <p:nvPr/>
        </p:nvGrpSpPr>
        <p:grpSpPr>
          <a:xfrm>
            <a:off x="597923" y="3581780"/>
            <a:ext cx="9937750" cy="377691"/>
            <a:chOff x="1127125" y="3240154"/>
            <a:chExt cx="9937750" cy="377691"/>
          </a:xfrm>
          <a:solidFill>
            <a:srgbClr val="10BCCE"/>
          </a:solidFill>
        </p:grpSpPr>
        <p:sp>
          <p:nvSpPr>
            <p:cNvPr id="9" name="椭圆 8"/>
            <p:cNvSpPr/>
            <p:nvPr/>
          </p:nvSpPr>
          <p:spPr>
            <a:xfrm>
              <a:off x="2332974" y="3240154"/>
              <a:ext cx="377687" cy="377687"/>
            </a:xfrm>
            <a:prstGeom prst="ellipse">
              <a:avLst/>
            </a:prstGeom>
            <a:grp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 name="椭圆 9"/>
            <p:cNvSpPr/>
            <p:nvPr/>
          </p:nvSpPr>
          <p:spPr>
            <a:xfrm>
              <a:off x="4732176" y="3240158"/>
              <a:ext cx="377687" cy="377687"/>
            </a:xfrm>
            <a:prstGeom prst="ellipse">
              <a:avLst/>
            </a:prstGeom>
            <a:grp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 name="椭圆 10"/>
            <p:cNvSpPr/>
            <p:nvPr/>
          </p:nvSpPr>
          <p:spPr>
            <a:xfrm>
              <a:off x="6858608" y="3240154"/>
              <a:ext cx="377687" cy="377687"/>
            </a:xfrm>
            <a:prstGeom prst="ellipse">
              <a:avLst/>
            </a:prstGeom>
            <a:grp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 name="椭圆 11"/>
            <p:cNvSpPr/>
            <p:nvPr/>
          </p:nvSpPr>
          <p:spPr>
            <a:xfrm>
              <a:off x="9434682" y="3240156"/>
              <a:ext cx="377687" cy="377687"/>
            </a:xfrm>
            <a:prstGeom prst="ellipse">
              <a:avLst/>
            </a:prstGeom>
            <a:grp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cxnSp>
          <p:nvCxnSpPr>
            <p:cNvPr id="13" name="直接连接符 12"/>
            <p:cNvCxnSpPr>
              <a:stCxn id="9" idx="6"/>
              <a:endCxn id="10" idx="2"/>
            </p:cNvCxnSpPr>
            <p:nvPr/>
          </p:nvCxnSpPr>
          <p:spPr>
            <a:xfrm>
              <a:off x="2710661" y="3428998"/>
              <a:ext cx="2021515" cy="4"/>
            </a:xfrm>
            <a:prstGeom prst="line">
              <a:avLst/>
            </a:prstGeom>
            <a:grpFill/>
            <a:ln w="19050">
              <a:solidFill>
                <a:srgbClr val="495A7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91600" y="3429000"/>
              <a:ext cx="1611381" cy="0"/>
            </a:xfrm>
            <a:prstGeom prst="line">
              <a:avLst/>
            </a:prstGeom>
            <a:grpFill/>
            <a:ln w="19050">
              <a:solidFill>
                <a:srgbClr val="495A7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1" idx="6"/>
              <a:endCxn id="12" idx="2"/>
            </p:cNvCxnSpPr>
            <p:nvPr/>
          </p:nvCxnSpPr>
          <p:spPr>
            <a:xfrm>
              <a:off x="7236295" y="3428998"/>
              <a:ext cx="2198387" cy="2"/>
            </a:xfrm>
            <a:prstGeom prst="line">
              <a:avLst/>
            </a:prstGeom>
            <a:grpFill/>
            <a:ln w="19050">
              <a:solidFill>
                <a:srgbClr val="495A7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8" idx="6"/>
              <a:endCxn id="9" idx="2"/>
            </p:cNvCxnSpPr>
            <p:nvPr/>
          </p:nvCxnSpPr>
          <p:spPr>
            <a:xfrm>
              <a:off x="1271125" y="3428998"/>
              <a:ext cx="1061849" cy="0"/>
            </a:xfrm>
            <a:prstGeom prst="line">
              <a:avLst/>
            </a:prstGeom>
            <a:grpFill/>
            <a:ln w="19050">
              <a:solidFill>
                <a:srgbClr val="495A7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2" idx="6"/>
              <a:endCxn id="19" idx="2"/>
            </p:cNvCxnSpPr>
            <p:nvPr/>
          </p:nvCxnSpPr>
          <p:spPr>
            <a:xfrm>
              <a:off x="9812369" y="3429000"/>
              <a:ext cx="1108506" cy="0"/>
            </a:xfrm>
            <a:prstGeom prst="line">
              <a:avLst/>
            </a:prstGeom>
            <a:grpFill/>
            <a:ln w="19050">
              <a:solidFill>
                <a:srgbClr val="495A70"/>
              </a:solidFill>
              <a:prstDash val="sysDash"/>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127125" y="3356998"/>
              <a:ext cx="144000" cy="144000"/>
            </a:xfrm>
            <a:prstGeom prst="ellipse">
              <a:avLst/>
            </a:prstGeom>
            <a:grp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9" name="椭圆 18"/>
            <p:cNvSpPr/>
            <p:nvPr/>
          </p:nvSpPr>
          <p:spPr>
            <a:xfrm>
              <a:off x="10920875" y="3357000"/>
              <a:ext cx="144000" cy="144000"/>
            </a:xfrm>
            <a:prstGeom prst="ellipse">
              <a:avLst/>
            </a:prstGeom>
            <a:grp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20" name="组合 19"/>
          <p:cNvGrpSpPr/>
          <p:nvPr/>
        </p:nvGrpSpPr>
        <p:grpSpPr>
          <a:xfrm>
            <a:off x="3037843" y="2231358"/>
            <a:ext cx="1563481" cy="1257592"/>
            <a:chOff x="3056805" y="1392148"/>
            <a:chExt cx="1979739" cy="1123670"/>
          </a:xfrm>
          <a:solidFill>
            <a:srgbClr val="10BCCE"/>
          </a:solidFill>
          <a:effectLst>
            <a:outerShdw blurRad="304800" dist="101600" dir="5400000" sx="95000" sy="95000" algn="t" rotWithShape="0">
              <a:schemeClr val="bg1">
                <a:lumMod val="75000"/>
                <a:alpha val="80000"/>
              </a:schemeClr>
            </a:outerShdw>
          </a:effectLst>
        </p:grpSpPr>
        <p:sp>
          <p:nvSpPr>
            <p:cNvPr id="21" name="等腰三角形 20"/>
            <p:cNvSpPr/>
            <p:nvPr/>
          </p:nvSpPr>
          <p:spPr>
            <a:xfrm flipV="1">
              <a:off x="3099732" y="2277287"/>
              <a:ext cx="276696" cy="238531"/>
            </a:xfrm>
            <a:prstGeom prst="triangle">
              <a:avLst/>
            </a:prstGeom>
            <a:grpFill/>
            <a:ln>
              <a:solidFill>
                <a:srgbClr val="D1A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圆角矩形 21"/>
            <p:cNvSpPr/>
            <p:nvPr/>
          </p:nvSpPr>
          <p:spPr>
            <a:xfrm>
              <a:off x="3056805" y="1392148"/>
              <a:ext cx="1979739" cy="914400"/>
            </a:xfrm>
            <a:prstGeom prst="roundRect">
              <a:avLst>
                <a:gd name="adj" fmla="val 119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3 extraction by mask</a:t>
              </a:r>
              <a:endParaRPr lang="zh-CN" altLang="en-US" sz="2000" b="1" dirty="0"/>
            </a:p>
          </p:txBody>
        </p:sp>
      </p:grpSp>
      <p:grpSp>
        <p:nvGrpSpPr>
          <p:cNvPr id="23" name="组合 22"/>
          <p:cNvGrpSpPr/>
          <p:nvPr/>
        </p:nvGrpSpPr>
        <p:grpSpPr>
          <a:xfrm flipV="1">
            <a:off x="6413932" y="4122797"/>
            <a:ext cx="2095887" cy="1382599"/>
            <a:chOff x="3071742" y="1392148"/>
            <a:chExt cx="1979739" cy="1123670"/>
          </a:xfrm>
          <a:solidFill>
            <a:srgbClr val="10BCCE"/>
          </a:solidFill>
          <a:effectLst>
            <a:outerShdw blurRad="304800" dist="101600" dir="5400000" sx="95000" sy="95000" algn="t" rotWithShape="0">
              <a:srgbClr val="C0C0C0">
                <a:alpha val="80000"/>
              </a:srgbClr>
            </a:outerShdw>
          </a:effectLst>
        </p:grpSpPr>
        <p:sp>
          <p:nvSpPr>
            <p:cNvPr id="24" name="等腰三角形 23"/>
            <p:cNvSpPr/>
            <p:nvPr/>
          </p:nvSpPr>
          <p:spPr>
            <a:xfrm flipV="1">
              <a:off x="3134657" y="2277287"/>
              <a:ext cx="276696" cy="238531"/>
            </a:xfrm>
            <a:prstGeom prst="triangle">
              <a:avLst/>
            </a:prstGeom>
            <a:grpFill/>
            <a:ln>
              <a:solidFill>
                <a:srgbClr val="D1A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5" name="圆角矩形 24"/>
            <p:cNvSpPr/>
            <p:nvPr/>
          </p:nvSpPr>
          <p:spPr>
            <a:xfrm rot="10800000">
              <a:off x="3071742" y="1392148"/>
              <a:ext cx="1979739" cy="914400"/>
            </a:xfrm>
            <a:prstGeom prst="roundRect">
              <a:avLst>
                <a:gd name="adj" fmla="val 1353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6 </a:t>
              </a:r>
              <a:r>
                <a:rPr lang="zh-CN" altLang="zh-CN" sz="2000" b="1" dirty="0" smtClean="0"/>
                <a:t>一次性提取</a:t>
              </a:r>
              <a:r>
                <a:rPr lang="en-US" altLang="zh-CN" sz="2000" b="1" dirty="0" smtClean="0"/>
                <a:t>1992</a:t>
              </a:r>
              <a:r>
                <a:rPr lang="zh-CN" altLang="en-US" sz="2000" b="1" dirty="0" smtClean="0"/>
                <a:t>年至</a:t>
              </a:r>
              <a:r>
                <a:rPr lang="en-US" altLang="zh-CN" sz="2000" b="1" dirty="0" smtClean="0"/>
                <a:t>2013</a:t>
              </a:r>
              <a:r>
                <a:rPr lang="zh-CN" altLang="en-US" sz="2000" b="1" dirty="0" smtClean="0"/>
                <a:t>年数据</a:t>
              </a:r>
              <a:endParaRPr lang="zh-CN" altLang="en-US" sz="2000" b="1" dirty="0"/>
            </a:p>
          </p:txBody>
        </p:sp>
      </p:grpSp>
      <p:grpSp>
        <p:nvGrpSpPr>
          <p:cNvPr id="26" name="组合 25"/>
          <p:cNvGrpSpPr/>
          <p:nvPr/>
        </p:nvGrpSpPr>
        <p:grpSpPr>
          <a:xfrm>
            <a:off x="5330424" y="2277775"/>
            <a:ext cx="1519355" cy="1257592"/>
            <a:chOff x="3056805" y="1392148"/>
            <a:chExt cx="1979739" cy="1123670"/>
          </a:xfrm>
          <a:solidFill>
            <a:srgbClr val="10BCCE"/>
          </a:solidFill>
          <a:effectLst>
            <a:outerShdw blurRad="304800" dist="101600" dir="5400000" sx="95000" sy="95000" algn="t" rotWithShape="0">
              <a:srgbClr val="C0C0C0">
                <a:alpha val="80000"/>
              </a:srgbClr>
            </a:outerShdw>
          </a:effectLst>
        </p:grpSpPr>
        <p:sp>
          <p:nvSpPr>
            <p:cNvPr id="27" name="等腰三角形 26"/>
            <p:cNvSpPr/>
            <p:nvPr/>
          </p:nvSpPr>
          <p:spPr>
            <a:xfrm flipV="1">
              <a:off x="3099732" y="2277287"/>
              <a:ext cx="276696" cy="238531"/>
            </a:xfrm>
            <a:prstGeom prst="triangle">
              <a:avLst/>
            </a:prstGeom>
            <a:grpFill/>
            <a:ln>
              <a:solidFill>
                <a:srgbClr val="D1A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8" name="圆角矩形 27"/>
            <p:cNvSpPr/>
            <p:nvPr/>
          </p:nvSpPr>
          <p:spPr>
            <a:xfrm>
              <a:off x="3056805" y="1392148"/>
              <a:ext cx="1979739" cy="914400"/>
            </a:xfrm>
            <a:prstGeom prst="roundRect">
              <a:avLst>
                <a:gd name="adj" fmla="val 119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5 Python</a:t>
              </a:r>
              <a:r>
                <a:rPr lang="zh-CN" altLang="zh-CN" sz="2000" b="1" dirty="0" smtClean="0"/>
                <a:t>程序进行</a:t>
              </a:r>
              <a:r>
                <a:rPr lang="zh-CN" altLang="en-US" sz="2000" b="1" dirty="0" smtClean="0"/>
                <a:t>编程</a:t>
              </a:r>
              <a:endParaRPr lang="zh-CN" altLang="en-US" sz="2000" b="1" dirty="0"/>
            </a:p>
          </p:txBody>
        </p:sp>
      </p:grpSp>
      <p:grpSp>
        <p:nvGrpSpPr>
          <p:cNvPr id="29" name="组合 28"/>
          <p:cNvGrpSpPr/>
          <p:nvPr/>
        </p:nvGrpSpPr>
        <p:grpSpPr>
          <a:xfrm flipV="1">
            <a:off x="8860636" y="4122796"/>
            <a:ext cx="2628358" cy="1382605"/>
            <a:chOff x="3071741" y="1392145"/>
            <a:chExt cx="1979739" cy="1123673"/>
          </a:xfrm>
          <a:solidFill>
            <a:srgbClr val="10BCCE"/>
          </a:solidFill>
          <a:effectLst>
            <a:outerShdw blurRad="304800" dist="101600" dir="5400000" sx="95000" sy="95000" algn="t" rotWithShape="0">
              <a:srgbClr val="C0C0C0">
                <a:alpha val="80000"/>
              </a:srgbClr>
            </a:outerShdw>
          </a:effectLst>
        </p:grpSpPr>
        <p:sp>
          <p:nvSpPr>
            <p:cNvPr id="30" name="等腰三角形 29"/>
            <p:cNvSpPr/>
            <p:nvPr/>
          </p:nvSpPr>
          <p:spPr>
            <a:xfrm flipV="1">
              <a:off x="3128307" y="2277287"/>
              <a:ext cx="276696" cy="238531"/>
            </a:xfrm>
            <a:prstGeom prst="triangle">
              <a:avLst/>
            </a:prstGeom>
            <a:grpFill/>
            <a:ln>
              <a:solidFill>
                <a:srgbClr val="D1A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1" name="圆角矩形 30"/>
            <p:cNvSpPr/>
            <p:nvPr/>
          </p:nvSpPr>
          <p:spPr>
            <a:xfrm rot="10800000">
              <a:off x="3071741" y="1392145"/>
              <a:ext cx="1979739" cy="914404"/>
            </a:xfrm>
            <a:prstGeom prst="roundRect">
              <a:avLst>
                <a:gd name="adj" fmla="val 1353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8 </a:t>
              </a:r>
              <a:r>
                <a:rPr lang="zh-CN" altLang="zh-CN" sz="2000" b="1" dirty="0" smtClean="0"/>
                <a:t>两两相乘之和除以像素点之和即为每年的平均强度</a:t>
              </a:r>
              <a:endParaRPr lang="zh-CN" altLang="en-US" sz="2000" b="1" dirty="0"/>
            </a:p>
          </p:txBody>
        </p:sp>
      </p:grpSp>
      <p:grpSp>
        <p:nvGrpSpPr>
          <p:cNvPr id="32" name="组合 31"/>
          <p:cNvGrpSpPr/>
          <p:nvPr/>
        </p:nvGrpSpPr>
        <p:grpSpPr>
          <a:xfrm>
            <a:off x="559013" y="2231358"/>
            <a:ext cx="1577603" cy="1304009"/>
            <a:chOff x="3056805" y="1392148"/>
            <a:chExt cx="1979739" cy="1123670"/>
          </a:xfrm>
          <a:solidFill>
            <a:srgbClr val="10BCCE"/>
          </a:solidFill>
          <a:effectLst>
            <a:outerShdw blurRad="304800" dist="101600" dir="5400000" sx="95000" sy="95000" algn="t" rotWithShape="0">
              <a:schemeClr val="bg1">
                <a:lumMod val="75000"/>
                <a:alpha val="80000"/>
              </a:schemeClr>
            </a:outerShdw>
          </a:effectLst>
        </p:grpSpPr>
        <p:sp>
          <p:nvSpPr>
            <p:cNvPr id="33" name="等腰三角形 32"/>
            <p:cNvSpPr/>
            <p:nvPr/>
          </p:nvSpPr>
          <p:spPr>
            <a:xfrm flipV="1">
              <a:off x="3099732" y="2277287"/>
              <a:ext cx="276696" cy="238531"/>
            </a:xfrm>
            <a:prstGeom prst="triangle">
              <a:avLst/>
            </a:prstGeom>
            <a:grpFill/>
            <a:ln>
              <a:solidFill>
                <a:srgbClr val="D1A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4" name="圆角矩形 33"/>
            <p:cNvSpPr/>
            <p:nvPr/>
          </p:nvSpPr>
          <p:spPr>
            <a:xfrm>
              <a:off x="3056805" y="1392148"/>
              <a:ext cx="1979739" cy="914400"/>
            </a:xfrm>
            <a:prstGeom prst="roundRect">
              <a:avLst>
                <a:gd name="adj" fmla="val 119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1 </a:t>
              </a:r>
              <a:r>
                <a:rPr lang="zh-CN" altLang="zh-CN" sz="2000" b="1" dirty="0" smtClean="0"/>
                <a:t>加载中国省级地图</a:t>
              </a:r>
              <a:endParaRPr lang="zh-CN" altLang="en-US" sz="2000" b="1" dirty="0"/>
            </a:p>
          </p:txBody>
        </p:sp>
      </p:grpSp>
      <p:grpSp>
        <p:nvGrpSpPr>
          <p:cNvPr id="35" name="组合 34"/>
          <p:cNvGrpSpPr/>
          <p:nvPr/>
        </p:nvGrpSpPr>
        <p:grpSpPr>
          <a:xfrm flipV="1">
            <a:off x="1758929" y="4122800"/>
            <a:ext cx="1801596" cy="1382599"/>
            <a:chOff x="3071742" y="1392148"/>
            <a:chExt cx="1979739" cy="1123670"/>
          </a:xfrm>
          <a:solidFill>
            <a:srgbClr val="10BCCE"/>
          </a:solidFill>
          <a:effectLst>
            <a:outerShdw blurRad="304800" dist="101600" dir="5400000" sx="95000" sy="95000" algn="t" rotWithShape="0">
              <a:srgbClr val="C0C0C0">
                <a:alpha val="80000"/>
              </a:srgbClr>
            </a:outerShdw>
          </a:effectLst>
        </p:grpSpPr>
        <p:sp>
          <p:nvSpPr>
            <p:cNvPr id="36" name="等腰三角形 35"/>
            <p:cNvSpPr/>
            <p:nvPr/>
          </p:nvSpPr>
          <p:spPr>
            <a:xfrm flipV="1">
              <a:off x="3134657" y="2277287"/>
              <a:ext cx="276696" cy="238531"/>
            </a:xfrm>
            <a:prstGeom prst="triangle">
              <a:avLst/>
            </a:prstGeom>
            <a:grpFill/>
            <a:ln>
              <a:solidFill>
                <a:srgbClr val="D1A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7" name="圆角矩形 36"/>
            <p:cNvSpPr/>
            <p:nvPr/>
          </p:nvSpPr>
          <p:spPr>
            <a:xfrm rot="10800000">
              <a:off x="3071742" y="1392148"/>
              <a:ext cx="1979739" cy="914400"/>
            </a:xfrm>
            <a:prstGeom prst="roundRect">
              <a:avLst>
                <a:gd name="adj" fmla="val 1353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2 </a:t>
              </a:r>
              <a:r>
                <a:rPr lang="zh-CN" altLang="en-US" sz="2000" b="1" dirty="0" smtClean="0"/>
                <a:t>提取省界</a:t>
              </a:r>
              <a:endParaRPr lang="zh-CN" altLang="en-US" sz="2000" b="1" dirty="0"/>
            </a:p>
          </p:txBody>
        </p:sp>
      </p:grpSp>
      <p:grpSp>
        <p:nvGrpSpPr>
          <p:cNvPr id="38" name="组合 37"/>
          <p:cNvGrpSpPr/>
          <p:nvPr/>
        </p:nvGrpSpPr>
        <p:grpSpPr>
          <a:xfrm flipV="1">
            <a:off x="4277261" y="4122801"/>
            <a:ext cx="1768644" cy="1382599"/>
            <a:chOff x="3071742" y="1392148"/>
            <a:chExt cx="1979739" cy="1123670"/>
          </a:xfrm>
          <a:solidFill>
            <a:srgbClr val="10BCCE"/>
          </a:solidFill>
          <a:effectLst>
            <a:outerShdw blurRad="304800" dist="101600" dir="5400000" sx="95000" sy="95000" algn="t" rotWithShape="0">
              <a:srgbClr val="C0C0C0">
                <a:alpha val="80000"/>
              </a:srgbClr>
            </a:outerShdw>
          </a:effectLst>
        </p:grpSpPr>
        <p:sp>
          <p:nvSpPr>
            <p:cNvPr id="39" name="等腰三角形 38"/>
            <p:cNvSpPr/>
            <p:nvPr/>
          </p:nvSpPr>
          <p:spPr>
            <a:xfrm flipV="1">
              <a:off x="3134657" y="2277287"/>
              <a:ext cx="276696" cy="238531"/>
            </a:xfrm>
            <a:prstGeom prst="triangle">
              <a:avLst/>
            </a:prstGeom>
            <a:grpFill/>
            <a:ln>
              <a:solidFill>
                <a:srgbClr val="D1A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0" name="圆角矩形 39"/>
            <p:cNvSpPr/>
            <p:nvPr/>
          </p:nvSpPr>
          <p:spPr>
            <a:xfrm rot="10800000">
              <a:off x="3071742" y="1392148"/>
              <a:ext cx="1979739" cy="914400"/>
            </a:xfrm>
            <a:prstGeom prst="roundRect">
              <a:avLst>
                <a:gd name="adj" fmla="val 1353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4 </a:t>
              </a:r>
              <a:r>
                <a:rPr lang="zh-CN" altLang="zh-CN" sz="2000" b="1" dirty="0" smtClean="0"/>
                <a:t>该年份该省的夜光数据</a:t>
              </a:r>
              <a:endParaRPr lang="zh-CN" altLang="en-US" sz="2000" b="1" dirty="0"/>
            </a:p>
          </p:txBody>
        </p:sp>
      </p:grpSp>
      <p:sp>
        <p:nvSpPr>
          <p:cNvPr id="41" name="椭圆 40"/>
          <p:cNvSpPr/>
          <p:nvPr/>
        </p:nvSpPr>
        <p:spPr>
          <a:xfrm>
            <a:off x="508236" y="3535367"/>
            <a:ext cx="377687" cy="377687"/>
          </a:xfrm>
          <a:prstGeom prst="ellipse">
            <a:avLst/>
          </a:prstGeom>
          <a:solidFill>
            <a:srgbClr val="10BCCE"/>
          </a:solid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2" name="椭圆 41"/>
          <p:cNvSpPr/>
          <p:nvPr/>
        </p:nvSpPr>
        <p:spPr>
          <a:xfrm>
            <a:off x="2921038" y="3581782"/>
            <a:ext cx="377687" cy="377687"/>
          </a:xfrm>
          <a:prstGeom prst="ellipse">
            <a:avLst/>
          </a:prstGeom>
          <a:solidFill>
            <a:srgbClr val="10BCCE"/>
          </a:solid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3" name="椭圆 42"/>
          <p:cNvSpPr/>
          <p:nvPr/>
        </p:nvSpPr>
        <p:spPr>
          <a:xfrm>
            <a:off x="5330424" y="3581782"/>
            <a:ext cx="377687" cy="377687"/>
          </a:xfrm>
          <a:prstGeom prst="ellipse">
            <a:avLst/>
          </a:prstGeom>
          <a:solidFill>
            <a:srgbClr val="10BCCE"/>
          </a:solid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4" name="椭圆 43"/>
          <p:cNvSpPr/>
          <p:nvPr/>
        </p:nvSpPr>
        <p:spPr>
          <a:xfrm>
            <a:off x="7684478" y="3581782"/>
            <a:ext cx="377687" cy="377687"/>
          </a:xfrm>
          <a:prstGeom prst="ellipse">
            <a:avLst/>
          </a:prstGeom>
          <a:solidFill>
            <a:srgbClr val="10BCCE"/>
          </a:solid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5" name="椭圆 44"/>
          <p:cNvSpPr/>
          <p:nvPr/>
        </p:nvSpPr>
        <p:spPr>
          <a:xfrm>
            <a:off x="10157986" y="3581782"/>
            <a:ext cx="377687" cy="377687"/>
          </a:xfrm>
          <a:prstGeom prst="ellipse">
            <a:avLst/>
          </a:prstGeom>
          <a:solidFill>
            <a:srgbClr val="10BCCE"/>
          </a:solid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46" name="组合 45"/>
          <p:cNvGrpSpPr/>
          <p:nvPr/>
        </p:nvGrpSpPr>
        <p:grpSpPr>
          <a:xfrm>
            <a:off x="7747725" y="2324192"/>
            <a:ext cx="1519355" cy="1257592"/>
            <a:chOff x="3056805" y="1392148"/>
            <a:chExt cx="1979739" cy="1123670"/>
          </a:xfrm>
          <a:solidFill>
            <a:srgbClr val="10BCCE"/>
          </a:solidFill>
          <a:effectLst>
            <a:outerShdw blurRad="304800" dist="101600" dir="5400000" sx="95000" sy="95000" algn="t" rotWithShape="0">
              <a:srgbClr val="C0C0C0">
                <a:alpha val="80000"/>
              </a:srgbClr>
            </a:outerShdw>
          </a:effectLst>
        </p:grpSpPr>
        <p:sp>
          <p:nvSpPr>
            <p:cNvPr id="47" name="等腰三角形 46"/>
            <p:cNvSpPr/>
            <p:nvPr/>
          </p:nvSpPr>
          <p:spPr>
            <a:xfrm flipV="1">
              <a:off x="3099732" y="2277287"/>
              <a:ext cx="276696" cy="238531"/>
            </a:xfrm>
            <a:prstGeom prst="triangle">
              <a:avLst/>
            </a:prstGeom>
            <a:grpFill/>
            <a:ln>
              <a:solidFill>
                <a:srgbClr val="D1A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8" name="圆角矩形 47"/>
            <p:cNvSpPr/>
            <p:nvPr/>
          </p:nvSpPr>
          <p:spPr>
            <a:xfrm>
              <a:off x="3056805" y="1392148"/>
              <a:ext cx="1979739" cy="914400"/>
            </a:xfrm>
            <a:prstGeom prst="roundRect">
              <a:avLst>
                <a:gd name="adj" fmla="val 119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7 value</a:t>
              </a:r>
              <a:r>
                <a:rPr lang="zh-CN" altLang="en-US" sz="2000" b="1" dirty="0" smtClean="0"/>
                <a:t>值与</a:t>
              </a:r>
              <a:r>
                <a:rPr lang="en-US" altLang="zh-CN" sz="2000" b="1" dirty="0" smtClean="0"/>
                <a:t>count</a:t>
              </a:r>
              <a:r>
                <a:rPr lang="zh-CN" altLang="en-US" sz="2000" b="1" dirty="0" smtClean="0"/>
                <a:t>值</a:t>
              </a:r>
              <a:endParaRPr lang="zh-CN" altLang="en-US" sz="2000" b="1" dirty="0"/>
            </a:p>
          </p:txBody>
        </p:sp>
      </p:grpSp>
      <p:grpSp>
        <p:nvGrpSpPr>
          <p:cNvPr id="49" name="组合 48"/>
          <p:cNvGrpSpPr/>
          <p:nvPr/>
        </p:nvGrpSpPr>
        <p:grpSpPr>
          <a:xfrm>
            <a:off x="10157986" y="2324192"/>
            <a:ext cx="1519355" cy="1257592"/>
            <a:chOff x="3056805" y="1392148"/>
            <a:chExt cx="1979739" cy="1123670"/>
          </a:xfrm>
          <a:solidFill>
            <a:srgbClr val="10BCCE"/>
          </a:solidFill>
          <a:effectLst>
            <a:outerShdw blurRad="304800" dist="101600" dir="5400000" sx="95000" sy="95000" algn="t" rotWithShape="0">
              <a:srgbClr val="C0C0C0">
                <a:alpha val="80000"/>
              </a:srgbClr>
            </a:outerShdw>
          </a:effectLst>
        </p:grpSpPr>
        <p:sp>
          <p:nvSpPr>
            <p:cNvPr id="50" name="等腰三角形 49"/>
            <p:cNvSpPr/>
            <p:nvPr/>
          </p:nvSpPr>
          <p:spPr>
            <a:xfrm flipV="1">
              <a:off x="3099732" y="2277287"/>
              <a:ext cx="276696" cy="238531"/>
            </a:xfrm>
            <a:prstGeom prst="triangle">
              <a:avLst/>
            </a:prstGeom>
            <a:grpFill/>
            <a:ln>
              <a:solidFill>
                <a:srgbClr val="D1A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1" name="圆角矩形 50"/>
            <p:cNvSpPr/>
            <p:nvPr/>
          </p:nvSpPr>
          <p:spPr>
            <a:xfrm>
              <a:off x="3056805" y="1392148"/>
              <a:ext cx="1979739" cy="914400"/>
            </a:xfrm>
            <a:prstGeom prst="roundRect">
              <a:avLst>
                <a:gd name="adj" fmla="val 119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t>9 </a:t>
              </a:r>
              <a:r>
                <a:rPr lang="zh-CN" altLang="en-US" sz="2000" b="1" dirty="0" smtClean="0"/>
                <a:t>列出夜光数据表格</a:t>
              </a:r>
              <a:endParaRPr lang="zh-CN" altLang="en-US" sz="2000" b="1" dirty="0"/>
            </a:p>
          </p:txBody>
        </p:sp>
      </p:grpSp>
      <p:sp>
        <p:nvSpPr>
          <p:cNvPr id="61" name="Freeform 15"/>
          <p:cNvSpPr>
            <a:spLocks noEditPoints="1"/>
          </p:cNvSpPr>
          <p:nvPr/>
        </p:nvSpPr>
        <p:spPr bwMode="auto">
          <a:xfrm>
            <a:off x="580645" y="1518958"/>
            <a:ext cx="331830" cy="260350"/>
          </a:xfrm>
          <a:custGeom>
            <a:avLst/>
            <a:gdLst>
              <a:gd name="T0" fmla="*/ 2147483646 w 125"/>
              <a:gd name="T1" fmla="*/ 2147483646 h 98"/>
              <a:gd name="T2" fmla="*/ 2147483646 w 125"/>
              <a:gd name="T3" fmla="*/ 2147483646 h 98"/>
              <a:gd name="T4" fmla="*/ 2147483646 w 125"/>
              <a:gd name="T5" fmla="*/ 2147483646 h 98"/>
              <a:gd name="T6" fmla="*/ 2147483646 w 125"/>
              <a:gd name="T7" fmla="*/ 2147483646 h 98"/>
              <a:gd name="T8" fmla="*/ 0 w 125"/>
              <a:gd name="T9" fmla="*/ 2147483646 h 98"/>
              <a:gd name="T10" fmla="*/ 0 w 125"/>
              <a:gd name="T11" fmla="*/ 2147483646 h 98"/>
              <a:gd name="T12" fmla="*/ 2147483646 w 125"/>
              <a:gd name="T13" fmla="*/ 2147483646 h 98"/>
              <a:gd name="T14" fmla="*/ 2147483646 w 125"/>
              <a:gd name="T15" fmla="*/ 2147483646 h 98"/>
              <a:gd name="T16" fmla="*/ 2147483646 w 125"/>
              <a:gd name="T17" fmla="*/ 2147483646 h 98"/>
              <a:gd name="T18" fmla="*/ 2147483646 w 125"/>
              <a:gd name="T19" fmla="*/ 2147483646 h 98"/>
              <a:gd name="T20" fmla="*/ 2147483646 w 125"/>
              <a:gd name="T21" fmla="*/ 2147483646 h 98"/>
              <a:gd name="T22" fmla="*/ 2147483646 w 125"/>
              <a:gd name="T23" fmla="*/ 2147483646 h 98"/>
              <a:gd name="T24" fmla="*/ 2147483646 w 125"/>
              <a:gd name="T25" fmla="*/ 2147483646 h 98"/>
              <a:gd name="T26" fmla="*/ 2147483646 w 125"/>
              <a:gd name="T27" fmla="*/ 2147483646 h 98"/>
              <a:gd name="T28" fmla="*/ 2147483646 w 125"/>
              <a:gd name="T29" fmla="*/ 2147483646 h 98"/>
              <a:gd name="T30" fmla="*/ 2147483646 w 125"/>
              <a:gd name="T31" fmla="*/ 2147483646 h 98"/>
              <a:gd name="T32" fmla="*/ 2147483646 w 125"/>
              <a:gd name="T33" fmla="*/ 2147483646 h 98"/>
              <a:gd name="T34" fmla="*/ 2147483646 w 125"/>
              <a:gd name="T35" fmla="*/ 2147483646 h 98"/>
              <a:gd name="T36" fmla="*/ 2147483646 w 125"/>
              <a:gd name="T37" fmla="*/ 2147483646 h 98"/>
              <a:gd name="T38" fmla="*/ 2147483646 w 125"/>
              <a:gd name="T39" fmla="*/ 2147483646 h 98"/>
              <a:gd name="T40" fmla="*/ 2147483646 w 125"/>
              <a:gd name="T41" fmla="*/ 2147483646 h 98"/>
              <a:gd name="T42" fmla="*/ 2147483646 w 125"/>
              <a:gd name="T43" fmla="*/ 2147483646 h 98"/>
              <a:gd name="T44" fmla="*/ 2147483646 w 125"/>
              <a:gd name="T45" fmla="*/ 2147483646 h 98"/>
              <a:gd name="T46" fmla="*/ 2147483646 w 125"/>
              <a:gd name="T47" fmla="*/ 0 h 98"/>
              <a:gd name="T48" fmla="*/ 2147483646 w 125"/>
              <a:gd name="T49" fmla="*/ 0 h 98"/>
              <a:gd name="T50" fmla="*/ 2147483646 w 125"/>
              <a:gd name="T51" fmla="*/ 2147483646 h 98"/>
              <a:gd name="T52" fmla="*/ 2147483646 w 125"/>
              <a:gd name="T53" fmla="*/ 2147483646 h 98"/>
              <a:gd name="T54" fmla="*/ 2147483646 w 125"/>
              <a:gd name="T55" fmla="*/ 2147483646 h 98"/>
              <a:gd name="T56" fmla="*/ 2147483646 w 125"/>
              <a:gd name="T57" fmla="*/ 2147483646 h 98"/>
              <a:gd name="T58" fmla="*/ 2147483646 w 125"/>
              <a:gd name="T59" fmla="*/ 2147483646 h 98"/>
              <a:gd name="T60" fmla="*/ 0 w 125"/>
              <a:gd name="T61" fmla="*/ 2147483646 h 98"/>
              <a:gd name="T62" fmla="*/ 0 w 125"/>
              <a:gd name="T63" fmla="*/ 2147483646 h 98"/>
              <a:gd name="T64" fmla="*/ 2147483646 w 125"/>
              <a:gd name="T65" fmla="*/ 2147483646 h 98"/>
              <a:gd name="T66" fmla="*/ 2147483646 w 125"/>
              <a:gd name="T67" fmla="*/ 2147483646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10BCC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TextBox 6"/>
          <p:cNvSpPr txBox="1"/>
          <p:nvPr/>
        </p:nvSpPr>
        <p:spPr>
          <a:xfrm>
            <a:off x="912475" y="1435627"/>
            <a:ext cx="2831691" cy="461665"/>
          </a:xfrm>
          <a:prstGeom prst="rect">
            <a:avLst/>
          </a:prstGeom>
          <a:noFill/>
        </p:spPr>
        <p:txBody>
          <a:bodyPr wrap="square" rtlCol="0">
            <a:spAutoFit/>
          </a:bodyPr>
          <a:lstStyle/>
          <a:p>
            <a:r>
              <a:rPr lang="zh-CN" altLang="en-US" b="1" dirty="0" smtClean="0">
                <a:solidFill>
                  <a:schemeClr val="bg1"/>
                </a:solidFill>
              </a:rPr>
              <a:t>编写程序代码</a:t>
            </a:r>
            <a:r>
              <a:rPr lang="en-US" altLang="zh-CN" b="1" dirty="0" smtClean="0">
                <a:solidFill>
                  <a:schemeClr val="bg1"/>
                </a:solidFill>
              </a:rPr>
              <a:t>——</a:t>
            </a:r>
            <a:endParaRPr lang="zh-CN" altLang="en-US" b="1" dirty="0">
              <a:solidFill>
                <a:schemeClr val="bg1"/>
              </a:solidFill>
            </a:endParaRPr>
          </a:p>
        </p:txBody>
      </p:sp>
      <p:pic>
        <p:nvPicPr>
          <p:cNvPr id="30721" name="Picture 1" descr="C:\Users\think\Documents\Tencent Files\2488826505\Image\C2C\M1F$5AL0XPIYC0MR}D[}HVL.png"/>
          <p:cNvPicPr>
            <a:picLocks noChangeAspect="1" noChangeArrowheads="1"/>
          </p:cNvPicPr>
          <p:nvPr/>
        </p:nvPicPr>
        <p:blipFill>
          <a:blip r:embed="rId4"/>
          <a:srcRect/>
          <a:stretch>
            <a:fillRect/>
          </a:stretch>
        </p:blipFill>
        <p:spPr bwMode="auto">
          <a:xfrm>
            <a:off x="3614148" y="1194619"/>
            <a:ext cx="4206881" cy="4921115"/>
          </a:xfrm>
          <a:prstGeom prst="rect">
            <a:avLst/>
          </a:prstGeom>
          <a:noFill/>
        </p:spPr>
      </p:pic>
      <p:pic>
        <p:nvPicPr>
          <p:cNvPr id="30722" name="Picture 2" descr="C:\Users\think\Documents\Tencent Files\2488826505\Image\C2C\K7~L){$5S[`5%FW)P1$U4BM.png"/>
          <p:cNvPicPr>
            <a:picLocks noChangeAspect="1" noChangeArrowheads="1"/>
          </p:cNvPicPr>
          <p:nvPr/>
        </p:nvPicPr>
        <p:blipFill>
          <a:blip r:embed="rId5"/>
          <a:srcRect/>
          <a:stretch>
            <a:fillRect/>
          </a:stretch>
        </p:blipFill>
        <p:spPr bwMode="auto">
          <a:xfrm>
            <a:off x="7791533" y="1194619"/>
            <a:ext cx="4243149" cy="4921115"/>
          </a:xfrm>
          <a:prstGeom prst="rect">
            <a:avLst/>
          </a:prstGeom>
          <a:noFill/>
        </p:spPr>
      </p:pic>
      <p:sp>
        <p:nvSpPr>
          <p:cNvPr id="9" name="Freeform 15"/>
          <p:cNvSpPr>
            <a:spLocks noEditPoints="1"/>
          </p:cNvSpPr>
          <p:nvPr/>
        </p:nvSpPr>
        <p:spPr bwMode="auto">
          <a:xfrm>
            <a:off x="580645" y="1518958"/>
            <a:ext cx="331830" cy="260350"/>
          </a:xfrm>
          <a:custGeom>
            <a:avLst/>
            <a:gdLst>
              <a:gd name="T0" fmla="*/ 2147483646 w 125"/>
              <a:gd name="T1" fmla="*/ 2147483646 h 98"/>
              <a:gd name="T2" fmla="*/ 2147483646 w 125"/>
              <a:gd name="T3" fmla="*/ 2147483646 h 98"/>
              <a:gd name="T4" fmla="*/ 2147483646 w 125"/>
              <a:gd name="T5" fmla="*/ 2147483646 h 98"/>
              <a:gd name="T6" fmla="*/ 2147483646 w 125"/>
              <a:gd name="T7" fmla="*/ 2147483646 h 98"/>
              <a:gd name="T8" fmla="*/ 0 w 125"/>
              <a:gd name="T9" fmla="*/ 2147483646 h 98"/>
              <a:gd name="T10" fmla="*/ 0 w 125"/>
              <a:gd name="T11" fmla="*/ 2147483646 h 98"/>
              <a:gd name="T12" fmla="*/ 2147483646 w 125"/>
              <a:gd name="T13" fmla="*/ 2147483646 h 98"/>
              <a:gd name="T14" fmla="*/ 2147483646 w 125"/>
              <a:gd name="T15" fmla="*/ 2147483646 h 98"/>
              <a:gd name="T16" fmla="*/ 2147483646 w 125"/>
              <a:gd name="T17" fmla="*/ 2147483646 h 98"/>
              <a:gd name="T18" fmla="*/ 2147483646 w 125"/>
              <a:gd name="T19" fmla="*/ 2147483646 h 98"/>
              <a:gd name="T20" fmla="*/ 2147483646 w 125"/>
              <a:gd name="T21" fmla="*/ 2147483646 h 98"/>
              <a:gd name="T22" fmla="*/ 2147483646 w 125"/>
              <a:gd name="T23" fmla="*/ 2147483646 h 98"/>
              <a:gd name="T24" fmla="*/ 2147483646 w 125"/>
              <a:gd name="T25" fmla="*/ 2147483646 h 98"/>
              <a:gd name="T26" fmla="*/ 2147483646 w 125"/>
              <a:gd name="T27" fmla="*/ 2147483646 h 98"/>
              <a:gd name="T28" fmla="*/ 2147483646 w 125"/>
              <a:gd name="T29" fmla="*/ 2147483646 h 98"/>
              <a:gd name="T30" fmla="*/ 2147483646 w 125"/>
              <a:gd name="T31" fmla="*/ 2147483646 h 98"/>
              <a:gd name="T32" fmla="*/ 2147483646 w 125"/>
              <a:gd name="T33" fmla="*/ 2147483646 h 98"/>
              <a:gd name="T34" fmla="*/ 2147483646 w 125"/>
              <a:gd name="T35" fmla="*/ 2147483646 h 98"/>
              <a:gd name="T36" fmla="*/ 2147483646 w 125"/>
              <a:gd name="T37" fmla="*/ 2147483646 h 98"/>
              <a:gd name="T38" fmla="*/ 2147483646 w 125"/>
              <a:gd name="T39" fmla="*/ 2147483646 h 98"/>
              <a:gd name="T40" fmla="*/ 2147483646 w 125"/>
              <a:gd name="T41" fmla="*/ 2147483646 h 98"/>
              <a:gd name="T42" fmla="*/ 2147483646 w 125"/>
              <a:gd name="T43" fmla="*/ 2147483646 h 98"/>
              <a:gd name="T44" fmla="*/ 2147483646 w 125"/>
              <a:gd name="T45" fmla="*/ 2147483646 h 98"/>
              <a:gd name="T46" fmla="*/ 2147483646 w 125"/>
              <a:gd name="T47" fmla="*/ 0 h 98"/>
              <a:gd name="T48" fmla="*/ 2147483646 w 125"/>
              <a:gd name="T49" fmla="*/ 0 h 98"/>
              <a:gd name="T50" fmla="*/ 2147483646 w 125"/>
              <a:gd name="T51" fmla="*/ 2147483646 h 98"/>
              <a:gd name="T52" fmla="*/ 2147483646 w 125"/>
              <a:gd name="T53" fmla="*/ 2147483646 h 98"/>
              <a:gd name="T54" fmla="*/ 2147483646 w 125"/>
              <a:gd name="T55" fmla="*/ 2147483646 h 98"/>
              <a:gd name="T56" fmla="*/ 2147483646 w 125"/>
              <a:gd name="T57" fmla="*/ 2147483646 h 98"/>
              <a:gd name="T58" fmla="*/ 2147483646 w 125"/>
              <a:gd name="T59" fmla="*/ 2147483646 h 98"/>
              <a:gd name="T60" fmla="*/ 0 w 125"/>
              <a:gd name="T61" fmla="*/ 2147483646 h 98"/>
              <a:gd name="T62" fmla="*/ 0 w 125"/>
              <a:gd name="T63" fmla="*/ 2147483646 h 98"/>
              <a:gd name="T64" fmla="*/ 2147483646 w 125"/>
              <a:gd name="T65" fmla="*/ 2147483646 h 98"/>
              <a:gd name="T66" fmla="*/ 2147483646 w 125"/>
              <a:gd name="T67" fmla="*/ 2147483646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10BCC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TextBox 7"/>
          <p:cNvSpPr txBox="1"/>
          <p:nvPr/>
        </p:nvSpPr>
        <p:spPr>
          <a:xfrm>
            <a:off x="3298070" y="905386"/>
            <a:ext cx="5916029" cy="1133837"/>
          </a:xfrm>
          <a:prstGeom prst="rect">
            <a:avLst/>
          </a:prstGeom>
          <a:noFill/>
        </p:spPr>
        <p:txBody>
          <a:bodyPr wrap="square" rtlCol="0">
            <a:spAutoFit/>
          </a:bodyPr>
          <a:lstStyle/>
          <a:p>
            <a:pPr>
              <a:lnSpc>
                <a:spcPct val="150000"/>
              </a:lnSpc>
            </a:pPr>
            <a:r>
              <a:rPr lang="en-US" altLang="zh-CN" b="1" dirty="0" smtClean="0">
                <a:solidFill>
                  <a:schemeClr val="bg1"/>
                </a:solidFill>
              </a:rPr>
              <a:t>GDP (</a:t>
            </a:r>
            <a:r>
              <a:rPr lang="zh-CN" altLang="en-US" b="1" dirty="0" smtClean="0">
                <a:solidFill>
                  <a:schemeClr val="bg1"/>
                </a:solidFill>
              </a:rPr>
              <a:t>国内</a:t>
            </a:r>
            <a:r>
              <a:rPr lang="en-US" altLang="zh-CN" b="1" dirty="0" smtClean="0">
                <a:solidFill>
                  <a:schemeClr val="bg1"/>
                </a:solidFill>
              </a:rPr>
              <a:t>/</a:t>
            </a:r>
            <a:r>
              <a:rPr lang="zh-CN" altLang="en-US" b="1" dirty="0" smtClean="0">
                <a:solidFill>
                  <a:schemeClr val="bg1"/>
                </a:solidFill>
              </a:rPr>
              <a:t>地区生产总值</a:t>
            </a:r>
            <a:r>
              <a:rPr lang="en-US" altLang="zh-CN" b="1" dirty="0" smtClean="0">
                <a:solidFill>
                  <a:schemeClr val="bg1"/>
                </a:solidFill>
              </a:rPr>
              <a:t>)      </a:t>
            </a:r>
            <a:r>
              <a:rPr lang="zh-CN" altLang="en-US" b="1" dirty="0" smtClean="0">
                <a:solidFill>
                  <a:schemeClr val="bg1"/>
                </a:solidFill>
              </a:rPr>
              <a:t>单位：亿元</a:t>
            </a:r>
            <a:r>
              <a:rPr lang="en-US" altLang="zh-CN" b="1" dirty="0" smtClean="0">
                <a:solidFill>
                  <a:schemeClr val="bg1"/>
                </a:solidFill>
              </a:rPr>
              <a:t> </a:t>
            </a:r>
          </a:p>
          <a:p>
            <a:pPr>
              <a:lnSpc>
                <a:spcPct val="150000"/>
              </a:lnSpc>
            </a:pPr>
            <a:r>
              <a:rPr lang="zh-CN" altLang="en-US" b="1" dirty="0" smtClean="0">
                <a:solidFill>
                  <a:schemeClr val="bg1"/>
                </a:solidFill>
              </a:rPr>
              <a:t>年末常住人口                          单位：万人</a:t>
            </a:r>
            <a:endParaRPr lang="zh-CN" altLang="en-US" b="1" dirty="0">
              <a:solidFill>
                <a:schemeClr val="bg1"/>
              </a:solidFill>
            </a:endParaRPr>
          </a:p>
        </p:txBody>
      </p:sp>
      <p:pic>
        <p:nvPicPr>
          <p:cNvPr id="5122" name="Picture 2"/>
          <p:cNvPicPr>
            <a:picLocks noChangeAspect="1" noChangeArrowheads="1"/>
          </p:cNvPicPr>
          <p:nvPr/>
        </p:nvPicPr>
        <p:blipFill>
          <a:blip r:embed="rId4"/>
          <a:srcRect/>
          <a:stretch>
            <a:fillRect/>
          </a:stretch>
        </p:blipFill>
        <p:spPr bwMode="auto">
          <a:xfrm>
            <a:off x="1699465" y="2205545"/>
            <a:ext cx="4089401" cy="3858410"/>
          </a:xfrm>
          <a:prstGeom prst="rect">
            <a:avLst/>
          </a:prstGeom>
          <a:noFill/>
          <a:ln w="9525">
            <a:noFill/>
            <a:miter lim="800000"/>
            <a:headEnd/>
            <a:tailEnd/>
          </a:ln>
        </p:spPr>
      </p:pic>
      <p:sp>
        <p:nvSpPr>
          <p:cNvPr id="12" name="TextBox 11"/>
          <p:cNvSpPr txBox="1"/>
          <p:nvPr/>
        </p:nvSpPr>
        <p:spPr>
          <a:xfrm>
            <a:off x="912475" y="1435627"/>
            <a:ext cx="2831691" cy="461665"/>
          </a:xfrm>
          <a:prstGeom prst="rect">
            <a:avLst/>
          </a:prstGeom>
          <a:noFill/>
        </p:spPr>
        <p:txBody>
          <a:bodyPr wrap="square" rtlCol="0">
            <a:spAutoFit/>
          </a:bodyPr>
          <a:lstStyle/>
          <a:p>
            <a:r>
              <a:rPr lang="zh-CN" altLang="en-US" b="1" dirty="0" smtClean="0">
                <a:solidFill>
                  <a:schemeClr val="bg1"/>
                </a:solidFill>
              </a:rPr>
              <a:t>选取变量</a:t>
            </a:r>
            <a:r>
              <a:rPr lang="en-US" altLang="zh-CN" b="1" dirty="0" smtClean="0">
                <a:solidFill>
                  <a:schemeClr val="bg1"/>
                </a:solidFill>
              </a:rPr>
              <a:t>——</a:t>
            </a:r>
            <a:endParaRPr lang="zh-CN" altLang="en-US" b="1" dirty="0">
              <a:solidFill>
                <a:schemeClr val="bg1"/>
              </a:solidFill>
            </a:endParaRPr>
          </a:p>
        </p:txBody>
      </p:sp>
      <p:sp>
        <p:nvSpPr>
          <p:cNvPr id="13" name="TextBox 12"/>
          <p:cNvSpPr txBox="1"/>
          <p:nvPr/>
        </p:nvSpPr>
        <p:spPr>
          <a:xfrm>
            <a:off x="6268066" y="2772697"/>
            <a:ext cx="5442154" cy="2862322"/>
          </a:xfrm>
          <a:prstGeom prst="rect">
            <a:avLst/>
          </a:prstGeom>
          <a:noFill/>
        </p:spPr>
        <p:txBody>
          <a:bodyPr wrap="square" rtlCol="0">
            <a:spAutoFit/>
          </a:bodyPr>
          <a:lstStyle/>
          <a:p>
            <a:pPr>
              <a:lnSpc>
                <a:spcPct val="150000"/>
              </a:lnSpc>
            </a:pPr>
            <a:r>
              <a:rPr lang="en-US" altLang="zh-CN" b="1" dirty="0" smtClean="0">
                <a:solidFill>
                  <a:schemeClr val="bg1"/>
                </a:solidFill>
              </a:rPr>
              <a:t>GDP:</a:t>
            </a:r>
          </a:p>
          <a:p>
            <a:pPr>
              <a:lnSpc>
                <a:spcPct val="150000"/>
              </a:lnSpc>
            </a:pPr>
            <a:r>
              <a:rPr lang="zh-CN" altLang="en-US" b="1" dirty="0" smtClean="0">
                <a:solidFill>
                  <a:schemeClr val="bg1"/>
                </a:solidFill>
              </a:rPr>
              <a:t>选取年份 </a:t>
            </a:r>
            <a:r>
              <a:rPr lang="en-US" altLang="zh-CN" b="1" dirty="0" smtClean="0">
                <a:solidFill>
                  <a:schemeClr val="bg1"/>
                </a:solidFill>
              </a:rPr>
              <a:t>[1993,2013]</a:t>
            </a:r>
          </a:p>
          <a:p>
            <a:pPr>
              <a:lnSpc>
                <a:spcPct val="150000"/>
              </a:lnSpc>
            </a:pPr>
            <a:endParaRPr lang="en-US" altLang="zh-CN" b="1" dirty="0" smtClean="0">
              <a:solidFill>
                <a:schemeClr val="bg1"/>
              </a:solidFill>
            </a:endParaRPr>
          </a:p>
          <a:p>
            <a:pPr>
              <a:lnSpc>
                <a:spcPct val="150000"/>
              </a:lnSpc>
            </a:pPr>
            <a:r>
              <a:rPr lang="zh-CN" altLang="en-US" b="1" dirty="0" smtClean="0">
                <a:solidFill>
                  <a:schemeClr val="bg1"/>
                </a:solidFill>
              </a:rPr>
              <a:t>数据来源：</a:t>
            </a:r>
            <a:endParaRPr lang="en-US" altLang="zh-CN" b="1" dirty="0" smtClean="0">
              <a:solidFill>
                <a:schemeClr val="bg1"/>
              </a:solidFill>
            </a:endParaRPr>
          </a:p>
          <a:p>
            <a:pPr>
              <a:lnSpc>
                <a:spcPct val="150000"/>
              </a:lnSpc>
            </a:pPr>
            <a:r>
              <a:rPr lang="zh-CN" altLang="en-US" b="1" dirty="0" smtClean="0">
                <a:solidFill>
                  <a:schemeClr val="bg1"/>
                </a:solidFill>
              </a:rPr>
              <a:t>中华人民共和国国家统计局官方网站</a:t>
            </a:r>
            <a:endParaRPr lang="zh-CN" altLang="en-US" b="1" dirty="0">
              <a:solidFill>
                <a:schemeClr val="bg1"/>
              </a:solidFill>
            </a:endParaRPr>
          </a:p>
        </p:txBody>
      </p:sp>
      <p:sp>
        <p:nvSpPr>
          <p:cNvPr id="14" name="Freeform 15"/>
          <p:cNvSpPr>
            <a:spLocks noEditPoints="1"/>
          </p:cNvSpPr>
          <p:nvPr/>
        </p:nvSpPr>
        <p:spPr bwMode="auto">
          <a:xfrm>
            <a:off x="580645" y="1518958"/>
            <a:ext cx="331830" cy="260350"/>
          </a:xfrm>
          <a:custGeom>
            <a:avLst/>
            <a:gdLst>
              <a:gd name="T0" fmla="*/ 2147483646 w 125"/>
              <a:gd name="T1" fmla="*/ 2147483646 h 98"/>
              <a:gd name="T2" fmla="*/ 2147483646 w 125"/>
              <a:gd name="T3" fmla="*/ 2147483646 h 98"/>
              <a:gd name="T4" fmla="*/ 2147483646 w 125"/>
              <a:gd name="T5" fmla="*/ 2147483646 h 98"/>
              <a:gd name="T6" fmla="*/ 2147483646 w 125"/>
              <a:gd name="T7" fmla="*/ 2147483646 h 98"/>
              <a:gd name="T8" fmla="*/ 0 w 125"/>
              <a:gd name="T9" fmla="*/ 2147483646 h 98"/>
              <a:gd name="T10" fmla="*/ 0 w 125"/>
              <a:gd name="T11" fmla="*/ 2147483646 h 98"/>
              <a:gd name="T12" fmla="*/ 2147483646 w 125"/>
              <a:gd name="T13" fmla="*/ 2147483646 h 98"/>
              <a:gd name="T14" fmla="*/ 2147483646 w 125"/>
              <a:gd name="T15" fmla="*/ 2147483646 h 98"/>
              <a:gd name="T16" fmla="*/ 2147483646 w 125"/>
              <a:gd name="T17" fmla="*/ 2147483646 h 98"/>
              <a:gd name="T18" fmla="*/ 2147483646 w 125"/>
              <a:gd name="T19" fmla="*/ 2147483646 h 98"/>
              <a:gd name="T20" fmla="*/ 2147483646 w 125"/>
              <a:gd name="T21" fmla="*/ 2147483646 h 98"/>
              <a:gd name="T22" fmla="*/ 2147483646 w 125"/>
              <a:gd name="T23" fmla="*/ 2147483646 h 98"/>
              <a:gd name="T24" fmla="*/ 2147483646 w 125"/>
              <a:gd name="T25" fmla="*/ 2147483646 h 98"/>
              <a:gd name="T26" fmla="*/ 2147483646 w 125"/>
              <a:gd name="T27" fmla="*/ 2147483646 h 98"/>
              <a:gd name="T28" fmla="*/ 2147483646 w 125"/>
              <a:gd name="T29" fmla="*/ 2147483646 h 98"/>
              <a:gd name="T30" fmla="*/ 2147483646 w 125"/>
              <a:gd name="T31" fmla="*/ 2147483646 h 98"/>
              <a:gd name="T32" fmla="*/ 2147483646 w 125"/>
              <a:gd name="T33" fmla="*/ 2147483646 h 98"/>
              <a:gd name="T34" fmla="*/ 2147483646 w 125"/>
              <a:gd name="T35" fmla="*/ 2147483646 h 98"/>
              <a:gd name="T36" fmla="*/ 2147483646 w 125"/>
              <a:gd name="T37" fmla="*/ 2147483646 h 98"/>
              <a:gd name="T38" fmla="*/ 2147483646 w 125"/>
              <a:gd name="T39" fmla="*/ 2147483646 h 98"/>
              <a:gd name="T40" fmla="*/ 2147483646 w 125"/>
              <a:gd name="T41" fmla="*/ 2147483646 h 98"/>
              <a:gd name="T42" fmla="*/ 2147483646 w 125"/>
              <a:gd name="T43" fmla="*/ 2147483646 h 98"/>
              <a:gd name="T44" fmla="*/ 2147483646 w 125"/>
              <a:gd name="T45" fmla="*/ 2147483646 h 98"/>
              <a:gd name="T46" fmla="*/ 2147483646 w 125"/>
              <a:gd name="T47" fmla="*/ 0 h 98"/>
              <a:gd name="T48" fmla="*/ 2147483646 w 125"/>
              <a:gd name="T49" fmla="*/ 0 h 98"/>
              <a:gd name="T50" fmla="*/ 2147483646 w 125"/>
              <a:gd name="T51" fmla="*/ 2147483646 h 98"/>
              <a:gd name="T52" fmla="*/ 2147483646 w 125"/>
              <a:gd name="T53" fmla="*/ 2147483646 h 98"/>
              <a:gd name="T54" fmla="*/ 2147483646 w 125"/>
              <a:gd name="T55" fmla="*/ 2147483646 h 98"/>
              <a:gd name="T56" fmla="*/ 2147483646 w 125"/>
              <a:gd name="T57" fmla="*/ 2147483646 h 98"/>
              <a:gd name="T58" fmla="*/ 2147483646 w 125"/>
              <a:gd name="T59" fmla="*/ 2147483646 h 98"/>
              <a:gd name="T60" fmla="*/ 0 w 125"/>
              <a:gd name="T61" fmla="*/ 2147483646 h 98"/>
              <a:gd name="T62" fmla="*/ 0 w 125"/>
              <a:gd name="T63" fmla="*/ 2147483646 h 98"/>
              <a:gd name="T64" fmla="*/ 2147483646 w 125"/>
              <a:gd name="T65" fmla="*/ 2147483646 h 98"/>
              <a:gd name="T66" fmla="*/ 2147483646 w 125"/>
              <a:gd name="T67" fmla="*/ 2147483646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10BCC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pic>
        <p:nvPicPr>
          <p:cNvPr id="9" name="Picture 1"/>
          <p:cNvPicPr>
            <a:picLocks noChangeAspect="1" noChangeArrowheads="1"/>
          </p:cNvPicPr>
          <p:nvPr/>
        </p:nvPicPr>
        <p:blipFill>
          <a:blip r:embed="rId4"/>
          <a:srcRect/>
          <a:stretch>
            <a:fillRect/>
          </a:stretch>
        </p:blipFill>
        <p:spPr bwMode="auto">
          <a:xfrm>
            <a:off x="627649" y="2429216"/>
            <a:ext cx="5340841" cy="3634739"/>
          </a:xfrm>
          <a:prstGeom prst="rect">
            <a:avLst/>
          </a:prstGeom>
          <a:noFill/>
          <a:ln w="9525">
            <a:noFill/>
            <a:miter lim="800000"/>
            <a:headEnd/>
            <a:tailEnd/>
          </a:ln>
        </p:spPr>
      </p:pic>
      <p:sp>
        <p:nvSpPr>
          <p:cNvPr id="10" name="TextBox 9"/>
          <p:cNvSpPr txBox="1"/>
          <p:nvPr/>
        </p:nvSpPr>
        <p:spPr>
          <a:xfrm>
            <a:off x="912475" y="1435627"/>
            <a:ext cx="2831691" cy="461665"/>
          </a:xfrm>
          <a:prstGeom prst="rect">
            <a:avLst/>
          </a:prstGeom>
          <a:noFill/>
        </p:spPr>
        <p:txBody>
          <a:bodyPr wrap="square" rtlCol="0">
            <a:spAutoFit/>
          </a:bodyPr>
          <a:lstStyle/>
          <a:p>
            <a:r>
              <a:rPr lang="zh-CN" altLang="en-US" b="1" dirty="0" smtClean="0">
                <a:solidFill>
                  <a:schemeClr val="bg1"/>
                </a:solidFill>
              </a:rPr>
              <a:t>选取变量</a:t>
            </a:r>
            <a:r>
              <a:rPr lang="en-US" altLang="zh-CN" b="1" dirty="0" smtClean="0">
                <a:solidFill>
                  <a:schemeClr val="bg1"/>
                </a:solidFill>
              </a:rPr>
              <a:t>——</a:t>
            </a:r>
            <a:endParaRPr lang="zh-CN" altLang="en-US" b="1" dirty="0">
              <a:solidFill>
                <a:schemeClr val="bg1"/>
              </a:solidFill>
            </a:endParaRPr>
          </a:p>
        </p:txBody>
      </p:sp>
      <p:sp>
        <p:nvSpPr>
          <p:cNvPr id="11" name="TextBox 10"/>
          <p:cNvSpPr txBox="1"/>
          <p:nvPr/>
        </p:nvSpPr>
        <p:spPr>
          <a:xfrm>
            <a:off x="3298070" y="905386"/>
            <a:ext cx="5916029" cy="1133837"/>
          </a:xfrm>
          <a:prstGeom prst="rect">
            <a:avLst/>
          </a:prstGeom>
          <a:noFill/>
        </p:spPr>
        <p:txBody>
          <a:bodyPr wrap="square" rtlCol="0">
            <a:spAutoFit/>
          </a:bodyPr>
          <a:lstStyle/>
          <a:p>
            <a:pPr>
              <a:lnSpc>
                <a:spcPct val="150000"/>
              </a:lnSpc>
            </a:pPr>
            <a:r>
              <a:rPr lang="en-US" altLang="zh-CN" b="1" dirty="0" smtClean="0">
                <a:solidFill>
                  <a:schemeClr val="bg1"/>
                </a:solidFill>
              </a:rPr>
              <a:t>GDP (</a:t>
            </a:r>
            <a:r>
              <a:rPr lang="zh-CN" altLang="en-US" b="1" dirty="0" smtClean="0">
                <a:solidFill>
                  <a:schemeClr val="bg1"/>
                </a:solidFill>
              </a:rPr>
              <a:t>国内</a:t>
            </a:r>
            <a:r>
              <a:rPr lang="en-US" altLang="zh-CN" b="1" dirty="0" smtClean="0">
                <a:solidFill>
                  <a:schemeClr val="bg1"/>
                </a:solidFill>
              </a:rPr>
              <a:t>/</a:t>
            </a:r>
            <a:r>
              <a:rPr lang="zh-CN" altLang="en-US" b="1" dirty="0" smtClean="0">
                <a:solidFill>
                  <a:schemeClr val="bg1"/>
                </a:solidFill>
              </a:rPr>
              <a:t>地区生产总值</a:t>
            </a:r>
            <a:r>
              <a:rPr lang="en-US" altLang="zh-CN" b="1" dirty="0" smtClean="0">
                <a:solidFill>
                  <a:schemeClr val="bg1"/>
                </a:solidFill>
              </a:rPr>
              <a:t>)      </a:t>
            </a:r>
            <a:r>
              <a:rPr lang="zh-CN" altLang="en-US" b="1" dirty="0" smtClean="0">
                <a:solidFill>
                  <a:schemeClr val="bg1"/>
                </a:solidFill>
              </a:rPr>
              <a:t>单位：亿元</a:t>
            </a:r>
            <a:r>
              <a:rPr lang="en-US" altLang="zh-CN" b="1" dirty="0" smtClean="0">
                <a:solidFill>
                  <a:schemeClr val="bg1"/>
                </a:solidFill>
              </a:rPr>
              <a:t> </a:t>
            </a:r>
          </a:p>
          <a:p>
            <a:pPr>
              <a:lnSpc>
                <a:spcPct val="150000"/>
              </a:lnSpc>
            </a:pPr>
            <a:r>
              <a:rPr lang="zh-CN" altLang="en-US" b="1" dirty="0" smtClean="0">
                <a:solidFill>
                  <a:schemeClr val="bg1"/>
                </a:solidFill>
              </a:rPr>
              <a:t>年末常住人口                          单位：万人</a:t>
            </a:r>
            <a:endParaRPr lang="zh-CN" altLang="en-US" b="1" dirty="0">
              <a:solidFill>
                <a:schemeClr val="bg1"/>
              </a:solidFill>
            </a:endParaRPr>
          </a:p>
        </p:txBody>
      </p:sp>
      <p:sp>
        <p:nvSpPr>
          <p:cNvPr id="12" name="TextBox 11"/>
          <p:cNvSpPr txBox="1"/>
          <p:nvPr/>
        </p:nvSpPr>
        <p:spPr>
          <a:xfrm>
            <a:off x="6268066" y="2772697"/>
            <a:ext cx="5442154" cy="2862322"/>
          </a:xfrm>
          <a:prstGeom prst="rect">
            <a:avLst/>
          </a:prstGeom>
          <a:noFill/>
        </p:spPr>
        <p:txBody>
          <a:bodyPr wrap="square" rtlCol="0">
            <a:spAutoFit/>
          </a:bodyPr>
          <a:lstStyle/>
          <a:p>
            <a:pPr>
              <a:lnSpc>
                <a:spcPct val="150000"/>
              </a:lnSpc>
            </a:pPr>
            <a:r>
              <a:rPr lang="zh-CN" altLang="en-US" b="1" dirty="0" smtClean="0">
                <a:solidFill>
                  <a:schemeClr val="bg1"/>
                </a:solidFill>
              </a:rPr>
              <a:t>年末常住人口</a:t>
            </a:r>
            <a:r>
              <a:rPr lang="en-US" altLang="zh-CN" b="1" dirty="0" smtClean="0">
                <a:solidFill>
                  <a:schemeClr val="bg1"/>
                </a:solidFill>
              </a:rPr>
              <a:t>:</a:t>
            </a:r>
          </a:p>
          <a:p>
            <a:pPr>
              <a:lnSpc>
                <a:spcPct val="150000"/>
              </a:lnSpc>
            </a:pPr>
            <a:r>
              <a:rPr lang="zh-CN" altLang="en-US" b="1" dirty="0" smtClean="0">
                <a:solidFill>
                  <a:schemeClr val="bg1"/>
                </a:solidFill>
              </a:rPr>
              <a:t>选取年份 </a:t>
            </a:r>
            <a:r>
              <a:rPr lang="en-US" altLang="zh-CN" b="1" dirty="0" smtClean="0">
                <a:solidFill>
                  <a:schemeClr val="bg1"/>
                </a:solidFill>
              </a:rPr>
              <a:t>[2000,2013]</a:t>
            </a:r>
          </a:p>
          <a:p>
            <a:pPr>
              <a:lnSpc>
                <a:spcPct val="150000"/>
              </a:lnSpc>
            </a:pPr>
            <a:endParaRPr lang="en-US" altLang="zh-CN" b="1" dirty="0" smtClean="0">
              <a:solidFill>
                <a:schemeClr val="bg1"/>
              </a:solidFill>
            </a:endParaRPr>
          </a:p>
          <a:p>
            <a:pPr>
              <a:lnSpc>
                <a:spcPct val="150000"/>
              </a:lnSpc>
            </a:pPr>
            <a:r>
              <a:rPr lang="zh-CN" altLang="en-US" b="1" dirty="0" smtClean="0">
                <a:solidFill>
                  <a:schemeClr val="bg1"/>
                </a:solidFill>
              </a:rPr>
              <a:t>数据来源：</a:t>
            </a:r>
            <a:endParaRPr lang="en-US" altLang="zh-CN" b="1" dirty="0" smtClean="0">
              <a:solidFill>
                <a:schemeClr val="bg1"/>
              </a:solidFill>
            </a:endParaRPr>
          </a:p>
          <a:p>
            <a:pPr>
              <a:lnSpc>
                <a:spcPct val="150000"/>
              </a:lnSpc>
            </a:pPr>
            <a:r>
              <a:rPr lang="zh-CN" altLang="en-US" b="1" dirty="0" smtClean="0">
                <a:solidFill>
                  <a:schemeClr val="bg1"/>
                </a:solidFill>
              </a:rPr>
              <a:t>中华人民共和国国家统计局官方网站</a:t>
            </a:r>
            <a:endParaRPr lang="zh-CN" altLang="en-US" b="1" dirty="0">
              <a:solidFill>
                <a:schemeClr val="bg1"/>
              </a:solidFill>
            </a:endParaRPr>
          </a:p>
        </p:txBody>
      </p:sp>
      <p:sp>
        <p:nvSpPr>
          <p:cNvPr id="13" name="Freeform 15"/>
          <p:cNvSpPr>
            <a:spLocks noEditPoints="1"/>
          </p:cNvSpPr>
          <p:nvPr/>
        </p:nvSpPr>
        <p:spPr bwMode="auto">
          <a:xfrm>
            <a:off x="580645" y="1518958"/>
            <a:ext cx="331830" cy="260350"/>
          </a:xfrm>
          <a:custGeom>
            <a:avLst/>
            <a:gdLst>
              <a:gd name="T0" fmla="*/ 2147483646 w 125"/>
              <a:gd name="T1" fmla="*/ 2147483646 h 98"/>
              <a:gd name="T2" fmla="*/ 2147483646 w 125"/>
              <a:gd name="T3" fmla="*/ 2147483646 h 98"/>
              <a:gd name="T4" fmla="*/ 2147483646 w 125"/>
              <a:gd name="T5" fmla="*/ 2147483646 h 98"/>
              <a:gd name="T6" fmla="*/ 2147483646 w 125"/>
              <a:gd name="T7" fmla="*/ 2147483646 h 98"/>
              <a:gd name="T8" fmla="*/ 0 w 125"/>
              <a:gd name="T9" fmla="*/ 2147483646 h 98"/>
              <a:gd name="T10" fmla="*/ 0 w 125"/>
              <a:gd name="T11" fmla="*/ 2147483646 h 98"/>
              <a:gd name="T12" fmla="*/ 2147483646 w 125"/>
              <a:gd name="T13" fmla="*/ 2147483646 h 98"/>
              <a:gd name="T14" fmla="*/ 2147483646 w 125"/>
              <a:gd name="T15" fmla="*/ 2147483646 h 98"/>
              <a:gd name="T16" fmla="*/ 2147483646 w 125"/>
              <a:gd name="T17" fmla="*/ 2147483646 h 98"/>
              <a:gd name="T18" fmla="*/ 2147483646 w 125"/>
              <a:gd name="T19" fmla="*/ 2147483646 h 98"/>
              <a:gd name="T20" fmla="*/ 2147483646 w 125"/>
              <a:gd name="T21" fmla="*/ 2147483646 h 98"/>
              <a:gd name="T22" fmla="*/ 2147483646 w 125"/>
              <a:gd name="T23" fmla="*/ 2147483646 h 98"/>
              <a:gd name="T24" fmla="*/ 2147483646 w 125"/>
              <a:gd name="T25" fmla="*/ 2147483646 h 98"/>
              <a:gd name="T26" fmla="*/ 2147483646 w 125"/>
              <a:gd name="T27" fmla="*/ 2147483646 h 98"/>
              <a:gd name="T28" fmla="*/ 2147483646 w 125"/>
              <a:gd name="T29" fmla="*/ 2147483646 h 98"/>
              <a:gd name="T30" fmla="*/ 2147483646 w 125"/>
              <a:gd name="T31" fmla="*/ 2147483646 h 98"/>
              <a:gd name="T32" fmla="*/ 2147483646 w 125"/>
              <a:gd name="T33" fmla="*/ 2147483646 h 98"/>
              <a:gd name="T34" fmla="*/ 2147483646 w 125"/>
              <a:gd name="T35" fmla="*/ 2147483646 h 98"/>
              <a:gd name="T36" fmla="*/ 2147483646 w 125"/>
              <a:gd name="T37" fmla="*/ 2147483646 h 98"/>
              <a:gd name="T38" fmla="*/ 2147483646 w 125"/>
              <a:gd name="T39" fmla="*/ 2147483646 h 98"/>
              <a:gd name="T40" fmla="*/ 2147483646 w 125"/>
              <a:gd name="T41" fmla="*/ 2147483646 h 98"/>
              <a:gd name="T42" fmla="*/ 2147483646 w 125"/>
              <a:gd name="T43" fmla="*/ 2147483646 h 98"/>
              <a:gd name="T44" fmla="*/ 2147483646 w 125"/>
              <a:gd name="T45" fmla="*/ 2147483646 h 98"/>
              <a:gd name="T46" fmla="*/ 2147483646 w 125"/>
              <a:gd name="T47" fmla="*/ 0 h 98"/>
              <a:gd name="T48" fmla="*/ 2147483646 w 125"/>
              <a:gd name="T49" fmla="*/ 0 h 98"/>
              <a:gd name="T50" fmla="*/ 2147483646 w 125"/>
              <a:gd name="T51" fmla="*/ 2147483646 h 98"/>
              <a:gd name="T52" fmla="*/ 2147483646 w 125"/>
              <a:gd name="T53" fmla="*/ 2147483646 h 98"/>
              <a:gd name="T54" fmla="*/ 2147483646 w 125"/>
              <a:gd name="T55" fmla="*/ 2147483646 h 98"/>
              <a:gd name="T56" fmla="*/ 2147483646 w 125"/>
              <a:gd name="T57" fmla="*/ 2147483646 h 98"/>
              <a:gd name="T58" fmla="*/ 2147483646 w 125"/>
              <a:gd name="T59" fmla="*/ 2147483646 h 98"/>
              <a:gd name="T60" fmla="*/ 0 w 125"/>
              <a:gd name="T61" fmla="*/ 2147483646 h 98"/>
              <a:gd name="T62" fmla="*/ 0 w 125"/>
              <a:gd name="T63" fmla="*/ 2147483646 h 98"/>
              <a:gd name="T64" fmla="*/ 2147483646 w 125"/>
              <a:gd name="T65" fmla="*/ 2147483646 h 98"/>
              <a:gd name="T66" fmla="*/ 2147483646 w 125"/>
              <a:gd name="T67" fmla="*/ 2147483646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10BCC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aphicFrame>
        <p:nvGraphicFramePr>
          <p:cNvPr id="7" name="图表 6"/>
          <p:cNvGraphicFramePr/>
          <p:nvPr/>
        </p:nvGraphicFramePr>
        <p:xfrm>
          <a:off x="-1" y="1991032"/>
          <a:ext cx="6120057" cy="37313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p:nvPr/>
        </p:nvGraphicFramePr>
        <p:xfrm>
          <a:off x="6121645" y="1991032"/>
          <a:ext cx="6071943" cy="373134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p:nvPr/>
        </p:nvGraphicFramePr>
        <p:xfrm>
          <a:off x="-1590" y="1991031"/>
          <a:ext cx="6120057" cy="373134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图表 9"/>
          <p:cNvGraphicFramePr/>
          <p:nvPr/>
        </p:nvGraphicFramePr>
        <p:xfrm>
          <a:off x="6120056" y="1991031"/>
          <a:ext cx="6071943" cy="3731341"/>
        </p:xfrm>
        <a:graphic>
          <a:graphicData uri="http://schemas.openxmlformats.org/drawingml/2006/chart">
            <c:chart xmlns:c="http://schemas.openxmlformats.org/drawingml/2006/chart" xmlns:r="http://schemas.openxmlformats.org/officeDocument/2006/relationships" r:id="rId7"/>
          </a:graphicData>
        </a:graphic>
      </p:graphicFrame>
      <p:sp>
        <p:nvSpPr>
          <p:cNvPr id="11" name="TextBox 10"/>
          <p:cNvSpPr txBox="1"/>
          <p:nvPr/>
        </p:nvSpPr>
        <p:spPr>
          <a:xfrm>
            <a:off x="3289954" y="1185012"/>
            <a:ext cx="5663381" cy="584775"/>
          </a:xfrm>
          <a:prstGeom prst="rect">
            <a:avLst/>
          </a:prstGeom>
          <a:noFill/>
        </p:spPr>
        <p:txBody>
          <a:bodyPr wrap="square" rtlCol="0">
            <a:spAutoFit/>
          </a:bodyPr>
          <a:lstStyle/>
          <a:p>
            <a:r>
              <a:rPr lang="zh-CN" altLang="zh-CN" sz="3200" b="1" dirty="0" smtClean="0">
                <a:solidFill>
                  <a:schemeClr val="bg1"/>
                </a:solidFill>
              </a:rPr>
              <a:t>夜光强度</a:t>
            </a:r>
            <a:r>
              <a:rPr lang="zh-CN" altLang="en-US" sz="3200" b="1" dirty="0" smtClean="0">
                <a:solidFill>
                  <a:schemeClr val="bg1"/>
                </a:solidFill>
              </a:rPr>
              <a:t>与</a:t>
            </a:r>
            <a:r>
              <a:rPr lang="zh-CN" altLang="zh-CN" sz="3200" b="1" dirty="0" smtClean="0">
                <a:solidFill>
                  <a:schemeClr val="bg1"/>
                </a:solidFill>
              </a:rPr>
              <a:t>人口密度</a:t>
            </a:r>
            <a:r>
              <a:rPr lang="zh-CN" altLang="en-US" sz="3200" b="1" dirty="0" smtClean="0">
                <a:solidFill>
                  <a:schemeClr val="bg1"/>
                </a:solidFill>
              </a:rPr>
              <a:t>的关系图</a:t>
            </a:r>
            <a:endParaRPr lang="zh-CN" altLang="en-US" sz="3200" b="1" dirty="0">
              <a:solidFill>
                <a:schemeClr val="bg1"/>
              </a:solidFill>
            </a:endParaRPr>
          </a:p>
        </p:txBody>
      </p:sp>
      <p:sp>
        <p:nvSpPr>
          <p:cNvPr id="12" name="Freeform 16"/>
          <p:cNvSpPr>
            <a:spLocks noEditPoints="1"/>
          </p:cNvSpPr>
          <p:nvPr/>
        </p:nvSpPr>
        <p:spPr bwMode="auto">
          <a:xfrm>
            <a:off x="2625213" y="1185012"/>
            <a:ext cx="565712" cy="584775"/>
          </a:xfrm>
          <a:custGeom>
            <a:avLst/>
            <a:gdLst>
              <a:gd name="T0" fmla="*/ 2147483646 w 143"/>
              <a:gd name="T1" fmla="*/ 2147483646 h 144"/>
              <a:gd name="T2" fmla="*/ 2147483646 w 143"/>
              <a:gd name="T3" fmla="*/ 2147483646 h 144"/>
              <a:gd name="T4" fmla="*/ 2147483646 w 143"/>
              <a:gd name="T5" fmla="*/ 2147483646 h 144"/>
              <a:gd name="T6" fmla="*/ 2147483646 w 143"/>
              <a:gd name="T7" fmla="*/ 2147483646 h 144"/>
              <a:gd name="T8" fmla="*/ 2147483646 w 143"/>
              <a:gd name="T9" fmla="*/ 2147483646 h 144"/>
              <a:gd name="T10" fmla="*/ 2147483646 w 143"/>
              <a:gd name="T11" fmla="*/ 2147483646 h 144"/>
              <a:gd name="T12" fmla="*/ 2147483646 w 143"/>
              <a:gd name="T13" fmla="*/ 2147483646 h 144"/>
              <a:gd name="T14" fmla="*/ 2147483646 w 143"/>
              <a:gd name="T15" fmla="*/ 2147483646 h 144"/>
              <a:gd name="T16" fmla="*/ 2147483646 w 143"/>
              <a:gd name="T17" fmla="*/ 2147483646 h 144"/>
              <a:gd name="T18" fmla="*/ 2147483646 w 143"/>
              <a:gd name="T19" fmla="*/ 2147483646 h 144"/>
              <a:gd name="T20" fmla="*/ 2147483646 w 143"/>
              <a:gd name="T21" fmla="*/ 2147483646 h 144"/>
              <a:gd name="T22" fmla="*/ 2147483646 w 143"/>
              <a:gd name="T23" fmla="*/ 2147483646 h 144"/>
              <a:gd name="T24" fmla="*/ 2147483646 w 143"/>
              <a:gd name="T25" fmla="*/ 2147483646 h 144"/>
              <a:gd name="T26" fmla="*/ 2147483646 w 143"/>
              <a:gd name="T27" fmla="*/ 2147483646 h 144"/>
              <a:gd name="T28" fmla="*/ 2147483646 w 143"/>
              <a:gd name="T29" fmla="*/ 2147483646 h 144"/>
              <a:gd name="T30" fmla="*/ 2147483646 w 143"/>
              <a:gd name="T31" fmla="*/ 2147483646 h 144"/>
              <a:gd name="T32" fmla="*/ 0 w 143"/>
              <a:gd name="T33" fmla="*/ 2147483646 h 144"/>
              <a:gd name="T34" fmla="*/ 2147483646 w 143"/>
              <a:gd name="T35" fmla="*/ 2147483646 h 144"/>
              <a:gd name="T36" fmla="*/ 2147483646 w 143"/>
              <a:gd name="T37" fmla="*/ 2147483646 h 144"/>
              <a:gd name="T38" fmla="*/ 2147483646 w 143"/>
              <a:gd name="T39" fmla="*/ 2147483646 h 144"/>
              <a:gd name="T40" fmla="*/ 2147483646 w 143"/>
              <a:gd name="T41" fmla="*/ 2147483646 h 144"/>
              <a:gd name="T42" fmla="*/ 2147483646 w 143"/>
              <a:gd name="T43" fmla="*/ 2147483646 h 144"/>
              <a:gd name="T44" fmla="*/ 2147483646 w 143"/>
              <a:gd name="T45" fmla="*/ 2147483646 h 144"/>
              <a:gd name="T46" fmla="*/ 2147483646 w 143"/>
              <a:gd name="T47" fmla="*/ 2147483646 h 144"/>
              <a:gd name="T48" fmla="*/ 2147483646 w 143"/>
              <a:gd name="T49" fmla="*/ 2147483646 h 144"/>
              <a:gd name="T50" fmla="*/ 2147483646 w 143"/>
              <a:gd name="T51" fmla="*/ 2147483646 h 144"/>
              <a:gd name="T52" fmla="*/ 2147483646 w 143"/>
              <a:gd name="T53" fmla="*/ 2147483646 h 144"/>
              <a:gd name="T54" fmla="*/ 2147483646 w 143"/>
              <a:gd name="T55" fmla="*/ 2147483646 h 144"/>
              <a:gd name="T56" fmla="*/ 2147483646 w 143"/>
              <a:gd name="T57" fmla="*/ 2147483646 h 144"/>
              <a:gd name="T58" fmla="*/ 2147483646 w 143"/>
              <a:gd name="T59" fmla="*/ 2147483646 h 144"/>
              <a:gd name="T60" fmla="*/ 2147483646 w 143"/>
              <a:gd name="T61" fmla="*/ 2147483646 h 144"/>
              <a:gd name="T62" fmla="*/ 2147483646 w 143"/>
              <a:gd name="T63" fmla="*/ 2147483646 h 144"/>
              <a:gd name="T64" fmla="*/ 2147483646 w 143"/>
              <a:gd name="T65" fmla="*/ 2147483646 h 144"/>
              <a:gd name="T66" fmla="*/ 2147483646 w 143"/>
              <a:gd name="T67" fmla="*/ 2147483646 h 144"/>
              <a:gd name="T68" fmla="*/ 2147483646 w 143"/>
              <a:gd name="T69" fmla="*/ 2147483646 h 144"/>
              <a:gd name="T70" fmla="*/ 2147483646 w 143"/>
              <a:gd name="T71" fmla="*/ 2147483646 h 144"/>
              <a:gd name="T72" fmla="*/ 2147483646 w 143"/>
              <a:gd name="T73" fmla="*/ 2147483646 h 1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3" h="144">
                <a:moveTo>
                  <a:pt x="70" y="40"/>
                </a:moveTo>
                <a:cubicBezTo>
                  <a:pt x="75" y="41"/>
                  <a:pt x="80" y="42"/>
                  <a:pt x="84" y="45"/>
                </a:cubicBezTo>
                <a:cubicBezTo>
                  <a:pt x="79" y="50"/>
                  <a:pt x="79" y="50"/>
                  <a:pt x="79" y="50"/>
                </a:cubicBezTo>
                <a:cubicBezTo>
                  <a:pt x="76" y="49"/>
                  <a:pt x="73" y="48"/>
                  <a:pt x="70" y="47"/>
                </a:cubicBezTo>
                <a:cubicBezTo>
                  <a:pt x="70" y="61"/>
                  <a:pt x="70" y="61"/>
                  <a:pt x="70" y="61"/>
                </a:cubicBezTo>
                <a:cubicBezTo>
                  <a:pt x="72" y="62"/>
                  <a:pt x="74" y="63"/>
                  <a:pt x="75" y="64"/>
                </a:cubicBezTo>
                <a:cubicBezTo>
                  <a:pt x="106" y="32"/>
                  <a:pt x="106" y="32"/>
                  <a:pt x="106" y="32"/>
                </a:cubicBezTo>
                <a:cubicBezTo>
                  <a:pt x="105" y="18"/>
                  <a:pt x="105" y="18"/>
                  <a:pt x="105" y="18"/>
                </a:cubicBezTo>
                <a:cubicBezTo>
                  <a:pt x="123" y="0"/>
                  <a:pt x="123" y="0"/>
                  <a:pt x="123" y="0"/>
                </a:cubicBezTo>
                <a:cubicBezTo>
                  <a:pt x="125" y="19"/>
                  <a:pt x="125" y="19"/>
                  <a:pt x="125" y="19"/>
                </a:cubicBezTo>
                <a:cubicBezTo>
                  <a:pt x="143" y="21"/>
                  <a:pt x="143" y="21"/>
                  <a:pt x="143" y="21"/>
                </a:cubicBezTo>
                <a:cubicBezTo>
                  <a:pt x="125" y="39"/>
                  <a:pt x="125" y="39"/>
                  <a:pt x="125" y="39"/>
                </a:cubicBezTo>
                <a:cubicBezTo>
                  <a:pt x="111" y="37"/>
                  <a:pt x="111" y="37"/>
                  <a:pt x="111" y="37"/>
                </a:cubicBezTo>
                <a:cubicBezTo>
                  <a:pt x="80" y="68"/>
                  <a:pt x="80" y="68"/>
                  <a:pt x="80" y="68"/>
                </a:cubicBezTo>
                <a:cubicBezTo>
                  <a:pt x="81" y="70"/>
                  <a:pt x="82" y="72"/>
                  <a:pt x="82" y="74"/>
                </a:cubicBezTo>
                <a:cubicBezTo>
                  <a:pt x="96" y="74"/>
                  <a:pt x="96" y="74"/>
                  <a:pt x="96" y="74"/>
                </a:cubicBezTo>
                <a:cubicBezTo>
                  <a:pt x="96" y="70"/>
                  <a:pt x="95" y="67"/>
                  <a:pt x="94" y="65"/>
                </a:cubicBezTo>
                <a:cubicBezTo>
                  <a:pt x="99" y="59"/>
                  <a:pt x="99" y="59"/>
                  <a:pt x="99" y="59"/>
                </a:cubicBezTo>
                <a:cubicBezTo>
                  <a:pt x="101" y="64"/>
                  <a:pt x="103" y="69"/>
                  <a:pt x="103" y="74"/>
                </a:cubicBezTo>
                <a:cubicBezTo>
                  <a:pt x="117" y="74"/>
                  <a:pt x="117" y="74"/>
                  <a:pt x="117" y="74"/>
                </a:cubicBezTo>
                <a:cubicBezTo>
                  <a:pt x="116" y="65"/>
                  <a:pt x="114" y="56"/>
                  <a:pt x="109" y="49"/>
                </a:cubicBezTo>
                <a:cubicBezTo>
                  <a:pt x="114" y="44"/>
                  <a:pt x="114" y="44"/>
                  <a:pt x="114" y="44"/>
                </a:cubicBezTo>
                <a:cubicBezTo>
                  <a:pt x="114" y="45"/>
                  <a:pt x="114" y="45"/>
                  <a:pt x="114" y="45"/>
                </a:cubicBezTo>
                <a:cubicBezTo>
                  <a:pt x="120" y="53"/>
                  <a:pt x="123" y="63"/>
                  <a:pt x="124" y="74"/>
                </a:cubicBezTo>
                <a:cubicBezTo>
                  <a:pt x="133" y="74"/>
                  <a:pt x="133" y="74"/>
                  <a:pt x="133" y="74"/>
                </a:cubicBezTo>
                <a:cubicBezTo>
                  <a:pt x="133" y="81"/>
                  <a:pt x="133" y="81"/>
                  <a:pt x="133" y="81"/>
                </a:cubicBezTo>
                <a:cubicBezTo>
                  <a:pt x="124" y="81"/>
                  <a:pt x="124" y="81"/>
                  <a:pt x="124" y="81"/>
                </a:cubicBezTo>
                <a:cubicBezTo>
                  <a:pt x="122" y="110"/>
                  <a:pt x="99" y="133"/>
                  <a:pt x="70" y="135"/>
                </a:cubicBezTo>
                <a:cubicBezTo>
                  <a:pt x="70" y="144"/>
                  <a:pt x="70" y="144"/>
                  <a:pt x="70" y="144"/>
                </a:cubicBezTo>
                <a:cubicBezTo>
                  <a:pt x="63" y="144"/>
                  <a:pt x="63" y="144"/>
                  <a:pt x="63" y="144"/>
                </a:cubicBezTo>
                <a:cubicBezTo>
                  <a:pt x="63" y="135"/>
                  <a:pt x="63" y="135"/>
                  <a:pt x="63" y="135"/>
                </a:cubicBezTo>
                <a:cubicBezTo>
                  <a:pt x="34" y="133"/>
                  <a:pt x="11" y="110"/>
                  <a:pt x="9" y="81"/>
                </a:cubicBezTo>
                <a:cubicBezTo>
                  <a:pt x="0" y="81"/>
                  <a:pt x="0" y="81"/>
                  <a:pt x="0" y="81"/>
                </a:cubicBezTo>
                <a:cubicBezTo>
                  <a:pt x="0" y="74"/>
                  <a:pt x="0" y="74"/>
                  <a:pt x="0" y="74"/>
                </a:cubicBezTo>
                <a:cubicBezTo>
                  <a:pt x="9" y="74"/>
                  <a:pt x="9" y="74"/>
                  <a:pt x="9" y="74"/>
                </a:cubicBezTo>
                <a:cubicBezTo>
                  <a:pt x="11" y="45"/>
                  <a:pt x="34" y="21"/>
                  <a:pt x="63" y="20"/>
                </a:cubicBezTo>
                <a:cubicBezTo>
                  <a:pt x="63" y="10"/>
                  <a:pt x="63" y="10"/>
                  <a:pt x="63" y="10"/>
                </a:cubicBezTo>
                <a:cubicBezTo>
                  <a:pt x="70" y="10"/>
                  <a:pt x="70" y="10"/>
                  <a:pt x="70" y="10"/>
                </a:cubicBezTo>
                <a:cubicBezTo>
                  <a:pt x="70" y="20"/>
                  <a:pt x="70" y="20"/>
                  <a:pt x="70" y="20"/>
                </a:cubicBezTo>
                <a:cubicBezTo>
                  <a:pt x="81" y="20"/>
                  <a:pt x="91" y="24"/>
                  <a:pt x="99" y="30"/>
                </a:cubicBezTo>
                <a:cubicBezTo>
                  <a:pt x="99" y="30"/>
                  <a:pt x="99" y="30"/>
                  <a:pt x="99" y="30"/>
                </a:cubicBezTo>
                <a:cubicBezTo>
                  <a:pt x="94" y="35"/>
                  <a:pt x="94" y="35"/>
                  <a:pt x="94" y="35"/>
                </a:cubicBezTo>
                <a:cubicBezTo>
                  <a:pt x="87" y="30"/>
                  <a:pt x="79" y="27"/>
                  <a:pt x="70" y="27"/>
                </a:cubicBezTo>
                <a:cubicBezTo>
                  <a:pt x="70" y="40"/>
                  <a:pt x="70" y="40"/>
                  <a:pt x="70" y="40"/>
                </a:cubicBezTo>
                <a:close/>
                <a:moveTo>
                  <a:pt x="82" y="81"/>
                </a:moveTo>
                <a:cubicBezTo>
                  <a:pt x="81" y="87"/>
                  <a:pt x="76" y="92"/>
                  <a:pt x="70" y="93"/>
                </a:cubicBezTo>
                <a:cubicBezTo>
                  <a:pt x="70" y="107"/>
                  <a:pt x="70" y="107"/>
                  <a:pt x="70" y="107"/>
                </a:cubicBezTo>
                <a:cubicBezTo>
                  <a:pt x="84" y="105"/>
                  <a:pt x="95" y="94"/>
                  <a:pt x="96" y="81"/>
                </a:cubicBezTo>
                <a:cubicBezTo>
                  <a:pt x="82" y="81"/>
                  <a:pt x="82" y="81"/>
                  <a:pt x="82" y="81"/>
                </a:cubicBezTo>
                <a:close/>
                <a:moveTo>
                  <a:pt x="63" y="93"/>
                </a:moveTo>
                <a:cubicBezTo>
                  <a:pt x="57" y="92"/>
                  <a:pt x="52" y="87"/>
                  <a:pt x="51" y="81"/>
                </a:cubicBezTo>
                <a:cubicBezTo>
                  <a:pt x="37" y="81"/>
                  <a:pt x="37" y="81"/>
                  <a:pt x="37" y="81"/>
                </a:cubicBezTo>
                <a:cubicBezTo>
                  <a:pt x="38" y="94"/>
                  <a:pt x="49" y="105"/>
                  <a:pt x="63" y="107"/>
                </a:cubicBezTo>
                <a:cubicBezTo>
                  <a:pt x="63" y="93"/>
                  <a:pt x="63" y="93"/>
                  <a:pt x="63" y="93"/>
                </a:cubicBezTo>
                <a:close/>
                <a:moveTo>
                  <a:pt x="51" y="74"/>
                </a:moveTo>
                <a:cubicBezTo>
                  <a:pt x="52" y="68"/>
                  <a:pt x="57" y="63"/>
                  <a:pt x="63" y="61"/>
                </a:cubicBezTo>
                <a:cubicBezTo>
                  <a:pt x="63" y="47"/>
                  <a:pt x="63" y="47"/>
                  <a:pt x="63" y="47"/>
                </a:cubicBezTo>
                <a:cubicBezTo>
                  <a:pt x="49" y="49"/>
                  <a:pt x="38" y="60"/>
                  <a:pt x="37" y="74"/>
                </a:cubicBezTo>
                <a:cubicBezTo>
                  <a:pt x="51" y="74"/>
                  <a:pt x="51" y="74"/>
                  <a:pt x="51" y="74"/>
                </a:cubicBezTo>
                <a:close/>
                <a:moveTo>
                  <a:pt x="63" y="27"/>
                </a:moveTo>
                <a:cubicBezTo>
                  <a:pt x="38" y="28"/>
                  <a:pt x="18" y="49"/>
                  <a:pt x="16" y="74"/>
                </a:cubicBezTo>
                <a:cubicBezTo>
                  <a:pt x="30" y="74"/>
                  <a:pt x="30" y="74"/>
                  <a:pt x="30" y="74"/>
                </a:cubicBezTo>
                <a:cubicBezTo>
                  <a:pt x="31" y="56"/>
                  <a:pt x="45" y="42"/>
                  <a:pt x="63" y="40"/>
                </a:cubicBezTo>
                <a:cubicBezTo>
                  <a:pt x="63" y="27"/>
                  <a:pt x="63" y="27"/>
                  <a:pt x="63" y="27"/>
                </a:cubicBezTo>
                <a:close/>
                <a:moveTo>
                  <a:pt x="63" y="128"/>
                </a:moveTo>
                <a:cubicBezTo>
                  <a:pt x="63" y="114"/>
                  <a:pt x="63" y="114"/>
                  <a:pt x="63" y="114"/>
                </a:cubicBezTo>
                <a:cubicBezTo>
                  <a:pt x="45" y="112"/>
                  <a:pt x="31" y="98"/>
                  <a:pt x="30" y="81"/>
                </a:cubicBezTo>
                <a:cubicBezTo>
                  <a:pt x="16" y="81"/>
                  <a:pt x="16" y="81"/>
                  <a:pt x="16" y="81"/>
                </a:cubicBezTo>
                <a:cubicBezTo>
                  <a:pt x="18" y="106"/>
                  <a:pt x="38" y="126"/>
                  <a:pt x="63" y="128"/>
                </a:cubicBezTo>
                <a:close/>
                <a:moveTo>
                  <a:pt x="70" y="114"/>
                </a:moveTo>
                <a:cubicBezTo>
                  <a:pt x="70" y="128"/>
                  <a:pt x="70" y="128"/>
                  <a:pt x="70" y="128"/>
                </a:cubicBezTo>
                <a:cubicBezTo>
                  <a:pt x="95" y="126"/>
                  <a:pt x="115" y="106"/>
                  <a:pt x="117" y="81"/>
                </a:cubicBezTo>
                <a:cubicBezTo>
                  <a:pt x="103" y="81"/>
                  <a:pt x="103" y="81"/>
                  <a:pt x="103" y="81"/>
                </a:cubicBezTo>
                <a:cubicBezTo>
                  <a:pt x="102" y="98"/>
                  <a:pt x="88" y="112"/>
                  <a:pt x="70" y="114"/>
                </a:cubicBezTo>
                <a:close/>
              </a:path>
            </a:pathLst>
          </a:custGeom>
          <a:solidFill>
            <a:srgbClr val="0FB5C7"/>
          </a:solidFill>
          <a:ln>
            <a:noFill/>
          </a:ln>
        </p:spPr>
        <p:txBody>
          <a:bodyPr/>
          <a:lstStyle/>
          <a:p>
            <a:endParaRPr lang="zh-CN" altLang="en-US"/>
          </a:p>
        </p:txBody>
      </p:sp>
      <p:sp>
        <p:nvSpPr>
          <p:cNvPr id="13" name="TextBox 12"/>
          <p:cNvSpPr txBox="1"/>
          <p:nvPr/>
        </p:nvSpPr>
        <p:spPr>
          <a:xfrm>
            <a:off x="4592009" y="6063954"/>
            <a:ext cx="3052916" cy="338554"/>
          </a:xfrm>
          <a:prstGeom prst="rect">
            <a:avLst/>
          </a:prstGeom>
          <a:noFill/>
        </p:spPr>
        <p:txBody>
          <a:bodyPr wrap="square" rtlCol="0">
            <a:spAutoFit/>
          </a:bodyPr>
          <a:lstStyle/>
          <a:p>
            <a:pPr algn="ctr"/>
            <a:r>
              <a:rPr lang="zh-CN" altLang="en-US" sz="1600" b="1" dirty="0" smtClean="0">
                <a:solidFill>
                  <a:srgbClr val="2C2C2C"/>
                </a:solidFill>
              </a:rPr>
              <a:t>人口密度的单位：人</a:t>
            </a:r>
            <a:r>
              <a:rPr lang="en-US" altLang="zh-CN" sz="1600" b="1" dirty="0" smtClean="0">
                <a:solidFill>
                  <a:srgbClr val="2C2C2C"/>
                </a:solidFill>
              </a:rPr>
              <a:t>/</a:t>
            </a:r>
            <a:r>
              <a:rPr lang="zh-CN" altLang="en-US" sz="1600" b="1" dirty="0" smtClean="0">
                <a:solidFill>
                  <a:srgbClr val="2C2C2C"/>
                </a:solidFill>
              </a:rPr>
              <a:t>平方千米</a:t>
            </a:r>
            <a:endParaRPr lang="zh-CN" altLang="en-US" sz="1600" b="1" dirty="0">
              <a:solidFill>
                <a:srgbClr val="2C2C2C"/>
              </a:solidFill>
            </a:endParaRPr>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TextBox 10"/>
          <p:cNvSpPr txBox="1"/>
          <p:nvPr/>
        </p:nvSpPr>
        <p:spPr>
          <a:xfrm>
            <a:off x="3289954" y="1185012"/>
            <a:ext cx="5663381" cy="584775"/>
          </a:xfrm>
          <a:prstGeom prst="rect">
            <a:avLst/>
          </a:prstGeom>
          <a:noFill/>
        </p:spPr>
        <p:txBody>
          <a:bodyPr wrap="square" rtlCol="0">
            <a:spAutoFit/>
          </a:bodyPr>
          <a:lstStyle/>
          <a:p>
            <a:r>
              <a:rPr lang="zh-CN" altLang="zh-CN" sz="3200" b="1" dirty="0" smtClean="0">
                <a:solidFill>
                  <a:schemeClr val="bg1"/>
                </a:solidFill>
              </a:rPr>
              <a:t>夜光强度</a:t>
            </a:r>
            <a:r>
              <a:rPr lang="zh-CN" altLang="en-US" sz="3200" b="1" dirty="0" smtClean="0">
                <a:solidFill>
                  <a:schemeClr val="bg1"/>
                </a:solidFill>
              </a:rPr>
              <a:t>与</a:t>
            </a:r>
            <a:r>
              <a:rPr lang="zh-CN" altLang="zh-CN" sz="3200" b="1" dirty="0" smtClean="0">
                <a:solidFill>
                  <a:schemeClr val="bg1"/>
                </a:solidFill>
              </a:rPr>
              <a:t>人口密度</a:t>
            </a:r>
            <a:r>
              <a:rPr lang="zh-CN" altLang="en-US" sz="3200" b="1" dirty="0" smtClean="0">
                <a:solidFill>
                  <a:schemeClr val="bg1"/>
                </a:solidFill>
              </a:rPr>
              <a:t>的关系图</a:t>
            </a:r>
            <a:endParaRPr lang="zh-CN" altLang="en-US" sz="3200" b="1" dirty="0">
              <a:solidFill>
                <a:schemeClr val="bg1"/>
              </a:solidFill>
            </a:endParaRPr>
          </a:p>
        </p:txBody>
      </p:sp>
      <p:graphicFrame>
        <p:nvGraphicFramePr>
          <p:cNvPr id="12" name="图表 11"/>
          <p:cNvGraphicFramePr/>
          <p:nvPr/>
        </p:nvGraphicFramePr>
        <p:xfrm>
          <a:off x="0" y="2050029"/>
          <a:ext cx="6060793" cy="3687095"/>
        </p:xfrm>
        <a:graphic>
          <a:graphicData uri="http://schemas.openxmlformats.org/drawingml/2006/chart">
            <c:chart xmlns:c="http://schemas.openxmlformats.org/drawingml/2006/chart" xmlns:r="http://schemas.openxmlformats.org/officeDocument/2006/relationships" r:id="rId4"/>
          </a:graphicData>
        </a:graphic>
      </p:graphicFrame>
      <p:sp>
        <p:nvSpPr>
          <p:cNvPr id="15" name="Freeform 16"/>
          <p:cNvSpPr>
            <a:spLocks noEditPoints="1"/>
          </p:cNvSpPr>
          <p:nvPr/>
        </p:nvSpPr>
        <p:spPr bwMode="auto">
          <a:xfrm>
            <a:off x="2625213" y="1185012"/>
            <a:ext cx="565712" cy="584775"/>
          </a:xfrm>
          <a:custGeom>
            <a:avLst/>
            <a:gdLst>
              <a:gd name="T0" fmla="*/ 2147483646 w 143"/>
              <a:gd name="T1" fmla="*/ 2147483646 h 144"/>
              <a:gd name="T2" fmla="*/ 2147483646 w 143"/>
              <a:gd name="T3" fmla="*/ 2147483646 h 144"/>
              <a:gd name="T4" fmla="*/ 2147483646 w 143"/>
              <a:gd name="T5" fmla="*/ 2147483646 h 144"/>
              <a:gd name="T6" fmla="*/ 2147483646 w 143"/>
              <a:gd name="T7" fmla="*/ 2147483646 h 144"/>
              <a:gd name="T8" fmla="*/ 2147483646 w 143"/>
              <a:gd name="T9" fmla="*/ 2147483646 h 144"/>
              <a:gd name="T10" fmla="*/ 2147483646 w 143"/>
              <a:gd name="T11" fmla="*/ 2147483646 h 144"/>
              <a:gd name="T12" fmla="*/ 2147483646 w 143"/>
              <a:gd name="T13" fmla="*/ 2147483646 h 144"/>
              <a:gd name="T14" fmla="*/ 2147483646 w 143"/>
              <a:gd name="T15" fmla="*/ 2147483646 h 144"/>
              <a:gd name="T16" fmla="*/ 2147483646 w 143"/>
              <a:gd name="T17" fmla="*/ 2147483646 h 144"/>
              <a:gd name="T18" fmla="*/ 2147483646 w 143"/>
              <a:gd name="T19" fmla="*/ 2147483646 h 144"/>
              <a:gd name="T20" fmla="*/ 2147483646 w 143"/>
              <a:gd name="T21" fmla="*/ 2147483646 h 144"/>
              <a:gd name="T22" fmla="*/ 2147483646 w 143"/>
              <a:gd name="T23" fmla="*/ 2147483646 h 144"/>
              <a:gd name="T24" fmla="*/ 2147483646 w 143"/>
              <a:gd name="T25" fmla="*/ 2147483646 h 144"/>
              <a:gd name="T26" fmla="*/ 2147483646 w 143"/>
              <a:gd name="T27" fmla="*/ 2147483646 h 144"/>
              <a:gd name="T28" fmla="*/ 2147483646 w 143"/>
              <a:gd name="T29" fmla="*/ 2147483646 h 144"/>
              <a:gd name="T30" fmla="*/ 2147483646 w 143"/>
              <a:gd name="T31" fmla="*/ 2147483646 h 144"/>
              <a:gd name="T32" fmla="*/ 0 w 143"/>
              <a:gd name="T33" fmla="*/ 2147483646 h 144"/>
              <a:gd name="T34" fmla="*/ 2147483646 w 143"/>
              <a:gd name="T35" fmla="*/ 2147483646 h 144"/>
              <a:gd name="T36" fmla="*/ 2147483646 w 143"/>
              <a:gd name="T37" fmla="*/ 2147483646 h 144"/>
              <a:gd name="T38" fmla="*/ 2147483646 w 143"/>
              <a:gd name="T39" fmla="*/ 2147483646 h 144"/>
              <a:gd name="T40" fmla="*/ 2147483646 w 143"/>
              <a:gd name="T41" fmla="*/ 2147483646 h 144"/>
              <a:gd name="T42" fmla="*/ 2147483646 w 143"/>
              <a:gd name="T43" fmla="*/ 2147483646 h 144"/>
              <a:gd name="T44" fmla="*/ 2147483646 w 143"/>
              <a:gd name="T45" fmla="*/ 2147483646 h 144"/>
              <a:gd name="T46" fmla="*/ 2147483646 w 143"/>
              <a:gd name="T47" fmla="*/ 2147483646 h 144"/>
              <a:gd name="T48" fmla="*/ 2147483646 w 143"/>
              <a:gd name="T49" fmla="*/ 2147483646 h 144"/>
              <a:gd name="T50" fmla="*/ 2147483646 w 143"/>
              <a:gd name="T51" fmla="*/ 2147483646 h 144"/>
              <a:gd name="T52" fmla="*/ 2147483646 w 143"/>
              <a:gd name="T53" fmla="*/ 2147483646 h 144"/>
              <a:gd name="T54" fmla="*/ 2147483646 w 143"/>
              <a:gd name="T55" fmla="*/ 2147483646 h 144"/>
              <a:gd name="T56" fmla="*/ 2147483646 w 143"/>
              <a:gd name="T57" fmla="*/ 2147483646 h 144"/>
              <a:gd name="T58" fmla="*/ 2147483646 w 143"/>
              <a:gd name="T59" fmla="*/ 2147483646 h 144"/>
              <a:gd name="T60" fmla="*/ 2147483646 w 143"/>
              <a:gd name="T61" fmla="*/ 2147483646 h 144"/>
              <a:gd name="T62" fmla="*/ 2147483646 w 143"/>
              <a:gd name="T63" fmla="*/ 2147483646 h 144"/>
              <a:gd name="T64" fmla="*/ 2147483646 w 143"/>
              <a:gd name="T65" fmla="*/ 2147483646 h 144"/>
              <a:gd name="T66" fmla="*/ 2147483646 w 143"/>
              <a:gd name="T67" fmla="*/ 2147483646 h 144"/>
              <a:gd name="T68" fmla="*/ 2147483646 w 143"/>
              <a:gd name="T69" fmla="*/ 2147483646 h 144"/>
              <a:gd name="T70" fmla="*/ 2147483646 w 143"/>
              <a:gd name="T71" fmla="*/ 2147483646 h 144"/>
              <a:gd name="T72" fmla="*/ 2147483646 w 143"/>
              <a:gd name="T73" fmla="*/ 2147483646 h 1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3" h="144">
                <a:moveTo>
                  <a:pt x="70" y="40"/>
                </a:moveTo>
                <a:cubicBezTo>
                  <a:pt x="75" y="41"/>
                  <a:pt x="80" y="42"/>
                  <a:pt x="84" y="45"/>
                </a:cubicBezTo>
                <a:cubicBezTo>
                  <a:pt x="79" y="50"/>
                  <a:pt x="79" y="50"/>
                  <a:pt x="79" y="50"/>
                </a:cubicBezTo>
                <a:cubicBezTo>
                  <a:pt x="76" y="49"/>
                  <a:pt x="73" y="48"/>
                  <a:pt x="70" y="47"/>
                </a:cubicBezTo>
                <a:cubicBezTo>
                  <a:pt x="70" y="61"/>
                  <a:pt x="70" y="61"/>
                  <a:pt x="70" y="61"/>
                </a:cubicBezTo>
                <a:cubicBezTo>
                  <a:pt x="72" y="62"/>
                  <a:pt x="74" y="63"/>
                  <a:pt x="75" y="64"/>
                </a:cubicBezTo>
                <a:cubicBezTo>
                  <a:pt x="106" y="32"/>
                  <a:pt x="106" y="32"/>
                  <a:pt x="106" y="32"/>
                </a:cubicBezTo>
                <a:cubicBezTo>
                  <a:pt x="105" y="18"/>
                  <a:pt x="105" y="18"/>
                  <a:pt x="105" y="18"/>
                </a:cubicBezTo>
                <a:cubicBezTo>
                  <a:pt x="123" y="0"/>
                  <a:pt x="123" y="0"/>
                  <a:pt x="123" y="0"/>
                </a:cubicBezTo>
                <a:cubicBezTo>
                  <a:pt x="125" y="19"/>
                  <a:pt x="125" y="19"/>
                  <a:pt x="125" y="19"/>
                </a:cubicBezTo>
                <a:cubicBezTo>
                  <a:pt x="143" y="21"/>
                  <a:pt x="143" y="21"/>
                  <a:pt x="143" y="21"/>
                </a:cubicBezTo>
                <a:cubicBezTo>
                  <a:pt x="125" y="39"/>
                  <a:pt x="125" y="39"/>
                  <a:pt x="125" y="39"/>
                </a:cubicBezTo>
                <a:cubicBezTo>
                  <a:pt x="111" y="37"/>
                  <a:pt x="111" y="37"/>
                  <a:pt x="111" y="37"/>
                </a:cubicBezTo>
                <a:cubicBezTo>
                  <a:pt x="80" y="68"/>
                  <a:pt x="80" y="68"/>
                  <a:pt x="80" y="68"/>
                </a:cubicBezTo>
                <a:cubicBezTo>
                  <a:pt x="81" y="70"/>
                  <a:pt x="82" y="72"/>
                  <a:pt x="82" y="74"/>
                </a:cubicBezTo>
                <a:cubicBezTo>
                  <a:pt x="96" y="74"/>
                  <a:pt x="96" y="74"/>
                  <a:pt x="96" y="74"/>
                </a:cubicBezTo>
                <a:cubicBezTo>
                  <a:pt x="96" y="70"/>
                  <a:pt x="95" y="67"/>
                  <a:pt x="94" y="65"/>
                </a:cubicBezTo>
                <a:cubicBezTo>
                  <a:pt x="99" y="59"/>
                  <a:pt x="99" y="59"/>
                  <a:pt x="99" y="59"/>
                </a:cubicBezTo>
                <a:cubicBezTo>
                  <a:pt x="101" y="64"/>
                  <a:pt x="103" y="69"/>
                  <a:pt x="103" y="74"/>
                </a:cubicBezTo>
                <a:cubicBezTo>
                  <a:pt x="117" y="74"/>
                  <a:pt x="117" y="74"/>
                  <a:pt x="117" y="74"/>
                </a:cubicBezTo>
                <a:cubicBezTo>
                  <a:pt x="116" y="65"/>
                  <a:pt x="114" y="56"/>
                  <a:pt x="109" y="49"/>
                </a:cubicBezTo>
                <a:cubicBezTo>
                  <a:pt x="114" y="44"/>
                  <a:pt x="114" y="44"/>
                  <a:pt x="114" y="44"/>
                </a:cubicBezTo>
                <a:cubicBezTo>
                  <a:pt x="114" y="45"/>
                  <a:pt x="114" y="45"/>
                  <a:pt x="114" y="45"/>
                </a:cubicBezTo>
                <a:cubicBezTo>
                  <a:pt x="120" y="53"/>
                  <a:pt x="123" y="63"/>
                  <a:pt x="124" y="74"/>
                </a:cubicBezTo>
                <a:cubicBezTo>
                  <a:pt x="133" y="74"/>
                  <a:pt x="133" y="74"/>
                  <a:pt x="133" y="74"/>
                </a:cubicBezTo>
                <a:cubicBezTo>
                  <a:pt x="133" y="81"/>
                  <a:pt x="133" y="81"/>
                  <a:pt x="133" y="81"/>
                </a:cubicBezTo>
                <a:cubicBezTo>
                  <a:pt x="124" y="81"/>
                  <a:pt x="124" y="81"/>
                  <a:pt x="124" y="81"/>
                </a:cubicBezTo>
                <a:cubicBezTo>
                  <a:pt x="122" y="110"/>
                  <a:pt x="99" y="133"/>
                  <a:pt x="70" y="135"/>
                </a:cubicBezTo>
                <a:cubicBezTo>
                  <a:pt x="70" y="144"/>
                  <a:pt x="70" y="144"/>
                  <a:pt x="70" y="144"/>
                </a:cubicBezTo>
                <a:cubicBezTo>
                  <a:pt x="63" y="144"/>
                  <a:pt x="63" y="144"/>
                  <a:pt x="63" y="144"/>
                </a:cubicBezTo>
                <a:cubicBezTo>
                  <a:pt x="63" y="135"/>
                  <a:pt x="63" y="135"/>
                  <a:pt x="63" y="135"/>
                </a:cubicBezTo>
                <a:cubicBezTo>
                  <a:pt x="34" y="133"/>
                  <a:pt x="11" y="110"/>
                  <a:pt x="9" y="81"/>
                </a:cubicBezTo>
                <a:cubicBezTo>
                  <a:pt x="0" y="81"/>
                  <a:pt x="0" y="81"/>
                  <a:pt x="0" y="81"/>
                </a:cubicBezTo>
                <a:cubicBezTo>
                  <a:pt x="0" y="74"/>
                  <a:pt x="0" y="74"/>
                  <a:pt x="0" y="74"/>
                </a:cubicBezTo>
                <a:cubicBezTo>
                  <a:pt x="9" y="74"/>
                  <a:pt x="9" y="74"/>
                  <a:pt x="9" y="74"/>
                </a:cubicBezTo>
                <a:cubicBezTo>
                  <a:pt x="11" y="45"/>
                  <a:pt x="34" y="21"/>
                  <a:pt x="63" y="20"/>
                </a:cubicBezTo>
                <a:cubicBezTo>
                  <a:pt x="63" y="10"/>
                  <a:pt x="63" y="10"/>
                  <a:pt x="63" y="10"/>
                </a:cubicBezTo>
                <a:cubicBezTo>
                  <a:pt x="70" y="10"/>
                  <a:pt x="70" y="10"/>
                  <a:pt x="70" y="10"/>
                </a:cubicBezTo>
                <a:cubicBezTo>
                  <a:pt x="70" y="20"/>
                  <a:pt x="70" y="20"/>
                  <a:pt x="70" y="20"/>
                </a:cubicBezTo>
                <a:cubicBezTo>
                  <a:pt x="81" y="20"/>
                  <a:pt x="91" y="24"/>
                  <a:pt x="99" y="30"/>
                </a:cubicBezTo>
                <a:cubicBezTo>
                  <a:pt x="99" y="30"/>
                  <a:pt x="99" y="30"/>
                  <a:pt x="99" y="30"/>
                </a:cubicBezTo>
                <a:cubicBezTo>
                  <a:pt x="94" y="35"/>
                  <a:pt x="94" y="35"/>
                  <a:pt x="94" y="35"/>
                </a:cubicBezTo>
                <a:cubicBezTo>
                  <a:pt x="87" y="30"/>
                  <a:pt x="79" y="27"/>
                  <a:pt x="70" y="27"/>
                </a:cubicBezTo>
                <a:cubicBezTo>
                  <a:pt x="70" y="40"/>
                  <a:pt x="70" y="40"/>
                  <a:pt x="70" y="40"/>
                </a:cubicBezTo>
                <a:close/>
                <a:moveTo>
                  <a:pt x="82" y="81"/>
                </a:moveTo>
                <a:cubicBezTo>
                  <a:pt x="81" y="87"/>
                  <a:pt x="76" y="92"/>
                  <a:pt x="70" y="93"/>
                </a:cubicBezTo>
                <a:cubicBezTo>
                  <a:pt x="70" y="107"/>
                  <a:pt x="70" y="107"/>
                  <a:pt x="70" y="107"/>
                </a:cubicBezTo>
                <a:cubicBezTo>
                  <a:pt x="84" y="105"/>
                  <a:pt x="95" y="94"/>
                  <a:pt x="96" y="81"/>
                </a:cubicBezTo>
                <a:cubicBezTo>
                  <a:pt x="82" y="81"/>
                  <a:pt x="82" y="81"/>
                  <a:pt x="82" y="81"/>
                </a:cubicBezTo>
                <a:close/>
                <a:moveTo>
                  <a:pt x="63" y="93"/>
                </a:moveTo>
                <a:cubicBezTo>
                  <a:pt x="57" y="92"/>
                  <a:pt x="52" y="87"/>
                  <a:pt x="51" y="81"/>
                </a:cubicBezTo>
                <a:cubicBezTo>
                  <a:pt x="37" y="81"/>
                  <a:pt x="37" y="81"/>
                  <a:pt x="37" y="81"/>
                </a:cubicBezTo>
                <a:cubicBezTo>
                  <a:pt x="38" y="94"/>
                  <a:pt x="49" y="105"/>
                  <a:pt x="63" y="107"/>
                </a:cubicBezTo>
                <a:cubicBezTo>
                  <a:pt x="63" y="93"/>
                  <a:pt x="63" y="93"/>
                  <a:pt x="63" y="93"/>
                </a:cubicBezTo>
                <a:close/>
                <a:moveTo>
                  <a:pt x="51" y="74"/>
                </a:moveTo>
                <a:cubicBezTo>
                  <a:pt x="52" y="68"/>
                  <a:pt x="57" y="63"/>
                  <a:pt x="63" y="61"/>
                </a:cubicBezTo>
                <a:cubicBezTo>
                  <a:pt x="63" y="47"/>
                  <a:pt x="63" y="47"/>
                  <a:pt x="63" y="47"/>
                </a:cubicBezTo>
                <a:cubicBezTo>
                  <a:pt x="49" y="49"/>
                  <a:pt x="38" y="60"/>
                  <a:pt x="37" y="74"/>
                </a:cubicBezTo>
                <a:cubicBezTo>
                  <a:pt x="51" y="74"/>
                  <a:pt x="51" y="74"/>
                  <a:pt x="51" y="74"/>
                </a:cubicBezTo>
                <a:close/>
                <a:moveTo>
                  <a:pt x="63" y="27"/>
                </a:moveTo>
                <a:cubicBezTo>
                  <a:pt x="38" y="28"/>
                  <a:pt x="18" y="49"/>
                  <a:pt x="16" y="74"/>
                </a:cubicBezTo>
                <a:cubicBezTo>
                  <a:pt x="30" y="74"/>
                  <a:pt x="30" y="74"/>
                  <a:pt x="30" y="74"/>
                </a:cubicBezTo>
                <a:cubicBezTo>
                  <a:pt x="31" y="56"/>
                  <a:pt x="45" y="42"/>
                  <a:pt x="63" y="40"/>
                </a:cubicBezTo>
                <a:cubicBezTo>
                  <a:pt x="63" y="27"/>
                  <a:pt x="63" y="27"/>
                  <a:pt x="63" y="27"/>
                </a:cubicBezTo>
                <a:close/>
                <a:moveTo>
                  <a:pt x="63" y="128"/>
                </a:moveTo>
                <a:cubicBezTo>
                  <a:pt x="63" y="114"/>
                  <a:pt x="63" y="114"/>
                  <a:pt x="63" y="114"/>
                </a:cubicBezTo>
                <a:cubicBezTo>
                  <a:pt x="45" y="112"/>
                  <a:pt x="31" y="98"/>
                  <a:pt x="30" y="81"/>
                </a:cubicBezTo>
                <a:cubicBezTo>
                  <a:pt x="16" y="81"/>
                  <a:pt x="16" y="81"/>
                  <a:pt x="16" y="81"/>
                </a:cubicBezTo>
                <a:cubicBezTo>
                  <a:pt x="18" y="106"/>
                  <a:pt x="38" y="126"/>
                  <a:pt x="63" y="128"/>
                </a:cubicBezTo>
                <a:close/>
                <a:moveTo>
                  <a:pt x="70" y="114"/>
                </a:moveTo>
                <a:cubicBezTo>
                  <a:pt x="70" y="128"/>
                  <a:pt x="70" y="128"/>
                  <a:pt x="70" y="128"/>
                </a:cubicBezTo>
                <a:cubicBezTo>
                  <a:pt x="95" y="126"/>
                  <a:pt x="115" y="106"/>
                  <a:pt x="117" y="81"/>
                </a:cubicBezTo>
                <a:cubicBezTo>
                  <a:pt x="103" y="81"/>
                  <a:pt x="103" y="81"/>
                  <a:pt x="103" y="81"/>
                </a:cubicBezTo>
                <a:cubicBezTo>
                  <a:pt x="102" y="98"/>
                  <a:pt x="88" y="112"/>
                  <a:pt x="70" y="114"/>
                </a:cubicBezTo>
                <a:close/>
              </a:path>
            </a:pathLst>
          </a:custGeom>
          <a:solidFill>
            <a:srgbClr val="0FB5C7"/>
          </a:solidFill>
          <a:ln>
            <a:noFill/>
          </a:ln>
        </p:spPr>
        <p:txBody>
          <a:bodyPr/>
          <a:lstStyle/>
          <a:p>
            <a:endParaRPr lang="zh-CN" altLang="en-US"/>
          </a:p>
        </p:txBody>
      </p:sp>
      <p:graphicFrame>
        <p:nvGraphicFramePr>
          <p:cNvPr id="19" name="图表 18"/>
          <p:cNvGraphicFramePr/>
          <p:nvPr/>
        </p:nvGraphicFramePr>
        <p:xfrm>
          <a:off x="6060791" y="2050029"/>
          <a:ext cx="6132001" cy="3687095"/>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p:cNvSpPr txBox="1"/>
          <p:nvPr/>
        </p:nvSpPr>
        <p:spPr>
          <a:xfrm>
            <a:off x="4592009" y="6063954"/>
            <a:ext cx="3052916" cy="338554"/>
          </a:xfrm>
          <a:prstGeom prst="rect">
            <a:avLst/>
          </a:prstGeom>
          <a:noFill/>
        </p:spPr>
        <p:txBody>
          <a:bodyPr wrap="square" rtlCol="0">
            <a:spAutoFit/>
          </a:bodyPr>
          <a:lstStyle/>
          <a:p>
            <a:pPr algn="ctr"/>
            <a:r>
              <a:rPr lang="zh-CN" altLang="en-US" sz="1600" b="1" dirty="0" smtClean="0">
                <a:solidFill>
                  <a:srgbClr val="2C2C2C"/>
                </a:solidFill>
              </a:rPr>
              <a:t>人口密度的单位：人</a:t>
            </a:r>
            <a:r>
              <a:rPr lang="en-US" altLang="zh-CN" sz="1600" b="1" dirty="0" smtClean="0">
                <a:solidFill>
                  <a:srgbClr val="2C2C2C"/>
                </a:solidFill>
              </a:rPr>
              <a:t>/</a:t>
            </a:r>
            <a:r>
              <a:rPr lang="zh-CN" altLang="en-US" sz="1600" b="1" dirty="0" smtClean="0">
                <a:solidFill>
                  <a:srgbClr val="2C2C2C"/>
                </a:solidFill>
              </a:rPr>
              <a:t>平方千米</a:t>
            </a:r>
            <a:endParaRPr lang="zh-CN" altLang="en-US" sz="1600" b="1" dirty="0">
              <a:solidFill>
                <a:srgbClr val="2C2C2C"/>
              </a:solidFill>
            </a:endParaRPr>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 name="TextBox 8"/>
          <p:cNvSpPr txBox="1"/>
          <p:nvPr/>
        </p:nvSpPr>
        <p:spPr>
          <a:xfrm>
            <a:off x="3289954" y="1185012"/>
            <a:ext cx="5663381" cy="584775"/>
          </a:xfrm>
          <a:prstGeom prst="rect">
            <a:avLst/>
          </a:prstGeom>
          <a:noFill/>
        </p:spPr>
        <p:txBody>
          <a:bodyPr wrap="square" rtlCol="0">
            <a:spAutoFit/>
          </a:bodyPr>
          <a:lstStyle/>
          <a:p>
            <a:r>
              <a:rPr lang="zh-CN" altLang="zh-CN" sz="3200" b="1" dirty="0" smtClean="0">
                <a:solidFill>
                  <a:schemeClr val="bg1"/>
                </a:solidFill>
              </a:rPr>
              <a:t>夜光强度</a:t>
            </a:r>
            <a:r>
              <a:rPr lang="zh-CN" altLang="en-US" sz="3200" b="1" dirty="0" smtClean="0">
                <a:solidFill>
                  <a:schemeClr val="bg1"/>
                </a:solidFill>
              </a:rPr>
              <a:t>与</a:t>
            </a:r>
            <a:r>
              <a:rPr lang="zh-CN" altLang="zh-CN" sz="3200" b="1" dirty="0" smtClean="0">
                <a:solidFill>
                  <a:schemeClr val="bg1"/>
                </a:solidFill>
              </a:rPr>
              <a:t>人口密度</a:t>
            </a:r>
            <a:r>
              <a:rPr lang="zh-CN" altLang="en-US" sz="3200" b="1" dirty="0" smtClean="0">
                <a:solidFill>
                  <a:schemeClr val="bg1"/>
                </a:solidFill>
              </a:rPr>
              <a:t>的关系图</a:t>
            </a:r>
            <a:endParaRPr lang="zh-CN" altLang="en-US" sz="3200" b="1" dirty="0">
              <a:solidFill>
                <a:schemeClr val="bg1"/>
              </a:solidFill>
            </a:endParaRPr>
          </a:p>
        </p:txBody>
      </p:sp>
      <p:graphicFrame>
        <p:nvGraphicFramePr>
          <p:cNvPr id="10" name="图表 9"/>
          <p:cNvGraphicFramePr/>
          <p:nvPr/>
        </p:nvGraphicFramePr>
        <p:xfrm>
          <a:off x="2729" y="2057400"/>
          <a:ext cx="6095999" cy="38124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p:nvPr/>
        </p:nvGraphicFramePr>
        <p:xfrm>
          <a:off x="6096001" y="2057400"/>
          <a:ext cx="6096001" cy="3812458"/>
        </p:xfrm>
        <a:graphic>
          <a:graphicData uri="http://schemas.openxmlformats.org/drawingml/2006/chart">
            <c:chart xmlns:c="http://schemas.openxmlformats.org/drawingml/2006/chart" xmlns:r="http://schemas.openxmlformats.org/officeDocument/2006/relationships" r:id="rId5"/>
          </a:graphicData>
        </a:graphic>
      </p:graphicFrame>
      <p:sp>
        <p:nvSpPr>
          <p:cNvPr id="12" name="Freeform 16"/>
          <p:cNvSpPr>
            <a:spLocks noEditPoints="1"/>
          </p:cNvSpPr>
          <p:nvPr/>
        </p:nvSpPr>
        <p:spPr bwMode="auto">
          <a:xfrm>
            <a:off x="2625213" y="1185012"/>
            <a:ext cx="565712" cy="584775"/>
          </a:xfrm>
          <a:custGeom>
            <a:avLst/>
            <a:gdLst>
              <a:gd name="T0" fmla="*/ 2147483646 w 143"/>
              <a:gd name="T1" fmla="*/ 2147483646 h 144"/>
              <a:gd name="T2" fmla="*/ 2147483646 w 143"/>
              <a:gd name="T3" fmla="*/ 2147483646 h 144"/>
              <a:gd name="T4" fmla="*/ 2147483646 w 143"/>
              <a:gd name="T5" fmla="*/ 2147483646 h 144"/>
              <a:gd name="T6" fmla="*/ 2147483646 w 143"/>
              <a:gd name="T7" fmla="*/ 2147483646 h 144"/>
              <a:gd name="T8" fmla="*/ 2147483646 w 143"/>
              <a:gd name="T9" fmla="*/ 2147483646 h 144"/>
              <a:gd name="T10" fmla="*/ 2147483646 w 143"/>
              <a:gd name="T11" fmla="*/ 2147483646 h 144"/>
              <a:gd name="T12" fmla="*/ 2147483646 w 143"/>
              <a:gd name="T13" fmla="*/ 2147483646 h 144"/>
              <a:gd name="T14" fmla="*/ 2147483646 w 143"/>
              <a:gd name="T15" fmla="*/ 2147483646 h 144"/>
              <a:gd name="T16" fmla="*/ 2147483646 w 143"/>
              <a:gd name="T17" fmla="*/ 2147483646 h 144"/>
              <a:gd name="T18" fmla="*/ 2147483646 w 143"/>
              <a:gd name="T19" fmla="*/ 2147483646 h 144"/>
              <a:gd name="T20" fmla="*/ 2147483646 w 143"/>
              <a:gd name="T21" fmla="*/ 2147483646 h 144"/>
              <a:gd name="T22" fmla="*/ 2147483646 w 143"/>
              <a:gd name="T23" fmla="*/ 2147483646 h 144"/>
              <a:gd name="T24" fmla="*/ 2147483646 w 143"/>
              <a:gd name="T25" fmla="*/ 2147483646 h 144"/>
              <a:gd name="T26" fmla="*/ 2147483646 w 143"/>
              <a:gd name="T27" fmla="*/ 2147483646 h 144"/>
              <a:gd name="T28" fmla="*/ 2147483646 w 143"/>
              <a:gd name="T29" fmla="*/ 2147483646 h 144"/>
              <a:gd name="T30" fmla="*/ 2147483646 w 143"/>
              <a:gd name="T31" fmla="*/ 2147483646 h 144"/>
              <a:gd name="T32" fmla="*/ 0 w 143"/>
              <a:gd name="T33" fmla="*/ 2147483646 h 144"/>
              <a:gd name="T34" fmla="*/ 2147483646 w 143"/>
              <a:gd name="T35" fmla="*/ 2147483646 h 144"/>
              <a:gd name="T36" fmla="*/ 2147483646 w 143"/>
              <a:gd name="T37" fmla="*/ 2147483646 h 144"/>
              <a:gd name="T38" fmla="*/ 2147483646 w 143"/>
              <a:gd name="T39" fmla="*/ 2147483646 h 144"/>
              <a:gd name="T40" fmla="*/ 2147483646 w 143"/>
              <a:gd name="T41" fmla="*/ 2147483646 h 144"/>
              <a:gd name="T42" fmla="*/ 2147483646 w 143"/>
              <a:gd name="T43" fmla="*/ 2147483646 h 144"/>
              <a:gd name="T44" fmla="*/ 2147483646 w 143"/>
              <a:gd name="T45" fmla="*/ 2147483646 h 144"/>
              <a:gd name="T46" fmla="*/ 2147483646 w 143"/>
              <a:gd name="T47" fmla="*/ 2147483646 h 144"/>
              <a:gd name="T48" fmla="*/ 2147483646 w 143"/>
              <a:gd name="T49" fmla="*/ 2147483646 h 144"/>
              <a:gd name="T50" fmla="*/ 2147483646 w 143"/>
              <a:gd name="T51" fmla="*/ 2147483646 h 144"/>
              <a:gd name="T52" fmla="*/ 2147483646 w 143"/>
              <a:gd name="T53" fmla="*/ 2147483646 h 144"/>
              <a:gd name="T54" fmla="*/ 2147483646 w 143"/>
              <a:gd name="T55" fmla="*/ 2147483646 h 144"/>
              <a:gd name="T56" fmla="*/ 2147483646 w 143"/>
              <a:gd name="T57" fmla="*/ 2147483646 h 144"/>
              <a:gd name="T58" fmla="*/ 2147483646 w 143"/>
              <a:gd name="T59" fmla="*/ 2147483646 h 144"/>
              <a:gd name="T60" fmla="*/ 2147483646 w 143"/>
              <a:gd name="T61" fmla="*/ 2147483646 h 144"/>
              <a:gd name="T62" fmla="*/ 2147483646 w 143"/>
              <a:gd name="T63" fmla="*/ 2147483646 h 144"/>
              <a:gd name="T64" fmla="*/ 2147483646 w 143"/>
              <a:gd name="T65" fmla="*/ 2147483646 h 144"/>
              <a:gd name="T66" fmla="*/ 2147483646 w 143"/>
              <a:gd name="T67" fmla="*/ 2147483646 h 144"/>
              <a:gd name="T68" fmla="*/ 2147483646 w 143"/>
              <a:gd name="T69" fmla="*/ 2147483646 h 144"/>
              <a:gd name="T70" fmla="*/ 2147483646 w 143"/>
              <a:gd name="T71" fmla="*/ 2147483646 h 144"/>
              <a:gd name="T72" fmla="*/ 2147483646 w 143"/>
              <a:gd name="T73" fmla="*/ 2147483646 h 1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3" h="144">
                <a:moveTo>
                  <a:pt x="70" y="40"/>
                </a:moveTo>
                <a:cubicBezTo>
                  <a:pt x="75" y="41"/>
                  <a:pt x="80" y="42"/>
                  <a:pt x="84" y="45"/>
                </a:cubicBezTo>
                <a:cubicBezTo>
                  <a:pt x="79" y="50"/>
                  <a:pt x="79" y="50"/>
                  <a:pt x="79" y="50"/>
                </a:cubicBezTo>
                <a:cubicBezTo>
                  <a:pt x="76" y="49"/>
                  <a:pt x="73" y="48"/>
                  <a:pt x="70" y="47"/>
                </a:cubicBezTo>
                <a:cubicBezTo>
                  <a:pt x="70" y="61"/>
                  <a:pt x="70" y="61"/>
                  <a:pt x="70" y="61"/>
                </a:cubicBezTo>
                <a:cubicBezTo>
                  <a:pt x="72" y="62"/>
                  <a:pt x="74" y="63"/>
                  <a:pt x="75" y="64"/>
                </a:cubicBezTo>
                <a:cubicBezTo>
                  <a:pt x="106" y="32"/>
                  <a:pt x="106" y="32"/>
                  <a:pt x="106" y="32"/>
                </a:cubicBezTo>
                <a:cubicBezTo>
                  <a:pt x="105" y="18"/>
                  <a:pt x="105" y="18"/>
                  <a:pt x="105" y="18"/>
                </a:cubicBezTo>
                <a:cubicBezTo>
                  <a:pt x="123" y="0"/>
                  <a:pt x="123" y="0"/>
                  <a:pt x="123" y="0"/>
                </a:cubicBezTo>
                <a:cubicBezTo>
                  <a:pt x="125" y="19"/>
                  <a:pt x="125" y="19"/>
                  <a:pt x="125" y="19"/>
                </a:cubicBezTo>
                <a:cubicBezTo>
                  <a:pt x="143" y="21"/>
                  <a:pt x="143" y="21"/>
                  <a:pt x="143" y="21"/>
                </a:cubicBezTo>
                <a:cubicBezTo>
                  <a:pt x="125" y="39"/>
                  <a:pt x="125" y="39"/>
                  <a:pt x="125" y="39"/>
                </a:cubicBezTo>
                <a:cubicBezTo>
                  <a:pt x="111" y="37"/>
                  <a:pt x="111" y="37"/>
                  <a:pt x="111" y="37"/>
                </a:cubicBezTo>
                <a:cubicBezTo>
                  <a:pt x="80" y="68"/>
                  <a:pt x="80" y="68"/>
                  <a:pt x="80" y="68"/>
                </a:cubicBezTo>
                <a:cubicBezTo>
                  <a:pt x="81" y="70"/>
                  <a:pt x="82" y="72"/>
                  <a:pt x="82" y="74"/>
                </a:cubicBezTo>
                <a:cubicBezTo>
                  <a:pt x="96" y="74"/>
                  <a:pt x="96" y="74"/>
                  <a:pt x="96" y="74"/>
                </a:cubicBezTo>
                <a:cubicBezTo>
                  <a:pt x="96" y="70"/>
                  <a:pt x="95" y="67"/>
                  <a:pt x="94" y="65"/>
                </a:cubicBezTo>
                <a:cubicBezTo>
                  <a:pt x="99" y="59"/>
                  <a:pt x="99" y="59"/>
                  <a:pt x="99" y="59"/>
                </a:cubicBezTo>
                <a:cubicBezTo>
                  <a:pt x="101" y="64"/>
                  <a:pt x="103" y="69"/>
                  <a:pt x="103" y="74"/>
                </a:cubicBezTo>
                <a:cubicBezTo>
                  <a:pt x="117" y="74"/>
                  <a:pt x="117" y="74"/>
                  <a:pt x="117" y="74"/>
                </a:cubicBezTo>
                <a:cubicBezTo>
                  <a:pt x="116" y="65"/>
                  <a:pt x="114" y="56"/>
                  <a:pt x="109" y="49"/>
                </a:cubicBezTo>
                <a:cubicBezTo>
                  <a:pt x="114" y="44"/>
                  <a:pt x="114" y="44"/>
                  <a:pt x="114" y="44"/>
                </a:cubicBezTo>
                <a:cubicBezTo>
                  <a:pt x="114" y="45"/>
                  <a:pt x="114" y="45"/>
                  <a:pt x="114" y="45"/>
                </a:cubicBezTo>
                <a:cubicBezTo>
                  <a:pt x="120" y="53"/>
                  <a:pt x="123" y="63"/>
                  <a:pt x="124" y="74"/>
                </a:cubicBezTo>
                <a:cubicBezTo>
                  <a:pt x="133" y="74"/>
                  <a:pt x="133" y="74"/>
                  <a:pt x="133" y="74"/>
                </a:cubicBezTo>
                <a:cubicBezTo>
                  <a:pt x="133" y="81"/>
                  <a:pt x="133" y="81"/>
                  <a:pt x="133" y="81"/>
                </a:cubicBezTo>
                <a:cubicBezTo>
                  <a:pt x="124" y="81"/>
                  <a:pt x="124" y="81"/>
                  <a:pt x="124" y="81"/>
                </a:cubicBezTo>
                <a:cubicBezTo>
                  <a:pt x="122" y="110"/>
                  <a:pt x="99" y="133"/>
                  <a:pt x="70" y="135"/>
                </a:cubicBezTo>
                <a:cubicBezTo>
                  <a:pt x="70" y="144"/>
                  <a:pt x="70" y="144"/>
                  <a:pt x="70" y="144"/>
                </a:cubicBezTo>
                <a:cubicBezTo>
                  <a:pt x="63" y="144"/>
                  <a:pt x="63" y="144"/>
                  <a:pt x="63" y="144"/>
                </a:cubicBezTo>
                <a:cubicBezTo>
                  <a:pt x="63" y="135"/>
                  <a:pt x="63" y="135"/>
                  <a:pt x="63" y="135"/>
                </a:cubicBezTo>
                <a:cubicBezTo>
                  <a:pt x="34" y="133"/>
                  <a:pt x="11" y="110"/>
                  <a:pt x="9" y="81"/>
                </a:cubicBezTo>
                <a:cubicBezTo>
                  <a:pt x="0" y="81"/>
                  <a:pt x="0" y="81"/>
                  <a:pt x="0" y="81"/>
                </a:cubicBezTo>
                <a:cubicBezTo>
                  <a:pt x="0" y="74"/>
                  <a:pt x="0" y="74"/>
                  <a:pt x="0" y="74"/>
                </a:cubicBezTo>
                <a:cubicBezTo>
                  <a:pt x="9" y="74"/>
                  <a:pt x="9" y="74"/>
                  <a:pt x="9" y="74"/>
                </a:cubicBezTo>
                <a:cubicBezTo>
                  <a:pt x="11" y="45"/>
                  <a:pt x="34" y="21"/>
                  <a:pt x="63" y="20"/>
                </a:cubicBezTo>
                <a:cubicBezTo>
                  <a:pt x="63" y="10"/>
                  <a:pt x="63" y="10"/>
                  <a:pt x="63" y="10"/>
                </a:cubicBezTo>
                <a:cubicBezTo>
                  <a:pt x="70" y="10"/>
                  <a:pt x="70" y="10"/>
                  <a:pt x="70" y="10"/>
                </a:cubicBezTo>
                <a:cubicBezTo>
                  <a:pt x="70" y="20"/>
                  <a:pt x="70" y="20"/>
                  <a:pt x="70" y="20"/>
                </a:cubicBezTo>
                <a:cubicBezTo>
                  <a:pt x="81" y="20"/>
                  <a:pt x="91" y="24"/>
                  <a:pt x="99" y="30"/>
                </a:cubicBezTo>
                <a:cubicBezTo>
                  <a:pt x="99" y="30"/>
                  <a:pt x="99" y="30"/>
                  <a:pt x="99" y="30"/>
                </a:cubicBezTo>
                <a:cubicBezTo>
                  <a:pt x="94" y="35"/>
                  <a:pt x="94" y="35"/>
                  <a:pt x="94" y="35"/>
                </a:cubicBezTo>
                <a:cubicBezTo>
                  <a:pt x="87" y="30"/>
                  <a:pt x="79" y="27"/>
                  <a:pt x="70" y="27"/>
                </a:cubicBezTo>
                <a:cubicBezTo>
                  <a:pt x="70" y="40"/>
                  <a:pt x="70" y="40"/>
                  <a:pt x="70" y="40"/>
                </a:cubicBezTo>
                <a:close/>
                <a:moveTo>
                  <a:pt x="82" y="81"/>
                </a:moveTo>
                <a:cubicBezTo>
                  <a:pt x="81" y="87"/>
                  <a:pt x="76" y="92"/>
                  <a:pt x="70" y="93"/>
                </a:cubicBezTo>
                <a:cubicBezTo>
                  <a:pt x="70" y="107"/>
                  <a:pt x="70" y="107"/>
                  <a:pt x="70" y="107"/>
                </a:cubicBezTo>
                <a:cubicBezTo>
                  <a:pt x="84" y="105"/>
                  <a:pt x="95" y="94"/>
                  <a:pt x="96" y="81"/>
                </a:cubicBezTo>
                <a:cubicBezTo>
                  <a:pt x="82" y="81"/>
                  <a:pt x="82" y="81"/>
                  <a:pt x="82" y="81"/>
                </a:cubicBezTo>
                <a:close/>
                <a:moveTo>
                  <a:pt x="63" y="93"/>
                </a:moveTo>
                <a:cubicBezTo>
                  <a:pt x="57" y="92"/>
                  <a:pt x="52" y="87"/>
                  <a:pt x="51" y="81"/>
                </a:cubicBezTo>
                <a:cubicBezTo>
                  <a:pt x="37" y="81"/>
                  <a:pt x="37" y="81"/>
                  <a:pt x="37" y="81"/>
                </a:cubicBezTo>
                <a:cubicBezTo>
                  <a:pt x="38" y="94"/>
                  <a:pt x="49" y="105"/>
                  <a:pt x="63" y="107"/>
                </a:cubicBezTo>
                <a:cubicBezTo>
                  <a:pt x="63" y="93"/>
                  <a:pt x="63" y="93"/>
                  <a:pt x="63" y="93"/>
                </a:cubicBezTo>
                <a:close/>
                <a:moveTo>
                  <a:pt x="51" y="74"/>
                </a:moveTo>
                <a:cubicBezTo>
                  <a:pt x="52" y="68"/>
                  <a:pt x="57" y="63"/>
                  <a:pt x="63" y="61"/>
                </a:cubicBezTo>
                <a:cubicBezTo>
                  <a:pt x="63" y="47"/>
                  <a:pt x="63" y="47"/>
                  <a:pt x="63" y="47"/>
                </a:cubicBezTo>
                <a:cubicBezTo>
                  <a:pt x="49" y="49"/>
                  <a:pt x="38" y="60"/>
                  <a:pt x="37" y="74"/>
                </a:cubicBezTo>
                <a:cubicBezTo>
                  <a:pt x="51" y="74"/>
                  <a:pt x="51" y="74"/>
                  <a:pt x="51" y="74"/>
                </a:cubicBezTo>
                <a:close/>
                <a:moveTo>
                  <a:pt x="63" y="27"/>
                </a:moveTo>
                <a:cubicBezTo>
                  <a:pt x="38" y="28"/>
                  <a:pt x="18" y="49"/>
                  <a:pt x="16" y="74"/>
                </a:cubicBezTo>
                <a:cubicBezTo>
                  <a:pt x="30" y="74"/>
                  <a:pt x="30" y="74"/>
                  <a:pt x="30" y="74"/>
                </a:cubicBezTo>
                <a:cubicBezTo>
                  <a:pt x="31" y="56"/>
                  <a:pt x="45" y="42"/>
                  <a:pt x="63" y="40"/>
                </a:cubicBezTo>
                <a:cubicBezTo>
                  <a:pt x="63" y="27"/>
                  <a:pt x="63" y="27"/>
                  <a:pt x="63" y="27"/>
                </a:cubicBezTo>
                <a:close/>
                <a:moveTo>
                  <a:pt x="63" y="128"/>
                </a:moveTo>
                <a:cubicBezTo>
                  <a:pt x="63" y="114"/>
                  <a:pt x="63" y="114"/>
                  <a:pt x="63" y="114"/>
                </a:cubicBezTo>
                <a:cubicBezTo>
                  <a:pt x="45" y="112"/>
                  <a:pt x="31" y="98"/>
                  <a:pt x="30" y="81"/>
                </a:cubicBezTo>
                <a:cubicBezTo>
                  <a:pt x="16" y="81"/>
                  <a:pt x="16" y="81"/>
                  <a:pt x="16" y="81"/>
                </a:cubicBezTo>
                <a:cubicBezTo>
                  <a:pt x="18" y="106"/>
                  <a:pt x="38" y="126"/>
                  <a:pt x="63" y="128"/>
                </a:cubicBezTo>
                <a:close/>
                <a:moveTo>
                  <a:pt x="70" y="114"/>
                </a:moveTo>
                <a:cubicBezTo>
                  <a:pt x="70" y="128"/>
                  <a:pt x="70" y="128"/>
                  <a:pt x="70" y="128"/>
                </a:cubicBezTo>
                <a:cubicBezTo>
                  <a:pt x="95" y="126"/>
                  <a:pt x="115" y="106"/>
                  <a:pt x="117" y="81"/>
                </a:cubicBezTo>
                <a:cubicBezTo>
                  <a:pt x="103" y="81"/>
                  <a:pt x="103" y="81"/>
                  <a:pt x="103" y="81"/>
                </a:cubicBezTo>
                <a:cubicBezTo>
                  <a:pt x="102" y="98"/>
                  <a:pt x="88" y="112"/>
                  <a:pt x="70" y="114"/>
                </a:cubicBezTo>
                <a:close/>
              </a:path>
            </a:pathLst>
          </a:custGeom>
          <a:solidFill>
            <a:srgbClr val="0FB5C7"/>
          </a:solidFill>
          <a:ln>
            <a:noFill/>
          </a:ln>
        </p:spPr>
        <p:txBody>
          <a:bodyPr/>
          <a:lstStyle/>
          <a:p>
            <a:endParaRPr lang="zh-CN" altLang="en-US"/>
          </a:p>
        </p:txBody>
      </p:sp>
      <p:sp>
        <p:nvSpPr>
          <p:cNvPr id="13" name="TextBox 12"/>
          <p:cNvSpPr txBox="1"/>
          <p:nvPr/>
        </p:nvSpPr>
        <p:spPr>
          <a:xfrm>
            <a:off x="4592009" y="6063954"/>
            <a:ext cx="3052916" cy="338554"/>
          </a:xfrm>
          <a:prstGeom prst="rect">
            <a:avLst/>
          </a:prstGeom>
          <a:noFill/>
        </p:spPr>
        <p:txBody>
          <a:bodyPr wrap="square" rtlCol="0">
            <a:spAutoFit/>
          </a:bodyPr>
          <a:lstStyle/>
          <a:p>
            <a:pPr algn="ctr"/>
            <a:r>
              <a:rPr lang="zh-CN" altLang="en-US" sz="1600" b="1" dirty="0" smtClean="0">
                <a:solidFill>
                  <a:srgbClr val="2C2C2C"/>
                </a:solidFill>
              </a:rPr>
              <a:t>人口密度的单位：人</a:t>
            </a:r>
            <a:r>
              <a:rPr lang="en-US" altLang="zh-CN" sz="1600" b="1" dirty="0" smtClean="0">
                <a:solidFill>
                  <a:srgbClr val="2C2C2C"/>
                </a:solidFill>
              </a:rPr>
              <a:t>/</a:t>
            </a:r>
            <a:r>
              <a:rPr lang="zh-CN" altLang="en-US" sz="1600" b="1" dirty="0" smtClean="0">
                <a:solidFill>
                  <a:srgbClr val="2C2C2C"/>
                </a:solidFill>
              </a:rPr>
              <a:t>平方千米</a:t>
            </a:r>
            <a:endParaRPr lang="zh-CN" altLang="en-US" sz="1600" b="1" dirty="0">
              <a:solidFill>
                <a:srgbClr val="2C2C2C"/>
              </a:solidFill>
            </a:endParaRPr>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TextBox 6"/>
          <p:cNvSpPr txBox="1"/>
          <p:nvPr/>
        </p:nvSpPr>
        <p:spPr>
          <a:xfrm>
            <a:off x="2809875" y="1185012"/>
            <a:ext cx="7054375" cy="584775"/>
          </a:xfrm>
          <a:prstGeom prst="rect">
            <a:avLst/>
          </a:prstGeom>
          <a:noFill/>
        </p:spPr>
        <p:txBody>
          <a:bodyPr wrap="square" rtlCol="0">
            <a:spAutoFit/>
          </a:bodyPr>
          <a:lstStyle/>
          <a:p>
            <a:r>
              <a:rPr lang="zh-CN" altLang="zh-CN" sz="3200" b="1" dirty="0" smtClean="0">
                <a:solidFill>
                  <a:schemeClr val="bg1"/>
                </a:solidFill>
              </a:rPr>
              <a:t>夜光强度</a:t>
            </a:r>
            <a:r>
              <a:rPr lang="zh-CN" altLang="en-US" sz="3200" b="1" dirty="0" smtClean="0">
                <a:solidFill>
                  <a:schemeClr val="bg1"/>
                </a:solidFill>
              </a:rPr>
              <a:t>与</a:t>
            </a:r>
            <a:r>
              <a:rPr lang="en-US" altLang="zh-CN" sz="3200" b="1" dirty="0" smtClean="0">
                <a:solidFill>
                  <a:schemeClr val="bg1"/>
                </a:solidFill>
              </a:rPr>
              <a:t>GDP</a:t>
            </a:r>
            <a:r>
              <a:rPr lang="zh-CN" altLang="en-US" sz="3200" b="1" dirty="0" smtClean="0">
                <a:solidFill>
                  <a:schemeClr val="bg1"/>
                </a:solidFill>
              </a:rPr>
              <a:t>、人均</a:t>
            </a:r>
            <a:r>
              <a:rPr lang="en-US" altLang="zh-CN" sz="3200" b="1" dirty="0" smtClean="0">
                <a:solidFill>
                  <a:schemeClr val="bg1"/>
                </a:solidFill>
              </a:rPr>
              <a:t>GDP</a:t>
            </a:r>
            <a:r>
              <a:rPr lang="zh-CN" altLang="en-US" sz="3200" b="1" dirty="0" smtClean="0">
                <a:solidFill>
                  <a:schemeClr val="bg1"/>
                </a:solidFill>
              </a:rPr>
              <a:t>的关系图</a:t>
            </a:r>
            <a:endParaRPr lang="zh-CN" altLang="en-US" sz="3200" b="1" dirty="0">
              <a:solidFill>
                <a:schemeClr val="bg1"/>
              </a:solidFill>
            </a:endParaRPr>
          </a:p>
        </p:txBody>
      </p:sp>
      <p:graphicFrame>
        <p:nvGraphicFramePr>
          <p:cNvPr id="9" name="图表 8"/>
          <p:cNvGraphicFramePr/>
          <p:nvPr/>
        </p:nvGraphicFramePr>
        <p:xfrm>
          <a:off x="-794" y="2197509"/>
          <a:ext cx="6214780" cy="334729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p:cNvGraphicFramePr/>
          <p:nvPr/>
        </p:nvGraphicFramePr>
        <p:xfrm>
          <a:off x="6213986" y="2197510"/>
          <a:ext cx="5978808" cy="3347290"/>
        </p:xfrm>
        <a:graphic>
          <a:graphicData uri="http://schemas.openxmlformats.org/drawingml/2006/chart">
            <c:chart xmlns:c="http://schemas.openxmlformats.org/drawingml/2006/chart" xmlns:r="http://schemas.openxmlformats.org/officeDocument/2006/relationships" r:id="rId5"/>
          </a:graphicData>
        </a:graphic>
      </p:graphicFrame>
      <p:sp>
        <p:nvSpPr>
          <p:cNvPr id="12" name="KSO_Shape"/>
          <p:cNvSpPr>
            <a:spLocks/>
          </p:cNvSpPr>
          <p:nvPr/>
        </p:nvSpPr>
        <p:spPr bwMode="auto">
          <a:xfrm>
            <a:off x="1769409" y="1389266"/>
            <a:ext cx="914245" cy="277285"/>
          </a:xfrm>
          <a:custGeom>
            <a:avLst/>
            <a:gdLst>
              <a:gd name="T0" fmla="*/ 233331 w 4350925"/>
              <a:gd name="T1" fmla="*/ 29242 h 1320333"/>
              <a:gd name="T2" fmla="*/ 204248 w 4350925"/>
              <a:gd name="T3" fmla="*/ 40055 h 1320333"/>
              <a:gd name="T4" fmla="*/ 236552 w 4350925"/>
              <a:gd name="T5" fmla="*/ 31333 h 1320333"/>
              <a:gd name="T6" fmla="*/ 241717 w 4350925"/>
              <a:gd name="T7" fmla="*/ 21624 h 1320333"/>
              <a:gd name="T8" fmla="*/ 279230 w 4350925"/>
              <a:gd name="T9" fmla="*/ 49355 h 1320333"/>
              <a:gd name="T10" fmla="*/ 290219 w 4350925"/>
              <a:gd name="T11" fmla="*/ 49380 h 1320333"/>
              <a:gd name="T12" fmla="*/ 365192 w 4350925"/>
              <a:gd name="T13" fmla="*/ 58384 h 1320333"/>
              <a:gd name="T14" fmla="*/ 264580 w 4350925"/>
              <a:gd name="T15" fmla="*/ 85951 h 1320333"/>
              <a:gd name="T16" fmla="*/ 241548 w 4350925"/>
              <a:gd name="T17" fmla="*/ 41127 h 1320333"/>
              <a:gd name="T18" fmla="*/ 222792 w 4350925"/>
              <a:gd name="T19" fmla="*/ 76402 h 1320333"/>
              <a:gd name="T20" fmla="*/ 197247 w 4350925"/>
              <a:gd name="T21" fmla="*/ 46165 h 1320333"/>
              <a:gd name="T22" fmla="*/ 175876 w 4350925"/>
              <a:gd name="T23" fmla="*/ 76443 h 1320333"/>
              <a:gd name="T24" fmla="*/ 170712 w 4350925"/>
              <a:gd name="T25" fmla="*/ 86153 h 1320333"/>
              <a:gd name="T26" fmla="*/ 170683 w 4350925"/>
              <a:gd name="T27" fmla="*/ 86108 h 1320333"/>
              <a:gd name="T28" fmla="*/ 123316 w 4350925"/>
              <a:gd name="T29" fmla="*/ 110682 h 1320333"/>
              <a:gd name="T30" fmla="*/ 160903 w 4350925"/>
              <a:gd name="T31" fmla="*/ 67807 h 1320333"/>
              <a:gd name="T32" fmla="*/ 147735 w 4350925"/>
              <a:gd name="T33" fmla="*/ 41127 h 1320333"/>
              <a:gd name="T34" fmla="*/ 128937 w 4350925"/>
              <a:gd name="T35" fmla="*/ 76448 h 1320333"/>
              <a:gd name="T36" fmla="*/ 123854 w 4350925"/>
              <a:gd name="T37" fmla="*/ 86202 h 1320333"/>
              <a:gd name="T38" fmla="*/ 123770 w 4350925"/>
              <a:gd name="T39" fmla="*/ 86153 h 1320333"/>
              <a:gd name="T40" fmla="*/ 123663 w 4350925"/>
              <a:gd name="T41" fmla="*/ 85827 h 1320333"/>
              <a:gd name="T42" fmla="*/ 82292 w 4350925"/>
              <a:gd name="T43" fmla="*/ 58653 h 1320333"/>
              <a:gd name="T44" fmla="*/ 81007 w 4350925"/>
              <a:gd name="T45" fmla="*/ 58644 h 1320333"/>
              <a:gd name="T46" fmla="*/ 0 w 4350925"/>
              <a:gd name="T47" fmla="*/ 49639 h 1320333"/>
              <a:gd name="T48" fmla="*/ 95158 w 4350925"/>
              <a:gd name="T49" fmla="*/ 29955 h 1320333"/>
              <a:gd name="T50" fmla="*/ 101509 w 4350925"/>
              <a:gd name="T51" fmla="*/ 22569 h 1320333"/>
              <a:gd name="T52" fmla="*/ 123854 w 4350925"/>
              <a:gd name="T53" fmla="*/ 66484 h 1320333"/>
              <a:gd name="T54" fmla="*/ 142739 w 4350925"/>
              <a:gd name="T55" fmla="*/ 31333 h 1320333"/>
              <a:gd name="T56" fmla="*/ 147904 w 4350925"/>
              <a:gd name="T57" fmla="*/ 21624 h 1320333"/>
              <a:gd name="T58" fmla="*/ 178383 w 4350925"/>
              <a:gd name="T59" fmla="*/ 52553 h 1320333"/>
              <a:gd name="T60" fmla="*/ 189679 w 4350925"/>
              <a:gd name="T61" fmla="*/ 31330 h 1320333"/>
              <a:gd name="T62" fmla="*/ 200692 w 4350925"/>
              <a:gd name="T63" fmla="*/ 33085 h 1320333"/>
              <a:gd name="T64" fmla="*/ 213880 w 4350925"/>
              <a:gd name="T65" fmla="*/ 7009 h 13203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350925" h="1320333">
                <a:moveTo>
                  <a:pt x="2911505" y="0"/>
                </a:moveTo>
                <a:lnTo>
                  <a:pt x="2779921" y="348834"/>
                </a:lnTo>
                <a:lnTo>
                  <a:pt x="2693817" y="250291"/>
                </a:lnTo>
                <a:lnTo>
                  <a:pt x="2433426" y="477813"/>
                </a:lnTo>
                <a:lnTo>
                  <a:pt x="2594688" y="794305"/>
                </a:lnTo>
                <a:lnTo>
                  <a:pt x="2818289" y="373772"/>
                </a:lnTo>
                <a:lnTo>
                  <a:pt x="2818271" y="373737"/>
                </a:lnTo>
                <a:lnTo>
                  <a:pt x="2879832" y="257957"/>
                </a:lnTo>
                <a:lnTo>
                  <a:pt x="3165635" y="818878"/>
                </a:lnTo>
                <a:lnTo>
                  <a:pt x="3326764" y="588760"/>
                </a:lnTo>
                <a:lnTo>
                  <a:pt x="3457892" y="588760"/>
                </a:lnTo>
                <a:lnTo>
                  <a:pt x="3457684" y="589057"/>
                </a:lnTo>
                <a:lnTo>
                  <a:pt x="4350925" y="589057"/>
                </a:lnTo>
                <a:lnTo>
                  <a:pt x="4350925" y="696470"/>
                </a:lnTo>
                <a:lnTo>
                  <a:pt x="3382473" y="696470"/>
                </a:lnTo>
                <a:lnTo>
                  <a:pt x="3152218" y="1025309"/>
                </a:lnTo>
                <a:lnTo>
                  <a:pt x="3151219" y="1027185"/>
                </a:lnTo>
                <a:lnTo>
                  <a:pt x="2877820" y="490608"/>
                </a:lnTo>
                <a:lnTo>
                  <a:pt x="2654218" y="911141"/>
                </a:lnTo>
                <a:lnTo>
                  <a:pt x="2654354" y="911406"/>
                </a:lnTo>
                <a:lnTo>
                  <a:pt x="2592792" y="1027185"/>
                </a:lnTo>
                <a:lnTo>
                  <a:pt x="2350011" y="550699"/>
                </a:lnTo>
                <a:lnTo>
                  <a:pt x="2233150" y="652808"/>
                </a:lnTo>
                <a:lnTo>
                  <a:pt x="2095397" y="911883"/>
                </a:lnTo>
                <a:lnTo>
                  <a:pt x="2095430" y="911947"/>
                </a:lnTo>
                <a:lnTo>
                  <a:pt x="2033869" y="1027726"/>
                </a:lnTo>
                <a:lnTo>
                  <a:pt x="2033560" y="1027120"/>
                </a:lnTo>
                <a:lnTo>
                  <a:pt x="2033526" y="1027185"/>
                </a:lnTo>
                <a:lnTo>
                  <a:pt x="1963031" y="888830"/>
                </a:lnTo>
                <a:lnTo>
                  <a:pt x="1469190" y="1320333"/>
                </a:lnTo>
                <a:lnTo>
                  <a:pt x="1409650" y="1252192"/>
                </a:lnTo>
                <a:lnTo>
                  <a:pt x="1917011" y="808876"/>
                </a:lnTo>
                <a:lnTo>
                  <a:pt x="1920665" y="805683"/>
                </a:lnTo>
                <a:lnTo>
                  <a:pt x="1760126" y="490608"/>
                </a:lnTo>
                <a:lnTo>
                  <a:pt x="1536131" y="911883"/>
                </a:lnTo>
                <a:lnTo>
                  <a:pt x="1536163" y="911947"/>
                </a:lnTo>
                <a:lnTo>
                  <a:pt x="1475601" y="1025847"/>
                </a:lnTo>
                <a:lnTo>
                  <a:pt x="1475601" y="1028305"/>
                </a:lnTo>
                <a:lnTo>
                  <a:pt x="1474962" y="1027050"/>
                </a:lnTo>
                <a:lnTo>
                  <a:pt x="1474602" y="1027726"/>
                </a:lnTo>
                <a:lnTo>
                  <a:pt x="1473322" y="1025216"/>
                </a:lnTo>
                <a:lnTo>
                  <a:pt x="1473322" y="1023833"/>
                </a:lnTo>
                <a:lnTo>
                  <a:pt x="1186408" y="460732"/>
                </a:lnTo>
                <a:lnTo>
                  <a:pt x="980427" y="699667"/>
                </a:lnTo>
                <a:lnTo>
                  <a:pt x="965252" y="699667"/>
                </a:lnTo>
                <a:lnTo>
                  <a:pt x="965128" y="699560"/>
                </a:lnTo>
                <a:lnTo>
                  <a:pt x="0" y="699560"/>
                </a:lnTo>
                <a:lnTo>
                  <a:pt x="0" y="592147"/>
                </a:lnTo>
                <a:lnTo>
                  <a:pt x="931300" y="592147"/>
                </a:lnTo>
                <a:lnTo>
                  <a:pt x="1133726" y="357336"/>
                </a:lnTo>
                <a:lnTo>
                  <a:pt x="1133618" y="357124"/>
                </a:lnTo>
                <a:lnTo>
                  <a:pt x="1209387" y="269232"/>
                </a:lnTo>
                <a:lnTo>
                  <a:pt x="1475601" y="791707"/>
                </a:lnTo>
                <a:lnTo>
                  <a:pt x="1475601" y="793089"/>
                </a:lnTo>
                <a:lnTo>
                  <a:pt x="1476599" y="795047"/>
                </a:lnTo>
                <a:lnTo>
                  <a:pt x="1700595" y="373772"/>
                </a:lnTo>
                <a:lnTo>
                  <a:pt x="1700576" y="373737"/>
                </a:lnTo>
                <a:lnTo>
                  <a:pt x="1762138" y="257957"/>
                </a:lnTo>
                <a:lnTo>
                  <a:pt x="2004081" y="732797"/>
                </a:lnTo>
                <a:lnTo>
                  <a:pt x="2125267" y="626908"/>
                </a:lnTo>
                <a:lnTo>
                  <a:pt x="2259862" y="373772"/>
                </a:lnTo>
                <a:lnTo>
                  <a:pt x="2259844" y="373737"/>
                </a:lnTo>
                <a:lnTo>
                  <a:pt x="2321404" y="257957"/>
                </a:lnTo>
                <a:lnTo>
                  <a:pt x="2391061" y="394666"/>
                </a:lnTo>
                <a:lnTo>
                  <a:pt x="2634278" y="182150"/>
                </a:lnTo>
                <a:lnTo>
                  <a:pt x="2548175" y="83608"/>
                </a:lnTo>
                <a:lnTo>
                  <a:pt x="2911505" y="0"/>
                </a:lnTo>
                <a:close/>
              </a:path>
            </a:pathLst>
          </a:custGeom>
          <a:solidFill>
            <a:srgbClr val="0FB5C7"/>
          </a:solidFill>
          <a:ln>
            <a:noFill/>
          </a:ln>
          <a:extLst/>
        </p:spPr>
        <p:txBody>
          <a:bodyPr anchor="ctr"/>
          <a:lstStyle/>
          <a:p>
            <a:endParaRPr lang="zh-CN" altLang="en-US" dirty="0">
              <a:latin typeface="+mn-lt"/>
              <a:ea typeface="+mn-ea"/>
              <a:cs typeface="+mn-ea"/>
              <a:sym typeface="+mn-lt"/>
            </a:endParaRPr>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TextBox 6"/>
          <p:cNvSpPr txBox="1"/>
          <p:nvPr/>
        </p:nvSpPr>
        <p:spPr>
          <a:xfrm>
            <a:off x="2809875" y="1185012"/>
            <a:ext cx="7054375" cy="584775"/>
          </a:xfrm>
          <a:prstGeom prst="rect">
            <a:avLst/>
          </a:prstGeom>
          <a:noFill/>
        </p:spPr>
        <p:txBody>
          <a:bodyPr wrap="square" rtlCol="0">
            <a:spAutoFit/>
          </a:bodyPr>
          <a:lstStyle/>
          <a:p>
            <a:r>
              <a:rPr lang="zh-CN" altLang="zh-CN" sz="3200" b="1" dirty="0" smtClean="0">
                <a:solidFill>
                  <a:schemeClr val="bg1"/>
                </a:solidFill>
              </a:rPr>
              <a:t>夜光强度</a:t>
            </a:r>
            <a:r>
              <a:rPr lang="zh-CN" altLang="en-US" sz="3200" b="1" dirty="0" smtClean="0">
                <a:solidFill>
                  <a:schemeClr val="bg1"/>
                </a:solidFill>
              </a:rPr>
              <a:t>与</a:t>
            </a:r>
            <a:r>
              <a:rPr lang="en-US" altLang="zh-CN" sz="3200" b="1" dirty="0" smtClean="0">
                <a:solidFill>
                  <a:schemeClr val="bg1"/>
                </a:solidFill>
              </a:rPr>
              <a:t>GDP</a:t>
            </a:r>
            <a:r>
              <a:rPr lang="zh-CN" altLang="en-US" sz="3200" b="1" dirty="0" smtClean="0">
                <a:solidFill>
                  <a:schemeClr val="bg1"/>
                </a:solidFill>
              </a:rPr>
              <a:t>、人均</a:t>
            </a:r>
            <a:r>
              <a:rPr lang="en-US" altLang="zh-CN" sz="3200" b="1" dirty="0" smtClean="0">
                <a:solidFill>
                  <a:schemeClr val="bg1"/>
                </a:solidFill>
              </a:rPr>
              <a:t>GDP</a:t>
            </a:r>
            <a:r>
              <a:rPr lang="zh-CN" altLang="en-US" sz="3200" b="1" dirty="0" smtClean="0">
                <a:solidFill>
                  <a:schemeClr val="bg1"/>
                </a:solidFill>
              </a:rPr>
              <a:t>的关系图</a:t>
            </a:r>
            <a:endParaRPr lang="zh-CN" altLang="en-US" sz="3200" b="1" dirty="0">
              <a:solidFill>
                <a:schemeClr val="bg1"/>
              </a:solidFill>
            </a:endParaRPr>
          </a:p>
        </p:txBody>
      </p:sp>
      <p:sp>
        <p:nvSpPr>
          <p:cNvPr id="8" name="KSO_Shape"/>
          <p:cNvSpPr>
            <a:spLocks/>
          </p:cNvSpPr>
          <p:nvPr/>
        </p:nvSpPr>
        <p:spPr bwMode="auto">
          <a:xfrm>
            <a:off x="1769409" y="1389266"/>
            <a:ext cx="914245" cy="277285"/>
          </a:xfrm>
          <a:custGeom>
            <a:avLst/>
            <a:gdLst>
              <a:gd name="T0" fmla="*/ 233331 w 4350925"/>
              <a:gd name="T1" fmla="*/ 29242 h 1320333"/>
              <a:gd name="T2" fmla="*/ 204248 w 4350925"/>
              <a:gd name="T3" fmla="*/ 40055 h 1320333"/>
              <a:gd name="T4" fmla="*/ 236552 w 4350925"/>
              <a:gd name="T5" fmla="*/ 31333 h 1320333"/>
              <a:gd name="T6" fmla="*/ 241717 w 4350925"/>
              <a:gd name="T7" fmla="*/ 21624 h 1320333"/>
              <a:gd name="T8" fmla="*/ 279230 w 4350925"/>
              <a:gd name="T9" fmla="*/ 49355 h 1320333"/>
              <a:gd name="T10" fmla="*/ 290219 w 4350925"/>
              <a:gd name="T11" fmla="*/ 49380 h 1320333"/>
              <a:gd name="T12" fmla="*/ 365192 w 4350925"/>
              <a:gd name="T13" fmla="*/ 58384 h 1320333"/>
              <a:gd name="T14" fmla="*/ 264580 w 4350925"/>
              <a:gd name="T15" fmla="*/ 85951 h 1320333"/>
              <a:gd name="T16" fmla="*/ 241548 w 4350925"/>
              <a:gd name="T17" fmla="*/ 41127 h 1320333"/>
              <a:gd name="T18" fmla="*/ 222792 w 4350925"/>
              <a:gd name="T19" fmla="*/ 76402 h 1320333"/>
              <a:gd name="T20" fmla="*/ 197247 w 4350925"/>
              <a:gd name="T21" fmla="*/ 46165 h 1320333"/>
              <a:gd name="T22" fmla="*/ 175876 w 4350925"/>
              <a:gd name="T23" fmla="*/ 76443 h 1320333"/>
              <a:gd name="T24" fmla="*/ 170712 w 4350925"/>
              <a:gd name="T25" fmla="*/ 86153 h 1320333"/>
              <a:gd name="T26" fmla="*/ 170683 w 4350925"/>
              <a:gd name="T27" fmla="*/ 86108 h 1320333"/>
              <a:gd name="T28" fmla="*/ 123316 w 4350925"/>
              <a:gd name="T29" fmla="*/ 110682 h 1320333"/>
              <a:gd name="T30" fmla="*/ 160903 w 4350925"/>
              <a:gd name="T31" fmla="*/ 67807 h 1320333"/>
              <a:gd name="T32" fmla="*/ 147735 w 4350925"/>
              <a:gd name="T33" fmla="*/ 41127 h 1320333"/>
              <a:gd name="T34" fmla="*/ 128937 w 4350925"/>
              <a:gd name="T35" fmla="*/ 76448 h 1320333"/>
              <a:gd name="T36" fmla="*/ 123854 w 4350925"/>
              <a:gd name="T37" fmla="*/ 86202 h 1320333"/>
              <a:gd name="T38" fmla="*/ 123770 w 4350925"/>
              <a:gd name="T39" fmla="*/ 86153 h 1320333"/>
              <a:gd name="T40" fmla="*/ 123663 w 4350925"/>
              <a:gd name="T41" fmla="*/ 85827 h 1320333"/>
              <a:gd name="T42" fmla="*/ 82292 w 4350925"/>
              <a:gd name="T43" fmla="*/ 58653 h 1320333"/>
              <a:gd name="T44" fmla="*/ 81007 w 4350925"/>
              <a:gd name="T45" fmla="*/ 58644 h 1320333"/>
              <a:gd name="T46" fmla="*/ 0 w 4350925"/>
              <a:gd name="T47" fmla="*/ 49639 h 1320333"/>
              <a:gd name="T48" fmla="*/ 95158 w 4350925"/>
              <a:gd name="T49" fmla="*/ 29955 h 1320333"/>
              <a:gd name="T50" fmla="*/ 101509 w 4350925"/>
              <a:gd name="T51" fmla="*/ 22569 h 1320333"/>
              <a:gd name="T52" fmla="*/ 123854 w 4350925"/>
              <a:gd name="T53" fmla="*/ 66484 h 1320333"/>
              <a:gd name="T54" fmla="*/ 142739 w 4350925"/>
              <a:gd name="T55" fmla="*/ 31333 h 1320333"/>
              <a:gd name="T56" fmla="*/ 147904 w 4350925"/>
              <a:gd name="T57" fmla="*/ 21624 h 1320333"/>
              <a:gd name="T58" fmla="*/ 178383 w 4350925"/>
              <a:gd name="T59" fmla="*/ 52553 h 1320333"/>
              <a:gd name="T60" fmla="*/ 189679 w 4350925"/>
              <a:gd name="T61" fmla="*/ 31330 h 1320333"/>
              <a:gd name="T62" fmla="*/ 200692 w 4350925"/>
              <a:gd name="T63" fmla="*/ 33085 h 1320333"/>
              <a:gd name="T64" fmla="*/ 213880 w 4350925"/>
              <a:gd name="T65" fmla="*/ 7009 h 13203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350925" h="1320333">
                <a:moveTo>
                  <a:pt x="2911505" y="0"/>
                </a:moveTo>
                <a:lnTo>
                  <a:pt x="2779921" y="348834"/>
                </a:lnTo>
                <a:lnTo>
                  <a:pt x="2693817" y="250291"/>
                </a:lnTo>
                <a:lnTo>
                  <a:pt x="2433426" y="477813"/>
                </a:lnTo>
                <a:lnTo>
                  <a:pt x="2594688" y="794305"/>
                </a:lnTo>
                <a:lnTo>
                  <a:pt x="2818289" y="373772"/>
                </a:lnTo>
                <a:lnTo>
                  <a:pt x="2818271" y="373737"/>
                </a:lnTo>
                <a:lnTo>
                  <a:pt x="2879832" y="257957"/>
                </a:lnTo>
                <a:lnTo>
                  <a:pt x="3165635" y="818878"/>
                </a:lnTo>
                <a:lnTo>
                  <a:pt x="3326764" y="588760"/>
                </a:lnTo>
                <a:lnTo>
                  <a:pt x="3457892" y="588760"/>
                </a:lnTo>
                <a:lnTo>
                  <a:pt x="3457684" y="589057"/>
                </a:lnTo>
                <a:lnTo>
                  <a:pt x="4350925" y="589057"/>
                </a:lnTo>
                <a:lnTo>
                  <a:pt x="4350925" y="696470"/>
                </a:lnTo>
                <a:lnTo>
                  <a:pt x="3382473" y="696470"/>
                </a:lnTo>
                <a:lnTo>
                  <a:pt x="3152218" y="1025309"/>
                </a:lnTo>
                <a:lnTo>
                  <a:pt x="3151219" y="1027185"/>
                </a:lnTo>
                <a:lnTo>
                  <a:pt x="2877820" y="490608"/>
                </a:lnTo>
                <a:lnTo>
                  <a:pt x="2654218" y="911141"/>
                </a:lnTo>
                <a:lnTo>
                  <a:pt x="2654354" y="911406"/>
                </a:lnTo>
                <a:lnTo>
                  <a:pt x="2592792" y="1027185"/>
                </a:lnTo>
                <a:lnTo>
                  <a:pt x="2350011" y="550699"/>
                </a:lnTo>
                <a:lnTo>
                  <a:pt x="2233150" y="652808"/>
                </a:lnTo>
                <a:lnTo>
                  <a:pt x="2095397" y="911883"/>
                </a:lnTo>
                <a:lnTo>
                  <a:pt x="2095430" y="911947"/>
                </a:lnTo>
                <a:lnTo>
                  <a:pt x="2033869" y="1027726"/>
                </a:lnTo>
                <a:lnTo>
                  <a:pt x="2033560" y="1027120"/>
                </a:lnTo>
                <a:lnTo>
                  <a:pt x="2033526" y="1027185"/>
                </a:lnTo>
                <a:lnTo>
                  <a:pt x="1963031" y="888830"/>
                </a:lnTo>
                <a:lnTo>
                  <a:pt x="1469190" y="1320333"/>
                </a:lnTo>
                <a:lnTo>
                  <a:pt x="1409650" y="1252192"/>
                </a:lnTo>
                <a:lnTo>
                  <a:pt x="1917011" y="808876"/>
                </a:lnTo>
                <a:lnTo>
                  <a:pt x="1920665" y="805683"/>
                </a:lnTo>
                <a:lnTo>
                  <a:pt x="1760126" y="490608"/>
                </a:lnTo>
                <a:lnTo>
                  <a:pt x="1536131" y="911883"/>
                </a:lnTo>
                <a:lnTo>
                  <a:pt x="1536163" y="911947"/>
                </a:lnTo>
                <a:lnTo>
                  <a:pt x="1475601" y="1025847"/>
                </a:lnTo>
                <a:lnTo>
                  <a:pt x="1475601" y="1028305"/>
                </a:lnTo>
                <a:lnTo>
                  <a:pt x="1474962" y="1027050"/>
                </a:lnTo>
                <a:lnTo>
                  <a:pt x="1474602" y="1027726"/>
                </a:lnTo>
                <a:lnTo>
                  <a:pt x="1473322" y="1025216"/>
                </a:lnTo>
                <a:lnTo>
                  <a:pt x="1473322" y="1023833"/>
                </a:lnTo>
                <a:lnTo>
                  <a:pt x="1186408" y="460732"/>
                </a:lnTo>
                <a:lnTo>
                  <a:pt x="980427" y="699667"/>
                </a:lnTo>
                <a:lnTo>
                  <a:pt x="965252" y="699667"/>
                </a:lnTo>
                <a:lnTo>
                  <a:pt x="965128" y="699560"/>
                </a:lnTo>
                <a:lnTo>
                  <a:pt x="0" y="699560"/>
                </a:lnTo>
                <a:lnTo>
                  <a:pt x="0" y="592147"/>
                </a:lnTo>
                <a:lnTo>
                  <a:pt x="931300" y="592147"/>
                </a:lnTo>
                <a:lnTo>
                  <a:pt x="1133726" y="357336"/>
                </a:lnTo>
                <a:lnTo>
                  <a:pt x="1133618" y="357124"/>
                </a:lnTo>
                <a:lnTo>
                  <a:pt x="1209387" y="269232"/>
                </a:lnTo>
                <a:lnTo>
                  <a:pt x="1475601" y="791707"/>
                </a:lnTo>
                <a:lnTo>
                  <a:pt x="1475601" y="793089"/>
                </a:lnTo>
                <a:lnTo>
                  <a:pt x="1476599" y="795047"/>
                </a:lnTo>
                <a:lnTo>
                  <a:pt x="1700595" y="373772"/>
                </a:lnTo>
                <a:lnTo>
                  <a:pt x="1700576" y="373737"/>
                </a:lnTo>
                <a:lnTo>
                  <a:pt x="1762138" y="257957"/>
                </a:lnTo>
                <a:lnTo>
                  <a:pt x="2004081" y="732797"/>
                </a:lnTo>
                <a:lnTo>
                  <a:pt x="2125267" y="626908"/>
                </a:lnTo>
                <a:lnTo>
                  <a:pt x="2259862" y="373772"/>
                </a:lnTo>
                <a:lnTo>
                  <a:pt x="2259844" y="373737"/>
                </a:lnTo>
                <a:lnTo>
                  <a:pt x="2321404" y="257957"/>
                </a:lnTo>
                <a:lnTo>
                  <a:pt x="2391061" y="394666"/>
                </a:lnTo>
                <a:lnTo>
                  <a:pt x="2634278" y="182150"/>
                </a:lnTo>
                <a:lnTo>
                  <a:pt x="2548175" y="83608"/>
                </a:lnTo>
                <a:lnTo>
                  <a:pt x="2911505" y="0"/>
                </a:lnTo>
                <a:close/>
              </a:path>
            </a:pathLst>
          </a:custGeom>
          <a:solidFill>
            <a:srgbClr val="0FB5C7"/>
          </a:solidFill>
          <a:ln>
            <a:noFill/>
          </a:ln>
          <a:extLst/>
        </p:spPr>
        <p:txBody>
          <a:bodyPr anchor="ctr"/>
          <a:lstStyle/>
          <a:p>
            <a:endParaRPr lang="zh-CN" altLang="en-US" dirty="0">
              <a:latin typeface="+mn-lt"/>
              <a:ea typeface="+mn-ea"/>
              <a:cs typeface="+mn-ea"/>
              <a:sym typeface="+mn-lt"/>
            </a:endParaRPr>
          </a:p>
        </p:txBody>
      </p:sp>
      <p:graphicFrame>
        <p:nvGraphicFramePr>
          <p:cNvPr id="9" name="图表 8"/>
          <p:cNvGraphicFramePr/>
          <p:nvPr/>
        </p:nvGraphicFramePr>
        <p:xfrm>
          <a:off x="0" y="2241736"/>
          <a:ext cx="6096794" cy="32889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p:cNvGraphicFramePr/>
          <p:nvPr/>
        </p:nvGraphicFramePr>
        <p:xfrm>
          <a:off x="6096794" y="2241736"/>
          <a:ext cx="6096000" cy="328890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文本框 4"/>
          <p:cNvSpPr txBox="1"/>
          <p:nvPr/>
        </p:nvSpPr>
        <p:spPr>
          <a:xfrm>
            <a:off x="247750" y="224109"/>
            <a:ext cx="3603713" cy="584775"/>
          </a:xfrm>
          <a:prstGeom prst="rect">
            <a:avLst/>
          </a:prstGeom>
          <a:solidFill>
            <a:srgbClr val="10BCCE"/>
          </a:solidFill>
        </p:spPr>
        <p:txBody>
          <a:bodyPr wrap="square" rtlCol="0">
            <a:spAutoFit/>
          </a:bodyPr>
          <a:lstStyle/>
          <a:p>
            <a:r>
              <a:rPr kumimoji="1" lang="en-US" altLang="zh-CN" sz="3200" b="1" dirty="0" smtClean="0">
                <a:latin typeface="Times New Roman" pitchFamily="18" charset="0"/>
                <a:cs typeface="Times New Roman" pitchFamily="18" charset="0"/>
              </a:rPr>
              <a:t>CONTENTS</a:t>
            </a:r>
            <a:r>
              <a:rPr kumimoji="1" lang="en-US" altLang="zh-CN" sz="3200" b="1" dirty="0" smtClean="0"/>
              <a:t>  </a:t>
            </a:r>
            <a:r>
              <a:rPr kumimoji="1" lang="zh-CN" altLang="en-US" sz="3200" b="1" dirty="0" smtClean="0">
                <a:latin typeface="宋体" pitchFamily="2" charset="-122"/>
                <a:ea typeface="宋体" pitchFamily="2" charset="-122"/>
              </a:rPr>
              <a:t>目录</a:t>
            </a:r>
            <a:endParaRPr kumimoji="1" lang="zh-CN" altLang="en-US" sz="3200" b="1" dirty="0">
              <a:latin typeface="宋体" pitchFamily="2" charset="-122"/>
              <a:ea typeface="宋体" pitchFamily="2" charset="-122"/>
            </a:endParaRPr>
          </a:p>
        </p:txBody>
      </p:sp>
      <p:cxnSp>
        <p:nvCxnSpPr>
          <p:cNvPr id="7" name="直线连接符 6"/>
          <p:cNvCxnSpPr>
            <a:stCxn id="8" idx="6"/>
          </p:cNvCxnSpPr>
          <p:nvPr/>
        </p:nvCxnSpPr>
        <p:spPr>
          <a:xfrm>
            <a:off x="1200181" y="1481540"/>
            <a:ext cx="1099261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2" name="组 1"/>
          <p:cNvGrpSpPr/>
          <p:nvPr/>
        </p:nvGrpSpPr>
        <p:grpSpPr>
          <a:xfrm>
            <a:off x="365345" y="1064122"/>
            <a:ext cx="834836" cy="834836"/>
            <a:chOff x="529193" y="798091"/>
            <a:chExt cx="626127" cy="626127"/>
          </a:xfrm>
        </p:grpSpPr>
        <p:sp>
          <p:nvSpPr>
            <p:cNvPr id="8" name="椭圆 7"/>
            <p:cNvSpPr/>
            <p:nvPr/>
          </p:nvSpPr>
          <p:spPr>
            <a:xfrm>
              <a:off x="529193" y="798091"/>
              <a:ext cx="626127" cy="626127"/>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3" name="组 16"/>
            <p:cNvGrpSpPr/>
            <p:nvPr/>
          </p:nvGrpSpPr>
          <p:grpSpPr>
            <a:xfrm>
              <a:off x="700440" y="956739"/>
              <a:ext cx="283634" cy="308830"/>
              <a:chOff x="1411179" y="1821366"/>
              <a:chExt cx="343975" cy="374532"/>
            </a:xfrm>
          </p:grpSpPr>
          <p:sp>
            <p:nvSpPr>
              <p:cNvPr id="9" name="空心弧 8"/>
              <p:cNvSpPr/>
              <p:nvPr/>
            </p:nvSpPr>
            <p:spPr>
              <a:xfrm>
                <a:off x="1411179" y="1851923"/>
                <a:ext cx="343975" cy="343975"/>
              </a:xfrm>
              <a:prstGeom prst="blockArc">
                <a:avLst>
                  <a:gd name="adj1" fmla="val 17291385"/>
                  <a:gd name="adj2" fmla="val 15167453"/>
                  <a:gd name="adj3" fmla="val 3867"/>
                </a:avLst>
              </a:prstGeom>
              <a:solidFill>
                <a:srgbClr val="0FB5C7"/>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solidFill>
                    <a:srgbClr val="0FB5C7"/>
                  </a:solidFill>
                </a:endParaRPr>
              </a:p>
            </p:txBody>
          </p:sp>
          <p:cxnSp>
            <p:nvCxnSpPr>
              <p:cNvPr id="11" name="直线连接符 10"/>
              <p:cNvCxnSpPr/>
              <p:nvPr/>
            </p:nvCxnSpPr>
            <p:spPr>
              <a:xfrm flipV="1">
                <a:off x="1587577" y="1821366"/>
                <a:ext cx="0" cy="167268"/>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grpSp>
      </p:grpSp>
      <p:sp>
        <p:nvSpPr>
          <p:cNvPr id="39" name="椭圆 38"/>
          <p:cNvSpPr/>
          <p:nvPr/>
        </p:nvSpPr>
        <p:spPr>
          <a:xfrm>
            <a:off x="2082495" y="1334679"/>
            <a:ext cx="352747" cy="352747"/>
          </a:xfrm>
          <a:prstGeom prst="ellipse">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cxnSp>
        <p:nvCxnSpPr>
          <p:cNvPr id="40" name="直线连接符 39"/>
          <p:cNvCxnSpPr>
            <a:stCxn id="39" idx="4"/>
            <a:endCxn id="41" idx="0"/>
          </p:cNvCxnSpPr>
          <p:nvPr/>
        </p:nvCxnSpPr>
        <p:spPr>
          <a:xfrm>
            <a:off x="2258869" y="1687426"/>
            <a:ext cx="0" cy="35967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grpSp>
        <p:nvGrpSpPr>
          <p:cNvPr id="6" name="组合 2"/>
          <p:cNvGrpSpPr/>
          <p:nvPr/>
        </p:nvGrpSpPr>
        <p:grpSpPr>
          <a:xfrm>
            <a:off x="971852" y="2047096"/>
            <a:ext cx="2574034" cy="3439304"/>
            <a:chOff x="1129882" y="2047096"/>
            <a:chExt cx="2416004" cy="451405"/>
          </a:xfrm>
          <a:solidFill>
            <a:srgbClr val="10BCCE"/>
          </a:solidFill>
        </p:grpSpPr>
        <p:sp>
          <p:nvSpPr>
            <p:cNvPr id="41" name="圆角矩形 40"/>
            <p:cNvSpPr/>
            <p:nvPr/>
          </p:nvSpPr>
          <p:spPr>
            <a:xfrm>
              <a:off x="1129882" y="2047096"/>
              <a:ext cx="2416003" cy="451405"/>
            </a:xfrm>
            <a:prstGeom prst="roundRect">
              <a:avLst/>
            </a:prstGeom>
            <a:grpFill/>
            <a:ln w="19050" cmpd="sng">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4" name="文本框 43"/>
            <p:cNvSpPr txBox="1"/>
            <p:nvPr/>
          </p:nvSpPr>
          <p:spPr>
            <a:xfrm>
              <a:off x="1129883" y="2196871"/>
              <a:ext cx="2416003" cy="208440"/>
            </a:xfrm>
            <a:prstGeom prst="rect">
              <a:avLst/>
            </a:prstGeom>
            <a:grpFill/>
          </p:spPr>
          <p:txBody>
            <a:bodyPr wrap="square" rtlCol="0">
              <a:spAutoFit/>
            </a:bodyPr>
            <a:lstStyle/>
            <a:p>
              <a:pPr algn="ctr">
                <a:lnSpc>
                  <a:spcPct val="90000"/>
                </a:lnSpc>
              </a:pPr>
              <a:r>
                <a:rPr lang="zh-CN" altLang="zh-CN" sz="3600" b="1" dirty="0" smtClean="0"/>
                <a:t>组员介绍及任务分工</a:t>
              </a:r>
              <a:endParaRPr kumimoji="1" lang="zh-CN" altLang="en-US" sz="3600" b="1" dirty="0"/>
            </a:p>
          </p:txBody>
        </p:sp>
      </p:grpSp>
      <p:sp>
        <p:nvSpPr>
          <p:cNvPr id="51" name="椭圆 50"/>
          <p:cNvSpPr/>
          <p:nvPr/>
        </p:nvSpPr>
        <p:spPr>
          <a:xfrm>
            <a:off x="4883090" y="1305167"/>
            <a:ext cx="352747" cy="352747"/>
          </a:xfrm>
          <a:prstGeom prst="ellipse">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cxnSp>
        <p:nvCxnSpPr>
          <p:cNvPr id="52" name="直线连接符 51"/>
          <p:cNvCxnSpPr>
            <a:stCxn id="51" idx="4"/>
            <a:endCxn id="53" idx="0"/>
          </p:cNvCxnSpPr>
          <p:nvPr/>
        </p:nvCxnSpPr>
        <p:spPr>
          <a:xfrm>
            <a:off x="5059464" y="1657914"/>
            <a:ext cx="1" cy="389182"/>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0" name="组合 5"/>
          <p:cNvGrpSpPr/>
          <p:nvPr/>
        </p:nvGrpSpPr>
        <p:grpSpPr>
          <a:xfrm>
            <a:off x="3851463" y="2047096"/>
            <a:ext cx="2416003" cy="3439304"/>
            <a:chOff x="3851463" y="2047096"/>
            <a:chExt cx="2416003" cy="451405"/>
          </a:xfrm>
          <a:solidFill>
            <a:srgbClr val="10BCCE"/>
          </a:solidFill>
        </p:grpSpPr>
        <p:sp>
          <p:nvSpPr>
            <p:cNvPr id="53" name="圆角矩形 52"/>
            <p:cNvSpPr/>
            <p:nvPr/>
          </p:nvSpPr>
          <p:spPr>
            <a:xfrm>
              <a:off x="3851463" y="2047096"/>
              <a:ext cx="2416003" cy="451405"/>
            </a:xfrm>
            <a:prstGeom prst="roundRect">
              <a:avLst/>
            </a:prstGeom>
            <a:grpFill/>
            <a:ln w="19050" cmpd="sng">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4" name="文本框 53"/>
            <p:cNvSpPr txBox="1"/>
            <p:nvPr/>
          </p:nvSpPr>
          <p:spPr>
            <a:xfrm>
              <a:off x="3851463" y="2202930"/>
              <a:ext cx="2416000" cy="143000"/>
            </a:xfrm>
            <a:prstGeom prst="rect">
              <a:avLst/>
            </a:prstGeom>
            <a:grpFill/>
          </p:spPr>
          <p:txBody>
            <a:bodyPr wrap="square" rtlCol="0">
              <a:spAutoFit/>
            </a:bodyPr>
            <a:lstStyle/>
            <a:p>
              <a:pPr algn="ctr">
                <a:lnSpc>
                  <a:spcPct val="90000"/>
                </a:lnSpc>
              </a:pPr>
              <a:r>
                <a:rPr lang="zh-CN" altLang="zh-CN" sz="3600" b="1" dirty="0" smtClean="0"/>
                <a:t>国内外</a:t>
              </a:r>
              <a:endParaRPr lang="en-US" altLang="zh-CN" sz="3600" b="1" dirty="0" smtClean="0"/>
            </a:p>
            <a:p>
              <a:pPr algn="ctr">
                <a:lnSpc>
                  <a:spcPct val="90000"/>
                </a:lnSpc>
              </a:pPr>
              <a:r>
                <a:rPr lang="zh-CN" altLang="zh-CN" sz="3600" b="1" dirty="0" smtClean="0"/>
                <a:t>研究综述</a:t>
              </a:r>
              <a:endParaRPr kumimoji="1" lang="zh-CN" altLang="en-US" sz="3600" b="1" dirty="0"/>
            </a:p>
          </p:txBody>
        </p:sp>
      </p:grpSp>
      <p:sp>
        <p:nvSpPr>
          <p:cNvPr id="65" name="椭圆 64"/>
          <p:cNvSpPr/>
          <p:nvPr/>
        </p:nvSpPr>
        <p:spPr>
          <a:xfrm>
            <a:off x="7604674" y="1305167"/>
            <a:ext cx="352747" cy="352747"/>
          </a:xfrm>
          <a:prstGeom prst="ellipse">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cxnSp>
        <p:nvCxnSpPr>
          <p:cNvPr id="66" name="直线连接符 65"/>
          <p:cNvCxnSpPr>
            <a:stCxn id="65" idx="4"/>
            <a:endCxn id="67" idx="0"/>
          </p:cNvCxnSpPr>
          <p:nvPr/>
        </p:nvCxnSpPr>
        <p:spPr>
          <a:xfrm>
            <a:off x="7781048" y="1657914"/>
            <a:ext cx="3" cy="389182"/>
          </a:xfrm>
          <a:prstGeom prst="line">
            <a:avLst/>
          </a:prstGeom>
          <a:ln>
            <a:solidFill>
              <a:schemeClr val="accent3"/>
            </a:solidFill>
          </a:ln>
          <a:effectLst/>
        </p:spPr>
        <p:style>
          <a:lnRef idx="2">
            <a:schemeClr val="accent1"/>
          </a:lnRef>
          <a:fillRef idx="0">
            <a:schemeClr val="accent1"/>
          </a:fillRef>
          <a:effectRef idx="1">
            <a:schemeClr val="accent1"/>
          </a:effectRef>
          <a:fontRef idx="minor">
            <a:schemeClr val="tx1"/>
          </a:fontRef>
        </p:style>
      </p:cxnSp>
      <p:grpSp>
        <p:nvGrpSpPr>
          <p:cNvPr id="12" name="组合 9"/>
          <p:cNvGrpSpPr/>
          <p:nvPr/>
        </p:nvGrpSpPr>
        <p:grpSpPr>
          <a:xfrm>
            <a:off x="6573047" y="2047096"/>
            <a:ext cx="2416005" cy="3439304"/>
            <a:chOff x="6573045" y="2047096"/>
            <a:chExt cx="2416005" cy="451405"/>
          </a:xfrm>
          <a:solidFill>
            <a:srgbClr val="10BCCE"/>
          </a:solidFill>
        </p:grpSpPr>
        <p:sp>
          <p:nvSpPr>
            <p:cNvPr id="67" name="圆角矩形 66"/>
            <p:cNvSpPr/>
            <p:nvPr/>
          </p:nvSpPr>
          <p:spPr>
            <a:xfrm>
              <a:off x="6573047" y="2047096"/>
              <a:ext cx="2416003" cy="451405"/>
            </a:xfrm>
            <a:prstGeom prst="roundRect">
              <a:avLst/>
            </a:prstGeom>
            <a:grpFill/>
            <a:ln w="19050" cmpd="sng">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70" name="文本框 69"/>
            <p:cNvSpPr txBox="1"/>
            <p:nvPr/>
          </p:nvSpPr>
          <p:spPr>
            <a:xfrm>
              <a:off x="6573045" y="2235651"/>
              <a:ext cx="2416005" cy="77559"/>
            </a:xfrm>
            <a:prstGeom prst="rect">
              <a:avLst/>
            </a:prstGeom>
            <a:grpFill/>
          </p:spPr>
          <p:txBody>
            <a:bodyPr wrap="square" rtlCol="0">
              <a:spAutoFit/>
            </a:bodyPr>
            <a:lstStyle/>
            <a:p>
              <a:pPr algn="ctr">
                <a:lnSpc>
                  <a:spcPct val="90000"/>
                </a:lnSpc>
              </a:pPr>
              <a:r>
                <a:rPr lang="zh-CN" altLang="zh-CN" sz="3600" b="1" dirty="0" smtClean="0"/>
                <a:t>研究方法</a:t>
              </a:r>
              <a:endParaRPr kumimoji="1" lang="zh-CN" altLang="en-US" sz="3600" b="1" dirty="0"/>
            </a:p>
          </p:txBody>
        </p:sp>
      </p:grpSp>
      <p:sp>
        <p:nvSpPr>
          <p:cNvPr id="81" name="椭圆 80"/>
          <p:cNvSpPr/>
          <p:nvPr/>
        </p:nvSpPr>
        <p:spPr>
          <a:xfrm>
            <a:off x="10326258" y="1305167"/>
            <a:ext cx="352747" cy="352747"/>
          </a:xfrm>
          <a:prstGeom prst="ellipse">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cxnSp>
        <p:nvCxnSpPr>
          <p:cNvPr id="82" name="直线连接符 81"/>
          <p:cNvCxnSpPr>
            <a:stCxn id="81" idx="4"/>
            <a:endCxn id="83" idx="0"/>
          </p:cNvCxnSpPr>
          <p:nvPr/>
        </p:nvCxnSpPr>
        <p:spPr>
          <a:xfrm flipH="1">
            <a:off x="10502631" y="1657914"/>
            <a:ext cx="1" cy="401615"/>
          </a:xfrm>
          <a:prstGeom prst="line">
            <a:avLst/>
          </a:prstGeom>
          <a:ln>
            <a:solidFill>
              <a:schemeClr val="accent4"/>
            </a:solidFill>
          </a:ln>
          <a:effectLst/>
        </p:spPr>
        <p:style>
          <a:lnRef idx="2">
            <a:schemeClr val="accent1"/>
          </a:lnRef>
          <a:fillRef idx="0">
            <a:schemeClr val="accent1"/>
          </a:fillRef>
          <a:effectRef idx="1">
            <a:schemeClr val="accent1"/>
          </a:effectRef>
          <a:fontRef idx="minor">
            <a:schemeClr val="tx1"/>
          </a:fontRef>
        </p:style>
      </p:cxnSp>
      <p:grpSp>
        <p:nvGrpSpPr>
          <p:cNvPr id="13" name="组合 11"/>
          <p:cNvGrpSpPr/>
          <p:nvPr/>
        </p:nvGrpSpPr>
        <p:grpSpPr>
          <a:xfrm>
            <a:off x="9294627" y="2059530"/>
            <a:ext cx="2416005" cy="3439304"/>
            <a:chOff x="9294627" y="2048728"/>
            <a:chExt cx="2416005" cy="451405"/>
          </a:xfrm>
          <a:solidFill>
            <a:srgbClr val="10BCCE"/>
          </a:solidFill>
        </p:grpSpPr>
        <p:sp>
          <p:nvSpPr>
            <p:cNvPr id="83" name="圆角矩形 82"/>
            <p:cNvSpPr/>
            <p:nvPr/>
          </p:nvSpPr>
          <p:spPr>
            <a:xfrm>
              <a:off x="9294629" y="2048728"/>
              <a:ext cx="2416003" cy="451405"/>
            </a:xfrm>
            <a:prstGeom prst="roundRect">
              <a:avLst/>
            </a:prstGeom>
            <a:grpFill/>
            <a:ln w="19050" cmpd="sng">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4" name="文本框 83"/>
            <p:cNvSpPr txBox="1"/>
            <p:nvPr/>
          </p:nvSpPr>
          <p:spPr>
            <a:xfrm>
              <a:off x="9294627" y="2235651"/>
              <a:ext cx="2416005" cy="77559"/>
            </a:xfrm>
            <a:prstGeom prst="rect">
              <a:avLst/>
            </a:prstGeom>
            <a:grpFill/>
            <a:ln>
              <a:noFill/>
            </a:ln>
          </p:spPr>
          <p:txBody>
            <a:bodyPr wrap="square" rtlCol="0">
              <a:spAutoFit/>
            </a:bodyPr>
            <a:lstStyle/>
            <a:p>
              <a:pPr algn="ctr">
                <a:lnSpc>
                  <a:spcPct val="90000"/>
                </a:lnSpc>
              </a:pPr>
              <a:r>
                <a:rPr lang="zh-CN" altLang="zh-CN" sz="3600" b="1" dirty="0" smtClean="0"/>
                <a:t>主要结论</a:t>
              </a:r>
              <a:endParaRPr kumimoji="1" lang="zh-CN" altLang="en-US" sz="3600" b="1" dirty="0"/>
            </a:p>
          </p:txBody>
        </p:sp>
      </p:grpSp>
      <p:pic>
        <p:nvPicPr>
          <p:cNvPr id="5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3074" name="Picture 2"/>
          <p:cNvPicPr>
            <a:picLocks noChangeAspect="1" noChangeArrowheads="1"/>
          </p:cNvPicPr>
          <p:nvPr/>
        </p:nvPicPr>
        <p:blipFill>
          <a:blip r:embed="rId4">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8" name="Freeform 14"/>
          <p:cNvSpPr>
            <a:spLocks noEditPoints="1"/>
          </p:cNvSpPr>
          <p:nvPr/>
        </p:nvSpPr>
        <p:spPr bwMode="auto">
          <a:xfrm>
            <a:off x="2085015" y="1275653"/>
            <a:ext cx="347708" cy="400050"/>
          </a:xfrm>
          <a:custGeom>
            <a:avLst/>
            <a:gdLst>
              <a:gd name="T0" fmla="*/ 2147483646 w 131"/>
              <a:gd name="T1" fmla="*/ 2147483646 h 151"/>
              <a:gd name="T2" fmla="*/ 2147483646 w 131"/>
              <a:gd name="T3" fmla="*/ 2147483646 h 151"/>
              <a:gd name="T4" fmla="*/ 2147483646 w 131"/>
              <a:gd name="T5" fmla="*/ 2147483646 h 151"/>
              <a:gd name="T6" fmla="*/ 2147483646 w 131"/>
              <a:gd name="T7" fmla="*/ 2147483646 h 151"/>
              <a:gd name="T8" fmla="*/ 2147483646 w 131"/>
              <a:gd name="T9" fmla="*/ 2147483646 h 151"/>
              <a:gd name="T10" fmla="*/ 2147483646 w 131"/>
              <a:gd name="T11" fmla="*/ 2147483646 h 151"/>
              <a:gd name="T12" fmla="*/ 2147483646 w 131"/>
              <a:gd name="T13" fmla="*/ 2147483646 h 151"/>
              <a:gd name="T14" fmla="*/ 2147483646 w 131"/>
              <a:gd name="T15" fmla="*/ 2147483646 h 151"/>
              <a:gd name="T16" fmla="*/ 2147483646 w 131"/>
              <a:gd name="T17" fmla="*/ 2147483646 h 151"/>
              <a:gd name="T18" fmla="*/ 2147483646 w 131"/>
              <a:gd name="T19" fmla="*/ 2147483646 h 151"/>
              <a:gd name="T20" fmla="*/ 2147483646 w 131"/>
              <a:gd name="T21" fmla="*/ 2147483646 h 151"/>
              <a:gd name="T22" fmla="*/ 2147483646 w 131"/>
              <a:gd name="T23" fmla="*/ 2147483646 h 151"/>
              <a:gd name="T24" fmla="*/ 2147483646 w 131"/>
              <a:gd name="T25" fmla="*/ 2147483646 h 151"/>
              <a:gd name="T26" fmla="*/ 2147483646 w 131"/>
              <a:gd name="T27" fmla="*/ 2147483646 h 151"/>
              <a:gd name="T28" fmla="*/ 2147483646 w 131"/>
              <a:gd name="T29" fmla="*/ 2147483646 h 151"/>
              <a:gd name="T30" fmla="*/ 2147483646 w 131"/>
              <a:gd name="T31" fmla="*/ 2147483646 h 151"/>
              <a:gd name="T32" fmla="*/ 2147483646 w 131"/>
              <a:gd name="T33" fmla="*/ 2147483646 h 151"/>
              <a:gd name="T34" fmla="*/ 2147483646 w 131"/>
              <a:gd name="T35" fmla="*/ 2147483646 h 151"/>
              <a:gd name="T36" fmla="*/ 2147483646 w 131"/>
              <a:gd name="T37" fmla="*/ 2147483646 h 151"/>
              <a:gd name="T38" fmla="*/ 2147483646 w 131"/>
              <a:gd name="T39" fmla="*/ 2147483646 h 151"/>
              <a:gd name="T40" fmla="*/ 2147483646 w 131"/>
              <a:gd name="T41" fmla="*/ 2147483646 h 151"/>
              <a:gd name="T42" fmla="*/ 2147483646 w 131"/>
              <a:gd name="T43" fmla="*/ 2147483646 h 151"/>
              <a:gd name="T44" fmla="*/ 2147483646 w 131"/>
              <a:gd name="T45" fmla="*/ 2147483646 h 151"/>
              <a:gd name="T46" fmla="*/ 2147483646 w 131"/>
              <a:gd name="T47" fmla="*/ 0 h 151"/>
              <a:gd name="T48" fmla="*/ 2147483646 w 131"/>
              <a:gd name="T49" fmla="*/ 2147483646 h 151"/>
              <a:gd name="T50" fmla="*/ 2147483646 w 131"/>
              <a:gd name="T51" fmla="*/ 0 h 151"/>
              <a:gd name="T52" fmla="*/ 2147483646 w 131"/>
              <a:gd name="T53" fmla="*/ 2147483646 h 151"/>
              <a:gd name="T54" fmla="*/ 2147483646 w 131"/>
              <a:gd name="T55" fmla="*/ 2147483646 h 151"/>
              <a:gd name="T56" fmla="*/ 2147483646 w 131"/>
              <a:gd name="T57" fmla="*/ 2147483646 h 151"/>
              <a:gd name="T58" fmla="*/ 2147483646 w 131"/>
              <a:gd name="T59" fmla="*/ 2147483646 h 151"/>
              <a:gd name="T60" fmla="*/ 2147483646 w 131"/>
              <a:gd name="T61" fmla="*/ 2147483646 h 151"/>
              <a:gd name="T62" fmla="*/ 2147483646 w 131"/>
              <a:gd name="T63" fmla="*/ 2147483646 h 151"/>
              <a:gd name="T64" fmla="*/ 2147483646 w 131"/>
              <a:gd name="T65" fmla="*/ 2147483646 h 151"/>
              <a:gd name="T66" fmla="*/ 2147483646 w 131"/>
              <a:gd name="T67" fmla="*/ 2147483646 h 151"/>
              <a:gd name="T68" fmla="*/ 2147483646 w 131"/>
              <a:gd name="T69" fmla="*/ 2147483646 h 151"/>
              <a:gd name="T70" fmla="*/ 2147483646 w 131"/>
              <a:gd name="T71" fmla="*/ 2147483646 h 151"/>
              <a:gd name="T72" fmla="*/ 2147483646 w 131"/>
              <a:gd name="T73" fmla="*/ 2147483646 h 151"/>
              <a:gd name="T74" fmla="*/ 2147483646 w 131"/>
              <a:gd name="T75" fmla="*/ 2147483646 h 151"/>
              <a:gd name="T76" fmla="*/ 2147483646 w 131"/>
              <a:gd name="T77" fmla="*/ 2147483646 h 151"/>
              <a:gd name="T78" fmla="*/ 2147483646 w 131"/>
              <a:gd name="T79" fmla="*/ 2147483646 h 151"/>
              <a:gd name="T80" fmla="*/ 0 w 131"/>
              <a:gd name="T81" fmla="*/ 2147483646 h 151"/>
              <a:gd name="T82" fmla="*/ 2147483646 w 131"/>
              <a:gd name="T83" fmla="*/ 2147483646 h 151"/>
              <a:gd name="T84" fmla="*/ 2147483646 w 131"/>
              <a:gd name="T85" fmla="*/ 2147483646 h 1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69" name="Freeform 14"/>
          <p:cNvSpPr>
            <a:spLocks noEditPoints="1"/>
          </p:cNvSpPr>
          <p:nvPr/>
        </p:nvSpPr>
        <p:spPr bwMode="auto">
          <a:xfrm>
            <a:off x="4883090" y="1259528"/>
            <a:ext cx="347708" cy="400050"/>
          </a:xfrm>
          <a:custGeom>
            <a:avLst/>
            <a:gdLst>
              <a:gd name="T0" fmla="*/ 2147483646 w 131"/>
              <a:gd name="T1" fmla="*/ 2147483646 h 151"/>
              <a:gd name="T2" fmla="*/ 2147483646 w 131"/>
              <a:gd name="T3" fmla="*/ 2147483646 h 151"/>
              <a:gd name="T4" fmla="*/ 2147483646 w 131"/>
              <a:gd name="T5" fmla="*/ 2147483646 h 151"/>
              <a:gd name="T6" fmla="*/ 2147483646 w 131"/>
              <a:gd name="T7" fmla="*/ 2147483646 h 151"/>
              <a:gd name="T8" fmla="*/ 2147483646 w 131"/>
              <a:gd name="T9" fmla="*/ 2147483646 h 151"/>
              <a:gd name="T10" fmla="*/ 2147483646 w 131"/>
              <a:gd name="T11" fmla="*/ 2147483646 h 151"/>
              <a:gd name="T12" fmla="*/ 2147483646 w 131"/>
              <a:gd name="T13" fmla="*/ 2147483646 h 151"/>
              <a:gd name="T14" fmla="*/ 2147483646 w 131"/>
              <a:gd name="T15" fmla="*/ 2147483646 h 151"/>
              <a:gd name="T16" fmla="*/ 2147483646 w 131"/>
              <a:gd name="T17" fmla="*/ 2147483646 h 151"/>
              <a:gd name="T18" fmla="*/ 2147483646 w 131"/>
              <a:gd name="T19" fmla="*/ 2147483646 h 151"/>
              <a:gd name="T20" fmla="*/ 2147483646 w 131"/>
              <a:gd name="T21" fmla="*/ 2147483646 h 151"/>
              <a:gd name="T22" fmla="*/ 2147483646 w 131"/>
              <a:gd name="T23" fmla="*/ 2147483646 h 151"/>
              <a:gd name="T24" fmla="*/ 2147483646 w 131"/>
              <a:gd name="T25" fmla="*/ 2147483646 h 151"/>
              <a:gd name="T26" fmla="*/ 2147483646 w 131"/>
              <a:gd name="T27" fmla="*/ 2147483646 h 151"/>
              <a:gd name="T28" fmla="*/ 2147483646 w 131"/>
              <a:gd name="T29" fmla="*/ 2147483646 h 151"/>
              <a:gd name="T30" fmla="*/ 2147483646 w 131"/>
              <a:gd name="T31" fmla="*/ 2147483646 h 151"/>
              <a:gd name="T32" fmla="*/ 2147483646 w 131"/>
              <a:gd name="T33" fmla="*/ 2147483646 h 151"/>
              <a:gd name="T34" fmla="*/ 2147483646 w 131"/>
              <a:gd name="T35" fmla="*/ 2147483646 h 151"/>
              <a:gd name="T36" fmla="*/ 2147483646 w 131"/>
              <a:gd name="T37" fmla="*/ 2147483646 h 151"/>
              <a:gd name="T38" fmla="*/ 2147483646 w 131"/>
              <a:gd name="T39" fmla="*/ 2147483646 h 151"/>
              <a:gd name="T40" fmla="*/ 2147483646 w 131"/>
              <a:gd name="T41" fmla="*/ 2147483646 h 151"/>
              <a:gd name="T42" fmla="*/ 2147483646 w 131"/>
              <a:gd name="T43" fmla="*/ 2147483646 h 151"/>
              <a:gd name="T44" fmla="*/ 2147483646 w 131"/>
              <a:gd name="T45" fmla="*/ 2147483646 h 151"/>
              <a:gd name="T46" fmla="*/ 2147483646 w 131"/>
              <a:gd name="T47" fmla="*/ 0 h 151"/>
              <a:gd name="T48" fmla="*/ 2147483646 w 131"/>
              <a:gd name="T49" fmla="*/ 2147483646 h 151"/>
              <a:gd name="T50" fmla="*/ 2147483646 w 131"/>
              <a:gd name="T51" fmla="*/ 0 h 151"/>
              <a:gd name="T52" fmla="*/ 2147483646 w 131"/>
              <a:gd name="T53" fmla="*/ 2147483646 h 151"/>
              <a:gd name="T54" fmla="*/ 2147483646 w 131"/>
              <a:gd name="T55" fmla="*/ 2147483646 h 151"/>
              <a:gd name="T56" fmla="*/ 2147483646 w 131"/>
              <a:gd name="T57" fmla="*/ 2147483646 h 151"/>
              <a:gd name="T58" fmla="*/ 2147483646 w 131"/>
              <a:gd name="T59" fmla="*/ 2147483646 h 151"/>
              <a:gd name="T60" fmla="*/ 2147483646 w 131"/>
              <a:gd name="T61" fmla="*/ 2147483646 h 151"/>
              <a:gd name="T62" fmla="*/ 2147483646 w 131"/>
              <a:gd name="T63" fmla="*/ 2147483646 h 151"/>
              <a:gd name="T64" fmla="*/ 2147483646 w 131"/>
              <a:gd name="T65" fmla="*/ 2147483646 h 151"/>
              <a:gd name="T66" fmla="*/ 2147483646 w 131"/>
              <a:gd name="T67" fmla="*/ 2147483646 h 151"/>
              <a:gd name="T68" fmla="*/ 2147483646 w 131"/>
              <a:gd name="T69" fmla="*/ 2147483646 h 151"/>
              <a:gd name="T70" fmla="*/ 2147483646 w 131"/>
              <a:gd name="T71" fmla="*/ 2147483646 h 151"/>
              <a:gd name="T72" fmla="*/ 2147483646 w 131"/>
              <a:gd name="T73" fmla="*/ 2147483646 h 151"/>
              <a:gd name="T74" fmla="*/ 2147483646 w 131"/>
              <a:gd name="T75" fmla="*/ 2147483646 h 151"/>
              <a:gd name="T76" fmla="*/ 2147483646 w 131"/>
              <a:gd name="T77" fmla="*/ 2147483646 h 151"/>
              <a:gd name="T78" fmla="*/ 2147483646 w 131"/>
              <a:gd name="T79" fmla="*/ 2147483646 h 151"/>
              <a:gd name="T80" fmla="*/ 0 w 131"/>
              <a:gd name="T81" fmla="*/ 2147483646 h 151"/>
              <a:gd name="T82" fmla="*/ 2147483646 w 131"/>
              <a:gd name="T83" fmla="*/ 2147483646 h 151"/>
              <a:gd name="T84" fmla="*/ 2147483646 w 131"/>
              <a:gd name="T85" fmla="*/ 2147483646 h 1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71" name="Freeform 14"/>
          <p:cNvSpPr>
            <a:spLocks noEditPoints="1"/>
          </p:cNvSpPr>
          <p:nvPr/>
        </p:nvSpPr>
        <p:spPr bwMode="auto">
          <a:xfrm>
            <a:off x="7609713" y="1259528"/>
            <a:ext cx="347708" cy="400050"/>
          </a:xfrm>
          <a:custGeom>
            <a:avLst/>
            <a:gdLst>
              <a:gd name="T0" fmla="*/ 2147483646 w 131"/>
              <a:gd name="T1" fmla="*/ 2147483646 h 151"/>
              <a:gd name="T2" fmla="*/ 2147483646 w 131"/>
              <a:gd name="T3" fmla="*/ 2147483646 h 151"/>
              <a:gd name="T4" fmla="*/ 2147483646 w 131"/>
              <a:gd name="T5" fmla="*/ 2147483646 h 151"/>
              <a:gd name="T6" fmla="*/ 2147483646 w 131"/>
              <a:gd name="T7" fmla="*/ 2147483646 h 151"/>
              <a:gd name="T8" fmla="*/ 2147483646 w 131"/>
              <a:gd name="T9" fmla="*/ 2147483646 h 151"/>
              <a:gd name="T10" fmla="*/ 2147483646 w 131"/>
              <a:gd name="T11" fmla="*/ 2147483646 h 151"/>
              <a:gd name="T12" fmla="*/ 2147483646 w 131"/>
              <a:gd name="T13" fmla="*/ 2147483646 h 151"/>
              <a:gd name="T14" fmla="*/ 2147483646 w 131"/>
              <a:gd name="T15" fmla="*/ 2147483646 h 151"/>
              <a:gd name="T16" fmla="*/ 2147483646 w 131"/>
              <a:gd name="T17" fmla="*/ 2147483646 h 151"/>
              <a:gd name="T18" fmla="*/ 2147483646 w 131"/>
              <a:gd name="T19" fmla="*/ 2147483646 h 151"/>
              <a:gd name="T20" fmla="*/ 2147483646 w 131"/>
              <a:gd name="T21" fmla="*/ 2147483646 h 151"/>
              <a:gd name="T22" fmla="*/ 2147483646 w 131"/>
              <a:gd name="T23" fmla="*/ 2147483646 h 151"/>
              <a:gd name="T24" fmla="*/ 2147483646 w 131"/>
              <a:gd name="T25" fmla="*/ 2147483646 h 151"/>
              <a:gd name="T26" fmla="*/ 2147483646 w 131"/>
              <a:gd name="T27" fmla="*/ 2147483646 h 151"/>
              <a:gd name="T28" fmla="*/ 2147483646 w 131"/>
              <a:gd name="T29" fmla="*/ 2147483646 h 151"/>
              <a:gd name="T30" fmla="*/ 2147483646 w 131"/>
              <a:gd name="T31" fmla="*/ 2147483646 h 151"/>
              <a:gd name="T32" fmla="*/ 2147483646 w 131"/>
              <a:gd name="T33" fmla="*/ 2147483646 h 151"/>
              <a:gd name="T34" fmla="*/ 2147483646 w 131"/>
              <a:gd name="T35" fmla="*/ 2147483646 h 151"/>
              <a:gd name="T36" fmla="*/ 2147483646 w 131"/>
              <a:gd name="T37" fmla="*/ 2147483646 h 151"/>
              <a:gd name="T38" fmla="*/ 2147483646 w 131"/>
              <a:gd name="T39" fmla="*/ 2147483646 h 151"/>
              <a:gd name="T40" fmla="*/ 2147483646 w 131"/>
              <a:gd name="T41" fmla="*/ 2147483646 h 151"/>
              <a:gd name="T42" fmla="*/ 2147483646 w 131"/>
              <a:gd name="T43" fmla="*/ 2147483646 h 151"/>
              <a:gd name="T44" fmla="*/ 2147483646 w 131"/>
              <a:gd name="T45" fmla="*/ 2147483646 h 151"/>
              <a:gd name="T46" fmla="*/ 2147483646 w 131"/>
              <a:gd name="T47" fmla="*/ 0 h 151"/>
              <a:gd name="T48" fmla="*/ 2147483646 w 131"/>
              <a:gd name="T49" fmla="*/ 2147483646 h 151"/>
              <a:gd name="T50" fmla="*/ 2147483646 w 131"/>
              <a:gd name="T51" fmla="*/ 0 h 151"/>
              <a:gd name="T52" fmla="*/ 2147483646 w 131"/>
              <a:gd name="T53" fmla="*/ 2147483646 h 151"/>
              <a:gd name="T54" fmla="*/ 2147483646 w 131"/>
              <a:gd name="T55" fmla="*/ 2147483646 h 151"/>
              <a:gd name="T56" fmla="*/ 2147483646 w 131"/>
              <a:gd name="T57" fmla="*/ 2147483646 h 151"/>
              <a:gd name="T58" fmla="*/ 2147483646 w 131"/>
              <a:gd name="T59" fmla="*/ 2147483646 h 151"/>
              <a:gd name="T60" fmla="*/ 2147483646 w 131"/>
              <a:gd name="T61" fmla="*/ 2147483646 h 151"/>
              <a:gd name="T62" fmla="*/ 2147483646 w 131"/>
              <a:gd name="T63" fmla="*/ 2147483646 h 151"/>
              <a:gd name="T64" fmla="*/ 2147483646 w 131"/>
              <a:gd name="T65" fmla="*/ 2147483646 h 151"/>
              <a:gd name="T66" fmla="*/ 2147483646 w 131"/>
              <a:gd name="T67" fmla="*/ 2147483646 h 151"/>
              <a:gd name="T68" fmla="*/ 2147483646 w 131"/>
              <a:gd name="T69" fmla="*/ 2147483646 h 151"/>
              <a:gd name="T70" fmla="*/ 2147483646 w 131"/>
              <a:gd name="T71" fmla="*/ 2147483646 h 151"/>
              <a:gd name="T72" fmla="*/ 2147483646 w 131"/>
              <a:gd name="T73" fmla="*/ 2147483646 h 151"/>
              <a:gd name="T74" fmla="*/ 2147483646 w 131"/>
              <a:gd name="T75" fmla="*/ 2147483646 h 151"/>
              <a:gd name="T76" fmla="*/ 2147483646 w 131"/>
              <a:gd name="T77" fmla="*/ 2147483646 h 151"/>
              <a:gd name="T78" fmla="*/ 2147483646 w 131"/>
              <a:gd name="T79" fmla="*/ 2147483646 h 151"/>
              <a:gd name="T80" fmla="*/ 0 w 131"/>
              <a:gd name="T81" fmla="*/ 2147483646 h 151"/>
              <a:gd name="T82" fmla="*/ 2147483646 w 131"/>
              <a:gd name="T83" fmla="*/ 2147483646 h 151"/>
              <a:gd name="T84" fmla="*/ 2147483646 w 131"/>
              <a:gd name="T85" fmla="*/ 2147483646 h 1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72" name="Freeform 14"/>
          <p:cNvSpPr>
            <a:spLocks noEditPoints="1"/>
          </p:cNvSpPr>
          <p:nvPr/>
        </p:nvSpPr>
        <p:spPr bwMode="auto">
          <a:xfrm>
            <a:off x="10326258" y="1259528"/>
            <a:ext cx="347708" cy="400050"/>
          </a:xfrm>
          <a:custGeom>
            <a:avLst/>
            <a:gdLst>
              <a:gd name="T0" fmla="*/ 2147483646 w 131"/>
              <a:gd name="T1" fmla="*/ 2147483646 h 151"/>
              <a:gd name="T2" fmla="*/ 2147483646 w 131"/>
              <a:gd name="T3" fmla="*/ 2147483646 h 151"/>
              <a:gd name="T4" fmla="*/ 2147483646 w 131"/>
              <a:gd name="T5" fmla="*/ 2147483646 h 151"/>
              <a:gd name="T6" fmla="*/ 2147483646 w 131"/>
              <a:gd name="T7" fmla="*/ 2147483646 h 151"/>
              <a:gd name="T8" fmla="*/ 2147483646 w 131"/>
              <a:gd name="T9" fmla="*/ 2147483646 h 151"/>
              <a:gd name="T10" fmla="*/ 2147483646 w 131"/>
              <a:gd name="T11" fmla="*/ 2147483646 h 151"/>
              <a:gd name="T12" fmla="*/ 2147483646 w 131"/>
              <a:gd name="T13" fmla="*/ 2147483646 h 151"/>
              <a:gd name="T14" fmla="*/ 2147483646 w 131"/>
              <a:gd name="T15" fmla="*/ 2147483646 h 151"/>
              <a:gd name="T16" fmla="*/ 2147483646 w 131"/>
              <a:gd name="T17" fmla="*/ 2147483646 h 151"/>
              <a:gd name="T18" fmla="*/ 2147483646 w 131"/>
              <a:gd name="T19" fmla="*/ 2147483646 h 151"/>
              <a:gd name="T20" fmla="*/ 2147483646 w 131"/>
              <a:gd name="T21" fmla="*/ 2147483646 h 151"/>
              <a:gd name="T22" fmla="*/ 2147483646 w 131"/>
              <a:gd name="T23" fmla="*/ 2147483646 h 151"/>
              <a:gd name="T24" fmla="*/ 2147483646 w 131"/>
              <a:gd name="T25" fmla="*/ 2147483646 h 151"/>
              <a:gd name="T26" fmla="*/ 2147483646 w 131"/>
              <a:gd name="T27" fmla="*/ 2147483646 h 151"/>
              <a:gd name="T28" fmla="*/ 2147483646 w 131"/>
              <a:gd name="T29" fmla="*/ 2147483646 h 151"/>
              <a:gd name="T30" fmla="*/ 2147483646 w 131"/>
              <a:gd name="T31" fmla="*/ 2147483646 h 151"/>
              <a:gd name="T32" fmla="*/ 2147483646 w 131"/>
              <a:gd name="T33" fmla="*/ 2147483646 h 151"/>
              <a:gd name="T34" fmla="*/ 2147483646 w 131"/>
              <a:gd name="T35" fmla="*/ 2147483646 h 151"/>
              <a:gd name="T36" fmla="*/ 2147483646 w 131"/>
              <a:gd name="T37" fmla="*/ 2147483646 h 151"/>
              <a:gd name="T38" fmla="*/ 2147483646 w 131"/>
              <a:gd name="T39" fmla="*/ 2147483646 h 151"/>
              <a:gd name="T40" fmla="*/ 2147483646 w 131"/>
              <a:gd name="T41" fmla="*/ 2147483646 h 151"/>
              <a:gd name="T42" fmla="*/ 2147483646 w 131"/>
              <a:gd name="T43" fmla="*/ 2147483646 h 151"/>
              <a:gd name="T44" fmla="*/ 2147483646 w 131"/>
              <a:gd name="T45" fmla="*/ 2147483646 h 151"/>
              <a:gd name="T46" fmla="*/ 2147483646 w 131"/>
              <a:gd name="T47" fmla="*/ 0 h 151"/>
              <a:gd name="T48" fmla="*/ 2147483646 w 131"/>
              <a:gd name="T49" fmla="*/ 2147483646 h 151"/>
              <a:gd name="T50" fmla="*/ 2147483646 w 131"/>
              <a:gd name="T51" fmla="*/ 0 h 151"/>
              <a:gd name="T52" fmla="*/ 2147483646 w 131"/>
              <a:gd name="T53" fmla="*/ 2147483646 h 151"/>
              <a:gd name="T54" fmla="*/ 2147483646 w 131"/>
              <a:gd name="T55" fmla="*/ 2147483646 h 151"/>
              <a:gd name="T56" fmla="*/ 2147483646 w 131"/>
              <a:gd name="T57" fmla="*/ 2147483646 h 151"/>
              <a:gd name="T58" fmla="*/ 2147483646 w 131"/>
              <a:gd name="T59" fmla="*/ 2147483646 h 151"/>
              <a:gd name="T60" fmla="*/ 2147483646 w 131"/>
              <a:gd name="T61" fmla="*/ 2147483646 h 151"/>
              <a:gd name="T62" fmla="*/ 2147483646 w 131"/>
              <a:gd name="T63" fmla="*/ 2147483646 h 151"/>
              <a:gd name="T64" fmla="*/ 2147483646 w 131"/>
              <a:gd name="T65" fmla="*/ 2147483646 h 151"/>
              <a:gd name="T66" fmla="*/ 2147483646 w 131"/>
              <a:gd name="T67" fmla="*/ 2147483646 h 151"/>
              <a:gd name="T68" fmla="*/ 2147483646 w 131"/>
              <a:gd name="T69" fmla="*/ 2147483646 h 151"/>
              <a:gd name="T70" fmla="*/ 2147483646 w 131"/>
              <a:gd name="T71" fmla="*/ 2147483646 h 151"/>
              <a:gd name="T72" fmla="*/ 2147483646 w 131"/>
              <a:gd name="T73" fmla="*/ 2147483646 h 151"/>
              <a:gd name="T74" fmla="*/ 2147483646 w 131"/>
              <a:gd name="T75" fmla="*/ 2147483646 h 151"/>
              <a:gd name="T76" fmla="*/ 2147483646 w 131"/>
              <a:gd name="T77" fmla="*/ 2147483646 h 151"/>
              <a:gd name="T78" fmla="*/ 2147483646 w 131"/>
              <a:gd name="T79" fmla="*/ 2147483646 h 151"/>
              <a:gd name="T80" fmla="*/ 0 w 131"/>
              <a:gd name="T81" fmla="*/ 2147483646 h 151"/>
              <a:gd name="T82" fmla="*/ 2147483646 w 131"/>
              <a:gd name="T83" fmla="*/ 2147483646 h 151"/>
              <a:gd name="T84" fmla="*/ 2147483646 w 131"/>
              <a:gd name="T85" fmla="*/ 2147483646 h 1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79" name="MH_Other_10"/>
          <p:cNvSpPr>
            <a:spLocks noEditPoints="1"/>
          </p:cNvSpPr>
          <p:nvPr>
            <p:custDataLst>
              <p:tags r:id="rId1"/>
            </p:custDataLst>
          </p:nvPr>
        </p:nvSpPr>
        <p:spPr bwMode="auto">
          <a:xfrm>
            <a:off x="2035609" y="5213712"/>
            <a:ext cx="446520" cy="272688"/>
          </a:xfrm>
          <a:custGeom>
            <a:avLst/>
            <a:gdLst>
              <a:gd name="T0" fmla="*/ 2147483646 w 3545"/>
              <a:gd name="T1" fmla="*/ 2147483646 h 2230"/>
              <a:gd name="T2" fmla="*/ 2147483646 w 3545"/>
              <a:gd name="T3" fmla="*/ 2147483646 h 2230"/>
              <a:gd name="T4" fmla="*/ 2147483646 w 3545"/>
              <a:gd name="T5" fmla="*/ 2147483646 h 2230"/>
              <a:gd name="T6" fmla="*/ 2147483646 w 3545"/>
              <a:gd name="T7" fmla="*/ 2147483646 h 2230"/>
              <a:gd name="T8" fmla="*/ 2147483646 w 3545"/>
              <a:gd name="T9" fmla="*/ 2147483646 h 2230"/>
              <a:gd name="T10" fmla="*/ 2147483646 w 3545"/>
              <a:gd name="T11" fmla="*/ 2147483646 h 2230"/>
              <a:gd name="T12" fmla="*/ 2147483646 w 3545"/>
              <a:gd name="T13" fmla="*/ 2147483646 h 2230"/>
              <a:gd name="T14" fmla="*/ 2147483646 w 3545"/>
              <a:gd name="T15" fmla="*/ 2147483646 h 2230"/>
              <a:gd name="T16" fmla="*/ 2147483646 w 3545"/>
              <a:gd name="T17" fmla="*/ 2147483646 h 2230"/>
              <a:gd name="T18" fmla="*/ 2147483646 w 3545"/>
              <a:gd name="T19" fmla="*/ 2147483646 h 2230"/>
              <a:gd name="T20" fmla="*/ 2147483646 w 3545"/>
              <a:gd name="T21" fmla="*/ 2147483646 h 2230"/>
              <a:gd name="T22" fmla="*/ 2147483646 w 3545"/>
              <a:gd name="T23" fmla="*/ 2147483646 h 2230"/>
              <a:gd name="T24" fmla="*/ 2147483646 w 3545"/>
              <a:gd name="T25" fmla="*/ 2147483646 h 2230"/>
              <a:gd name="T26" fmla="*/ 2147483646 w 3545"/>
              <a:gd name="T27" fmla="*/ 2147483646 h 2230"/>
              <a:gd name="T28" fmla="*/ 2147483646 w 3545"/>
              <a:gd name="T29" fmla="*/ 2147483646 h 2230"/>
              <a:gd name="T30" fmla="*/ 2147483646 w 3545"/>
              <a:gd name="T31" fmla="*/ 2147483646 h 2230"/>
              <a:gd name="T32" fmla="*/ 2147483646 w 3545"/>
              <a:gd name="T33" fmla="*/ 2147483646 h 2230"/>
              <a:gd name="T34" fmla="*/ 2147483646 w 3545"/>
              <a:gd name="T35" fmla="*/ 2147483646 h 2230"/>
              <a:gd name="T36" fmla="*/ 2147483646 w 3545"/>
              <a:gd name="T37" fmla="*/ 2147483646 h 2230"/>
              <a:gd name="T38" fmla="*/ 2147483646 w 3545"/>
              <a:gd name="T39" fmla="*/ 2147483646 h 2230"/>
              <a:gd name="T40" fmla="*/ 2147483646 w 3545"/>
              <a:gd name="T41" fmla="*/ 2147483646 h 2230"/>
              <a:gd name="T42" fmla="*/ 2147483646 w 3545"/>
              <a:gd name="T43" fmla="*/ 2147483646 h 2230"/>
              <a:gd name="T44" fmla="*/ 2147483646 w 3545"/>
              <a:gd name="T45" fmla="*/ 2147483646 h 2230"/>
              <a:gd name="T46" fmla="*/ 2147483646 w 3545"/>
              <a:gd name="T47" fmla="*/ 2147483646 h 2230"/>
              <a:gd name="T48" fmla="*/ 2147483646 w 3545"/>
              <a:gd name="T49" fmla="*/ 2147483646 h 2230"/>
              <a:gd name="T50" fmla="*/ 2147483646 w 3545"/>
              <a:gd name="T51" fmla="*/ 2147483646 h 2230"/>
              <a:gd name="T52" fmla="*/ 2147483646 w 3545"/>
              <a:gd name="T53" fmla="*/ 2147483646 h 2230"/>
              <a:gd name="T54" fmla="*/ 2147483646 w 3545"/>
              <a:gd name="T55" fmla="*/ 2147483646 h 2230"/>
              <a:gd name="T56" fmla="*/ 2147483646 w 3545"/>
              <a:gd name="T57" fmla="*/ 2147483646 h 2230"/>
              <a:gd name="T58" fmla="*/ 2147483646 w 3545"/>
              <a:gd name="T59" fmla="*/ 2147483646 h 2230"/>
              <a:gd name="T60" fmla="*/ 2147483646 w 3545"/>
              <a:gd name="T61" fmla="*/ 2147483646 h 2230"/>
              <a:gd name="T62" fmla="*/ 2147483646 w 3545"/>
              <a:gd name="T63" fmla="*/ 2147483646 h 2230"/>
              <a:gd name="T64" fmla="*/ 2147483646 w 3545"/>
              <a:gd name="T65" fmla="*/ 2147483646 h 2230"/>
              <a:gd name="T66" fmla="*/ 2147483646 w 3545"/>
              <a:gd name="T67" fmla="*/ 2147483646 h 2230"/>
              <a:gd name="T68" fmla="*/ 2147483646 w 3545"/>
              <a:gd name="T69" fmla="*/ 2147483646 h 2230"/>
              <a:gd name="T70" fmla="*/ 2147483646 w 3545"/>
              <a:gd name="T71" fmla="*/ 2147483646 h 2230"/>
              <a:gd name="T72" fmla="*/ 2147483646 w 3545"/>
              <a:gd name="T73" fmla="*/ 2147483646 h 2230"/>
              <a:gd name="T74" fmla="*/ 2147483646 w 3545"/>
              <a:gd name="T75" fmla="*/ 2147483646 h 2230"/>
              <a:gd name="T76" fmla="*/ 2147483646 w 3545"/>
              <a:gd name="T77" fmla="*/ 2147483646 h 2230"/>
              <a:gd name="T78" fmla="*/ 2147483646 w 3545"/>
              <a:gd name="T79" fmla="*/ 2147483646 h 2230"/>
              <a:gd name="T80" fmla="*/ 2147483646 w 3545"/>
              <a:gd name="T81" fmla="*/ 2147483646 h 2230"/>
              <a:gd name="T82" fmla="*/ 2147483646 w 3545"/>
              <a:gd name="T83" fmla="*/ 2147483646 h 2230"/>
              <a:gd name="T84" fmla="*/ 2147483646 w 3545"/>
              <a:gd name="T85" fmla="*/ 2147483646 h 2230"/>
              <a:gd name="T86" fmla="*/ 2147483646 w 3545"/>
              <a:gd name="T87" fmla="*/ 2147483646 h 2230"/>
              <a:gd name="T88" fmla="*/ 2147483646 w 3545"/>
              <a:gd name="T89" fmla="*/ 2147483646 h 2230"/>
              <a:gd name="T90" fmla="*/ 2147483646 w 3545"/>
              <a:gd name="T91" fmla="*/ 2147483646 h 2230"/>
              <a:gd name="T92" fmla="*/ 2147483646 w 3545"/>
              <a:gd name="T93" fmla="*/ 2147483646 h 2230"/>
              <a:gd name="T94" fmla="*/ 2147483646 w 3545"/>
              <a:gd name="T95" fmla="*/ 2147483646 h 2230"/>
              <a:gd name="T96" fmla="*/ 2147483646 w 3545"/>
              <a:gd name="T97" fmla="*/ 2147483646 h 2230"/>
              <a:gd name="T98" fmla="*/ 2147483646 w 3545"/>
              <a:gd name="T99" fmla="*/ 2147483646 h 2230"/>
              <a:gd name="T100" fmla="*/ 2147483646 w 3545"/>
              <a:gd name="T101" fmla="*/ 2147483646 h 2230"/>
              <a:gd name="T102" fmla="*/ 2147483646 w 3545"/>
              <a:gd name="T103" fmla="*/ 2147483646 h 2230"/>
              <a:gd name="T104" fmla="*/ 2147483646 w 3545"/>
              <a:gd name="T105" fmla="*/ 2147483646 h 2230"/>
              <a:gd name="T106" fmla="*/ 2147483646 w 3545"/>
              <a:gd name="T107" fmla="*/ 2147483646 h 2230"/>
              <a:gd name="T108" fmla="*/ 2147483646 w 3545"/>
              <a:gd name="T109" fmla="*/ 2147483646 h 2230"/>
              <a:gd name="T110" fmla="*/ 2147483646 w 3545"/>
              <a:gd name="T111" fmla="*/ 2147483646 h 2230"/>
              <a:gd name="T112" fmla="*/ 2147483646 w 3545"/>
              <a:gd name="T113" fmla="*/ 2147483646 h 22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545" h="2230">
                <a:moveTo>
                  <a:pt x="2903" y="1449"/>
                </a:moveTo>
                <a:lnTo>
                  <a:pt x="2964" y="1453"/>
                </a:lnTo>
                <a:lnTo>
                  <a:pt x="3023" y="1459"/>
                </a:lnTo>
                <a:lnTo>
                  <a:pt x="3079" y="1470"/>
                </a:lnTo>
                <a:lnTo>
                  <a:pt x="3132" y="1485"/>
                </a:lnTo>
                <a:lnTo>
                  <a:pt x="3183" y="1505"/>
                </a:lnTo>
                <a:lnTo>
                  <a:pt x="3230" y="1528"/>
                </a:lnTo>
                <a:lnTo>
                  <a:pt x="3274" y="1557"/>
                </a:lnTo>
                <a:lnTo>
                  <a:pt x="3317" y="1589"/>
                </a:lnTo>
                <a:lnTo>
                  <a:pt x="3354" y="1626"/>
                </a:lnTo>
                <a:lnTo>
                  <a:pt x="3389" y="1667"/>
                </a:lnTo>
                <a:lnTo>
                  <a:pt x="3421" y="1713"/>
                </a:lnTo>
                <a:lnTo>
                  <a:pt x="3449" y="1762"/>
                </a:lnTo>
                <a:lnTo>
                  <a:pt x="3474" y="1816"/>
                </a:lnTo>
                <a:lnTo>
                  <a:pt x="3495" y="1875"/>
                </a:lnTo>
                <a:lnTo>
                  <a:pt x="3513" y="1938"/>
                </a:lnTo>
                <a:lnTo>
                  <a:pt x="3526" y="2004"/>
                </a:lnTo>
                <a:lnTo>
                  <a:pt x="3536" y="2075"/>
                </a:lnTo>
                <a:lnTo>
                  <a:pt x="3542" y="2151"/>
                </a:lnTo>
                <a:lnTo>
                  <a:pt x="3545" y="2230"/>
                </a:lnTo>
                <a:lnTo>
                  <a:pt x="2261" y="2230"/>
                </a:lnTo>
                <a:lnTo>
                  <a:pt x="2262" y="2151"/>
                </a:lnTo>
                <a:lnTo>
                  <a:pt x="2269" y="2075"/>
                </a:lnTo>
                <a:lnTo>
                  <a:pt x="2278" y="2004"/>
                </a:lnTo>
                <a:lnTo>
                  <a:pt x="2292" y="1938"/>
                </a:lnTo>
                <a:lnTo>
                  <a:pt x="2310" y="1875"/>
                </a:lnTo>
                <a:lnTo>
                  <a:pt x="2331" y="1816"/>
                </a:lnTo>
                <a:lnTo>
                  <a:pt x="2355" y="1762"/>
                </a:lnTo>
                <a:lnTo>
                  <a:pt x="2383" y="1713"/>
                </a:lnTo>
                <a:lnTo>
                  <a:pt x="2416" y="1667"/>
                </a:lnTo>
                <a:lnTo>
                  <a:pt x="2450" y="1626"/>
                </a:lnTo>
                <a:lnTo>
                  <a:pt x="2489" y="1589"/>
                </a:lnTo>
                <a:lnTo>
                  <a:pt x="2530" y="1557"/>
                </a:lnTo>
                <a:lnTo>
                  <a:pt x="2574" y="1528"/>
                </a:lnTo>
                <a:lnTo>
                  <a:pt x="2622" y="1505"/>
                </a:lnTo>
                <a:lnTo>
                  <a:pt x="2673" y="1485"/>
                </a:lnTo>
                <a:lnTo>
                  <a:pt x="2726" y="1470"/>
                </a:lnTo>
                <a:lnTo>
                  <a:pt x="2782" y="1459"/>
                </a:lnTo>
                <a:lnTo>
                  <a:pt x="2841" y="1453"/>
                </a:lnTo>
                <a:lnTo>
                  <a:pt x="2903" y="1449"/>
                </a:lnTo>
                <a:close/>
                <a:moveTo>
                  <a:pt x="642" y="1449"/>
                </a:moveTo>
                <a:lnTo>
                  <a:pt x="703" y="1453"/>
                </a:lnTo>
                <a:lnTo>
                  <a:pt x="763" y="1459"/>
                </a:lnTo>
                <a:lnTo>
                  <a:pt x="819" y="1470"/>
                </a:lnTo>
                <a:lnTo>
                  <a:pt x="872" y="1485"/>
                </a:lnTo>
                <a:lnTo>
                  <a:pt x="923" y="1505"/>
                </a:lnTo>
                <a:lnTo>
                  <a:pt x="970" y="1528"/>
                </a:lnTo>
                <a:lnTo>
                  <a:pt x="1014" y="1557"/>
                </a:lnTo>
                <a:lnTo>
                  <a:pt x="1055" y="1589"/>
                </a:lnTo>
                <a:lnTo>
                  <a:pt x="1094" y="1626"/>
                </a:lnTo>
                <a:lnTo>
                  <a:pt x="1129" y="1667"/>
                </a:lnTo>
                <a:lnTo>
                  <a:pt x="1161" y="1713"/>
                </a:lnTo>
                <a:lnTo>
                  <a:pt x="1189" y="1762"/>
                </a:lnTo>
                <a:lnTo>
                  <a:pt x="1214" y="1816"/>
                </a:lnTo>
                <a:lnTo>
                  <a:pt x="1235" y="1875"/>
                </a:lnTo>
                <a:lnTo>
                  <a:pt x="1252" y="1938"/>
                </a:lnTo>
                <a:lnTo>
                  <a:pt x="1266" y="2004"/>
                </a:lnTo>
                <a:lnTo>
                  <a:pt x="1276" y="2075"/>
                </a:lnTo>
                <a:lnTo>
                  <a:pt x="1282" y="2151"/>
                </a:lnTo>
                <a:lnTo>
                  <a:pt x="1285" y="2230"/>
                </a:lnTo>
                <a:lnTo>
                  <a:pt x="0" y="2230"/>
                </a:lnTo>
                <a:lnTo>
                  <a:pt x="2" y="2151"/>
                </a:lnTo>
                <a:lnTo>
                  <a:pt x="8" y="2075"/>
                </a:lnTo>
                <a:lnTo>
                  <a:pt x="18" y="2004"/>
                </a:lnTo>
                <a:lnTo>
                  <a:pt x="31" y="1938"/>
                </a:lnTo>
                <a:lnTo>
                  <a:pt x="49" y="1875"/>
                </a:lnTo>
                <a:lnTo>
                  <a:pt x="70" y="1816"/>
                </a:lnTo>
                <a:lnTo>
                  <a:pt x="95" y="1762"/>
                </a:lnTo>
                <a:lnTo>
                  <a:pt x="123" y="1713"/>
                </a:lnTo>
                <a:lnTo>
                  <a:pt x="154" y="1667"/>
                </a:lnTo>
                <a:lnTo>
                  <a:pt x="190" y="1626"/>
                </a:lnTo>
                <a:lnTo>
                  <a:pt x="228" y="1589"/>
                </a:lnTo>
                <a:lnTo>
                  <a:pt x="270" y="1557"/>
                </a:lnTo>
                <a:lnTo>
                  <a:pt x="314" y="1528"/>
                </a:lnTo>
                <a:lnTo>
                  <a:pt x="362" y="1505"/>
                </a:lnTo>
                <a:lnTo>
                  <a:pt x="413" y="1485"/>
                </a:lnTo>
                <a:lnTo>
                  <a:pt x="466" y="1470"/>
                </a:lnTo>
                <a:lnTo>
                  <a:pt x="522" y="1459"/>
                </a:lnTo>
                <a:lnTo>
                  <a:pt x="580" y="1453"/>
                </a:lnTo>
                <a:lnTo>
                  <a:pt x="642" y="1449"/>
                </a:lnTo>
                <a:close/>
                <a:moveTo>
                  <a:pt x="1778" y="1072"/>
                </a:moveTo>
                <a:lnTo>
                  <a:pt x="1829" y="1073"/>
                </a:lnTo>
                <a:lnTo>
                  <a:pt x="1882" y="1077"/>
                </a:lnTo>
                <a:lnTo>
                  <a:pt x="1937" y="1084"/>
                </a:lnTo>
                <a:lnTo>
                  <a:pt x="1995" y="1092"/>
                </a:lnTo>
                <a:lnTo>
                  <a:pt x="2054" y="1104"/>
                </a:lnTo>
                <a:lnTo>
                  <a:pt x="2113" y="1118"/>
                </a:lnTo>
                <a:lnTo>
                  <a:pt x="2174" y="1136"/>
                </a:lnTo>
                <a:lnTo>
                  <a:pt x="2232" y="1155"/>
                </a:lnTo>
                <a:lnTo>
                  <a:pt x="2289" y="1177"/>
                </a:lnTo>
                <a:lnTo>
                  <a:pt x="2345" y="1200"/>
                </a:lnTo>
                <a:lnTo>
                  <a:pt x="2398" y="1226"/>
                </a:lnTo>
                <a:lnTo>
                  <a:pt x="2448" y="1256"/>
                </a:lnTo>
                <a:lnTo>
                  <a:pt x="2493" y="1287"/>
                </a:lnTo>
                <a:lnTo>
                  <a:pt x="2534" y="1320"/>
                </a:lnTo>
                <a:lnTo>
                  <a:pt x="2569" y="1355"/>
                </a:lnTo>
                <a:lnTo>
                  <a:pt x="2512" y="1383"/>
                </a:lnTo>
                <a:lnTo>
                  <a:pt x="2458" y="1415"/>
                </a:lnTo>
                <a:lnTo>
                  <a:pt x="2407" y="1452"/>
                </a:lnTo>
                <a:lnTo>
                  <a:pt x="2361" y="1494"/>
                </a:lnTo>
                <a:lnTo>
                  <a:pt x="2316" y="1539"/>
                </a:lnTo>
                <a:lnTo>
                  <a:pt x="2277" y="1590"/>
                </a:lnTo>
                <a:lnTo>
                  <a:pt x="2242" y="1645"/>
                </a:lnTo>
                <a:lnTo>
                  <a:pt x="2209" y="1704"/>
                </a:lnTo>
                <a:lnTo>
                  <a:pt x="2182" y="1768"/>
                </a:lnTo>
                <a:lnTo>
                  <a:pt x="2158" y="1835"/>
                </a:lnTo>
                <a:lnTo>
                  <a:pt x="2139" y="1906"/>
                </a:lnTo>
                <a:lnTo>
                  <a:pt x="2123" y="1981"/>
                </a:lnTo>
                <a:lnTo>
                  <a:pt x="2112" y="2060"/>
                </a:lnTo>
                <a:lnTo>
                  <a:pt x="2106" y="2143"/>
                </a:lnTo>
                <a:lnTo>
                  <a:pt x="2103" y="2230"/>
                </a:lnTo>
                <a:lnTo>
                  <a:pt x="1453" y="2230"/>
                </a:lnTo>
                <a:lnTo>
                  <a:pt x="1451" y="2143"/>
                </a:lnTo>
                <a:lnTo>
                  <a:pt x="1443" y="2060"/>
                </a:lnTo>
                <a:lnTo>
                  <a:pt x="1433" y="1981"/>
                </a:lnTo>
                <a:lnTo>
                  <a:pt x="1417" y="1906"/>
                </a:lnTo>
                <a:lnTo>
                  <a:pt x="1398" y="1835"/>
                </a:lnTo>
                <a:lnTo>
                  <a:pt x="1374" y="1768"/>
                </a:lnTo>
                <a:lnTo>
                  <a:pt x="1346" y="1704"/>
                </a:lnTo>
                <a:lnTo>
                  <a:pt x="1315" y="1645"/>
                </a:lnTo>
                <a:lnTo>
                  <a:pt x="1279" y="1590"/>
                </a:lnTo>
                <a:lnTo>
                  <a:pt x="1239" y="1539"/>
                </a:lnTo>
                <a:lnTo>
                  <a:pt x="1196" y="1494"/>
                </a:lnTo>
                <a:lnTo>
                  <a:pt x="1149" y="1452"/>
                </a:lnTo>
                <a:lnTo>
                  <a:pt x="1099" y="1415"/>
                </a:lnTo>
                <a:lnTo>
                  <a:pt x="1045" y="1383"/>
                </a:lnTo>
                <a:lnTo>
                  <a:pt x="986" y="1355"/>
                </a:lnTo>
                <a:lnTo>
                  <a:pt x="1022" y="1320"/>
                </a:lnTo>
                <a:lnTo>
                  <a:pt x="1062" y="1287"/>
                </a:lnTo>
                <a:lnTo>
                  <a:pt x="1107" y="1256"/>
                </a:lnTo>
                <a:lnTo>
                  <a:pt x="1155" y="1226"/>
                </a:lnTo>
                <a:lnTo>
                  <a:pt x="1207" y="1200"/>
                </a:lnTo>
                <a:lnTo>
                  <a:pt x="1262" y="1177"/>
                </a:lnTo>
                <a:lnTo>
                  <a:pt x="1318" y="1155"/>
                </a:lnTo>
                <a:lnTo>
                  <a:pt x="1376" y="1136"/>
                </a:lnTo>
                <a:lnTo>
                  <a:pt x="1436" y="1118"/>
                </a:lnTo>
                <a:lnTo>
                  <a:pt x="1495" y="1104"/>
                </a:lnTo>
                <a:lnTo>
                  <a:pt x="1555" y="1092"/>
                </a:lnTo>
                <a:lnTo>
                  <a:pt x="1613" y="1084"/>
                </a:lnTo>
                <a:lnTo>
                  <a:pt x="1670" y="1077"/>
                </a:lnTo>
                <a:lnTo>
                  <a:pt x="1725" y="1073"/>
                </a:lnTo>
                <a:lnTo>
                  <a:pt x="1778" y="1072"/>
                </a:lnTo>
                <a:close/>
                <a:moveTo>
                  <a:pt x="2877" y="728"/>
                </a:moveTo>
                <a:lnTo>
                  <a:pt x="2922" y="732"/>
                </a:lnTo>
                <a:lnTo>
                  <a:pt x="2967" y="741"/>
                </a:lnTo>
                <a:lnTo>
                  <a:pt x="3008" y="758"/>
                </a:lnTo>
                <a:lnTo>
                  <a:pt x="3047" y="779"/>
                </a:lnTo>
                <a:lnTo>
                  <a:pt x="3081" y="805"/>
                </a:lnTo>
                <a:lnTo>
                  <a:pt x="3111" y="836"/>
                </a:lnTo>
                <a:lnTo>
                  <a:pt x="3137" y="870"/>
                </a:lnTo>
                <a:lnTo>
                  <a:pt x="3159" y="909"/>
                </a:lnTo>
                <a:lnTo>
                  <a:pt x="3175" y="950"/>
                </a:lnTo>
                <a:lnTo>
                  <a:pt x="3185" y="995"/>
                </a:lnTo>
                <a:lnTo>
                  <a:pt x="3188" y="1040"/>
                </a:lnTo>
                <a:lnTo>
                  <a:pt x="3185" y="1087"/>
                </a:lnTo>
                <a:lnTo>
                  <a:pt x="3175" y="1130"/>
                </a:lnTo>
                <a:lnTo>
                  <a:pt x="3159" y="1172"/>
                </a:lnTo>
                <a:lnTo>
                  <a:pt x="3137" y="1210"/>
                </a:lnTo>
                <a:lnTo>
                  <a:pt x="3111" y="1245"/>
                </a:lnTo>
                <a:lnTo>
                  <a:pt x="3081" y="1276"/>
                </a:lnTo>
                <a:lnTo>
                  <a:pt x="3047" y="1302"/>
                </a:lnTo>
                <a:lnTo>
                  <a:pt x="3008" y="1324"/>
                </a:lnTo>
                <a:lnTo>
                  <a:pt x="2967" y="1339"/>
                </a:lnTo>
                <a:lnTo>
                  <a:pt x="2922" y="1349"/>
                </a:lnTo>
                <a:lnTo>
                  <a:pt x="2877" y="1352"/>
                </a:lnTo>
                <a:lnTo>
                  <a:pt x="2830" y="1349"/>
                </a:lnTo>
                <a:lnTo>
                  <a:pt x="2786" y="1339"/>
                </a:lnTo>
                <a:lnTo>
                  <a:pt x="2745" y="1324"/>
                </a:lnTo>
                <a:lnTo>
                  <a:pt x="2707" y="1302"/>
                </a:lnTo>
                <a:lnTo>
                  <a:pt x="2673" y="1276"/>
                </a:lnTo>
                <a:lnTo>
                  <a:pt x="2641" y="1245"/>
                </a:lnTo>
                <a:lnTo>
                  <a:pt x="2615" y="1210"/>
                </a:lnTo>
                <a:lnTo>
                  <a:pt x="2594" y="1172"/>
                </a:lnTo>
                <a:lnTo>
                  <a:pt x="2579" y="1130"/>
                </a:lnTo>
                <a:lnTo>
                  <a:pt x="2569" y="1087"/>
                </a:lnTo>
                <a:lnTo>
                  <a:pt x="2566" y="1040"/>
                </a:lnTo>
                <a:lnTo>
                  <a:pt x="2569" y="995"/>
                </a:lnTo>
                <a:lnTo>
                  <a:pt x="2579" y="950"/>
                </a:lnTo>
                <a:lnTo>
                  <a:pt x="2594" y="909"/>
                </a:lnTo>
                <a:lnTo>
                  <a:pt x="2615" y="870"/>
                </a:lnTo>
                <a:lnTo>
                  <a:pt x="2641" y="836"/>
                </a:lnTo>
                <a:lnTo>
                  <a:pt x="2673" y="805"/>
                </a:lnTo>
                <a:lnTo>
                  <a:pt x="2707" y="779"/>
                </a:lnTo>
                <a:lnTo>
                  <a:pt x="2745" y="758"/>
                </a:lnTo>
                <a:lnTo>
                  <a:pt x="2786" y="741"/>
                </a:lnTo>
                <a:lnTo>
                  <a:pt x="2830" y="732"/>
                </a:lnTo>
                <a:lnTo>
                  <a:pt x="2877" y="728"/>
                </a:lnTo>
                <a:close/>
                <a:moveTo>
                  <a:pt x="616" y="728"/>
                </a:moveTo>
                <a:lnTo>
                  <a:pt x="662" y="732"/>
                </a:lnTo>
                <a:lnTo>
                  <a:pt x="707" y="741"/>
                </a:lnTo>
                <a:lnTo>
                  <a:pt x="748" y="758"/>
                </a:lnTo>
                <a:lnTo>
                  <a:pt x="785" y="779"/>
                </a:lnTo>
                <a:lnTo>
                  <a:pt x="820" y="805"/>
                </a:lnTo>
                <a:lnTo>
                  <a:pt x="851" y="836"/>
                </a:lnTo>
                <a:lnTo>
                  <a:pt x="877" y="870"/>
                </a:lnTo>
                <a:lnTo>
                  <a:pt x="899" y="909"/>
                </a:lnTo>
                <a:lnTo>
                  <a:pt x="914" y="950"/>
                </a:lnTo>
                <a:lnTo>
                  <a:pt x="924" y="995"/>
                </a:lnTo>
                <a:lnTo>
                  <a:pt x="928" y="1040"/>
                </a:lnTo>
                <a:lnTo>
                  <a:pt x="924" y="1087"/>
                </a:lnTo>
                <a:lnTo>
                  <a:pt x="914" y="1130"/>
                </a:lnTo>
                <a:lnTo>
                  <a:pt x="899" y="1172"/>
                </a:lnTo>
                <a:lnTo>
                  <a:pt x="877" y="1210"/>
                </a:lnTo>
                <a:lnTo>
                  <a:pt x="851" y="1245"/>
                </a:lnTo>
                <a:lnTo>
                  <a:pt x="820" y="1276"/>
                </a:lnTo>
                <a:lnTo>
                  <a:pt x="785" y="1302"/>
                </a:lnTo>
                <a:lnTo>
                  <a:pt x="748" y="1324"/>
                </a:lnTo>
                <a:lnTo>
                  <a:pt x="707" y="1339"/>
                </a:lnTo>
                <a:lnTo>
                  <a:pt x="662" y="1349"/>
                </a:lnTo>
                <a:lnTo>
                  <a:pt x="616" y="1352"/>
                </a:lnTo>
                <a:lnTo>
                  <a:pt x="570" y="1349"/>
                </a:lnTo>
                <a:lnTo>
                  <a:pt x="526" y="1339"/>
                </a:lnTo>
                <a:lnTo>
                  <a:pt x="485" y="1324"/>
                </a:lnTo>
                <a:lnTo>
                  <a:pt x="447" y="1302"/>
                </a:lnTo>
                <a:lnTo>
                  <a:pt x="412" y="1276"/>
                </a:lnTo>
                <a:lnTo>
                  <a:pt x="381" y="1245"/>
                </a:lnTo>
                <a:lnTo>
                  <a:pt x="355" y="1210"/>
                </a:lnTo>
                <a:lnTo>
                  <a:pt x="334" y="1172"/>
                </a:lnTo>
                <a:lnTo>
                  <a:pt x="319" y="1130"/>
                </a:lnTo>
                <a:lnTo>
                  <a:pt x="308" y="1087"/>
                </a:lnTo>
                <a:lnTo>
                  <a:pt x="305" y="1040"/>
                </a:lnTo>
                <a:lnTo>
                  <a:pt x="308" y="995"/>
                </a:lnTo>
                <a:lnTo>
                  <a:pt x="319" y="950"/>
                </a:lnTo>
                <a:lnTo>
                  <a:pt x="334" y="909"/>
                </a:lnTo>
                <a:lnTo>
                  <a:pt x="355" y="870"/>
                </a:lnTo>
                <a:lnTo>
                  <a:pt x="381" y="836"/>
                </a:lnTo>
                <a:lnTo>
                  <a:pt x="412" y="805"/>
                </a:lnTo>
                <a:lnTo>
                  <a:pt x="447" y="779"/>
                </a:lnTo>
                <a:lnTo>
                  <a:pt x="485" y="758"/>
                </a:lnTo>
                <a:lnTo>
                  <a:pt x="526" y="741"/>
                </a:lnTo>
                <a:lnTo>
                  <a:pt x="570" y="732"/>
                </a:lnTo>
                <a:lnTo>
                  <a:pt x="616" y="728"/>
                </a:lnTo>
                <a:close/>
                <a:moveTo>
                  <a:pt x="1790" y="0"/>
                </a:moveTo>
                <a:lnTo>
                  <a:pt x="1844" y="3"/>
                </a:lnTo>
                <a:lnTo>
                  <a:pt x="1896" y="12"/>
                </a:lnTo>
                <a:lnTo>
                  <a:pt x="1946" y="27"/>
                </a:lnTo>
                <a:lnTo>
                  <a:pt x="1992" y="46"/>
                </a:lnTo>
                <a:lnTo>
                  <a:pt x="2036" y="71"/>
                </a:lnTo>
                <a:lnTo>
                  <a:pt x="2077" y="101"/>
                </a:lnTo>
                <a:lnTo>
                  <a:pt x="2115" y="135"/>
                </a:lnTo>
                <a:lnTo>
                  <a:pt x="2149" y="172"/>
                </a:lnTo>
                <a:lnTo>
                  <a:pt x="2178" y="213"/>
                </a:lnTo>
                <a:lnTo>
                  <a:pt x="2203" y="258"/>
                </a:lnTo>
                <a:lnTo>
                  <a:pt x="2223" y="305"/>
                </a:lnTo>
                <a:lnTo>
                  <a:pt x="2237" y="355"/>
                </a:lnTo>
                <a:lnTo>
                  <a:pt x="2247" y="406"/>
                </a:lnTo>
                <a:lnTo>
                  <a:pt x="2250" y="460"/>
                </a:lnTo>
                <a:lnTo>
                  <a:pt x="2247" y="514"/>
                </a:lnTo>
                <a:lnTo>
                  <a:pt x="2237" y="565"/>
                </a:lnTo>
                <a:lnTo>
                  <a:pt x="2223" y="615"/>
                </a:lnTo>
                <a:lnTo>
                  <a:pt x="2203" y="662"/>
                </a:lnTo>
                <a:lnTo>
                  <a:pt x="2178" y="707"/>
                </a:lnTo>
                <a:lnTo>
                  <a:pt x="2149" y="748"/>
                </a:lnTo>
                <a:lnTo>
                  <a:pt x="2115" y="786"/>
                </a:lnTo>
                <a:lnTo>
                  <a:pt x="2077" y="819"/>
                </a:lnTo>
                <a:lnTo>
                  <a:pt x="2036" y="849"/>
                </a:lnTo>
                <a:lnTo>
                  <a:pt x="1992" y="874"/>
                </a:lnTo>
                <a:lnTo>
                  <a:pt x="1946" y="893"/>
                </a:lnTo>
                <a:lnTo>
                  <a:pt x="1896" y="908"/>
                </a:lnTo>
                <a:lnTo>
                  <a:pt x="1844" y="917"/>
                </a:lnTo>
                <a:lnTo>
                  <a:pt x="1790" y="920"/>
                </a:lnTo>
                <a:lnTo>
                  <a:pt x="1737" y="917"/>
                </a:lnTo>
                <a:lnTo>
                  <a:pt x="1685" y="908"/>
                </a:lnTo>
                <a:lnTo>
                  <a:pt x="1636" y="893"/>
                </a:lnTo>
                <a:lnTo>
                  <a:pt x="1589" y="874"/>
                </a:lnTo>
                <a:lnTo>
                  <a:pt x="1545" y="849"/>
                </a:lnTo>
                <a:lnTo>
                  <a:pt x="1504" y="819"/>
                </a:lnTo>
                <a:lnTo>
                  <a:pt x="1466" y="786"/>
                </a:lnTo>
                <a:lnTo>
                  <a:pt x="1433" y="748"/>
                </a:lnTo>
                <a:lnTo>
                  <a:pt x="1403" y="707"/>
                </a:lnTo>
                <a:lnTo>
                  <a:pt x="1378" y="662"/>
                </a:lnTo>
                <a:lnTo>
                  <a:pt x="1358" y="615"/>
                </a:lnTo>
                <a:lnTo>
                  <a:pt x="1344" y="565"/>
                </a:lnTo>
                <a:lnTo>
                  <a:pt x="1334" y="514"/>
                </a:lnTo>
                <a:lnTo>
                  <a:pt x="1331" y="460"/>
                </a:lnTo>
                <a:lnTo>
                  <a:pt x="1334" y="406"/>
                </a:lnTo>
                <a:lnTo>
                  <a:pt x="1344" y="355"/>
                </a:lnTo>
                <a:lnTo>
                  <a:pt x="1358" y="305"/>
                </a:lnTo>
                <a:lnTo>
                  <a:pt x="1378" y="258"/>
                </a:lnTo>
                <a:lnTo>
                  <a:pt x="1403" y="213"/>
                </a:lnTo>
                <a:lnTo>
                  <a:pt x="1433" y="172"/>
                </a:lnTo>
                <a:lnTo>
                  <a:pt x="1466" y="135"/>
                </a:lnTo>
                <a:lnTo>
                  <a:pt x="1504" y="101"/>
                </a:lnTo>
                <a:lnTo>
                  <a:pt x="1545" y="71"/>
                </a:lnTo>
                <a:lnTo>
                  <a:pt x="1589" y="46"/>
                </a:lnTo>
                <a:lnTo>
                  <a:pt x="1636" y="27"/>
                </a:lnTo>
                <a:lnTo>
                  <a:pt x="1685" y="12"/>
                </a:lnTo>
                <a:lnTo>
                  <a:pt x="1737" y="3"/>
                </a:lnTo>
                <a:lnTo>
                  <a:pt x="1790" y="0"/>
                </a:lnTo>
                <a:close/>
              </a:path>
            </a:pathLst>
          </a:custGeom>
          <a:solidFill>
            <a:srgbClr val="FFFFFF"/>
          </a:solidFill>
          <a:ln>
            <a:noFill/>
          </a:ln>
        </p:spPr>
        <p:txBody>
          <a:bodyPr/>
          <a:lstStyle/>
          <a:p>
            <a:endParaRPr lang="zh-CN" altLang="en-US" dirty="0">
              <a:solidFill>
                <a:srgbClr val="FFFFFF"/>
              </a:solidFill>
            </a:endParaRPr>
          </a:p>
        </p:txBody>
      </p:sp>
      <p:sp>
        <p:nvSpPr>
          <p:cNvPr id="89" name="KSO_Shape"/>
          <p:cNvSpPr>
            <a:spLocks/>
          </p:cNvSpPr>
          <p:nvPr/>
        </p:nvSpPr>
        <p:spPr bwMode="auto">
          <a:xfrm>
            <a:off x="4823496" y="5226145"/>
            <a:ext cx="471938" cy="272688"/>
          </a:xfrm>
          <a:custGeom>
            <a:avLst/>
            <a:gdLst>
              <a:gd name="T0" fmla="*/ 86229 w 3856038"/>
              <a:gd name="T1" fmla="*/ 189188 h 3319463"/>
              <a:gd name="T2" fmla="*/ 82997 w 3856038"/>
              <a:gd name="T3" fmla="*/ 191839 h 3319463"/>
              <a:gd name="T4" fmla="*/ 35556 w 3856038"/>
              <a:gd name="T5" fmla="*/ 192136 h 3319463"/>
              <a:gd name="T6" fmla="*/ 31540 w 3856038"/>
              <a:gd name="T7" fmla="*/ 189920 h 3319463"/>
              <a:gd name="T8" fmla="*/ 199315 w 3856038"/>
              <a:gd name="T9" fmla="*/ 116806 h 3319463"/>
              <a:gd name="T10" fmla="*/ 208974 w 3856038"/>
              <a:gd name="T11" fmla="*/ 120129 h 3319463"/>
              <a:gd name="T12" fmla="*/ 218796 w 3856038"/>
              <a:gd name="T13" fmla="*/ 120702 h 3319463"/>
              <a:gd name="T14" fmla="*/ 227182 w 3856038"/>
              <a:gd name="T15" fmla="*/ 119239 h 3319463"/>
              <a:gd name="T16" fmla="*/ 227084 w 3856038"/>
              <a:gd name="T17" fmla="*/ 190890 h 3319463"/>
              <a:gd name="T18" fmla="*/ 222092 w 3856038"/>
              <a:gd name="T19" fmla="*/ 192314 h 3319463"/>
              <a:gd name="T20" fmla="*/ 175135 w 3856038"/>
              <a:gd name="T21" fmla="*/ 191167 h 3319463"/>
              <a:gd name="T22" fmla="*/ 173210 w 3856038"/>
              <a:gd name="T23" fmla="*/ 101004 h 3319463"/>
              <a:gd name="T24" fmla="*/ 156069 w 3856038"/>
              <a:gd name="T25" fmla="*/ 190890 h 3319463"/>
              <a:gd name="T26" fmla="*/ 151077 w 3856038"/>
              <a:gd name="T27" fmla="*/ 192314 h 3319463"/>
              <a:gd name="T28" fmla="*/ 104088 w 3856038"/>
              <a:gd name="T29" fmla="*/ 191167 h 3319463"/>
              <a:gd name="T30" fmla="*/ 102196 w 3856038"/>
              <a:gd name="T31" fmla="*/ 126534 h 3319463"/>
              <a:gd name="T32" fmla="*/ 298585 w 3856038"/>
              <a:gd name="T33" fmla="*/ 190593 h 3319463"/>
              <a:gd name="T34" fmla="*/ 293905 w 3856038"/>
              <a:gd name="T35" fmla="*/ 192294 h 3319463"/>
              <a:gd name="T36" fmla="*/ 246581 w 3856038"/>
              <a:gd name="T37" fmla="*/ 191424 h 3319463"/>
              <a:gd name="T38" fmla="*/ 244225 w 3856038"/>
              <a:gd name="T39" fmla="*/ 188397 h 3319463"/>
              <a:gd name="T40" fmla="*/ 348980 w 3856038"/>
              <a:gd name="T41" fmla="*/ 51698 h 3319463"/>
              <a:gd name="T42" fmla="*/ 353940 w 3856038"/>
              <a:gd name="T43" fmla="*/ 57099 h 3319463"/>
              <a:gd name="T44" fmla="*/ 361869 w 3856038"/>
              <a:gd name="T45" fmla="*/ 60858 h 3319463"/>
              <a:gd name="T46" fmla="*/ 370745 w 3856038"/>
              <a:gd name="T47" fmla="*/ 188397 h 3319463"/>
              <a:gd name="T48" fmla="*/ 368395 w 3856038"/>
              <a:gd name="T49" fmla="*/ 191424 h 3319463"/>
              <a:gd name="T50" fmla="*/ 321211 w 3856038"/>
              <a:gd name="T51" fmla="*/ 192294 h 3319463"/>
              <a:gd name="T52" fmla="*/ 316512 w 3856038"/>
              <a:gd name="T53" fmla="*/ 190593 h 3319463"/>
              <a:gd name="T54" fmla="*/ 311836 w 3856038"/>
              <a:gd name="T55" fmla="*/ 0 h 3319463"/>
              <a:gd name="T56" fmla="*/ 377310 w 3856038"/>
              <a:gd name="T57" fmla="*/ 435 h 3319463"/>
              <a:gd name="T58" fmla="*/ 381978 w 3856038"/>
              <a:gd name="T59" fmla="*/ 2215 h 3319463"/>
              <a:gd name="T60" fmla="*/ 384882 w 3856038"/>
              <a:gd name="T61" fmla="*/ 5005 h 3319463"/>
              <a:gd name="T62" fmla="*/ 385568 w 3856038"/>
              <a:gd name="T63" fmla="*/ 44704 h 3319463"/>
              <a:gd name="T64" fmla="*/ 384099 w 3856038"/>
              <a:gd name="T65" fmla="*/ 47929 h 3319463"/>
              <a:gd name="T66" fmla="*/ 380574 w 3856038"/>
              <a:gd name="T67" fmla="*/ 50401 h 3319463"/>
              <a:gd name="T68" fmla="*/ 375646 w 3856038"/>
              <a:gd name="T69" fmla="*/ 51766 h 3319463"/>
              <a:gd name="T70" fmla="*/ 369967 w 3856038"/>
              <a:gd name="T71" fmla="*/ 51667 h 3319463"/>
              <a:gd name="T72" fmla="*/ 365136 w 3856038"/>
              <a:gd name="T73" fmla="*/ 50163 h 3319463"/>
              <a:gd name="T74" fmla="*/ 361807 w 3856038"/>
              <a:gd name="T75" fmla="*/ 47612 h 3319463"/>
              <a:gd name="T76" fmla="*/ 360599 w 3856038"/>
              <a:gd name="T77" fmla="*/ 44328 h 3319463"/>
              <a:gd name="T78" fmla="*/ 221621 w 3856038"/>
              <a:gd name="T79" fmla="*/ 109466 h 3319463"/>
              <a:gd name="T80" fmla="*/ 216333 w 3856038"/>
              <a:gd name="T81" fmla="*/ 110178 h 3319463"/>
              <a:gd name="T82" fmla="*/ 211079 w 3856038"/>
              <a:gd name="T83" fmla="*/ 109466 h 3319463"/>
              <a:gd name="T84" fmla="*/ 21313 w 3856038"/>
              <a:gd name="T85" fmla="*/ 161687 h 3319463"/>
              <a:gd name="T86" fmla="*/ 16613 w 3856038"/>
              <a:gd name="T87" fmla="*/ 163487 h 3319463"/>
              <a:gd name="T88" fmla="*/ 11293 w 3856038"/>
              <a:gd name="T89" fmla="*/ 163883 h 3319463"/>
              <a:gd name="T90" fmla="*/ 6136 w 3856038"/>
              <a:gd name="T91" fmla="*/ 162874 h 3319463"/>
              <a:gd name="T92" fmla="*/ 2056 w 3856038"/>
              <a:gd name="T93" fmla="*/ 160500 h 3319463"/>
              <a:gd name="T94" fmla="*/ 98 w 3856038"/>
              <a:gd name="T95" fmla="*/ 157414 h 3319463"/>
              <a:gd name="T96" fmla="*/ 522 w 3856038"/>
              <a:gd name="T97" fmla="*/ 154170 h 3319463"/>
              <a:gd name="T98" fmla="*/ 3199 w 3856038"/>
              <a:gd name="T99" fmla="*/ 151262 h 3319463"/>
              <a:gd name="T100" fmla="*/ 153503 w 3856038"/>
              <a:gd name="T101" fmla="*/ 60806 h 3319463"/>
              <a:gd name="T102" fmla="*/ 158757 w 3856038"/>
              <a:gd name="T103" fmla="*/ 60094 h 3319463"/>
              <a:gd name="T104" fmla="*/ 164045 w 3856038"/>
              <a:gd name="T105" fmla="*/ 60806 h 3319463"/>
              <a:gd name="T106" fmla="*/ 342909 w 3856038"/>
              <a:gd name="T107" fmla="*/ 15172 h 3319463"/>
              <a:gd name="T108" fmla="*/ 307593 w 3856038"/>
              <a:gd name="T109" fmla="*/ 14558 h 3319463"/>
              <a:gd name="T110" fmla="*/ 303219 w 3856038"/>
              <a:gd name="T111" fmla="*/ 12659 h 3319463"/>
              <a:gd name="T112" fmla="*/ 300543 w 3856038"/>
              <a:gd name="T113" fmla="*/ 9831 h 3319463"/>
              <a:gd name="T114" fmla="*/ 300119 w 3856038"/>
              <a:gd name="T115" fmla="*/ 6409 h 3319463"/>
              <a:gd name="T116" fmla="*/ 302077 w 3856038"/>
              <a:gd name="T117" fmla="*/ 3343 h 3319463"/>
              <a:gd name="T118" fmla="*/ 305994 w 3856038"/>
              <a:gd name="T119" fmla="*/ 1088 h 3319463"/>
              <a:gd name="T120" fmla="*/ 311216 w 3856038"/>
              <a:gd name="T121" fmla="*/ 20 h 33194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rgbClr val="FFFFFF"/>
          </a:solidFill>
          <a:ln>
            <a:noFill/>
          </a:ln>
        </p:spPr>
        <p:txBody>
          <a:bodyPr anchor="ctr"/>
          <a:lstStyle/>
          <a:p>
            <a:endParaRPr lang="zh-CN" altLang="en-US">
              <a:solidFill>
                <a:schemeClr val="bg1"/>
              </a:solidFill>
            </a:endParaRPr>
          </a:p>
        </p:txBody>
      </p:sp>
      <p:sp>
        <p:nvSpPr>
          <p:cNvPr id="90" name="Freeform 29"/>
          <p:cNvSpPr>
            <a:spLocks noChangeAspect="1" noEditPoints="1"/>
          </p:cNvSpPr>
          <p:nvPr/>
        </p:nvSpPr>
        <p:spPr bwMode="auto">
          <a:xfrm>
            <a:off x="7609713" y="5102833"/>
            <a:ext cx="290087" cy="396000"/>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Freeform 21"/>
          <p:cNvSpPr>
            <a:spLocks noEditPoints="1"/>
          </p:cNvSpPr>
          <p:nvPr/>
        </p:nvSpPr>
        <p:spPr bwMode="auto">
          <a:xfrm>
            <a:off x="10326258" y="5133664"/>
            <a:ext cx="352747" cy="365169"/>
          </a:xfrm>
          <a:custGeom>
            <a:avLst/>
            <a:gdLst>
              <a:gd name="T0" fmla="*/ 218 w 284"/>
              <a:gd name="T1" fmla="*/ 0 h 258"/>
              <a:gd name="T2" fmla="*/ 230 w 284"/>
              <a:gd name="T3" fmla="*/ 13 h 258"/>
              <a:gd name="T4" fmla="*/ 209 w 284"/>
              <a:gd name="T5" fmla="*/ 76 h 258"/>
              <a:gd name="T6" fmla="*/ 49 w 284"/>
              <a:gd name="T7" fmla="*/ 22 h 258"/>
              <a:gd name="T8" fmla="*/ 61 w 284"/>
              <a:gd name="T9" fmla="*/ 32 h 258"/>
              <a:gd name="T10" fmla="*/ 80 w 284"/>
              <a:gd name="T11" fmla="*/ 49 h 258"/>
              <a:gd name="T12" fmla="*/ 49 w 284"/>
              <a:gd name="T13" fmla="*/ 61 h 258"/>
              <a:gd name="T14" fmla="*/ 61 w 284"/>
              <a:gd name="T15" fmla="*/ 68 h 258"/>
              <a:gd name="T16" fmla="*/ 80 w 284"/>
              <a:gd name="T17" fmla="*/ 85 h 258"/>
              <a:gd name="T18" fmla="*/ 49 w 284"/>
              <a:gd name="T19" fmla="*/ 98 h 258"/>
              <a:gd name="T20" fmla="*/ 61 w 284"/>
              <a:gd name="T21" fmla="*/ 107 h 258"/>
              <a:gd name="T22" fmla="*/ 80 w 284"/>
              <a:gd name="T23" fmla="*/ 122 h 258"/>
              <a:gd name="T24" fmla="*/ 49 w 284"/>
              <a:gd name="T25" fmla="*/ 136 h 258"/>
              <a:gd name="T26" fmla="*/ 61 w 284"/>
              <a:gd name="T27" fmla="*/ 144 h 258"/>
              <a:gd name="T28" fmla="*/ 80 w 284"/>
              <a:gd name="T29" fmla="*/ 158 h 258"/>
              <a:gd name="T30" fmla="*/ 49 w 284"/>
              <a:gd name="T31" fmla="*/ 173 h 258"/>
              <a:gd name="T32" fmla="*/ 61 w 284"/>
              <a:gd name="T33" fmla="*/ 182 h 258"/>
              <a:gd name="T34" fmla="*/ 80 w 284"/>
              <a:gd name="T35" fmla="*/ 197 h 258"/>
              <a:gd name="T36" fmla="*/ 49 w 284"/>
              <a:gd name="T37" fmla="*/ 212 h 258"/>
              <a:gd name="T38" fmla="*/ 49 w 284"/>
              <a:gd name="T39" fmla="*/ 236 h 258"/>
              <a:gd name="T40" fmla="*/ 209 w 284"/>
              <a:gd name="T41" fmla="*/ 187 h 258"/>
              <a:gd name="T42" fmla="*/ 230 w 284"/>
              <a:gd name="T43" fmla="*/ 248 h 258"/>
              <a:gd name="T44" fmla="*/ 218 w 284"/>
              <a:gd name="T45" fmla="*/ 258 h 258"/>
              <a:gd name="T46" fmla="*/ 27 w 284"/>
              <a:gd name="T47" fmla="*/ 258 h 258"/>
              <a:gd name="T48" fmla="*/ 27 w 284"/>
              <a:gd name="T49" fmla="*/ 229 h 258"/>
              <a:gd name="T50" fmla="*/ 0 w 284"/>
              <a:gd name="T51" fmla="*/ 209 h 258"/>
              <a:gd name="T52" fmla="*/ 27 w 284"/>
              <a:gd name="T53" fmla="*/ 190 h 258"/>
              <a:gd name="T54" fmla="*/ 0 w 284"/>
              <a:gd name="T55" fmla="*/ 170 h 258"/>
              <a:gd name="T56" fmla="*/ 27 w 284"/>
              <a:gd name="T57" fmla="*/ 153 h 258"/>
              <a:gd name="T58" fmla="*/ 0 w 284"/>
              <a:gd name="T59" fmla="*/ 134 h 258"/>
              <a:gd name="T60" fmla="*/ 27 w 284"/>
              <a:gd name="T61" fmla="*/ 117 h 258"/>
              <a:gd name="T62" fmla="*/ 0 w 284"/>
              <a:gd name="T63" fmla="*/ 95 h 258"/>
              <a:gd name="T64" fmla="*/ 27 w 284"/>
              <a:gd name="T65" fmla="*/ 81 h 258"/>
              <a:gd name="T66" fmla="*/ 0 w 284"/>
              <a:gd name="T67" fmla="*/ 59 h 258"/>
              <a:gd name="T68" fmla="*/ 27 w 284"/>
              <a:gd name="T69" fmla="*/ 13 h 258"/>
              <a:gd name="T70" fmla="*/ 39 w 284"/>
              <a:gd name="T71" fmla="*/ 0 h 258"/>
              <a:gd name="T72" fmla="*/ 131 w 284"/>
              <a:gd name="T73" fmla="*/ 207 h 258"/>
              <a:gd name="T74" fmla="*/ 165 w 284"/>
              <a:gd name="T75" fmla="*/ 204 h 258"/>
              <a:gd name="T76" fmla="*/ 134 w 284"/>
              <a:gd name="T77" fmla="*/ 170 h 258"/>
              <a:gd name="T78" fmla="*/ 131 w 284"/>
              <a:gd name="T79" fmla="*/ 207 h 258"/>
              <a:gd name="T80" fmla="*/ 252 w 284"/>
              <a:gd name="T81" fmla="*/ 56 h 258"/>
              <a:gd name="T82" fmla="*/ 180 w 284"/>
              <a:gd name="T83" fmla="*/ 190 h 258"/>
              <a:gd name="T84" fmla="*/ 252 w 284"/>
              <a:gd name="T85" fmla="*/ 5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4" h="258">
                <a:moveTo>
                  <a:pt x="39" y="0"/>
                </a:moveTo>
                <a:lnTo>
                  <a:pt x="218" y="0"/>
                </a:lnTo>
                <a:lnTo>
                  <a:pt x="230" y="0"/>
                </a:lnTo>
                <a:lnTo>
                  <a:pt x="230" y="13"/>
                </a:lnTo>
                <a:lnTo>
                  <a:pt x="230" y="54"/>
                </a:lnTo>
                <a:lnTo>
                  <a:pt x="209" y="76"/>
                </a:lnTo>
                <a:lnTo>
                  <a:pt x="209" y="22"/>
                </a:lnTo>
                <a:lnTo>
                  <a:pt x="49" y="22"/>
                </a:lnTo>
                <a:lnTo>
                  <a:pt x="49" y="37"/>
                </a:lnTo>
                <a:lnTo>
                  <a:pt x="61" y="32"/>
                </a:lnTo>
                <a:lnTo>
                  <a:pt x="71" y="30"/>
                </a:lnTo>
                <a:lnTo>
                  <a:pt x="80" y="49"/>
                </a:lnTo>
                <a:lnTo>
                  <a:pt x="71" y="54"/>
                </a:lnTo>
                <a:lnTo>
                  <a:pt x="49" y="61"/>
                </a:lnTo>
                <a:lnTo>
                  <a:pt x="49" y="73"/>
                </a:lnTo>
                <a:lnTo>
                  <a:pt x="61" y="68"/>
                </a:lnTo>
                <a:lnTo>
                  <a:pt x="71" y="66"/>
                </a:lnTo>
                <a:lnTo>
                  <a:pt x="80" y="85"/>
                </a:lnTo>
                <a:lnTo>
                  <a:pt x="71" y="90"/>
                </a:lnTo>
                <a:lnTo>
                  <a:pt x="49" y="98"/>
                </a:lnTo>
                <a:lnTo>
                  <a:pt x="49" y="112"/>
                </a:lnTo>
                <a:lnTo>
                  <a:pt x="61" y="107"/>
                </a:lnTo>
                <a:lnTo>
                  <a:pt x="71" y="102"/>
                </a:lnTo>
                <a:lnTo>
                  <a:pt x="80" y="122"/>
                </a:lnTo>
                <a:lnTo>
                  <a:pt x="71" y="127"/>
                </a:lnTo>
                <a:lnTo>
                  <a:pt x="49" y="136"/>
                </a:lnTo>
                <a:lnTo>
                  <a:pt x="49" y="148"/>
                </a:lnTo>
                <a:lnTo>
                  <a:pt x="61" y="144"/>
                </a:lnTo>
                <a:lnTo>
                  <a:pt x="71" y="139"/>
                </a:lnTo>
                <a:lnTo>
                  <a:pt x="80" y="158"/>
                </a:lnTo>
                <a:lnTo>
                  <a:pt x="71" y="163"/>
                </a:lnTo>
                <a:lnTo>
                  <a:pt x="49" y="173"/>
                </a:lnTo>
                <a:lnTo>
                  <a:pt x="49" y="187"/>
                </a:lnTo>
                <a:lnTo>
                  <a:pt x="61" y="182"/>
                </a:lnTo>
                <a:lnTo>
                  <a:pt x="71" y="178"/>
                </a:lnTo>
                <a:lnTo>
                  <a:pt x="80" y="197"/>
                </a:lnTo>
                <a:lnTo>
                  <a:pt x="71" y="202"/>
                </a:lnTo>
                <a:lnTo>
                  <a:pt x="49" y="212"/>
                </a:lnTo>
                <a:lnTo>
                  <a:pt x="49" y="229"/>
                </a:lnTo>
                <a:lnTo>
                  <a:pt x="49" y="236"/>
                </a:lnTo>
                <a:lnTo>
                  <a:pt x="209" y="236"/>
                </a:lnTo>
                <a:lnTo>
                  <a:pt x="209" y="187"/>
                </a:lnTo>
                <a:lnTo>
                  <a:pt x="230" y="165"/>
                </a:lnTo>
                <a:lnTo>
                  <a:pt x="230" y="248"/>
                </a:lnTo>
                <a:lnTo>
                  <a:pt x="230" y="258"/>
                </a:lnTo>
                <a:lnTo>
                  <a:pt x="218" y="258"/>
                </a:lnTo>
                <a:lnTo>
                  <a:pt x="39" y="258"/>
                </a:lnTo>
                <a:lnTo>
                  <a:pt x="27" y="258"/>
                </a:lnTo>
                <a:lnTo>
                  <a:pt x="27" y="248"/>
                </a:lnTo>
                <a:lnTo>
                  <a:pt x="27" y="229"/>
                </a:lnTo>
                <a:lnTo>
                  <a:pt x="5" y="229"/>
                </a:lnTo>
                <a:lnTo>
                  <a:pt x="0" y="209"/>
                </a:lnTo>
                <a:lnTo>
                  <a:pt x="27" y="197"/>
                </a:lnTo>
                <a:lnTo>
                  <a:pt x="27" y="190"/>
                </a:lnTo>
                <a:lnTo>
                  <a:pt x="5" y="190"/>
                </a:lnTo>
                <a:lnTo>
                  <a:pt x="0" y="170"/>
                </a:lnTo>
                <a:lnTo>
                  <a:pt x="27" y="158"/>
                </a:lnTo>
                <a:lnTo>
                  <a:pt x="27" y="153"/>
                </a:lnTo>
                <a:lnTo>
                  <a:pt x="5" y="153"/>
                </a:lnTo>
                <a:lnTo>
                  <a:pt x="0" y="134"/>
                </a:lnTo>
                <a:lnTo>
                  <a:pt x="27" y="122"/>
                </a:lnTo>
                <a:lnTo>
                  <a:pt x="27" y="117"/>
                </a:lnTo>
                <a:lnTo>
                  <a:pt x="5" y="117"/>
                </a:lnTo>
                <a:lnTo>
                  <a:pt x="0" y="95"/>
                </a:lnTo>
                <a:lnTo>
                  <a:pt x="27" y="83"/>
                </a:lnTo>
                <a:lnTo>
                  <a:pt x="27" y="81"/>
                </a:lnTo>
                <a:lnTo>
                  <a:pt x="5" y="81"/>
                </a:lnTo>
                <a:lnTo>
                  <a:pt x="0" y="59"/>
                </a:lnTo>
                <a:lnTo>
                  <a:pt x="27" y="47"/>
                </a:lnTo>
                <a:lnTo>
                  <a:pt x="27" y="13"/>
                </a:lnTo>
                <a:lnTo>
                  <a:pt x="27" y="0"/>
                </a:lnTo>
                <a:lnTo>
                  <a:pt x="39" y="0"/>
                </a:lnTo>
                <a:lnTo>
                  <a:pt x="39" y="0"/>
                </a:lnTo>
                <a:close/>
                <a:moveTo>
                  <a:pt x="131" y="207"/>
                </a:moveTo>
                <a:lnTo>
                  <a:pt x="148" y="204"/>
                </a:lnTo>
                <a:lnTo>
                  <a:pt x="165" y="204"/>
                </a:lnTo>
                <a:lnTo>
                  <a:pt x="150" y="187"/>
                </a:lnTo>
                <a:lnTo>
                  <a:pt x="134" y="170"/>
                </a:lnTo>
                <a:lnTo>
                  <a:pt x="131" y="187"/>
                </a:lnTo>
                <a:lnTo>
                  <a:pt x="131" y="207"/>
                </a:lnTo>
                <a:lnTo>
                  <a:pt x="131" y="207"/>
                </a:lnTo>
                <a:close/>
                <a:moveTo>
                  <a:pt x="252" y="56"/>
                </a:moveTo>
                <a:lnTo>
                  <a:pt x="148" y="158"/>
                </a:lnTo>
                <a:lnTo>
                  <a:pt x="180" y="190"/>
                </a:lnTo>
                <a:lnTo>
                  <a:pt x="284" y="90"/>
                </a:lnTo>
                <a:lnTo>
                  <a:pt x="252" y="5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zh-CN" altLang="en-US" sz="1350"/>
          </a:p>
        </p:txBody>
      </p:sp>
    </p:spTree>
    <p:extLst>
      <p:ext uri="{BB962C8B-B14F-4D97-AF65-F5344CB8AC3E}">
        <p14:creationId xmlns="" xmlns:p14="http://schemas.microsoft.com/office/powerpoint/2010/main" val="396962686"/>
      </p:ext>
    </p:extLst>
  </p:cSld>
  <p:clrMapOvr>
    <a:masterClrMapping/>
  </p:clrMapOvr>
  <mc:AlternateContent xmlns:mc="http://schemas.openxmlformats.org/markup-compatibility/2006">
    <mc:Choice xmlns=""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TextBox 6"/>
          <p:cNvSpPr txBox="1"/>
          <p:nvPr/>
        </p:nvSpPr>
        <p:spPr>
          <a:xfrm>
            <a:off x="2809875" y="1185012"/>
            <a:ext cx="7054375" cy="584775"/>
          </a:xfrm>
          <a:prstGeom prst="rect">
            <a:avLst/>
          </a:prstGeom>
          <a:noFill/>
        </p:spPr>
        <p:txBody>
          <a:bodyPr wrap="square" rtlCol="0">
            <a:spAutoFit/>
          </a:bodyPr>
          <a:lstStyle/>
          <a:p>
            <a:r>
              <a:rPr lang="zh-CN" altLang="zh-CN" sz="3200" b="1" dirty="0" smtClean="0">
                <a:solidFill>
                  <a:schemeClr val="bg1"/>
                </a:solidFill>
              </a:rPr>
              <a:t>夜光强度</a:t>
            </a:r>
            <a:r>
              <a:rPr lang="zh-CN" altLang="en-US" sz="3200" b="1" dirty="0" smtClean="0">
                <a:solidFill>
                  <a:schemeClr val="bg1"/>
                </a:solidFill>
              </a:rPr>
              <a:t>与</a:t>
            </a:r>
            <a:r>
              <a:rPr lang="en-US" altLang="zh-CN" sz="3200" b="1" dirty="0" smtClean="0">
                <a:solidFill>
                  <a:schemeClr val="bg1"/>
                </a:solidFill>
              </a:rPr>
              <a:t>GDP</a:t>
            </a:r>
            <a:r>
              <a:rPr lang="zh-CN" altLang="en-US" sz="3200" b="1" dirty="0" smtClean="0">
                <a:solidFill>
                  <a:schemeClr val="bg1"/>
                </a:solidFill>
              </a:rPr>
              <a:t>、人均</a:t>
            </a:r>
            <a:r>
              <a:rPr lang="en-US" altLang="zh-CN" sz="3200" b="1" dirty="0" smtClean="0">
                <a:solidFill>
                  <a:schemeClr val="bg1"/>
                </a:solidFill>
              </a:rPr>
              <a:t>GDP</a:t>
            </a:r>
            <a:r>
              <a:rPr lang="zh-CN" altLang="en-US" sz="3200" b="1" dirty="0" smtClean="0">
                <a:solidFill>
                  <a:schemeClr val="bg1"/>
                </a:solidFill>
              </a:rPr>
              <a:t>的关系图</a:t>
            </a:r>
            <a:endParaRPr lang="zh-CN" altLang="en-US" sz="3200" b="1" dirty="0">
              <a:solidFill>
                <a:schemeClr val="bg1"/>
              </a:solidFill>
            </a:endParaRPr>
          </a:p>
        </p:txBody>
      </p:sp>
      <p:sp>
        <p:nvSpPr>
          <p:cNvPr id="8" name="KSO_Shape"/>
          <p:cNvSpPr>
            <a:spLocks/>
          </p:cNvSpPr>
          <p:nvPr/>
        </p:nvSpPr>
        <p:spPr bwMode="auto">
          <a:xfrm>
            <a:off x="1769409" y="1389266"/>
            <a:ext cx="914245" cy="277285"/>
          </a:xfrm>
          <a:custGeom>
            <a:avLst/>
            <a:gdLst>
              <a:gd name="T0" fmla="*/ 233331 w 4350925"/>
              <a:gd name="T1" fmla="*/ 29242 h 1320333"/>
              <a:gd name="T2" fmla="*/ 204248 w 4350925"/>
              <a:gd name="T3" fmla="*/ 40055 h 1320333"/>
              <a:gd name="T4" fmla="*/ 236552 w 4350925"/>
              <a:gd name="T5" fmla="*/ 31333 h 1320333"/>
              <a:gd name="T6" fmla="*/ 241717 w 4350925"/>
              <a:gd name="T7" fmla="*/ 21624 h 1320333"/>
              <a:gd name="T8" fmla="*/ 279230 w 4350925"/>
              <a:gd name="T9" fmla="*/ 49355 h 1320333"/>
              <a:gd name="T10" fmla="*/ 290219 w 4350925"/>
              <a:gd name="T11" fmla="*/ 49380 h 1320333"/>
              <a:gd name="T12" fmla="*/ 365192 w 4350925"/>
              <a:gd name="T13" fmla="*/ 58384 h 1320333"/>
              <a:gd name="T14" fmla="*/ 264580 w 4350925"/>
              <a:gd name="T15" fmla="*/ 85951 h 1320333"/>
              <a:gd name="T16" fmla="*/ 241548 w 4350925"/>
              <a:gd name="T17" fmla="*/ 41127 h 1320333"/>
              <a:gd name="T18" fmla="*/ 222792 w 4350925"/>
              <a:gd name="T19" fmla="*/ 76402 h 1320333"/>
              <a:gd name="T20" fmla="*/ 197247 w 4350925"/>
              <a:gd name="T21" fmla="*/ 46165 h 1320333"/>
              <a:gd name="T22" fmla="*/ 175876 w 4350925"/>
              <a:gd name="T23" fmla="*/ 76443 h 1320333"/>
              <a:gd name="T24" fmla="*/ 170712 w 4350925"/>
              <a:gd name="T25" fmla="*/ 86153 h 1320333"/>
              <a:gd name="T26" fmla="*/ 170683 w 4350925"/>
              <a:gd name="T27" fmla="*/ 86108 h 1320333"/>
              <a:gd name="T28" fmla="*/ 123316 w 4350925"/>
              <a:gd name="T29" fmla="*/ 110682 h 1320333"/>
              <a:gd name="T30" fmla="*/ 160903 w 4350925"/>
              <a:gd name="T31" fmla="*/ 67807 h 1320333"/>
              <a:gd name="T32" fmla="*/ 147735 w 4350925"/>
              <a:gd name="T33" fmla="*/ 41127 h 1320333"/>
              <a:gd name="T34" fmla="*/ 128937 w 4350925"/>
              <a:gd name="T35" fmla="*/ 76448 h 1320333"/>
              <a:gd name="T36" fmla="*/ 123854 w 4350925"/>
              <a:gd name="T37" fmla="*/ 86202 h 1320333"/>
              <a:gd name="T38" fmla="*/ 123770 w 4350925"/>
              <a:gd name="T39" fmla="*/ 86153 h 1320333"/>
              <a:gd name="T40" fmla="*/ 123663 w 4350925"/>
              <a:gd name="T41" fmla="*/ 85827 h 1320333"/>
              <a:gd name="T42" fmla="*/ 82292 w 4350925"/>
              <a:gd name="T43" fmla="*/ 58653 h 1320333"/>
              <a:gd name="T44" fmla="*/ 81007 w 4350925"/>
              <a:gd name="T45" fmla="*/ 58644 h 1320333"/>
              <a:gd name="T46" fmla="*/ 0 w 4350925"/>
              <a:gd name="T47" fmla="*/ 49639 h 1320333"/>
              <a:gd name="T48" fmla="*/ 95158 w 4350925"/>
              <a:gd name="T49" fmla="*/ 29955 h 1320333"/>
              <a:gd name="T50" fmla="*/ 101509 w 4350925"/>
              <a:gd name="T51" fmla="*/ 22569 h 1320333"/>
              <a:gd name="T52" fmla="*/ 123854 w 4350925"/>
              <a:gd name="T53" fmla="*/ 66484 h 1320333"/>
              <a:gd name="T54" fmla="*/ 142739 w 4350925"/>
              <a:gd name="T55" fmla="*/ 31333 h 1320333"/>
              <a:gd name="T56" fmla="*/ 147904 w 4350925"/>
              <a:gd name="T57" fmla="*/ 21624 h 1320333"/>
              <a:gd name="T58" fmla="*/ 178383 w 4350925"/>
              <a:gd name="T59" fmla="*/ 52553 h 1320333"/>
              <a:gd name="T60" fmla="*/ 189679 w 4350925"/>
              <a:gd name="T61" fmla="*/ 31330 h 1320333"/>
              <a:gd name="T62" fmla="*/ 200692 w 4350925"/>
              <a:gd name="T63" fmla="*/ 33085 h 1320333"/>
              <a:gd name="T64" fmla="*/ 213880 w 4350925"/>
              <a:gd name="T65" fmla="*/ 7009 h 13203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350925" h="1320333">
                <a:moveTo>
                  <a:pt x="2911505" y="0"/>
                </a:moveTo>
                <a:lnTo>
                  <a:pt x="2779921" y="348834"/>
                </a:lnTo>
                <a:lnTo>
                  <a:pt x="2693817" y="250291"/>
                </a:lnTo>
                <a:lnTo>
                  <a:pt x="2433426" y="477813"/>
                </a:lnTo>
                <a:lnTo>
                  <a:pt x="2594688" y="794305"/>
                </a:lnTo>
                <a:lnTo>
                  <a:pt x="2818289" y="373772"/>
                </a:lnTo>
                <a:lnTo>
                  <a:pt x="2818271" y="373737"/>
                </a:lnTo>
                <a:lnTo>
                  <a:pt x="2879832" y="257957"/>
                </a:lnTo>
                <a:lnTo>
                  <a:pt x="3165635" y="818878"/>
                </a:lnTo>
                <a:lnTo>
                  <a:pt x="3326764" y="588760"/>
                </a:lnTo>
                <a:lnTo>
                  <a:pt x="3457892" y="588760"/>
                </a:lnTo>
                <a:lnTo>
                  <a:pt x="3457684" y="589057"/>
                </a:lnTo>
                <a:lnTo>
                  <a:pt x="4350925" y="589057"/>
                </a:lnTo>
                <a:lnTo>
                  <a:pt x="4350925" y="696470"/>
                </a:lnTo>
                <a:lnTo>
                  <a:pt x="3382473" y="696470"/>
                </a:lnTo>
                <a:lnTo>
                  <a:pt x="3152218" y="1025309"/>
                </a:lnTo>
                <a:lnTo>
                  <a:pt x="3151219" y="1027185"/>
                </a:lnTo>
                <a:lnTo>
                  <a:pt x="2877820" y="490608"/>
                </a:lnTo>
                <a:lnTo>
                  <a:pt x="2654218" y="911141"/>
                </a:lnTo>
                <a:lnTo>
                  <a:pt x="2654354" y="911406"/>
                </a:lnTo>
                <a:lnTo>
                  <a:pt x="2592792" y="1027185"/>
                </a:lnTo>
                <a:lnTo>
                  <a:pt x="2350011" y="550699"/>
                </a:lnTo>
                <a:lnTo>
                  <a:pt x="2233150" y="652808"/>
                </a:lnTo>
                <a:lnTo>
                  <a:pt x="2095397" y="911883"/>
                </a:lnTo>
                <a:lnTo>
                  <a:pt x="2095430" y="911947"/>
                </a:lnTo>
                <a:lnTo>
                  <a:pt x="2033869" y="1027726"/>
                </a:lnTo>
                <a:lnTo>
                  <a:pt x="2033560" y="1027120"/>
                </a:lnTo>
                <a:lnTo>
                  <a:pt x="2033526" y="1027185"/>
                </a:lnTo>
                <a:lnTo>
                  <a:pt x="1963031" y="888830"/>
                </a:lnTo>
                <a:lnTo>
                  <a:pt x="1469190" y="1320333"/>
                </a:lnTo>
                <a:lnTo>
                  <a:pt x="1409650" y="1252192"/>
                </a:lnTo>
                <a:lnTo>
                  <a:pt x="1917011" y="808876"/>
                </a:lnTo>
                <a:lnTo>
                  <a:pt x="1920665" y="805683"/>
                </a:lnTo>
                <a:lnTo>
                  <a:pt x="1760126" y="490608"/>
                </a:lnTo>
                <a:lnTo>
                  <a:pt x="1536131" y="911883"/>
                </a:lnTo>
                <a:lnTo>
                  <a:pt x="1536163" y="911947"/>
                </a:lnTo>
                <a:lnTo>
                  <a:pt x="1475601" y="1025847"/>
                </a:lnTo>
                <a:lnTo>
                  <a:pt x="1475601" y="1028305"/>
                </a:lnTo>
                <a:lnTo>
                  <a:pt x="1474962" y="1027050"/>
                </a:lnTo>
                <a:lnTo>
                  <a:pt x="1474602" y="1027726"/>
                </a:lnTo>
                <a:lnTo>
                  <a:pt x="1473322" y="1025216"/>
                </a:lnTo>
                <a:lnTo>
                  <a:pt x="1473322" y="1023833"/>
                </a:lnTo>
                <a:lnTo>
                  <a:pt x="1186408" y="460732"/>
                </a:lnTo>
                <a:lnTo>
                  <a:pt x="980427" y="699667"/>
                </a:lnTo>
                <a:lnTo>
                  <a:pt x="965252" y="699667"/>
                </a:lnTo>
                <a:lnTo>
                  <a:pt x="965128" y="699560"/>
                </a:lnTo>
                <a:lnTo>
                  <a:pt x="0" y="699560"/>
                </a:lnTo>
                <a:lnTo>
                  <a:pt x="0" y="592147"/>
                </a:lnTo>
                <a:lnTo>
                  <a:pt x="931300" y="592147"/>
                </a:lnTo>
                <a:lnTo>
                  <a:pt x="1133726" y="357336"/>
                </a:lnTo>
                <a:lnTo>
                  <a:pt x="1133618" y="357124"/>
                </a:lnTo>
                <a:lnTo>
                  <a:pt x="1209387" y="269232"/>
                </a:lnTo>
                <a:lnTo>
                  <a:pt x="1475601" y="791707"/>
                </a:lnTo>
                <a:lnTo>
                  <a:pt x="1475601" y="793089"/>
                </a:lnTo>
                <a:lnTo>
                  <a:pt x="1476599" y="795047"/>
                </a:lnTo>
                <a:lnTo>
                  <a:pt x="1700595" y="373772"/>
                </a:lnTo>
                <a:lnTo>
                  <a:pt x="1700576" y="373737"/>
                </a:lnTo>
                <a:lnTo>
                  <a:pt x="1762138" y="257957"/>
                </a:lnTo>
                <a:lnTo>
                  <a:pt x="2004081" y="732797"/>
                </a:lnTo>
                <a:lnTo>
                  <a:pt x="2125267" y="626908"/>
                </a:lnTo>
                <a:lnTo>
                  <a:pt x="2259862" y="373772"/>
                </a:lnTo>
                <a:lnTo>
                  <a:pt x="2259844" y="373737"/>
                </a:lnTo>
                <a:lnTo>
                  <a:pt x="2321404" y="257957"/>
                </a:lnTo>
                <a:lnTo>
                  <a:pt x="2391061" y="394666"/>
                </a:lnTo>
                <a:lnTo>
                  <a:pt x="2634278" y="182150"/>
                </a:lnTo>
                <a:lnTo>
                  <a:pt x="2548175" y="83608"/>
                </a:lnTo>
                <a:lnTo>
                  <a:pt x="2911505" y="0"/>
                </a:lnTo>
                <a:close/>
              </a:path>
            </a:pathLst>
          </a:custGeom>
          <a:solidFill>
            <a:srgbClr val="0FB5C7"/>
          </a:solidFill>
          <a:ln>
            <a:noFill/>
          </a:ln>
          <a:extLst/>
        </p:spPr>
        <p:txBody>
          <a:bodyPr anchor="ctr"/>
          <a:lstStyle/>
          <a:p>
            <a:endParaRPr lang="zh-CN" altLang="en-US" dirty="0">
              <a:latin typeface="+mn-lt"/>
              <a:ea typeface="+mn-ea"/>
              <a:cs typeface="+mn-ea"/>
              <a:sym typeface="+mn-lt"/>
            </a:endParaRPr>
          </a:p>
        </p:txBody>
      </p:sp>
      <p:graphicFrame>
        <p:nvGraphicFramePr>
          <p:cNvPr id="9" name="图表 8"/>
          <p:cNvGraphicFramePr/>
          <p:nvPr/>
        </p:nvGraphicFramePr>
        <p:xfrm>
          <a:off x="794" y="2182741"/>
          <a:ext cx="6096000" cy="340689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p:cNvGraphicFramePr/>
          <p:nvPr/>
        </p:nvGraphicFramePr>
        <p:xfrm>
          <a:off x="6096794" y="2182742"/>
          <a:ext cx="6096000" cy="340689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TextBox 6"/>
          <p:cNvSpPr txBox="1"/>
          <p:nvPr/>
        </p:nvSpPr>
        <p:spPr>
          <a:xfrm>
            <a:off x="2809875" y="1185012"/>
            <a:ext cx="7054375" cy="584775"/>
          </a:xfrm>
          <a:prstGeom prst="rect">
            <a:avLst/>
          </a:prstGeom>
          <a:noFill/>
        </p:spPr>
        <p:txBody>
          <a:bodyPr wrap="square" rtlCol="0">
            <a:spAutoFit/>
          </a:bodyPr>
          <a:lstStyle/>
          <a:p>
            <a:r>
              <a:rPr lang="zh-CN" altLang="zh-CN" sz="3200" b="1" dirty="0" smtClean="0">
                <a:solidFill>
                  <a:schemeClr val="bg1"/>
                </a:solidFill>
              </a:rPr>
              <a:t>夜光强度</a:t>
            </a:r>
            <a:r>
              <a:rPr lang="zh-CN" altLang="en-US" sz="3200" b="1" dirty="0" smtClean="0">
                <a:solidFill>
                  <a:schemeClr val="bg1"/>
                </a:solidFill>
              </a:rPr>
              <a:t>与</a:t>
            </a:r>
            <a:r>
              <a:rPr lang="en-US" altLang="zh-CN" sz="3200" b="1" dirty="0" smtClean="0">
                <a:solidFill>
                  <a:schemeClr val="bg1"/>
                </a:solidFill>
              </a:rPr>
              <a:t>GDP</a:t>
            </a:r>
            <a:r>
              <a:rPr lang="zh-CN" altLang="en-US" sz="3200" b="1" dirty="0" smtClean="0">
                <a:solidFill>
                  <a:schemeClr val="bg1"/>
                </a:solidFill>
              </a:rPr>
              <a:t>、人均</a:t>
            </a:r>
            <a:r>
              <a:rPr lang="en-US" altLang="zh-CN" sz="3200" b="1" dirty="0" smtClean="0">
                <a:solidFill>
                  <a:schemeClr val="bg1"/>
                </a:solidFill>
              </a:rPr>
              <a:t>GDP</a:t>
            </a:r>
            <a:r>
              <a:rPr lang="zh-CN" altLang="en-US" sz="3200" b="1" dirty="0" smtClean="0">
                <a:solidFill>
                  <a:schemeClr val="bg1"/>
                </a:solidFill>
              </a:rPr>
              <a:t>的关系图</a:t>
            </a:r>
            <a:endParaRPr lang="zh-CN" altLang="en-US" sz="3200" b="1" dirty="0">
              <a:solidFill>
                <a:schemeClr val="bg1"/>
              </a:solidFill>
            </a:endParaRPr>
          </a:p>
        </p:txBody>
      </p:sp>
      <p:sp>
        <p:nvSpPr>
          <p:cNvPr id="8" name="KSO_Shape"/>
          <p:cNvSpPr>
            <a:spLocks/>
          </p:cNvSpPr>
          <p:nvPr/>
        </p:nvSpPr>
        <p:spPr bwMode="auto">
          <a:xfrm>
            <a:off x="1769409" y="1389266"/>
            <a:ext cx="914245" cy="277285"/>
          </a:xfrm>
          <a:custGeom>
            <a:avLst/>
            <a:gdLst>
              <a:gd name="T0" fmla="*/ 233331 w 4350925"/>
              <a:gd name="T1" fmla="*/ 29242 h 1320333"/>
              <a:gd name="T2" fmla="*/ 204248 w 4350925"/>
              <a:gd name="T3" fmla="*/ 40055 h 1320333"/>
              <a:gd name="T4" fmla="*/ 236552 w 4350925"/>
              <a:gd name="T5" fmla="*/ 31333 h 1320333"/>
              <a:gd name="T6" fmla="*/ 241717 w 4350925"/>
              <a:gd name="T7" fmla="*/ 21624 h 1320333"/>
              <a:gd name="T8" fmla="*/ 279230 w 4350925"/>
              <a:gd name="T9" fmla="*/ 49355 h 1320333"/>
              <a:gd name="T10" fmla="*/ 290219 w 4350925"/>
              <a:gd name="T11" fmla="*/ 49380 h 1320333"/>
              <a:gd name="T12" fmla="*/ 365192 w 4350925"/>
              <a:gd name="T13" fmla="*/ 58384 h 1320333"/>
              <a:gd name="T14" fmla="*/ 264580 w 4350925"/>
              <a:gd name="T15" fmla="*/ 85951 h 1320333"/>
              <a:gd name="T16" fmla="*/ 241548 w 4350925"/>
              <a:gd name="T17" fmla="*/ 41127 h 1320333"/>
              <a:gd name="T18" fmla="*/ 222792 w 4350925"/>
              <a:gd name="T19" fmla="*/ 76402 h 1320333"/>
              <a:gd name="T20" fmla="*/ 197247 w 4350925"/>
              <a:gd name="T21" fmla="*/ 46165 h 1320333"/>
              <a:gd name="T22" fmla="*/ 175876 w 4350925"/>
              <a:gd name="T23" fmla="*/ 76443 h 1320333"/>
              <a:gd name="T24" fmla="*/ 170712 w 4350925"/>
              <a:gd name="T25" fmla="*/ 86153 h 1320333"/>
              <a:gd name="T26" fmla="*/ 170683 w 4350925"/>
              <a:gd name="T27" fmla="*/ 86108 h 1320333"/>
              <a:gd name="T28" fmla="*/ 123316 w 4350925"/>
              <a:gd name="T29" fmla="*/ 110682 h 1320333"/>
              <a:gd name="T30" fmla="*/ 160903 w 4350925"/>
              <a:gd name="T31" fmla="*/ 67807 h 1320333"/>
              <a:gd name="T32" fmla="*/ 147735 w 4350925"/>
              <a:gd name="T33" fmla="*/ 41127 h 1320333"/>
              <a:gd name="T34" fmla="*/ 128937 w 4350925"/>
              <a:gd name="T35" fmla="*/ 76448 h 1320333"/>
              <a:gd name="T36" fmla="*/ 123854 w 4350925"/>
              <a:gd name="T37" fmla="*/ 86202 h 1320333"/>
              <a:gd name="T38" fmla="*/ 123770 w 4350925"/>
              <a:gd name="T39" fmla="*/ 86153 h 1320333"/>
              <a:gd name="T40" fmla="*/ 123663 w 4350925"/>
              <a:gd name="T41" fmla="*/ 85827 h 1320333"/>
              <a:gd name="T42" fmla="*/ 82292 w 4350925"/>
              <a:gd name="T43" fmla="*/ 58653 h 1320333"/>
              <a:gd name="T44" fmla="*/ 81007 w 4350925"/>
              <a:gd name="T45" fmla="*/ 58644 h 1320333"/>
              <a:gd name="T46" fmla="*/ 0 w 4350925"/>
              <a:gd name="T47" fmla="*/ 49639 h 1320333"/>
              <a:gd name="T48" fmla="*/ 95158 w 4350925"/>
              <a:gd name="T49" fmla="*/ 29955 h 1320333"/>
              <a:gd name="T50" fmla="*/ 101509 w 4350925"/>
              <a:gd name="T51" fmla="*/ 22569 h 1320333"/>
              <a:gd name="T52" fmla="*/ 123854 w 4350925"/>
              <a:gd name="T53" fmla="*/ 66484 h 1320333"/>
              <a:gd name="T54" fmla="*/ 142739 w 4350925"/>
              <a:gd name="T55" fmla="*/ 31333 h 1320333"/>
              <a:gd name="T56" fmla="*/ 147904 w 4350925"/>
              <a:gd name="T57" fmla="*/ 21624 h 1320333"/>
              <a:gd name="T58" fmla="*/ 178383 w 4350925"/>
              <a:gd name="T59" fmla="*/ 52553 h 1320333"/>
              <a:gd name="T60" fmla="*/ 189679 w 4350925"/>
              <a:gd name="T61" fmla="*/ 31330 h 1320333"/>
              <a:gd name="T62" fmla="*/ 200692 w 4350925"/>
              <a:gd name="T63" fmla="*/ 33085 h 1320333"/>
              <a:gd name="T64" fmla="*/ 213880 w 4350925"/>
              <a:gd name="T65" fmla="*/ 7009 h 13203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350925" h="1320333">
                <a:moveTo>
                  <a:pt x="2911505" y="0"/>
                </a:moveTo>
                <a:lnTo>
                  <a:pt x="2779921" y="348834"/>
                </a:lnTo>
                <a:lnTo>
                  <a:pt x="2693817" y="250291"/>
                </a:lnTo>
                <a:lnTo>
                  <a:pt x="2433426" y="477813"/>
                </a:lnTo>
                <a:lnTo>
                  <a:pt x="2594688" y="794305"/>
                </a:lnTo>
                <a:lnTo>
                  <a:pt x="2818289" y="373772"/>
                </a:lnTo>
                <a:lnTo>
                  <a:pt x="2818271" y="373737"/>
                </a:lnTo>
                <a:lnTo>
                  <a:pt x="2879832" y="257957"/>
                </a:lnTo>
                <a:lnTo>
                  <a:pt x="3165635" y="818878"/>
                </a:lnTo>
                <a:lnTo>
                  <a:pt x="3326764" y="588760"/>
                </a:lnTo>
                <a:lnTo>
                  <a:pt x="3457892" y="588760"/>
                </a:lnTo>
                <a:lnTo>
                  <a:pt x="3457684" y="589057"/>
                </a:lnTo>
                <a:lnTo>
                  <a:pt x="4350925" y="589057"/>
                </a:lnTo>
                <a:lnTo>
                  <a:pt x="4350925" y="696470"/>
                </a:lnTo>
                <a:lnTo>
                  <a:pt x="3382473" y="696470"/>
                </a:lnTo>
                <a:lnTo>
                  <a:pt x="3152218" y="1025309"/>
                </a:lnTo>
                <a:lnTo>
                  <a:pt x="3151219" y="1027185"/>
                </a:lnTo>
                <a:lnTo>
                  <a:pt x="2877820" y="490608"/>
                </a:lnTo>
                <a:lnTo>
                  <a:pt x="2654218" y="911141"/>
                </a:lnTo>
                <a:lnTo>
                  <a:pt x="2654354" y="911406"/>
                </a:lnTo>
                <a:lnTo>
                  <a:pt x="2592792" y="1027185"/>
                </a:lnTo>
                <a:lnTo>
                  <a:pt x="2350011" y="550699"/>
                </a:lnTo>
                <a:lnTo>
                  <a:pt x="2233150" y="652808"/>
                </a:lnTo>
                <a:lnTo>
                  <a:pt x="2095397" y="911883"/>
                </a:lnTo>
                <a:lnTo>
                  <a:pt x="2095430" y="911947"/>
                </a:lnTo>
                <a:lnTo>
                  <a:pt x="2033869" y="1027726"/>
                </a:lnTo>
                <a:lnTo>
                  <a:pt x="2033560" y="1027120"/>
                </a:lnTo>
                <a:lnTo>
                  <a:pt x="2033526" y="1027185"/>
                </a:lnTo>
                <a:lnTo>
                  <a:pt x="1963031" y="888830"/>
                </a:lnTo>
                <a:lnTo>
                  <a:pt x="1469190" y="1320333"/>
                </a:lnTo>
                <a:lnTo>
                  <a:pt x="1409650" y="1252192"/>
                </a:lnTo>
                <a:lnTo>
                  <a:pt x="1917011" y="808876"/>
                </a:lnTo>
                <a:lnTo>
                  <a:pt x="1920665" y="805683"/>
                </a:lnTo>
                <a:lnTo>
                  <a:pt x="1760126" y="490608"/>
                </a:lnTo>
                <a:lnTo>
                  <a:pt x="1536131" y="911883"/>
                </a:lnTo>
                <a:lnTo>
                  <a:pt x="1536163" y="911947"/>
                </a:lnTo>
                <a:lnTo>
                  <a:pt x="1475601" y="1025847"/>
                </a:lnTo>
                <a:lnTo>
                  <a:pt x="1475601" y="1028305"/>
                </a:lnTo>
                <a:lnTo>
                  <a:pt x="1474962" y="1027050"/>
                </a:lnTo>
                <a:lnTo>
                  <a:pt x="1474602" y="1027726"/>
                </a:lnTo>
                <a:lnTo>
                  <a:pt x="1473322" y="1025216"/>
                </a:lnTo>
                <a:lnTo>
                  <a:pt x="1473322" y="1023833"/>
                </a:lnTo>
                <a:lnTo>
                  <a:pt x="1186408" y="460732"/>
                </a:lnTo>
                <a:lnTo>
                  <a:pt x="980427" y="699667"/>
                </a:lnTo>
                <a:lnTo>
                  <a:pt x="965252" y="699667"/>
                </a:lnTo>
                <a:lnTo>
                  <a:pt x="965128" y="699560"/>
                </a:lnTo>
                <a:lnTo>
                  <a:pt x="0" y="699560"/>
                </a:lnTo>
                <a:lnTo>
                  <a:pt x="0" y="592147"/>
                </a:lnTo>
                <a:lnTo>
                  <a:pt x="931300" y="592147"/>
                </a:lnTo>
                <a:lnTo>
                  <a:pt x="1133726" y="357336"/>
                </a:lnTo>
                <a:lnTo>
                  <a:pt x="1133618" y="357124"/>
                </a:lnTo>
                <a:lnTo>
                  <a:pt x="1209387" y="269232"/>
                </a:lnTo>
                <a:lnTo>
                  <a:pt x="1475601" y="791707"/>
                </a:lnTo>
                <a:lnTo>
                  <a:pt x="1475601" y="793089"/>
                </a:lnTo>
                <a:lnTo>
                  <a:pt x="1476599" y="795047"/>
                </a:lnTo>
                <a:lnTo>
                  <a:pt x="1700595" y="373772"/>
                </a:lnTo>
                <a:lnTo>
                  <a:pt x="1700576" y="373737"/>
                </a:lnTo>
                <a:lnTo>
                  <a:pt x="1762138" y="257957"/>
                </a:lnTo>
                <a:lnTo>
                  <a:pt x="2004081" y="732797"/>
                </a:lnTo>
                <a:lnTo>
                  <a:pt x="2125267" y="626908"/>
                </a:lnTo>
                <a:lnTo>
                  <a:pt x="2259862" y="373772"/>
                </a:lnTo>
                <a:lnTo>
                  <a:pt x="2259844" y="373737"/>
                </a:lnTo>
                <a:lnTo>
                  <a:pt x="2321404" y="257957"/>
                </a:lnTo>
                <a:lnTo>
                  <a:pt x="2391061" y="394666"/>
                </a:lnTo>
                <a:lnTo>
                  <a:pt x="2634278" y="182150"/>
                </a:lnTo>
                <a:lnTo>
                  <a:pt x="2548175" y="83608"/>
                </a:lnTo>
                <a:lnTo>
                  <a:pt x="2911505" y="0"/>
                </a:lnTo>
                <a:close/>
              </a:path>
            </a:pathLst>
          </a:custGeom>
          <a:solidFill>
            <a:srgbClr val="0FB5C7"/>
          </a:solidFill>
          <a:ln>
            <a:noFill/>
          </a:ln>
          <a:extLst/>
        </p:spPr>
        <p:txBody>
          <a:bodyPr anchor="ctr"/>
          <a:lstStyle/>
          <a:p>
            <a:endParaRPr lang="zh-CN" altLang="en-US" dirty="0">
              <a:latin typeface="+mn-lt"/>
              <a:ea typeface="+mn-ea"/>
              <a:cs typeface="+mn-ea"/>
              <a:sym typeface="+mn-lt"/>
            </a:endParaRPr>
          </a:p>
        </p:txBody>
      </p:sp>
      <p:graphicFrame>
        <p:nvGraphicFramePr>
          <p:cNvPr id="9" name="图表 8"/>
          <p:cNvGraphicFramePr/>
          <p:nvPr/>
        </p:nvGraphicFramePr>
        <p:xfrm>
          <a:off x="794" y="2278624"/>
          <a:ext cx="6096794" cy="35198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p:cNvGraphicFramePr/>
          <p:nvPr/>
        </p:nvGraphicFramePr>
        <p:xfrm>
          <a:off x="6097588" y="2278625"/>
          <a:ext cx="6096000" cy="351985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TextBox 6"/>
          <p:cNvSpPr txBox="1"/>
          <p:nvPr/>
        </p:nvSpPr>
        <p:spPr>
          <a:xfrm>
            <a:off x="2809875" y="1185012"/>
            <a:ext cx="7054375" cy="584775"/>
          </a:xfrm>
          <a:prstGeom prst="rect">
            <a:avLst/>
          </a:prstGeom>
          <a:noFill/>
        </p:spPr>
        <p:txBody>
          <a:bodyPr wrap="square" rtlCol="0">
            <a:spAutoFit/>
          </a:bodyPr>
          <a:lstStyle/>
          <a:p>
            <a:r>
              <a:rPr lang="zh-CN" altLang="zh-CN" sz="3200" b="1" dirty="0" smtClean="0">
                <a:solidFill>
                  <a:schemeClr val="bg1"/>
                </a:solidFill>
              </a:rPr>
              <a:t>夜光强度</a:t>
            </a:r>
            <a:r>
              <a:rPr lang="zh-CN" altLang="en-US" sz="3200" b="1" dirty="0" smtClean="0">
                <a:solidFill>
                  <a:schemeClr val="bg1"/>
                </a:solidFill>
              </a:rPr>
              <a:t>与</a:t>
            </a:r>
            <a:r>
              <a:rPr lang="en-US" altLang="zh-CN" sz="3200" b="1" dirty="0" smtClean="0">
                <a:solidFill>
                  <a:schemeClr val="bg1"/>
                </a:solidFill>
              </a:rPr>
              <a:t>GDP</a:t>
            </a:r>
            <a:r>
              <a:rPr lang="zh-CN" altLang="en-US" sz="3200" b="1" dirty="0" smtClean="0">
                <a:solidFill>
                  <a:schemeClr val="bg1"/>
                </a:solidFill>
              </a:rPr>
              <a:t>、人均</a:t>
            </a:r>
            <a:r>
              <a:rPr lang="en-US" altLang="zh-CN" sz="3200" b="1" dirty="0" smtClean="0">
                <a:solidFill>
                  <a:schemeClr val="bg1"/>
                </a:solidFill>
              </a:rPr>
              <a:t>GDP</a:t>
            </a:r>
            <a:r>
              <a:rPr lang="zh-CN" altLang="en-US" sz="3200" b="1" dirty="0" smtClean="0">
                <a:solidFill>
                  <a:schemeClr val="bg1"/>
                </a:solidFill>
              </a:rPr>
              <a:t>的关系图</a:t>
            </a:r>
            <a:endParaRPr lang="zh-CN" altLang="en-US" sz="3200" b="1" dirty="0">
              <a:solidFill>
                <a:schemeClr val="bg1"/>
              </a:solidFill>
            </a:endParaRPr>
          </a:p>
        </p:txBody>
      </p:sp>
      <p:sp>
        <p:nvSpPr>
          <p:cNvPr id="8" name="KSO_Shape"/>
          <p:cNvSpPr>
            <a:spLocks/>
          </p:cNvSpPr>
          <p:nvPr/>
        </p:nvSpPr>
        <p:spPr bwMode="auto">
          <a:xfrm>
            <a:off x="1769409" y="1389266"/>
            <a:ext cx="914245" cy="277285"/>
          </a:xfrm>
          <a:custGeom>
            <a:avLst/>
            <a:gdLst>
              <a:gd name="T0" fmla="*/ 233331 w 4350925"/>
              <a:gd name="T1" fmla="*/ 29242 h 1320333"/>
              <a:gd name="T2" fmla="*/ 204248 w 4350925"/>
              <a:gd name="T3" fmla="*/ 40055 h 1320333"/>
              <a:gd name="T4" fmla="*/ 236552 w 4350925"/>
              <a:gd name="T5" fmla="*/ 31333 h 1320333"/>
              <a:gd name="T6" fmla="*/ 241717 w 4350925"/>
              <a:gd name="T7" fmla="*/ 21624 h 1320333"/>
              <a:gd name="T8" fmla="*/ 279230 w 4350925"/>
              <a:gd name="T9" fmla="*/ 49355 h 1320333"/>
              <a:gd name="T10" fmla="*/ 290219 w 4350925"/>
              <a:gd name="T11" fmla="*/ 49380 h 1320333"/>
              <a:gd name="T12" fmla="*/ 365192 w 4350925"/>
              <a:gd name="T13" fmla="*/ 58384 h 1320333"/>
              <a:gd name="T14" fmla="*/ 264580 w 4350925"/>
              <a:gd name="T15" fmla="*/ 85951 h 1320333"/>
              <a:gd name="T16" fmla="*/ 241548 w 4350925"/>
              <a:gd name="T17" fmla="*/ 41127 h 1320333"/>
              <a:gd name="T18" fmla="*/ 222792 w 4350925"/>
              <a:gd name="T19" fmla="*/ 76402 h 1320333"/>
              <a:gd name="T20" fmla="*/ 197247 w 4350925"/>
              <a:gd name="T21" fmla="*/ 46165 h 1320333"/>
              <a:gd name="T22" fmla="*/ 175876 w 4350925"/>
              <a:gd name="T23" fmla="*/ 76443 h 1320333"/>
              <a:gd name="T24" fmla="*/ 170712 w 4350925"/>
              <a:gd name="T25" fmla="*/ 86153 h 1320333"/>
              <a:gd name="T26" fmla="*/ 170683 w 4350925"/>
              <a:gd name="T27" fmla="*/ 86108 h 1320333"/>
              <a:gd name="T28" fmla="*/ 123316 w 4350925"/>
              <a:gd name="T29" fmla="*/ 110682 h 1320333"/>
              <a:gd name="T30" fmla="*/ 160903 w 4350925"/>
              <a:gd name="T31" fmla="*/ 67807 h 1320333"/>
              <a:gd name="T32" fmla="*/ 147735 w 4350925"/>
              <a:gd name="T33" fmla="*/ 41127 h 1320333"/>
              <a:gd name="T34" fmla="*/ 128937 w 4350925"/>
              <a:gd name="T35" fmla="*/ 76448 h 1320333"/>
              <a:gd name="T36" fmla="*/ 123854 w 4350925"/>
              <a:gd name="T37" fmla="*/ 86202 h 1320333"/>
              <a:gd name="T38" fmla="*/ 123770 w 4350925"/>
              <a:gd name="T39" fmla="*/ 86153 h 1320333"/>
              <a:gd name="T40" fmla="*/ 123663 w 4350925"/>
              <a:gd name="T41" fmla="*/ 85827 h 1320333"/>
              <a:gd name="T42" fmla="*/ 82292 w 4350925"/>
              <a:gd name="T43" fmla="*/ 58653 h 1320333"/>
              <a:gd name="T44" fmla="*/ 81007 w 4350925"/>
              <a:gd name="T45" fmla="*/ 58644 h 1320333"/>
              <a:gd name="T46" fmla="*/ 0 w 4350925"/>
              <a:gd name="T47" fmla="*/ 49639 h 1320333"/>
              <a:gd name="T48" fmla="*/ 95158 w 4350925"/>
              <a:gd name="T49" fmla="*/ 29955 h 1320333"/>
              <a:gd name="T50" fmla="*/ 101509 w 4350925"/>
              <a:gd name="T51" fmla="*/ 22569 h 1320333"/>
              <a:gd name="T52" fmla="*/ 123854 w 4350925"/>
              <a:gd name="T53" fmla="*/ 66484 h 1320333"/>
              <a:gd name="T54" fmla="*/ 142739 w 4350925"/>
              <a:gd name="T55" fmla="*/ 31333 h 1320333"/>
              <a:gd name="T56" fmla="*/ 147904 w 4350925"/>
              <a:gd name="T57" fmla="*/ 21624 h 1320333"/>
              <a:gd name="T58" fmla="*/ 178383 w 4350925"/>
              <a:gd name="T59" fmla="*/ 52553 h 1320333"/>
              <a:gd name="T60" fmla="*/ 189679 w 4350925"/>
              <a:gd name="T61" fmla="*/ 31330 h 1320333"/>
              <a:gd name="T62" fmla="*/ 200692 w 4350925"/>
              <a:gd name="T63" fmla="*/ 33085 h 1320333"/>
              <a:gd name="T64" fmla="*/ 213880 w 4350925"/>
              <a:gd name="T65" fmla="*/ 7009 h 13203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350925" h="1320333">
                <a:moveTo>
                  <a:pt x="2911505" y="0"/>
                </a:moveTo>
                <a:lnTo>
                  <a:pt x="2779921" y="348834"/>
                </a:lnTo>
                <a:lnTo>
                  <a:pt x="2693817" y="250291"/>
                </a:lnTo>
                <a:lnTo>
                  <a:pt x="2433426" y="477813"/>
                </a:lnTo>
                <a:lnTo>
                  <a:pt x="2594688" y="794305"/>
                </a:lnTo>
                <a:lnTo>
                  <a:pt x="2818289" y="373772"/>
                </a:lnTo>
                <a:lnTo>
                  <a:pt x="2818271" y="373737"/>
                </a:lnTo>
                <a:lnTo>
                  <a:pt x="2879832" y="257957"/>
                </a:lnTo>
                <a:lnTo>
                  <a:pt x="3165635" y="818878"/>
                </a:lnTo>
                <a:lnTo>
                  <a:pt x="3326764" y="588760"/>
                </a:lnTo>
                <a:lnTo>
                  <a:pt x="3457892" y="588760"/>
                </a:lnTo>
                <a:lnTo>
                  <a:pt x="3457684" y="589057"/>
                </a:lnTo>
                <a:lnTo>
                  <a:pt x="4350925" y="589057"/>
                </a:lnTo>
                <a:lnTo>
                  <a:pt x="4350925" y="696470"/>
                </a:lnTo>
                <a:lnTo>
                  <a:pt x="3382473" y="696470"/>
                </a:lnTo>
                <a:lnTo>
                  <a:pt x="3152218" y="1025309"/>
                </a:lnTo>
                <a:lnTo>
                  <a:pt x="3151219" y="1027185"/>
                </a:lnTo>
                <a:lnTo>
                  <a:pt x="2877820" y="490608"/>
                </a:lnTo>
                <a:lnTo>
                  <a:pt x="2654218" y="911141"/>
                </a:lnTo>
                <a:lnTo>
                  <a:pt x="2654354" y="911406"/>
                </a:lnTo>
                <a:lnTo>
                  <a:pt x="2592792" y="1027185"/>
                </a:lnTo>
                <a:lnTo>
                  <a:pt x="2350011" y="550699"/>
                </a:lnTo>
                <a:lnTo>
                  <a:pt x="2233150" y="652808"/>
                </a:lnTo>
                <a:lnTo>
                  <a:pt x="2095397" y="911883"/>
                </a:lnTo>
                <a:lnTo>
                  <a:pt x="2095430" y="911947"/>
                </a:lnTo>
                <a:lnTo>
                  <a:pt x="2033869" y="1027726"/>
                </a:lnTo>
                <a:lnTo>
                  <a:pt x="2033560" y="1027120"/>
                </a:lnTo>
                <a:lnTo>
                  <a:pt x="2033526" y="1027185"/>
                </a:lnTo>
                <a:lnTo>
                  <a:pt x="1963031" y="888830"/>
                </a:lnTo>
                <a:lnTo>
                  <a:pt x="1469190" y="1320333"/>
                </a:lnTo>
                <a:lnTo>
                  <a:pt x="1409650" y="1252192"/>
                </a:lnTo>
                <a:lnTo>
                  <a:pt x="1917011" y="808876"/>
                </a:lnTo>
                <a:lnTo>
                  <a:pt x="1920665" y="805683"/>
                </a:lnTo>
                <a:lnTo>
                  <a:pt x="1760126" y="490608"/>
                </a:lnTo>
                <a:lnTo>
                  <a:pt x="1536131" y="911883"/>
                </a:lnTo>
                <a:lnTo>
                  <a:pt x="1536163" y="911947"/>
                </a:lnTo>
                <a:lnTo>
                  <a:pt x="1475601" y="1025847"/>
                </a:lnTo>
                <a:lnTo>
                  <a:pt x="1475601" y="1028305"/>
                </a:lnTo>
                <a:lnTo>
                  <a:pt x="1474962" y="1027050"/>
                </a:lnTo>
                <a:lnTo>
                  <a:pt x="1474602" y="1027726"/>
                </a:lnTo>
                <a:lnTo>
                  <a:pt x="1473322" y="1025216"/>
                </a:lnTo>
                <a:lnTo>
                  <a:pt x="1473322" y="1023833"/>
                </a:lnTo>
                <a:lnTo>
                  <a:pt x="1186408" y="460732"/>
                </a:lnTo>
                <a:lnTo>
                  <a:pt x="980427" y="699667"/>
                </a:lnTo>
                <a:lnTo>
                  <a:pt x="965252" y="699667"/>
                </a:lnTo>
                <a:lnTo>
                  <a:pt x="965128" y="699560"/>
                </a:lnTo>
                <a:lnTo>
                  <a:pt x="0" y="699560"/>
                </a:lnTo>
                <a:lnTo>
                  <a:pt x="0" y="592147"/>
                </a:lnTo>
                <a:lnTo>
                  <a:pt x="931300" y="592147"/>
                </a:lnTo>
                <a:lnTo>
                  <a:pt x="1133726" y="357336"/>
                </a:lnTo>
                <a:lnTo>
                  <a:pt x="1133618" y="357124"/>
                </a:lnTo>
                <a:lnTo>
                  <a:pt x="1209387" y="269232"/>
                </a:lnTo>
                <a:lnTo>
                  <a:pt x="1475601" y="791707"/>
                </a:lnTo>
                <a:lnTo>
                  <a:pt x="1475601" y="793089"/>
                </a:lnTo>
                <a:lnTo>
                  <a:pt x="1476599" y="795047"/>
                </a:lnTo>
                <a:lnTo>
                  <a:pt x="1700595" y="373772"/>
                </a:lnTo>
                <a:lnTo>
                  <a:pt x="1700576" y="373737"/>
                </a:lnTo>
                <a:lnTo>
                  <a:pt x="1762138" y="257957"/>
                </a:lnTo>
                <a:lnTo>
                  <a:pt x="2004081" y="732797"/>
                </a:lnTo>
                <a:lnTo>
                  <a:pt x="2125267" y="626908"/>
                </a:lnTo>
                <a:lnTo>
                  <a:pt x="2259862" y="373772"/>
                </a:lnTo>
                <a:lnTo>
                  <a:pt x="2259844" y="373737"/>
                </a:lnTo>
                <a:lnTo>
                  <a:pt x="2321404" y="257957"/>
                </a:lnTo>
                <a:lnTo>
                  <a:pt x="2391061" y="394666"/>
                </a:lnTo>
                <a:lnTo>
                  <a:pt x="2634278" y="182150"/>
                </a:lnTo>
                <a:lnTo>
                  <a:pt x="2548175" y="83608"/>
                </a:lnTo>
                <a:lnTo>
                  <a:pt x="2911505" y="0"/>
                </a:lnTo>
                <a:close/>
              </a:path>
            </a:pathLst>
          </a:custGeom>
          <a:solidFill>
            <a:srgbClr val="0FB5C7"/>
          </a:solidFill>
          <a:ln>
            <a:noFill/>
          </a:ln>
          <a:extLst/>
        </p:spPr>
        <p:txBody>
          <a:bodyPr anchor="ctr"/>
          <a:lstStyle/>
          <a:p>
            <a:endParaRPr lang="zh-CN" altLang="en-US" dirty="0">
              <a:latin typeface="+mn-lt"/>
              <a:ea typeface="+mn-ea"/>
              <a:cs typeface="+mn-ea"/>
              <a:sym typeface="+mn-lt"/>
            </a:endParaRPr>
          </a:p>
        </p:txBody>
      </p:sp>
      <p:graphicFrame>
        <p:nvGraphicFramePr>
          <p:cNvPr id="9" name="图表 8"/>
          <p:cNvGraphicFramePr/>
          <p:nvPr/>
        </p:nvGraphicFramePr>
        <p:xfrm>
          <a:off x="0" y="2153263"/>
          <a:ext cx="6096794" cy="35838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p:nvPr/>
        </p:nvGraphicFramePr>
        <p:xfrm>
          <a:off x="6096794" y="2153264"/>
          <a:ext cx="6096000" cy="358385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TextBox 6"/>
          <p:cNvSpPr txBox="1"/>
          <p:nvPr/>
        </p:nvSpPr>
        <p:spPr>
          <a:xfrm>
            <a:off x="2809875" y="1185012"/>
            <a:ext cx="7054375" cy="584775"/>
          </a:xfrm>
          <a:prstGeom prst="rect">
            <a:avLst/>
          </a:prstGeom>
          <a:noFill/>
        </p:spPr>
        <p:txBody>
          <a:bodyPr wrap="square" rtlCol="0">
            <a:spAutoFit/>
          </a:bodyPr>
          <a:lstStyle/>
          <a:p>
            <a:r>
              <a:rPr lang="zh-CN" altLang="zh-CN" sz="3200" b="1" dirty="0" smtClean="0">
                <a:solidFill>
                  <a:schemeClr val="bg1"/>
                </a:solidFill>
              </a:rPr>
              <a:t>夜光强度</a:t>
            </a:r>
            <a:r>
              <a:rPr lang="zh-CN" altLang="en-US" sz="3200" b="1" dirty="0" smtClean="0">
                <a:solidFill>
                  <a:schemeClr val="bg1"/>
                </a:solidFill>
              </a:rPr>
              <a:t>与</a:t>
            </a:r>
            <a:r>
              <a:rPr lang="en-US" altLang="zh-CN" sz="3200" b="1" dirty="0" smtClean="0">
                <a:solidFill>
                  <a:schemeClr val="bg1"/>
                </a:solidFill>
              </a:rPr>
              <a:t>GDP</a:t>
            </a:r>
            <a:r>
              <a:rPr lang="zh-CN" altLang="en-US" sz="3200" b="1" dirty="0" smtClean="0">
                <a:solidFill>
                  <a:schemeClr val="bg1"/>
                </a:solidFill>
              </a:rPr>
              <a:t>、人均</a:t>
            </a:r>
            <a:r>
              <a:rPr lang="en-US" altLang="zh-CN" sz="3200" b="1" dirty="0" smtClean="0">
                <a:solidFill>
                  <a:schemeClr val="bg1"/>
                </a:solidFill>
              </a:rPr>
              <a:t>GDP</a:t>
            </a:r>
            <a:r>
              <a:rPr lang="zh-CN" altLang="en-US" sz="3200" b="1" dirty="0" smtClean="0">
                <a:solidFill>
                  <a:schemeClr val="bg1"/>
                </a:solidFill>
              </a:rPr>
              <a:t>的关系图</a:t>
            </a:r>
            <a:endParaRPr lang="zh-CN" altLang="en-US" sz="3200" b="1" dirty="0">
              <a:solidFill>
                <a:schemeClr val="bg1"/>
              </a:solidFill>
            </a:endParaRPr>
          </a:p>
        </p:txBody>
      </p:sp>
      <p:sp>
        <p:nvSpPr>
          <p:cNvPr id="8" name="KSO_Shape"/>
          <p:cNvSpPr>
            <a:spLocks/>
          </p:cNvSpPr>
          <p:nvPr/>
        </p:nvSpPr>
        <p:spPr bwMode="auto">
          <a:xfrm>
            <a:off x="1769409" y="1389266"/>
            <a:ext cx="914245" cy="277285"/>
          </a:xfrm>
          <a:custGeom>
            <a:avLst/>
            <a:gdLst>
              <a:gd name="T0" fmla="*/ 233331 w 4350925"/>
              <a:gd name="T1" fmla="*/ 29242 h 1320333"/>
              <a:gd name="T2" fmla="*/ 204248 w 4350925"/>
              <a:gd name="T3" fmla="*/ 40055 h 1320333"/>
              <a:gd name="T4" fmla="*/ 236552 w 4350925"/>
              <a:gd name="T5" fmla="*/ 31333 h 1320333"/>
              <a:gd name="T6" fmla="*/ 241717 w 4350925"/>
              <a:gd name="T7" fmla="*/ 21624 h 1320333"/>
              <a:gd name="T8" fmla="*/ 279230 w 4350925"/>
              <a:gd name="T9" fmla="*/ 49355 h 1320333"/>
              <a:gd name="T10" fmla="*/ 290219 w 4350925"/>
              <a:gd name="T11" fmla="*/ 49380 h 1320333"/>
              <a:gd name="T12" fmla="*/ 365192 w 4350925"/>
              <a:gd name="T13" fmla="*/ 58384 h 1320333"/>
              <a:gd name="T14" fmla="*/ 264580 w 4350925"/>
              <a:gd name="T15" fmla="*/ 85951 h 1320333"/>
              <a:gd name="T16" fmla="*/ 241548 w 4350925"/>
              <a:gd name="T17" fmla="*/ 41127 h 1320333"/>
              <a:gd name="T18" fmla="*/ 222792 w 4350925"/>
              <a:gd name="T19" fmla="*/ 76402 h 1320333"/>
              <a:gd name="T20" fmla="*/ 197247 w 4350925"/>
              <a:gd name="T21" fmla="*/ 46165 h 1320333"/>
              <a:gd name="T22" fmla="*/ 175876 w 4350925"/>
              <a:gd name="T23" fmla="*/ 76443 h 1320333"/>
              <a:gd name="T24" fmla="*/ 170712 w 4350925"/>
              <a:gd name="T25" fmla="*/ 86153 h 1320333"/>
              <a:gd name="T26" fmla="*/ 170683 w 4350925"/>
              <a:gd name="T27" fmla="*/ 86108 h 1320333"/>
              <a:gd name="T28" fmla="*/ 123316 w 4350925"/>
              <a:gd name="T29" fmla="*/ 110682 h 1320333"/>
              <a:gd name="T30" fmla="*/ 160903 w 4350925"/>
              <a:gd name="T31" fmla="*/ 67807 h 1320333"/>
              <a:gd name="T32" fmla="*/ 147735 w 4350925"/>
              <a:gd name="T33" fmla="*/ 41127 h 1320333"/>
              <a:gd name="T34" fmla="*/ 128937 w 4350925"/>
              <a:gd name="T35" fmla="*/ 76448 h 1320333"/>
              <a:gd name="T36" fmla="*/ 123854 w 4350925"/>
              <a:gd name="T37" fmla="*/ 86202 h 1320333"/>
              <a:gd name="T38" fmla="*/ 123770 w 4350925"/>
              <a:gd name="T39" fmla="*/ 86153 h 1320333"/>
              <a:gd name="T40" fmla="*/ 123663 w 4350925"/>
              <a:gd name="T41" fmla="*/ 85827 h 1320333"/>
              <a:gd name="T42" fmla="*/ 82292 w 4350925"/>
              <a:gd name="T43" fmla="*/ 58653 h 1320333"/>
              <a:gd name="T44" fmla="*/ 81007 w 4350925"/>
              <a:gd name="T45" fmla="*/ 58644 h 1320333"/>
              <a:gd name="T46" fmla="*/ 0 w 4350925"/>
              <a:gd name="T47" fmla="*/ 49639 h 1320333"/>
              <a:gd name="T48" fmla="*/ 95158 w 4350925"/>
              <a:gd name="T49" fmla="*/ 29955 h 1320333"/>
              <a:gd name="T50" fmla="*/ 101509 w 4350925"/>
              <a:gd name="T51" fmla="*/ 22569 h 1320333"/>
              <a:gd name="T52" fmla="*/ 123854 w 4350925"/>
              <a:gd name="T53" fmla="*/ 66484 h 1320333"/>
              <a:gd name="T54" fmla="*/ 142739 w 4350925"/>
              <a:gd name="T55" fmla="*/ 31333 h 1320333"/>
              <a:gd name="T56" fmla="*/ 147904 w 4350925"/>
              <a:gd name="T57" fmla="*/ 21624 h 1320333"/>
              <a:gd name="T58" fmla="*/ 178383 w 4350925"/>
              <a:gd name="T59" fmla="*/ 52553 h 1320333"/>
              <a:gd name="T60" fmla="*/ 189679 w 4350925"/>
              <a:gd name="T61" fmla="*/ 31330 h 1320333"/>
              <a:gd name="T62" fmla="*/ 200692 w 4350925"/>
              <a:gd name="T63" fmla="*/ 33085 h 1320333"/>
              <a:gd name="T64" fmla="*/ 213880 w 4350925"/>
              <a:gd name="T65" fmla="*/ 7009 h 132033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350925" h="1320333">
                <a:moveTo>
                  <a:pt x="2911505" y="0"/>
                </a:moveTo>
                <a:lnTo>
                  <a:pt x="2779921" y="348834"/>
                </a:lnTo>
                <a:lnTo>
                  <a:pt x="2693817" y="250291"/>
                </a:lnTo>
                <a:lnTo>
                  <a:pt x="2433426" y="477813"/>
                </a:lnTo>
                <a:lnTo>
                  <a:pt x="2594688" y="794305"/>
                </a:lnTo>
                <a:lnTo>
                  <a:pt x="2818289" y="373772"/>
                </a:lnTo>
                <a:lnTo>
                  <a:pt x="2818271" y="373737"/>
                </a:lnTo>
                <a:lnTo>
                  <a:pt x="2879832" y="257957"/>
                </a:lnTo>
                <a:lnTo>
                  <a:pt x="3165635" y="818878"/>
                </a:lnTo>
                <a:lnTo>
                  <a:pt x="3326764" y="588760"/>
                </a:lnTo>
                <a:lnTo>
                  <a:pt x="3457892" y="588760"/>
                </a:lnTo>
                <a:lnTo>
                  <a:pt x="3457684" y="589057"/>
                </a:lnTo>
                <a:lnTo>
                  <a:pt x="4350925" y="589057"/>
                </a:lnTo>
                <a:lnTo>
                  <a:pt x="4350925" y="696470"/>
                </a:lnTo>
                <a:lnTo>
                  <a:pt x="3382473" y="696470"/>
                </a:lnTo>
                <a:lnTo>
                  <a:pt x="3152218" y="1025309"/>
                </a:lnTo>
                <a:lnTo>
                  <a:pt x="3151219" y="1027185"/>
                </a:lnTo>
                <a:lnTo>
                  <a:pt x="2877820" y="490608"/>
                </a:lnTo>
                <a:lnTo>
                  <a:pt x="2654218" y="911141"/>
                </a:lnTo>
                <a:lnTo>
                  <a:pt x="2654354" y="911406"/>
                </a:lnTo>
                <a:lnTo>
                  <a:pt x="2592792" y="1027185"/>
                </a:lnTo>
                <a:lnTo>
                  <a:pt x="2350011" y="550699"/>
                </a:lnTo>
                <a:lnTo>
                  <a:pt x="2233150" y="652808"/>
                </a:lnTo>
                <a:lnTo>
                  <a:pt x="2095397" y="911883"/>
                </a:lnTo>
                <a:lnTo>
                  <a:pt x="2095430" y="911947"/>
                </a:lnTo>
                <a:lnTo>
                  <a:pt x="2033869" y="1027726"/>
                </a:lnTo>
                <a:lnTo>
                  <a:pt x="2033560" y="1027120"/>
                </a:lnTo>
                <a:lnTo>
                  <a:pt x="2033526" y="1027185"/>
                </a:lnTo>
                <a:lnTo>
                  <a:pt x="1963031" y="888830"/>
                </a:lnTo>
                <a:lnTo>
                  <a:pt x="1469190" y="1320333"/>
                </a:lnTo>
                <a:lnTo>
                  <a:pt x="1409650" y="1252192"/>
                </a:lnTo>
                <a:lnTo>
                  <a:pt x="1917011" y="808876"/>
                </a:lnTo>
                <a:lnTo>
                  <a:pt x="1920665" y="805683"/>
                </a:lnTo>
                <a:lnTo>
                  <a:pt x="1760126" y="490608"/>
                </a:lnTo>
                <a:lnTo>
                  <a:pt x="1536131" y="911883"/>
                </a:lnTo>
                <a:lnTo>
                  <a:pt x="1536163" y="911947"/>
                </a:lnTo>
                <a:lnTo>
                  <a:pt x="1475601" y="1025847"/>
                </a:lnTo>
                <a:lnTo>
                  <a:pt x="1475601" y="1028305"/>
                </a:lnTo>
                <a:lnTo>
                  <a:pt x="1474962" y="1027050"/>
                </a:lnTo>
                <a:lnTo>
                  <a:pt x="1474602" y="1027726"/>
                </a:lnTo>
                <a:lnTo>
                  <a:pt x="1473322" y="1025216"/>
                </a:lnTo>
                <a:lnTo>
                  <a:pt x="1473322" y="1023833"/>
                </a:lnTo>
                <a:lnTo>
                  <a:pt x="1186408" y="460732"/>
                </a:lnTo>
                <a:lnTo>
                  <a:pt x="980427" y="699667"/>
                </a:lnTo>
                <a:lnTo>
                  <a:pt x="965252" y="699667"/>
                </a:lnTo>
                <a:lnTo>
                  <a:pt x="965128" y="699560"/>
                </a:lnTo>
                <a:lnTo>
                  <a:pt x="0" y="699560"/>
                </a:lnTo>
                <a:lnTo>
                  <a:pt x="0" y="592147"/>
                </a:lnTo>
                <a:lnTo>
                  <a:pt x="931300" y="592147"/>
                </a:lnTo>
                <a:lnTo>
                  <a:pt x="1133726" y="357336"/>
                </a:lnTo>
                <a:lnTo>
                  <a:pt x="1133618" y="357124"/>
                </a:lnTo>
                <a:lnTo>
                  <a:pt x="1209387" y="269232"/>
                </a:lnTo>
                <a:lnTo>
                  <a:pt x="1475601" y="791707"/>
                </a:lnTo>
                <a:lnTo>
                  <a:pt x="1475601" y="793089"/>
                </a:lnTo>
                <a:lnTo>
                  <a:pt x="1476599" y="795047"/>
                </a:lnTo>
                <a:lnTo>
                  <a:pt x="1700595" y="373772"/>
                </a:lnTo>
                <a:lnTo>
                  <a:pt x="1700576" y="373737"/>
                </a:lnTo>
                <a:lnTo>
                  <a:pt x="1762138" y="257957"/>
                </a:lnTo>
                <a:lnTo>
                  <a:pt x="2004081" y="732797"/>
                </a:lnTo>
                <a:lnTo>
                  <a:pt x="2125267" y="626908"/>
                </a:lnTo>
                <a:lnTo>
                  <a:pt x="2259862" y="373772"/>
                </a:lnTo>
                <a:lnTo>
                  <a:pt x="2259844" y="373737"/>
                </a:lnTo>
                <a:lnTo>
                  <a:pt x="2321404" y="257957"/>
                </a:lnTo>
                <a:lnTo>
                  <a:pt x="2391061" y="394666"/>
                </a:lnTo>
                <a:lnTo>
                  <a:pt x="2634278" y="182150"/>
                </a:lnTo>
                <a:lnTo>
                  <a:pt x="2548175" y="83608"/>
                </a:lnTo>
                <a:lnTo>
                  <a:pt x="2911505" y="0"/>
                </a:lnTo>
                <a:close/>
              </a:path>
            </a:pathLst>
          </a:custGeom>
          <a:solidFill>
            <a:srgbClr val="0FB5C7"/>
          </a:solidFill>
          <a:ln>
            <a:noFill/>
          </a:ln>
          <a:extLst/>
        </p:spPr>
        <p:txBody>
          <a:bodyPr anchor="ctr"/>
          <a:lstStyle/>
          <a:p>
            <a:endParaRPr lang="zh-CN" altLang="en-US" dirty="0">
              <a:latin typeface="+mn-lt"/>
              <a:ea typeface="+mn-ea"/>
              <a:cs typeface="+mn-ea"/>
              <a:sym typeface="+mn-lt"/>
            </a:endParaRPr>
          </a:p>
        </p:txBody>
      </p:sp>
      <p:graphicFrame>
        <p:nvGraphicFramePr>
          <p:cNvPr id="9" name="图表 8"/>
          <p:cNvGraphicFramePr/>
          <p:nvPr/>
        </p:nvGraphicFramePr>
        <p:xfrm>
          <a:off x="0" y="2227005"/>
          <a:ext cx="6120580" cy="352486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p:cNvGraphicFramePr/>
          <p:nvPr/>
        </p:nvGraphicFramePr>
        <p:xfrm>
          <a:off x="6120580" y="2227006"/>
          <a:ext cx="6072214" cy="352486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矩形 6"/>
          <p:cNvSpPr/>
          <p:nvPr/>
        </p:nvSpPr>
        <p:spPr>
          <a:xfrm>
            <a:off x="1224116" y="1238865"/>
            <a:ext cx="9261986" cy="830997"/>
          </a:xfrm>
          <a:prstGeom prst="rect">
            <a:avLst/>
          </a:prstGeom>
        </p:spPr>
        <p:txBody>
          <a:bodyPr wrap="square">
            <a:spAutoFit/>
          </a:bodyPr>
          <a:lstStyle/>
          <a:p>
            <a:r>
              <a:rPr lang="zh-CN" altLang="zh-CN" b="1" dirty="0" smtClean="0">
                <a:solidFill>
                  <a:srgbClr val="2C2C2C"/>
                </a:solidFill>
              </a:rPr>
              <a:t>从夜光强度</a:t>
            </a:r>
            <a:r>
              <a:rPr lang="en-US" altLang="zh-CN" b="1" dirty="0" smtClean="0">
                <a:solidFill>
                  <a:srgbClr val="2C2C2C"/>
                </a:solidFill>
              </a:rPr>
              <a:t>-</a:t>
            </a:r>
            <a:r>
              <a:rPr lang="zh-CN" altLang="zh-CN" b="1" dirty="0" smtClean="0">
                <a:solidFill>
                  <a:srgbClr val="2C2C2C"/>
                </a:solidFill>
              </a:rPr>
              <a:t>人口密度图得知，随着人口的增加</a:t>
            </a:r>
            <a:r>
              <a:rPr lang="zh-CN" altLang="en-US" b="1" dirty="0" smtClean="0">
                <a:solidFill>
                  <a:srgbClr val="2C2C2C"/>
                </a:solidFill>
              </a:rPr>
              <a:t>，</a:t>
            </a:r>
            <a:r>
              <a:rPr lang="zh-CN" altLang="zh-CN" b="1" dirty="0" smtClean="0">
                <a:solidFill>
                  <a:srgbClr val="2C2C2C"/>
                </a:solidFill>
              </a:rPr>
              <a:t>夜光强度逐渐增强（除了北京市之外基本呈指数增长）</a:t>
            </a:r>
            <a:endParaRPr lang="zh-CN" altLang="en-US" b="1" dirty="0">
              <a:solidFill>
                <a:srgbClr val="2C2C2C"/>
              </a:solidFill>
            </a:endParaRPr>
          </a:p>
        </p:txBody>
      </p:sp>
      <p:sp>
        <p:nvSpPr>
          <p:cNvPr id="8" name="矩形 7"/>
          <p:cNvSpPr/>
          <p:nvPr/>
        </p:nvSpPr>
        <p:spPr>
          <a:xfrm>
            <a:off x="1224115" y="2413337"/>
            <a:ext cx="8686801" cy="830997"/>
          </a:xfrm>
          <a:prstGeom prst="rect">
            <a:avLst/>
          </a:prstGeom>
        </p:spPr>
        <p:txBody>
          <a:bodyPr wrap="square">
            <a:spAutoFit/>
          </a:bodyPr>
          <a:lstStyle/>
          <a:p>
            <a:r>
              <a:rPr lang="zh-CN" altLang="zh-CN" b="1" dirty="0" smtClean="0">
                <a:solidFill>
                  <a:srgbClr val="2C2C2C"/>
                </a:solidFill>
              </a:rPr>
              <a:t>从夜光强度</a:t>
            </a:r>
            <a:r>
              <a:rPr lang="en-US" altLang="zh-CN" b="1" dirty="0" smtClean="0">
                <a:solidFill>
                  <a:srgbClr val="2C2C2C"/>
                </a:solidFill>
              </a:rPr>
              <a:t>-GDP</a:t>
            </a:r>
            <a:r>
              <a:rPr lang="zh-CN" altLang="zh-CN" b="1" dirty="0" smtClean="0">
                <a:solidFill>
                  <a:srgbClr val="2C2C2C"/>
                </a:solidFill>
              </a:rPr>
              <a:t>图得知，随着</a:t>
            </a:r>
            <a:r>
              <a:rPr lang="en-US" altLang="zh-CN" b="1" dirty="0" smtClean="0">
                <a:solidFill>
                  <a:srgbClr val="2C2C2C"/>
                </a:solidFill>
              </a:rPr>
              <a:t>GDP</a:t>
            </a:r>
            <a:r>
              <a:rPr lang="zh-CN" altLang="en-US" b="1" dirty="0" smtClean="0">
                <a:solidFill>
                  <a:srgbClr val="2C2C2C"/>
                </a:solidFill>
              </a:rPr>
              <a:t>的</a:t>
            </a:r>
            <a:r>
              <a:rPr lang="zh-CN" altLang="zh-CN" b="1" dirty="0" smtClean="0">
                <a:solidFill>
                  <a:srgbClr val="2C2C2C"/>
                </a:solidFill>
              </a:rPr>
              <a:t>增长</a:t>
            </a:r>
            <a:r>
              <a:rPr lang="zh-CN" altLang="en-US" b="1" dirty="0" smtClean="0">
                <a:solidFill>
                  <a:srgbClr val="2C2C2C"/>
                </a:solidFill>
              </a:rPr>
              <a:t>，</a:t>
            </a:r>
            <a:r>
              <a:rPr lang="zh-CN" altLang="zh-CN" b="1" dirty="0" smtClean="0">
                <a:solidFill>
                  <a:srgbClr val="2C2C2C"/>
                </a:solidFill>
              </a:rPr>
              <a:t>夜光强度逐渐增强（北京、广东之外基本呈指数增长）</a:t>
            </a:r>
            <a:endParaRPr lang="zh-CN" altLang="en-US" b="1" dirty="0">
              <a:solidFill>
                <a:srgbClr val="2C2C2C"/>
              </a:solidFill>
            </a:endParaRPr>
          </a:p>
        </p:txBody>
      </p:sp>
      <p:sp>
        <p:nvSpPr>
          <p:cNvPr id="9" name="矩形 8"/>
          <p:cNvSpPr/>
          <p:nvPr/>
        </p:nvSpPr>
        <p:spPr>
          <a:xfrm>
            <a:off x="1224116" y="3651890"/>
            <a:ext cx="8908026" cy="830997"/>
          </a:xfrm>
          <a:prstGeom prst="rect">
            <a:avLst/>
          </a:prstGeom>
        </p:spPr>
        <p:txBody>
          <a:bodyPr wrap="square">
            <a:spAutoFit/>
          </a:bodyPr>
          <a:lstStyle/>
          <a:p>
            <a:r>
              <a:rPr lang="zh-CN" altLang="zh-CN" b="1" dirty="0" smtClean="0">
                <a:solidFill>
                  <a:srgbClr val="2C2C2C"/>
                </a:solidFill>
              </a:rPr>
              <a:t>综合了人口密度与</a:t>
            </a:r>
            <a:r>
              <a:rPr lang="en-US" altLang="zh-CN" b="1" dirty="0" smtClean="0">
                <a:solidFill>
                  <a:srgbClr val="2C2C2C"/>
                </a:solidFill>
              </a:rPr>
              <a:t>GDP</a:t>
            </a:r>
            <a:r>
              <a:rPr lang="zh-CN" altLang="zh-CN" b="1" dirty="0" smtClean="0">
                <a:solidFill>
                  <a:srgbClr val="2C2C2C"/>
                </a:solidFill>
              </a:rPr>
              <a:t>的夜光强度</a:t>
            </a:r>
            <a:r>
              <a:rPr lang="en-US" altLang="zh-CN" b="1" dirty="0" smtClean="0">
                <a:solidFill>
                  <a:srgbClr val="2C2C2C"/>
                </a:solidFill>
              </a:rPr>
              <a:t>-</a:t>
            </a:r>
            <a:r>
              <a:rPr lang="zh-CN" altLang="zh-CN" b="1" dirty="0" smtClean="0">
                <a:solidFill>
                  <a:srgbClr val="2C2C2C"/>
                </a:solidFill>
              </a:rPr>
              <a:t>人均</a:t>
            </a:r>
            <a:r>
              <a:rPr lang="en-US" altLang="zh-CN" b="1" dirty="0" smtClean="0">
                <a:solidFill>
                  <a:srgbClr val="2C2C2C"/>
                </a:solidFill>
              </a:rPr>
              <a:t>GDP</a:t>
            </a:r>
            <a:r>
              <a:rPr lang="zh-CN" altLang="zh-CN" b="1" dirty="0" smtClean="0">
                <a:solidFill>
                  <a:srgbClr val="2C2C2C"/>
                </a:solidFill>
              </a:rPr>
              <a:t>图，各图的趋势线拟合程度相比之前的图变化不大</a:t>
            </a:r>
            <a:endParaRPr lang="zh-CN" altLang="en-US" b="1" dirty="0">
              <a:solidFill>
                <a:srgbClr val="2C2C2C"/>
              </a:solidFill>
            </a:endParaRPr>
          </a:p>
        </p:txBody>
      </p:sp>
      <p:sp>
        <p:nvSpPr>
          <p:cNvPr id="10" name="矩形 9"/>
          <p:cNvSpPr/>
          <p:nvPr/>
        </p:nvSpPr>
        <p:spPr>
          <a:xfrm>
            <a:off x="1224116" y="4863626"/>
            <a:ext cx="9261986" cy="830997"/>
          </a:xfrm>
          <a:prstGeom prst="rect">
            <a:avLst/>
          </a:prstGeom>
        </p:spPr>
        <p:txBody>
          <a:bodyPr wrap="square">
            <a:spAutoFit/>
          </a:bodyPr>
          <a:lstStyle/>
          <a:p>
            <a:r>
              <a:rPr lang="zh-CN" altLang="zh-CN" b="1" dirty="0" smtClean="0">
                <a:solidFill>
                  <a:srgbClr val="2C2C2C"/>
                </a:solidFill>
              </a:rPr>
              <a:t>人口与夜光强度</a:t>
            </a:r>
            <a:r>
              <a:rPr lang="zh-CN" altLang="en-US" b="1" dirty="0" smtClean="0">
                <a:solidFill>
                  <a:srgbClr val="2C2C2C"/>
                </a:solidFill>
              </a:rPr>
              <a:t>，</a:t>
            </a:r>
            <a:r>
              <a:rPr lang="en-US" altLang="zh-CN" b="1" dirty="0" smtClean="0">
                <a:solidFill>
                  <a:srgbClr val="2C2C2C"/>
                </a:solidFill>
              </a:rPr>
              <a:t>GDP</a:t>
            </a:r>
            <a:r>
              <a:rPr lang="zh-CN" altLang="zh-CN" b="1" dirty="0" smtClean="0">
                <a:solidFill>
                  <a:srgbClr val="2C2C2C"/>
                </a:solidFill>
              </a:rPr>
              <a:t>与夜光强度有着正相关的关系，但是关联性并不强。于是我们决定研究城镇化与</a:t>
            </a:r>
            <a:r>
              <a:rPr lang="en-US" altLang="zh-CN" b="1" dirty="0" smtClean="0">
                <a:solidFill>
                  <a:srgbClr val="2C2C2C"/>
                </a:solidFill>
              </a:rPr>
              <a:t>GDP</a:t>
            </a:r>
            <a:r>
              <a:rPr lang="zh-CN" altLang="zh-CN" b="1" dirty="0" smtClean="0">
                <a:solidFill>
                  <a:srgbClr val="2C2C2C"/>
                </a:solidFill>
              </a:rPr>
              <a:t>的关系。</a:t>
            </a:r>
            <a:endParaRPr lang="zh-CN" altLang="en-US" b="1" dirty="0">
              <a:solidFill>
                <a:srgbClr val="2C2C2C"/>
              </a:solidFill>
            </a:endParaRPr>
          </a:p>
        </p:txBody>
      </p:sp>
      <p:sp>
        <p:nvSpPr>
          <p:cNvPr id="11" name="Freeform 10"/>
          <p:cNvSpPr>
            <a:spLocks/>
          </p:cNvSpPr>
          <p:nvPr/>
        </p:nvSpPr>
        <p:spPr bwMode="auto">
          <a:xfrm>
            <a:off x="685813" y="1326309"/>
            <a:ext cx="317252" cy="312927"/>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10BCCE"/>
          </a:solidFill>
          <a:ln>
            <a:no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sp>
        <p:nvSpPr>
          <p:cNvPr id="12" name="Freeform 10"/>
          <p:cNvSpPr>
            <a:spLocks/>
          </p:cNvSpPr>
          <p:nvPr/>
        </p:nvSpPr>
        <p:spPr bwMode="auto">
          <a:xfrm>
            <a:off x="685813" y="2548234"/>
            <a:ext cx="317252" cy="312927"/>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10BCCE"/>
          </a:solidFill>
          <a:ln>
            <a:no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sp>
        <p:nvSpPr>
          <p:cNvPr id="13" name="Freeform 10"/>
          <p:cNvSpPr>
            <a:spLocks/>
          </p:cNvSpPr>
          <p:nvPr/>
        </p:nvSpPr>
        <p:spPr bwMode="auto">
          <a:xfrm>
            <a:off x="685813" y="3755126"/>
            <a:ext cx="317252" cy="312927"/>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10BCCE"/>
          </a:solidFill>
          <a:ln>
            <a:no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sp>
        <p:nvSpPr>
          <p:cNvPr id="14" name="Freeform 10"/>
          <p:cNvSpPr>
            <a:spLocks/>
          </p:cNvSpPr>
          <p:nvPr/>
        </p:nvSpPr>
        <p:spPr bwMode="auto">
          <a:xfrm>
            <a:off x="685813" y="4966862"/>
            <a:ext cx="317252" cy="312927"/>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10BCCE"/>
          </a:solidFill>
          <a:ln>
            <a:no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p:cNvSpPr/>
          <p:nvPr/>
        </p:nvSpPr>
        <p:spPr>
          <a:xfrm>
            <a:off x="5722374" y="2941790"/>
            <a:ext cx="5323327" cy="461665"/>
          </a:xfrm>
          <a:prstGeom prst="rect">
            <a:avLst/>
          </a:prstGeom>
        </p:spPr>
        <p:txBody>
          <a:bodyPr wrap="square">
            <a:spAutoFit/>
          </a:bodyPr>
          <a:lstStyle/>
          <a:p>
            <a:r>
              <a:rPr lang="zh-CN" altLang="zh-CN" b="1" dirty="0" smtClean="0">
                <a:solidFill>
                  <a:srgbClr val="2C2C2C"/>
                </a:solidFill>
              </a:rPr>
              <a:t>把夜光强度</a:t>
            </a:r>
            <a:r>
              <a:rPr lang="zh-CN" altLang="en-US" b="1" dirty="0" smtClean="0">
                <a:solidFill>
                  <a:srgbClr val="2C2C2C"/>
                </a:solidFill>
              </a:rPr>
              <a:t>≥</a:t>
            </a:r>
            <a:r>
              <a:rPr lang="en-US" altLang="zh-CN" b="1" dirty="0" smtClean="0">
                <a:solidFill>
                  <a:srgbClr val="2C2C2C"/>
                </a:solidFill>
              </a:rPr>
              <a:t>10</a:t>
            </a:r>
            <a:r>
              <a:rPr lang="zh-CN" altLang="zh-CN" b="1" dirty="0" smtClean="0">
                <a:solidFill>
                  <a:srgbClr val="2C2C2C"/>
                </a:solidFill>
              </a:rPr>
              <a:t>的数据定义为“城镇”</a:t>
            </a:r>
            <a:endParaRPr lang="zh-CN" altLang="en-US" b="1" dirty="0">
              <a:solidFill>
                <a:srgbClr val="2C2C2C"/>
              </a:solidFill>
            </a:endParaRPr>
          </a:p>
        </p:txBody>
      </p:sp>
      <p:pic>
        <p:nvPicPr>
          <p:cNvPr id="9" name="图片 8"/>
          <p:cNvPicPr/>
          <p:nvPr/>
        </p:nvPicPr>
        <p:blipFill>
          <a:blip r:embed="rId4">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cx="http://schemas.microsoft.com/office/drawing/2014/chartex" xmlns:wpc="http://schemas.microsoft.com/office/word/2010/wordprocessingCanvas" xmlns="" val="0"/>
              </a:ext>
            </a:extLst>
          </a:blip>
          <a:stretch>
            <a:fillRect/>
          </a:stretch>
        </p:blipFill>
        <p:spPr>
          <a:xfrm>
            <a:off x="57300" y="3015530"/>
            <a:ext cx="3524742" cy="3048425"/>
          </a:xfrm>
          <a:prstGeom prst="rect">
            <a:avLst/>
          </a:prstGeom>
        </p:spPr>
      </p:pic>
      <p:pic>
        <p:nvPicPr>
          <p:cNvPr id="10" name="图片 9"/>
          <p:cNvPicPr/>
          <p:nvPr/>
        </p:nvPicPr>
        <p:blipFill>
          <a:blip r:embed="rId5"/>
          <a:stretch>
            <a:fillRect/>
          </a:stretch>
        </p:blipFill>
        <p:spPr>
          <a:xfrm>
            <a:off x="3526330" y="3674450"/>
            <a:ext cx="3288219" cy="2866667"/>
          </a:xfrm>
          <a:prstGeom prst="rect">
            <a:avLst/>
          </a:prstGeom>
        </p:spPr>
      </p:pic>
      <p:pic>
        <p:nvPicPr>
          <p:cNvPr id="11" name="图片 10"/>
          <p:cNvPicPr/>
          <p:nvPr/>
        </p:nvPicPr>
        <p:blipFill>
          <a:blip r:embed="rId6"/>
          <a:stretch>
            <a:fillRect/>
          </a:stretch>
        </p:blipFill>
        <p:spPr>
          <a:xfrm>
            <a:off x="6814549" y="3674450"/>
            <a:ext cx="5379039" cy="2389505"/>
          </a:xfrm>
          <a:prstGeom prst="rect">
            <a:avLst/>
          </a:prstGeom>
        </p:spPr>
      </p:pic>
      <p:sp>
        <p:nvSpPr>
          <p:cNvPr id="12" name="矩形 11"/>
          <p:cNvSpPr/>
          <p:nvPr/>
        </p:nvSpPr>
        <p:spPr>
          <a:xfrm>
            <a:off x="943898" y="1995494"/>
            <a:ext cx="10574592" cy="830997"/>
          </a:xfrm>
          <a:prstGeom prst="rect">
            <a:avLst/>
          </a:prstGeom>
        </p:spPr>
        <p:txBody>
          <a:bodyPr wrap="square">
            <a:spAutoFit/>
          </a:bodyPr>
          <a:lstStyle/>
          <a:p>
            <a:r>
              <a:rPr lang="zh-CN" altLang="zh-CN" dirty="0" smtClean="0">
                <a:solidFill>
                  <a:srgbClr val="2C2C2C"/>
                </a:solidFill>
              </a:rPr>
              <a:t>阈值确定：查阅文献得知</a:t>
            </a:r>
            <a:r>
              <a:rPr lang="zh-CN" altLang="en-US" dirty="0" smtClean="0">
                <a:solidFill>
                  <a:srgbClr val="2C2C2C"/>
                </a:solidFill>
              </a:rPr>
              <a:t>，</a:t>
            </a:r>
            <a:r>
              <a:rPr lang="zh-CN" altLang="zh-CN" dirty="0" smtClean="0">
                <a:solidFill>
                  <a:srgbClr val="2C2C2C"/>
                </a:solidFill>
              </a:rPr>
              <a:t>目前利用</a:t>
            </a:r>
            <a:r>
              <a:rPr lang="en-US" altLang="zh-CN" dirty="0" smtClean="0">
                <a:solidFill>
                  <a:srgbClr val="2C2C2C"/>
                </a:solidFill>
              </a:rPr>
              <a:t>DMSP</a:t>
            </a:r>
            <a:r>
              <a:rPr lang="zh-CN" altLang="zh-CN" dirty="0" smtClean="0">
                <a:solidFill>
                  <a:srgbClr val="2C2C2C"/>
                </a:solidFill>
              </a:rPr>
              <a:t>灯光数据提取城市中心城区范围的方法，主要包括</a:t>
            </a:r>
            <a:r>
              <a:rPr lang="zh-CN" altLang="zh-CN" b="1" dirty="0" smtClean="0">
                <a:solidFill>
                  <a:srgbClr val="10BCCE"/>
                </a:solidFill>
              </a:rPr>
              <a:t>经验阈值法</a:t>
            </a:r>
            <a:r>
              <a:rPr lang="zh-CN" altLang="zh-CN" dirty="0" smtClean="0">
                <a:solidFill>
                  <a:srgbClr val="2C2C2C"/>
                </a:solidFill>
              </a:rPr>
              <a:t>、</a:t>
            </a:r>
            <a:r>
              <a:rPr lang="zh-CN" altLang="zh-CN" b="1" dirty="0" smtClean="0">
                <a:solidFill>
                  <a:srgbClr val="10BCCE"/>
                </a:solidFill>
              </a:rPr>
              <a:t>突变检测法</a:t>
            </a:r>
            <a:r>
              <a:rPr lang="zh-CN" altLang="zh-CN" dirty="0" smtClean="0">
                <a:solidFill>
                  <a:srgbClr val="2C2C2C"/>
                </a:solidFill>
              </a:rPr>
              <a:t>和</a:t>
            </a:r>
            <a:r>
              <a:rPr lang="zh-CN" altLang="zh-CN" b="1" dirty="0" smtClean="0">
                <a:solidFill>
                  <a:srgbClr val="10BCCE"/>
                </a:solidFill>
              </a:rPr>
              <a:t>辅助资料的空间比较法</a:t>
            </a:r>
            <a:r>
              <a:rPr lang="zh-CN" altLang="zh-CN" dirty="0" smtClean="0">
                <a:solidFill>
                  <a:srgbClr val="2C2C2C"/>
                </a:solidFill>
              </a:rPr>
              <a:t>。</a:t>
            </a:r>
            <a:endParaRPr lang="zh-CN" altLang="en-US" dirty="0">
              <a:solidFill>
                <a:srgbClr val="2C2C2C"/>
              </a:solidFill>
            </a:endParaRPr>
          </a:p>
        </p:txBody>
      </p:sp>
      <p:sp>
        <p:nvSpPr>
          <p:cNvPr id="13" name="Freeform 15"/>
          <p:cNvSpPr>
            <a:spLocks noEditPoints="1"/>
          </p:cNvSpPr>
          <p:nvPr/>
        </p:nvSpPr>
        <p:spPr bwMode="auto">
          <a:xfrm>
            <a:off x="580645" y="1518958"/>
            <a:ext cx="331830" cy="260350"/>
          </a:xfrm>
          <a:custGeom>
            <a:avLst/>
            <a:gdLst>
              <a:gd name="T0" fmla="*/ 2147483646 w 125"/>
              <a:gd name="T1" fmla="*/ 2147483646 h 98"/>
              <a:gd name="T2" fmla="*/ 2147483646 w 125"/>
              <a:gd name="T3" fmla="*/ 2147483646 h 98"/>
              <a:gd name="T4" fmla="*/ 2147483646 w 125"/>
              <a:gd name="T5" fmla="*/ 2147483646 h 98"/>
              <a:gd name="T6" fmla="*/ 2147483646 w 125"/>
              <a:gd name="T7" fmla="*/ 2147483646 h 98"/>
              <a:gd name="T8" fmla="*/ 0 w 125"/>
              <a:gd name="T9" fmla="*/ 2147483646 h 98"/>
              <a:gd name="T10" fmla="*/ 0 w 125"/>
              <a:gd name="T11" fmla="*/ 2147483646 h 98"/>
              <a:gd name="T12" fmla="*/ 2147483646 w 125"/>
              <a:gd name="T13" fmla="*/ 2147483646 h 98"/>
              <a:gd name="T14" fmla="*/ 2147483646 w 125"/>
              <a:gd name="T15" fmla="*/ 2147483646 h 98"/>
              <a:gd name="T16" fmla="*/ 2147483646 w 125"/>
              <a:gd name="T17" fmla="*/ 2147483646 h 98"/>
              <a:gd name="T18" fmla="*/ 2147483646 w 125"/>
              <a:gd name="T19" fmla="*/ 2147483646 h 98"/>
              <a:gd name="T20" fmla="*/ 2147483646 w 125"/>
              <a:gd name="T21" fmla="*/ 2147483646 h 98"/>
              <a:gd name="T22" fmla="*/ 2147483646 w 125"/>
              <a:gd name="T23" fmla="*/ 2147483646 h 98"/>
              <a:gd name="T24" fmla="*/ 2147483646 w 125"/>
              <a:gd name="T25" fmla="*/ 2147483646 h 98"/>
              <a:gd name="T26" fmla="*/ 2147483646 w 125"/>
              <a:gd name="T27" fmla="*/ 2147483646 h 98"/>
              <a:gd name="T28" fmla="*/ 2147483646 w 125"/>
              <a:gd name="T29" fmla="*/ 2147483646 h 98"/>
              <a:gd name="T30" fmla="*/ 2147483646 w 125"/>
              <a:gd name="T31" fmla="*/ 2147483646 h 98"/>
              <a:gd name="T32" fmla="*/ 2147483646 w 125"/>
              <a:gd name="T33" fmla="*/ 2147483646 h 98"/>
              <a:gd name="T34" fmla="*/ 2147483646 w 125"/>
              <a:gd name="T35" fmla="*/ 2147483646 h 98"/>
              <a:gd name="T36" fmla="*/ 2147483646 w 125"/>
              <a:gd name="T37" fmla="*/ 2147483646 h 98"/>
              <a:gd name="T38" fmla="*/ 2147483646 w 125"/>
              <a:gd name="T39" fmla="*/ 2147483646 h 98"/>
              <a:gd name="T40" fmla="*/ 2147483646 w 125"/>
              <a:gd name="T41" fmla="*/ 2147483646 h 98"/>
              <a:gd name="T42" fmla="*/ 2147483646 w 125"/>
              <a:gd name="T43" fmla="*/ 2147483646 h 98"/>
              <a:gd name="T44" fmla="*/ 2147483646 w 125"/>
              <a:gd name="T45" fmla="*/ 2147483646 h 98"/>
              <a:gd name="T46" fmla="*/ 2147483646 w 125"/>
              <a:gd name="T47" fmla="*/ 0 h 98"/>
              <a:gd name="T48" fmla="*/ 2147483646 w 125"/>
              <a:gd name="T49" fmla="*/ 0 h 98"/>
              <a:gd name="T50" fmla="*/ 2147483646 w 125"/>
              <a:gd name="T51" fmla="*/ 2147483646 h 98"/>
              <a:gd name="T52" fmla="*/ 2147483646 w 125"/>
              <a:gd name="T53" fmla="*/ 2147483646 h 98"/>
              <a:gd name="T54" fmla="*/ 2147483646 w 125"/>
              <a:gd name="T55" fmla="*/ 2147483646 h 98"/>
              <a:gd name="T56" fmla="*/ 2147483646 w 125"/>
              <a:gd name="T57" fmla="*/ 2147483646 h 98"/>
              <a:gd name="T58" fmla="*/ 2147483646 w 125"/>
              <a:gd name="T59" fmla="*/ 2147483646 h 98"/>
              <a:gd name="T60" fmla="*/ 0 w 125"/>
              <a:gd name="T61" fmla="*/ 2147483646 h 98"/>
              <a:gd name="T62" fmla="*/ 0 w 125"/>
              <a:gd name="T63" fmla="*/ 2147483646 h 98"/>
              <a:gd name="T64" fmla="*/ 2147483646 w 125"/>
              <a:gd name="T65" fmla="*/ 2147483646 h 98"/>
              <a:gd name="T66" fmla="*/ 2147483646 w 125"/>
              <a:gd name="T67" fmla="*/ 2147483646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10BCC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17" name="TextBox 16"/>
          <p:cNvSpPr txBox="1"/>
          <p:nvPr/>
        </p:nvSpPr>
        <p:spPr>
          <a:xfrm>
            <a:off x="912475" y="1435627"/>
            <a:ext cx="4854143" cy="461665"/>
          </a:xfrm>
          <a:prstGeom prst="rect">
            <a:avLst/>
          </a:prstGeom>
          <a:noFill/>
        </p:spPr>
        <p:txBody>
          <a:bodyPr wrap="square" rtlCol="0">
            <a:spAutoFit/>
          </a:bodyPr>
          <a:lstStyle/>
          <a:p>
            <a:r>
              <a:rPr lang="zh-CN" altLang="en-US" b="1" dirty="0" smtClean="0">
                <a:solidFill>
                  <a:schemeClr val="bg1"/>
                </a:solidFill>
              </a:rPr>
              <a:t>“城镇”与“非城镇”</a:t>
            </a:r>
            <a:r>
              <a:rPr lang="en-US" altLang="zh-CN" b="1" dirty="0" smtClean="0">
                <a:solidFill>
                  <a:schemeClr val="bg1"/>
                </a:solidFill>
              </a:rPr>
              <a:t>——</a:t>
            </a:r>
            <a:endParaRPr lang="zh-CN" altLang="en-US" b="1" dirty="0">
              <a:solidFill>
                <a:schemeClr val="bg1"/>
              </a:solidFill>
            </a:endParaRPr>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Freeform 15"/>
          <p:cNvSpPr>
            <a:spLocks noEditPoints="1"/>
          </p:cNvSpPr>
          <p:nvPr/>
        </p:nvSpPr>
        <p:spPr bwMode="auto">
          <a:xfrm>
            <a:off x="580645" y="1518958"/>
            <a:ext cx="331830" cy="260350"/>
          </a:xfrm>
          <a:custGeom>
            <a:avLst/>
            <a:gdLst>
              <a:gd name="T0" fmla="*/ 2147483646 w 125"/>
              <a:gd name="T1" fmla="*/ 2147483646 h 98"/>
              <a:gd name="T2" fmla="*/ 2147483646 w 125"/>
              <a:gd name="T3" fmla="*/ 2147483646 h 98"/>
              <a:gd name="T4" fmla="*/ 2147483646 w 125"/>
              <a:gd name="T5" fmla="*/ 2147483646 h 98"/>
              <a:gd name="T6" fmla="*/ 2147483646 w 125"/>
              <a:gd name="T7" fmla="*/ 2147483646 h 98"/>
              <a:gd name="T8" fmla="*/ 0 w 125"/>
              <a:gd name="T9" fmla="*/ 2147483646 h 98"/>
              <a:gd name="T10" fmla="*/ 0 w 125"/>
              <a:gd name="T11" fmla="*/ 2147483646 h 98"/>
              <a:gd name="T12" fmla="*/ 2147483646 w 125"/>
              <a:gd name="T13" fmla="*/ 2147483646 h 98"/>
              <a:gd name="T14" fmla="*/ 2147483646 w 125"/>
              <a:gd name="T15" fmla="*/ 2147483646 h 98"/>
              <a:gd name="T16" fmla="*/ 2147483646 w 125"/>
              <a:gd name="T17" fmla="*/ 2147483646 h 98"/>
              <a:gd name="T18" fmla="*/ 2147483646 w 125"/>
              <a:gd name="T19" fmla="*/ 2147483646 h 98"/>
              <a:gd name="T20" fmla="*/ 2147483646 w 125"/>
              <a:gd name="T21" fmla="*/ 2147483646 h 98"/>
              <a:gd name="T22" fmla="*/ 2147483646 w 125"/>
              <a:gd name="T23" fmla="*/ 2147483646 h 98"/>
              <a:gd name="T24" fmla="*/ 2147483646 w 125"/>
              <a:gd name="T25" fmla="*/ 2147483646 h 98"/>
              <a:gd name="T26" fmla="*/ 2147483646 w 125"/>
              <a:gd name="T27" fmla="*/ 2147483646 h 98"/>
              <a:gd name="T28" fmla="*/ 2147483646 w 125"/>
              <a:gd name="T29" fmla="*/ 2147483646 h 98"/>
              <a:gd name="T30" fmla="*/ 2147483646 w 125"/>
              <a:gd name="T31" fmla="*/ 2147483646 h 98"/>
              <a:gd name="T32" fmla="*/ 2147483646 w 125"/>
              <a:gd name="T33" fmla="*/ 2147483646 h 98"/>
              <a:gd name="T34" fmla="*/ 2147483646 w 125"/>
              <a:gd name="T35" fmla="*/ 2147483646 h 98"/>
              <a:gd name="T36" fmla="*/ 2147483646 w 125"/>
              <a:gd name="T37" fmla="*/ 2147483646 h 98"/>
              <a:gd name="T38" fmla="*/ 2147483646 w 125"/>
              <a:gd name="T39" fmla="*/ 2147483646 h 98"/>
              <a:gd name="T40" fmla="*/ 2147483646 w 125"/>
              <a:gd name="T41" fmla="*/ 2147483646 h 98"/>
              <a:gd name="T42" fmla="*/ 2147483646 w 125"/>
              <a:gd name="T43" fmla="*/ 2147483646 h 98"/>
              <a:gd name="T44" fmla="*/ 2147483646 w 125"/>
              <a:gd name="T45" fmla="*/ 2147483646 h 98"/>
              <a:gd name="T46" fmla="*/ 2147483646 w 125"/>
              <a:gd name="T47" fmla="*/ 0 h 98"/>
              <a:gd name="T48" fmla="*/ 2147483646 w 125"/>
              <a:gd name="T49" fmla="*/ 0 h 98"/>
              <a:gd name="T50" fmla="*/ 2147483646 w 125"/>
              <a:gd name="T51" fmla="*/ 2147483646 h 98"/>
              <a:gd name="T52" fmla="*/ 2147483646 w 125"/>
              <a:gd name="T53" fmla="*/ 2147483646 h 98"/>
              <a:gd name="T54" fmla="*/ 2147483646 w 125"/>
              <a:gd name="T55" fmla="*/ 2147483646 h 98"/>
              <a:gd name="T56" fmla="*/ 2147483646 w 125"/>
              <a:gd name="T57" fmla="*/ 2147483646 h 98"/>
              <a:gd name="T58" fmla="*/ 2147483646 w 125"/>
              <a:gd name="T59" fmla="*/ 2147483646 h 98"/>
              <a:gd name="T60" fmla="*/ 0 w 125"/>
              <a:gd name="T61" fmla="*/ 2147483646 h 98"/>
              <a:gd name="T62" fmla="*/ 0 w 125"/>
              <a:gd name="T63" fmla="*/ 2147483646 h 98"/>
              <a:gd name="T64" fmla="*/ 2147483646 w 125"/>
              <a:gd name="T65" fmla="*/ 2147483646 h 98"/>
              <a:gd name="T66" fmla="*/ 2147483646 w 125"/>
              <a:gd name="T67" fmla="*/ 2147483646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10BCC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
        <p:nvSpPr>
          <p:cNvPr id="9" name="TextBox 8"/>
          <p:cNvSpPr txBox="1"/>
          <p:nvPr/>
        </p:nvSpPr>
        <p:spPr>
          <a:xfrm>
            <a:off x="912475" y="1435627"/>
            <a:ext cx="2317421" cy="461665"/>
          </a:xfrm>
          <a:prstGeom prst="rect">
            <a:avLst/>
          </a:prstGeom>
          <a:noFill/>
        </p:spPr>
        <p:txBody>
          <a:bodyPr wrap="square" rtlCol="0">
            <a:spAutoFit/>
          </a:bodyPr>
          <a:lstStyle/>
          <a:p>
            <a:r>
              <a:rPr lang="zh-CN" altLang="en-US" b="1" dirty="0" smtClean="0">
                <a:solidFill>
                  <a:schemeClr val="bg1"/>
                </a:solidFill>
              </a:rPr>
              <a:t>城镇化比例</a:t>
            </a:r>
            <a:endParaRPr lang="zh-CN" altLang="en-US" b="1" dirty="0">
              <a:solidFill>
                <a:schemeClr val="bg1"/>
              </a:solidFill>
            </a:endParaRPr>
          </a:p>
        </p:txBody>
      </p:sp>
      <p:graphicFrame>
        <p:nvGraphicFramePr>
          <p:cNvPr id="10" name="图表 9"/>
          <p:cNvGraphicFramePr/>
          <p:nvPr/>
        </p:nvGraphicFramePr>
        <p:xfrm>
          <a:off x="2580969" y="905386"/>
          <a:ext cx="9611826" cy="51585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aphicFrame>
        <p:nvGraphicFramePr>
          <p:cNvPr id="7" name="图表 6"/>
          <p:cNvGraphicFramePr/>
          <p:nvPr/>
        </p:nvGraphicFramePr>
        <p:xfrm>
          <a:off x="794" y="2198230"/>
          <a:ext cx="6095999" cy="34296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p:nvPr/>
        </p:nvGraphicFramePr>
        <p:xfrm>
          <a:off x="6096793" y="2198231"/>
          <a:ext cx="6096795" cy="3429634"/>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p:cNvSpPr txBox="1"/>
          <p:nvPr/>
        </p:nvSpPr>
        <p:spPr>
          <a:xfrm>
            <a:off x="3895750" y="1185012"/>
            <a:ext cx="4402086" cy="584775"/>
          </a:xfrm>
          <a:prstGeom prst="rect">
            <a:avLst/>
          </a:prstGeom>
          <a:noFill/>
        </p:spPr>
        <p:txBody>
          <a:bodyPr wrap="square" rtlCol="0">
            <a:spAutoFit/>
          </a:bodyPr>
          <a:lstStyle/>
          <a:p>
            <a:r>
              <a:rPr lang="zh-CN" altLang="en-US" sz="3200" b="1" dirty="0" smtClean="0">
                <a:solidFill>
                  <a:schemeClr val="bg1"/>
                </a:solidFill>
              </a:rPr>
              <a:t>城镇化与</a:t>
            </a:r>
            <a:r>
              <a:rPr lang="en-US" altLang="zh-CN" sz="3200" b="1" dirty="0" smtClean="0">
                <a:solidFill>
                  <a:schemeClr val="bg1"/>
                </a:solidFill>
              </a:rPr>
              <a:t>GDP</a:t>
            </a:r>
            <a:r>
              <a:rPr lang="zh-CN" altLang="en-US" sz="3200" b="1" dirty="0" smtClean="0">
                <a:solidFill>
                  <a:schemeClr val="bg1"/>
                </a:solidFill>
              </a:rPr>
              <a:t>的关系图</a:t>
            </a:r>
            <a:endParaRPr lang="zh-CN" altLang="en-US" sz="3200" b="1" dirty="0">
              <a:solidFill>
                <a:schemeClr val="bg1"/>
              </a:solidFill>
            </a:endParaRPr>
          </a:p>
        </p:txBody>
      </p:sp>
      <p:sp>
        <p:nvSpPr>
          <p:cNvPr id="10" name="Freeform 9"/>
          <p:cNvSpPr>
            <a:spLocks noEditPoints="1"/>
          </p:cNvSpPr>
          <p:nvPr/>
        </p:nvSpPr>
        <p:spPr bwMode="auto">
          <a:xfrm>
            <a:off x="3045852" y="1244004"/>
            <a:ext cx="661329" cy="615565"/>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rgbClr val="0FB5C7"/>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1" name="TextBox 10"/>
          <p:cNvSpPr txBox="1"/>
          <p:nvPr/>
        </p:nvSpPr>
        <p:spPr>
          <a:xfrm>
            <a:off x="4070389" y="6008194"/>
            <a:ext cx="4050471" cy="461665"/>
          </a:xfrm>
          <a:prstGeom prst="rect">
            <a:avLst/>
          </a:prstGeom>
          <a:noFill/>
        </p:spPr>
        <p:txBody>
          <a:bodyPr wrap="square" rtlCol="0">
            <a:spAutoFit/>
          </a:bodyPr>
          <a:lstStyle/>
          <a:p>
            <a:r>
              <a:rPr lang="en-US" altLang="zh-CN" b="1" dirty="0" smtClean="0">
                <a:solidFill>
                  <a:schemeClr val="bg1"/>
                </a:solidFill>
              </a:rPr>
              <a:t>R</a:t>
            </a:r>
            <a:r>
              <a:rPr lang="en-US" altLang="zh-CN" b="1" baseline="30000" dirty="0" smtClean="0">
                <a:solidFill>
                  <a:schemeClr val="bg1"/>
                </a:solidFill>
              </a:rPr>
              <a:t>2</a:t>
            </a:r>
            <a:r>
              <a:rPr lang="zh-CN" altLang="en-US" b="1" dirty="0" smtClean="0">
                <a:solidFill>
                  <a:schemeClr val="bg1"/>
                </a:solidFill>
              </a:rPr>
              <a:t>越接近</a:t>
            </a:r>
            <a:r>
              <a:rPr lang="en-US" altLang="zh-CN" b="1" dirty="0" smtClean="0">
                <a:solidFill>
                  <a:schemeClr val="bg1"/>
                </a:solidFill>
              </a:rPr>
              <a:t>1</a:t>
            </a:r>
            <a:r>
              <a:rPr lang="zh-CN" altLang="en-US" b="1" dirty="0" smtClean="0">
                <a:solidFill>
                  <a:schemeClr val="bg1"/>
                </a:solidFill>
              </a:rPr>
              <a:t>，拟合程度越高</a:t>
            </a:r>
            <a:endParaRPr lang="zh-CN" altLang="en-US" b="1" baseline="30000" dirty="0">
              <a:solidFill>
                <a:schemeClr val="bg1"/>
              </a:solidFill>
            </a:endParaRPr>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aphicFrame>
        <p:nvGraphicFramePr>
          <p:cNvPr id="7" name="图表 6"/>
          <p:cNvGraphicFramePr/>
          <p:nvPr/>
        </p:nvGraphicFramePr>
        <p:xfrm>
          <a:off x="0" y="2182515"/>
          <a:ext cx="6087845" cy="34661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p:nvPr/>
        </p:nvGraphicFramePr>
        <p:xfrm>
          <a:off x="6087844" y="2182516"/>
          <a:ext cx="6104949" cy="3466116"/>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p:cNvSpPr txBox="1"/>
          <p:nvPr/>
        </p:nvSpPr>
        <p:spPr>
          <a:xfrm>
            <a:off x="3895750" y="1185012"/>
            <a:ext cx="4402086" cy="584775"/>
          </a:xfrm>
          <a:prstGeom prst="rect">
            <a:avLst/>
          </a:prstGeom>
          <a:noFill/>
        </p:spPr>
        <p:txBody>
          <a:bodyPr wrap="square" rtlCol="0">
            <a:spAutoFit/>
          </a:bodyPr>
          <a:lstStyle/>
          <a:p>
            <a:r>
              <a:rPr lang="zh-CN" altLang="en-US" sz="3200" b="1" dirty="0" smtClean="0">
                <a:solidFill>
                  <a:schemeClr val="bg1"/>
                </a:solidFill>
              </a:rPr>
              <a:t>城镇化与</a:t>
            </a:r>
            <a:r>
              <a:rPr lang="en-US" altLang="zh-CN" sz="3200" b="1" dirty="0" smtClean="0">
                <a:solidFill>
                  <a:schemeClr val="bg1"/>
                </a:solidFill>
              </a:rPr>
              <a:t>GDP</a:t>
            </a:r>
            <a:r>
              <a:rPr lang="zh-CN" altLang="en-US" sz="3200" b="1" dirty="0" smtClean="0">
                <a:solidFill>
                  <a:schemeClr val="bg1"/>
                </a:solidFill>
              </a:rPr>
              <a:t>的关系图</a:t>
            </a:r>
            <a:endParaRPr lang="zh-CN" altLang="en-US" sz="3200" b="1" dirty="0">
              <a:solidFill>
                <a:schemeClr val="bg1"/>
              </a:solidFill>
            </a:endParaRPr>
          </a:p>
        </p:txBody>
      </p:sp>
      <p:sp>
        <p:nvSpPr>
          <p:cNvPr id="10" name="Freeform 9"/>
          <p:cNvSpPr>
            <a:spLocks noEditPoints="1"/>
          </p:cNvSpPr>
          <p:nvPr/>
        </p:nvSpPr>
        <p:spPr bwMode="auto">
          <a:xfrm>
            <a:off x="3045852" y="1244004"/>
            <a:ext cx="661329" cy="615565"/>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rgbClr val="0FB5C7"/>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1" name="TextBox 10"/>
          <p:cNvSpPr txBox="1"/>
          <p:nvPr/>
        </p:nvSpPr>
        <p:spPr>
          <a:xfrm>
            <a:off x="4070389" y="6008194"/>
            <a:ext cx="4050471" cy="461665"/>
          </a:xfrm>
          <a:prstGeom prst="rect">
            <a:avLst/>
          </a:prstGeom>
          <a:noFill/>
        </p:spPr>
        <p:txBody>
          <a:bodyPr wrap="square" rtlCol="0">
            <a:spAutoFit/>
          </a:bodyPr>
          <a:lstStyle/>
          <a:p>
            <a:r>
              <a:rPr lang="en-US" altLang="zh-CN" b="1" dirty="0" smtClean="0">
                <a:solidFill>
                  <a:schemeClr val="bg1"/>
                </a:solidFill>
              </a:rPr>
              <a:t>R</a:t>
            </a:r>
            <a:r>
              <a:rPr lang="en-US" altLang="zh-CN" b="1" baseline="30000" dirty="0" smtClean="0">
                <a:solidFill>
                  <a:schemeClr val="bg1"/>
                </a:solidFill>
              </a:rPr>
              <a:t>2</a:t>
            </a:r>
            <a:r>
              <a:rPr lang="zh-CN" altLang="en-US" b="1" dirty="0" smtClean="0">
                <a:solidFill>
                  <a:schemeClr val="bg1"/>
                </a:solidFill>
              </a:rPr>
              <a:t>越接近</a:t>
            </a:r>
            <a:r>
              <a:rPr lang="en-US" altLang="zh-CN" b="1" dirty="0" smtClean="0">
                <a:solidFill>
                  <a:schemeClr val="bg1"/>
                </a:solidFill>
              </a:rPr>
              <a:t>1</a:t>
            </a:r>
            <a:r>
              <a:rPr lang="zh-CN" altLang="en-US" b="1" dirty="0" smtClean="0">
                <a:solidFill>
                  <a:schemeClr val="bg1"/>
                </a:solidFill>
              </a:rPr>
              <a:t>，拟合程度越高</a:t>
            </a:r>
            <a:endParaRPr lang="zh-CN" altLang="en-US" b="1" baseline="30000" dirty="0">
              <a:solidFill>
                <a:schemeClr val="bg1"/>
              </a:solidFill>
            </a:endParaRPr>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研究方法</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9"/>
          <p:cNvSpPr>
            <a:spLocks noChangeAspect="1" noEditPoints="1"/>
          </p:cNvSpPr>
          <p:nvPr/>
        </p:nvSpPr>
        <p:spPr bwMode="auto">
          <a:xfrm>
            <a:off x="4630723" y="324466"/>
            <a:ext cx="331569" cy="452628"/>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5" name="TextBox 14"/>
          <p:cNvSpPr txBox="1"/>
          <p:nvPr/>
        </p:nvSpPr>
        <p:spPr>
          <a:xfrm>
            <a:off x="3895750" y="1185012"/>
            <a:ext cx="4402086" cy="584775"/>
          </a:xfrm>
          <a:prstGeom prst="rect">
            <a:avLst/>
          </a:prstGeom>
          <a:noFill/>
        </p:spPr>
        <p:txBody>
          <a:bodyPr wrap="square" rtlCol="0">
            <a:spAutoFit/>
          </a:bodyPr>
          <a:lstStyle/>
          <a:p>
            <a:r>
              <a:rPr lang="zh-CN" altLang="en-US" sz="3200" b="1" dirty="0" smtClean="0">
                <a:solidFill>
                  <a:schemeClr val="bg1"/>
                </a:solidFill>
              </a:rPr>
              <a:t>城镇化与</a:t>
            </a:r>
            <a:r>
              <a:rPr lang="en-US" altLang="zh-CN" sz="3200" b="1" dirty="0" smtClean="0">
                <a:solidFill>
                  <a:schemeClr val="bg1"/>
                </a:solidFill>
              </a:rPr>
              <a:t>GDP</a:t>
            </a:r>
            <a:r>
              <a:rPr lang="zh-CN" altLang="en-US" sz="3200" b="1" dirty="0" smtClean="0">
                <a:solidFill>
                  <a:schemeClr val="bg1"/>
                </a:solidFill>
              </a:rPr>
              <a:t>的关系图</a:t>
            </a:r>
            <a:endParaRPr lang="zh-CN" altLang="en-US" sz="3200" b="1" dirty="0">
              <a:solidFill>
                <a:schemeClr val="bg1"/>
              </a:solidFill>
            </a:endParaRPr>
          </a:p>
        </p:txBody>
      </p:sp>
      <p:graphicFrame>
        <p:nvGraphicFramePr>
          <p:cNvPr id="16" name="图表 15"/>
          <p:cNvGraphicFramePr/>
          <p:nvPr/>
        </p:nvGraphicFramePr>
        <p:xfrm>
          <a:off x="794" y="2179682"/>
          <a:ext cx="6095999" cy="354269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图表 16"/>
          <p:cNvGraphicFramePr/>
          <p:nvPr/>
        </p:nvGraphicFramePr>
        <p:xfrm>
          <a:off x="6096793" y="2186667"/>
          <a:ext cx="6096001" cy="3535709"/>
        </p:xfrm>
        <a:graphic>
          <a:graphicData uri="http://schemas.openxmlformats.org/drawingml/2006/chart">
            <c:chart xmlns:c="http://schemas.openxmlformats.org/drawingml/2006/chart" xmlns:r="http://schemas.openxmlformats.org/officeDocument/2006/relationships" r:id="rId5"/>
          </a:graphicData>
        </a:graphic>
      </p:graphicFrame>
      <p:sp>
        <p:nvSpPr>
          <p:cNvPr id="18" name="Freeform 9"/>
          <p:cNvSpPr>
            <a:spLocks noEditPoints="1"/>
          </p:cNvSpPr>
          <p:nvPr/>
        </p:nvSpPr>
        <p:spPr bwMode="auto">
          <a:xfrm>
            <a:off x="3045852" y="1244004"/>
            <a:ext cx="661329" cy="615565"/>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rgbClr val="0FB5C7"/>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0" name="TextBox 9"/>
          <p:cNvSpPr txBox="1"/>
          <p:nvPr/>
        </p:nvSpPr>
        <p:spPr>
          <a:xfrm>
            <a:off x="4070389" y="6008194"/>
            <a:ext cx="4050471" cy="461665"/>
          </a:xfrm>
          <a:prstGeom prst="rect">
            <a:avLst/>
          </a:prstGeom>
          <a:noFill/>
        </p:spPr>
        <p:txBody>
          <a:bodyPr wrap="square" rtlCol="0">
            <a:spAutoFit/>
          </a:bodyPr>
          <a:lstStyle/>
          <a:p>
            <a:r>
              <a:rPr lang="en-US" altLang="zh-CN" b="1" dirty="0" smtClean="0">
                <a:solidFill>
                  <a:schemeClr val="bg1"/>
                </a:solidFill>
              </a:rPr>
              <a:t>R</a:t>
            </a:r>
            <a:r>
              <a:rPr lang="en-US" altLang="zh-CN" b="1" baseline="30000" dirty="0" smtClean="0">
                <a:solidFill>
                  <a:schemeClr val="bg1"/>
                </a:solidFill>
              </a:rPr>
              <a:t>2</a:t>
            </a:r>
            <a:r>
              <a:rPr lang="zh-CN" altLang="en-US" b="1" dirty="0" smtClean="0">
                <a:solidFill>
                  <a:schemeClr val="bg1"/>
                </a:solidFill>
              </a:rPr>
              <a:t>越接近</a:t>
            </a:r>
            <a:r>
              <a:rPr lang="en-US" altLang="zh-CN" b="1" dirty="0" smtClean="0">
                <a:solidFill>
                  <a:schemeClr val="bg1"/>
                </a:solidFill>
              </a:rPr>
              <a:t>1</a:t>
            </a:r>
            <a:r>
              <a:rPr lang="zh-CN" altLang="en-US" b="1" dirty="0" smtClean="0">
                <a:solidFill>
                  <a:schemeClr val="bg1"/>
                </a:solidFill>
              </a:rPr>
              <a:t>，拟合程度越高</a:t>
            </a:r>
            <a:endParaRPr lang="zh-CN" altLang="en-US" b="1" baseline="30000" dirty="0">
              <a:solidFill>
                <a:schemeClr val="bg1"/>
              </a:solidFill>
            </a:endParaRPr>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BCCE"/>
        </a:solidFill>
        <a:effectLst/>
      </p:bgPr>
    </p:bg>
    <p:spTree>
      <p:nvGrpSpPr>
        <p:cNvPr id="1" name=""/>
        <p:cNvGrpSpPr/>
        <p:nvPr/>
      </p:nvGrpSpPr>
      <p:grpSpPr>
        <a:xfrm>
          <a:off x="0" y="0"/>
          <a:ext cx="0" cy="0"/>
          <a:chOff x="0" y="0"/>
          <a:chExt cx="0" cy="0"/>
        </a:xfrm>
      </p:grpSpPr>
      <p:sp>
        <p:nvSpPr>
          <p:cNvPr id="2" name="文本框 1"/>
          <p:cNvSpPr txBox="1"/>
          <p:nvPr/>
        </p:nvSpPr>
        <p:spPr>
          <a:xfrm>
            <a:off x="2858433" y="2046646"/>
            <a:ext cx="6476725" cy="830997"/>
          </a:xfrm>
          <a:prstGeom prst="rect">
            <a:avLst/>
          </a:prstGeom>
          <a:noFill/>
        </p:spPr>
        <p:txBody>
          <a:bodyPr wrap="square" rtlCol="0">
            <a:spAutoFit/>
          </a:bodyPr>
          <a:lstStyle/>
          <a:p>
            <a:pPr algn="ctr"/>
            <a:r>
              <a:rPr kumimoji="1" lang="en-US" altLang="zh-CN" sz="4800" b="1" dirty="0"/>
              <a:t>CHAPTER ONE</a:t>
            </a:r>
            <a:endParaRPr kumimoji="1" lang="zh-CN" altLang="en-US" sz="4800" b="1" dirty="0"/>
          </a:p>
        </p:txBody>
      </p:sp>
      <p:sp>
        <p:nvSpPr>
          <p:cNvPr id="3" name="文本框 2"/>
          <p:cNvSpPr txBox="1"/>
          <p:nvPr/>
        </p:nvSpPr>
        <p:spPr>
          <a:xfrm>
            <a:off x="1297858" y="2924198"/>
            <a:ext cx="9866671" cy="1200329"/>
          </a:xfrm>
          <a:prstGeom prst="rect">
            <a:avLst/>
          </a:prstGeom>
          <a:noFill/>
        </p:spPr>
        <p:txBody>
          <a:bodyPr wrap="square" rtlCol="0">
            <a:spAutoFit/>
          </a:bodyPr>
          <a:lstStyle/>
          <a:p>
            <a:pPr algn="ctr">
              <a:lnSpc>
                <a:spcPct val="90000"/>
              </a:lnSpc>
            </a:pPr>
            <a:r>
              <a:rPr lang="zh-CN" altLang="zh-CN" sz="8000" b="1" dirty="0" smtClean="0"/>
              <a:t>组员介绍及任务分工</a:t>
            </a:r>
            <a:endParaRPr kumimoji="1" lang="zh-CN" altLang="en-US" sz="8000" b="1" dirty="0"/>
          </a:p>
        </p:txBody>
      </p:sp>
      <p:pic>
        <p:nvPicPr>
          <p:cNvPr id="5"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sp>
        <p:nvSpPr>
          <p:cNvPr id="6" name="MH_Other_10"/>
          <p:cNvSpPr>
            <a:spLocks noEditPoints="1"/>
          </p:cNvSpPr>
          <p:nvPr>
            <p:custDataLst>
              <p:tags r:id="rId1"/>
            </p:custDataLst>
          </p:nvPr>
        </p:nvSpPr>
        <p:spPr bwMode="auto">
          <a:xfrm>
            <a:off x="-1" y="6297561"/>
            <a:ext cx="1047135" cy="560439"/>
          </a:xfrm>
          <a:custGeom>
            <a:avLst/>
            <a:gdLst>
              <a:gd name="T0" fmla="*/ 2147483646 w 3545"/>
              <a:gd name="T1" fmla="*/ 2147483646 h 2230"/>
              <a:gd name="T2" fmla="*/ 2147483646 w 3545"/>
              <a:gd name="T3" fmla="*/ 2147483646 h 2230"/>
              <a:gd name="T4" fmla="*/ 2147483646 w 3545"/>
              <a:gd name="T5" fmla="*/ 2147483646 h 2230"/>
              <a:gd name="T6" fmla="*/ 2147483646 w 3545"/>
              <a:gd name="T7" fmla="*/ 2147483646 h 2230"/>
              <a:gd name="T8" fmla="*/ 2147483646 w 3545"/>
              <a:gd name="T9" fmla="*/ 2147483646 h 2230"/>
              <a:gd name="T10" fmla="*/ 2147483646 w 3545"/>
              <a:gd name="T11" fmla="*/ 2147483646 h 2230"/>
              <a:gd name="T12" fmla="*/ 2147483646 w 3545"/>
              <a:gd name="T13" fmla="*/ 2147483646 h 2230"/>
              <a:gd name="T14" fmla="*/ 2147483646 w 3545"/>
              <a:gd name="T15" fmla="*/ 2147483646 h 2230"/>
              <a:gd name="T16" fmla="*/ 2147483646 w 3545"/>
              <a:gd name="T17" fmla="*/ 2147483646 h 2230"/>
              <a:gd name="T18" fmla="*/ 2147483646 w 3545"/>
              <a:gd name="T19" fmla="*/ 2147483646 h 2230"/>
              <a:gd name="T20" fmla="*/ 2147483646 w 3545"/>
              <a:gd name="T21" fmla="*/ 2147483646 h 2230"/>
              <a:gd name="T22" fmla="*/ 2147483646 w 3545"/>
              <a:gd name="T23" fmla="*/ 2147483646 h 2230"/>
              <a:gd name="T24" fmla="*/ 2147483646 w 3545"/>
              <a:gd name="T25" fmla="*/ 2147483646 h 2230"/>
              <a:gd name="T26" fmla="*/ 2147483646 w 3545"/>
              <a:gd name="T27" fmla="*/ 2147483646 h 2230"/>
              <a:gd name="T28" fmla="*/ 2147483646 w 3545"/>
              <a:gd name="T29" fmla="*/ 2147483646 h 2230"/>
              <a:gd name="T30" fmla="*/ 2147483646 w 3545"/>
              <a:gd name="T31" fmla="*/ 2147483646 h 2230"/>
              <a:gd name="T32" fmla="*/ 2147483646 w 3545"/>
              <a:gd name="T33" fmla="*/ 2147483646 h 2230"/>
              <a:gd name="T34" fmla="*/ 2147483646 w 3545"/>
              <a:gd name="T35" fmla="*/ 2147483646 h 2230"/>
              <a:gd name="T36" fmla="*/ 2147483646 w 3545"/>
              <a:gd name="T37" fmla="*/ 2147483646 h 2230"/>
              <a:gd name="T38" fmla="*/ 2147483646 w 3545"/>
              <a:gd name="T39" fmla="*/ 2147483646 h 2230"/>
              <a:gd name="T40" fmla="*/ 2147483646 w 3545"/>
              <a:gd name="T41" fmla="*/ 2147483646 h 2230"/>
              <a:gd name="T42" fmla="*/ 2147483646 w 3545"/>
              <a:gd name="T43" fmla="*/ 2147483646 h 2230"/>
              <a:gd name="T44" fmla="*/ 2147483646 w 3545"/>
              <a:gd name="T45" fmla="*/ 2147483646 h 2230"/>
              <a:gd name="T46" fmla="*/ 2147483646 w 3545"/>
              <a:gd name="T47" fmla="*/ 2147483646 h 2230"/>
              <a:gd name="T48" fmla="*/ 2147483646 w 3545"/>
              <a:gd name="T49" fmla="*/ 2147483646 h 2230"/>
              <a:gd name="T50" fmla="*/ 2147483646 w 3545"/>
              <a:gd name="T51" fmla="*/ 2147483646 h 2230"/>
              <a:gd name="T52" fmla="*/ 2147483646 w 3545"/>
              <a:gd name="T53" fmla="*/ 2147483646 h 2230"/>
              <a:gd name="T54" fmla="*/ 2147483646 w 3545"/>
              <a:gd name="T55" fmla="*/ 2147483646 h 2230"/>
              <a:gd name="T56" fmla="*/ 2147483646 w 3545"/>
              <a:gd name="T57" fmla="*/ 2147483646 h 2230"/>
              <a:gd name="T58" fmla="*/ 2147483646 w 3545"/>
              <a:gd name="T59" fmla="*/ 2147483646 h 2230"/>
              <a:gd name="T60" fmla="*/ 2147483646 w 3545"/>
              <a:gd name="T61" fmla="*/ 2147483646 h 2230"/>
              <a:gd name="T62" fmla="*/ 2147483646 w 3545"/>
              <a:gd name="T63" fmla="*/ 2147483646 h 2230"/>
              <a:gd name="T64" fmla="*/ 2147483646 w 3545"/>
              <a:gd name="T65" fmla="*/ 2147483646 h 2230"/>
              <a:gd name="T66" fmla="*/ 2147483646 w 3545"/>
              <a:gd name="T67" fmla="*/ 2147483646 h 2230"/>
              <a:gd name="T68" fmla="*/ 2147483646 w 3545"/>
              <a:gd name="T69" fmla="*/ 2147483646 h 2230"/>
              <a:gd name="T70" fmla="*/ 2147483646 w 3545"/>
              <a:gd name="T71" fmla="*/ 2147483646 h 2230"/>
              <a:gd name="T72" fmla="*/ 2147483646 w 3545"/>
              <a:gd name="T73" fmla="*/ 2147483646 h 2230"/>
              <a:gd name="T74" fmla="*/ 2147483646 w 3545"/>
              <a:gd name="T75" fmla="*/ 2147483646 h 2230"/>
              <a:gd name="T76" fmla="*/ 2147483646 w 3545"/>
              <a:gd name="T77" fmla="*/ 2147483646 h 2230"/>
              <a:gd name="T78" fmla="*/ 2147483646 w 3545"/>
              <a:gd name="T79" fmla="*/ 2147483646 h 2230"/>
              <a:gd name="T80" fmla="*/ 2147483646 w 3545"/>
              <a:gd name="T81" fmla="*/ 2147483646 h 2230"/>
              <a:gd name="T82" fmla="*/ 2147483646 w 3545"/>
              <a:gd name="T83" fmla="*/ 2147483646 h 2230"/>
              <a:gd name="T84" fmla="*/ 2147483646 w 3545"/>
              <a:gd name="T85" fmla="*/ 2147483646 h 2230"/>
              <a:gd name="T86" fmla="*/ 2147483646 w 3545"/>
              <a:gd name="T87" fmla="*/ 2147483646 h 2230"/>
              <a:gd name="T88" fmla="*/ 2147483646 w 3545"/>
              <a:gd name="T89" fmla="*/ 2147483646 h 2230"/>
              <a:gd name="T90" fmla="*/ 2147483646 w 3545"/>
              <a:gd name="T91" fmla="*/ 2147483646 h 2230"/>
              <a:gd name="T92" fmla="*/ 2147483646 w 3545"/>
              <a:gd name="T93" fmla="*/ 2147483646 h 2230"/>
              <a:gd name="T94" fmla="*/ 2147483646 w 3545"/>
              <a:gd name="T95" fmla="*/ 2147483646 h 2230"/>
              <a:gd name="T96" fmla="*/ 2147483646 w 3545"/>
              <a:gd name="T97" fmla="*/ 2147483646 h 2230"/>
              <a:gd name="T98" fmla="*/ 2147483646 w 3545"/>
              <a:gd name="T99" fmla="*/ 2147483646 h 2230"/>
              <a:gd name="T100" fmla="*/ 2147483646 w 3545"/>
              <a:gd name="T101" fmla="*/ 2147483646 h 2230"/>
              <a:gd name="T102" fmla="*/ 2147483646 w 3545"/>
              <a:gd name="T103" fmla="*/ 2147483646 h 2230"/>
              <a:gd name="T104" fmla="*/ 2147483646 w 3545"/>
              <a:gd name="T105" fmla="*/ 2147483646 h 2230"/>
              <a:gd name="T106" fmla="*/ 2147483646 w 3545"/>
              <a:gd name="T107" fmla="*/ 2147483646 h 2230"/>
              <a:gd name="T108" fmla="*/ 2147483646 w 3545"/>
              <a:gd name="T109" fmla="*/ 2147483646 h 2230"/>
              <a:gd name="T110" fmla="*/ 2147483646 w 3545"/>
              <a:gd name="T111" fmla="*/ 2147483646 h 2230"/>
              <a:gd name="T112" fmla="*/ 2147483646 w 3545"/>
              <a:gd name="T113" fmla="*/ 2147483646 h 22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545" h="2230">
                <a:moveTo>
                  <a:pt x="2903" y="1449"/>
                </a:moveTo>
                <a:lnTo>
                  <a:pt x="2964" y="1453"/>
                </a:lnTo>
                <a:lnTo>
                  <a:pt x="3023" y="1459"/>
                </a:lnTo>
                <a:lnTo>
                  <a:pt x="3079" y="1470"/>
                </a:lnTo>
                <a:lnTo>
                  <a:pt x="3132" y="1485"/>
                </a:lnTo>
                <a:lnTo>
                  <a:pt x="3183" y="1505"/>
                </a:lnTo>
                <a:lnTo>
                  <a:pt x="3230" y="1528"/>
                </a:lnTo>
                <a:lnTo>
                  <a:pt x="3274" y="1557"/>
                </a:lnTo>
                <a:lnTo>
                  <a:pt x="3317" y="1589"/>
                </a:lnTo>
                <a:lnTo>
                  <a:pt x="3354" y="1626"/>
                </a:lnTo>
                <a:lnTo>
                  <a:pt x="3389" y="1667"/>
                </a:lnTo>
                <a:lnTo>
                  <a:pt x="3421" y="1713"/>
                </a:lnTo>
                <a:lnTo>
                  <a:pt x="3449" y="1762"/>
                </a:lnTo>
                <a:lnTo>
                  <a:pt x="3474" y="1816"/>
                </a:lnTo>
                <a:lnTo>
                  <a:pt x="3495" y="1875"/>
                </a:lnTo>
                <a:lnTo>
                  <a:pt x="3513" y="1938"/>
                </a:lnTo>
                <a:lnTo>
                  <a:pt x="3526" y="2004"/>
                </a:lnTo>
                <a:lnTo>
                  <a:pt x="3536" y="2075"/>
                </a:lnTo>
                <a:lnTo>
                  <a:pt x="3542" y="2151"/>
                </a:lnTo>
                <a:lnTo>
                  <a:pt x="3545" y="2230"/>
                </a:lnTo>
                <a:lnTo>
                  <a:pt x="2261" y="2230"/>
                </a:lnTo>
                <a:lnTo>
                  <a:pt x="2262" y="2151"/>
                </a:lnTo>
                <a:lnTo>
                  <a:pt x="2269" y="2075"/>
                </a:lnTo>
                <a:lnTo>
                  <a:pt x="2278" y="2004"/>
                </a:lnTo>
                <a:lnTo>
                  <a:pt x="2292" y="1938"/>
                </a:lnTo>
                <a:lnTo>
                  <a:pt x="2310" y="1875"/>
                </a:lnTo>
                <a:lnTo>
                  <a:pt x="2331" y="1816"/>
                </a:lnTo>
                <a:lnTo>
                  <a:pt x="2355" y="1762"/>
                </a:lnTo>
                <a:lnTo>
                  <a:pt x="2383" y="1713"/>
                </a:lnTo>
                <a:lnTo>
                  <a:pt x="2416" y="1667"/>
                </a:lnTo>
                <a:lnTo>
                  <a:pt x="2450" y="1626"/>
                </a:lnTo>
                <a:lnTo>
                  <a:pt x="2489" y="1589"/>
                </a:lnTo>
                <a:lnTo>
                  <a:pt x="2530" y="1557"/>
                </a:lnTo>
                <a:lnTo>
                  <a:pt x="2574" y="1528"/>
                </a:lnTo>
                <a:lnTo>
                  <a:pt x="2622" y="1505"/>
                </a:lnTo>
                <a:lnTo>
                  <a:pt x="2673" y="1485"/>
                </a:lnTo>
                <a:lnTo>
                  <a:pt x="2726" y="1470"/>
                </a:lnTo>
                <a:lnTo>
                  <a:pt x="2782" y="1459"/>
                </a:lnTo>
                <a:lnTo>
                  <a:pt x="2841" y="1453"/>
                </a:lnTo>
                <a:lnTo>
                  <a:pt x="2903" y="1449"/>
                </a:lnTo>
                <a:close/>
                <a:moveTo>
                  <a:pt x="642" y="1449"/>
                </a:moveTo>
                <a:lnTo>
                  <a:pt x="703" y="1453"/>
                </a:lnTo>
                <a:lnTo>
                  <a:pt x="763" y="1459"/>
                </a:lnTo>
                <a:lnTo>
                  <a:pt x="819" y="1470"/>
                </a:lnTo>
                <a:lnTo>
                  <a:pt x="872" y="1485"/>
                </a:lnTo>
                <a:lnTo>
                  <a:pt x="923" y="1505"/>
                </a:lnTo>
                <a:lnTo>
                  <a:pt x="970" y="1528"/>
                </a:lnTo>
                <a:lnTo>
                  <a:pt x="1014" y="1557"/>
                </a:lnTo>
                <a:lnTo>
                  <a:pt x="1055" y="1589"/>
                </a:lnTo>
                <a:lnTo>
                  <a:pt x="1094" y="1626"/>
                </a:lnTo>
                <a:lnTo>
                  <a:pt x="1129" y="1667"/>
                </a:lnTo>
                <a:lnTo>
                  <a:pt x="1161" y="1713"/>
                </a:lnTo>
                <a:lnTo>
                  <a:pt x="1189" y="1762"/>
                </a:lnTo>
                <a:lnTo>
                  <a:pt x="1214" y="1816"/>
                </a:lnTo>
                <a:lnTo>
                  <a:pt x="1235" y="1875"/>
                </a:lnTo>
                <a:lnTo>
                  <a:pt x="1252" y="1938"/>
                </a:lnTo>
                <a:lnTo>
                  <a:pt x="1266" y="2004"/>
                </a:lnTo>
                <a:lnTo>
                  <a:pt x="1276" y="2075"/>
                </a:lnTo>
                <a:lnTo>
                  <a:pt x="1282" y="2151"/>
                </a:lnTo>
                <a:lnTo>
                  <a:pt x="1285" y="2230"/>
                </a:lnTo>
                <a:lnTo>
                  <a:pt x="0" y="2230"/>
                </a:lnTo>
                <a:lnTo>
                  <a:pt x="2" y="2151"/>
                </a:lnTo>
                <a:lnTo>
                  <a:pt x="8" y="2075"/>
                </a:lnTo>
                <a:lnTo>
                  <a:pt x="18" y="2004"/>
                </a:lnTo>
                <a:lnTo>
                  <a:pt x="31" y="1938"/>
                </a:lnTo>
                <a:lnTo>
                  <a:pt x="49" y="1875"/>
                </a:lnTo>
                <a:lnTo>
                  <a:pt x="70" y="1816"/>
                </a:lnTo>
                <a:lnTo>
                  <a:pt x="95" y="1762"/>
                </a:lnTo>
                <a:lnTo>
                  <a:pt x="123" y="1713"/>
                </a:lnTo>
                <a:lnTo>
                  <a:pt x="154" y="1667"/>
                </a:lnTo>
                <a:lnTo>
                  <a:pt x="190" y="1626"/>
                </a:lnTo>
                <a:lnTo>
                  <a:pt x="228" y="1589"/>
                </a:lnTo>
                <a:lnTo>
                  <a:pt x="270" y="1557"/>
                </a:lnTo>
                <a:lnTo>
                  <a:pt x="314" y="1528"/>
                </a:lnTo>
                <a:lnTo>
                  <a:pt x="362" y="1505"/>
                </a:lnTo>
                <a:lnTo>
                  <a:pt x="413" y="1485"/>
                </a:lnTo>
                <a:lnTo>
                  <a:pt x="466" y="1470"/>
                </a:lnTo>
                <a:lnTo>
                  <a:pt x="522" y="1459"/>
                </a:lnTo>
                <a:lnTo>
                  <a:pt x="580" y="1453"/>
                </a:lnTo>
                <a:lnTo>
                  <a:pt x="642" y="1449"/>
                </a:lnTo>
                <a:close/>
                <a:moveTo>
                  <a:pt x="1778" y="1072"/>
                </a:moveTo>
                <a:lnTo>
                  <a:pt x="1829" y="1073"/>
                </a:lnTo>
                <a:lnTo>
                  <a:pt x="1882" y="1077"/>
                </a:lnTo>
                <a:lnTo>
                  <a:pt x="1937" y="1084"/>
                </a:lnTo>
                <a:lnTo>
                  <a:pt x="1995" y="1092"/>
                </a:lnTo>
                <a:lnTo>
                  <a:pt x="2054" y="1104"/>
                </a:lnTo>
                <a:lnTo>
                  <a:pt x="2113" y="1118"/>
                </a:lnTo>
                <a:lnTo>
                  <a:pt x="2174" y="1136"/>
                </a:lnTo>
                <a:lnTo>
                  <a:pt x="2232" y="1155"/>
                </a:lnTo>
                <a:lnTo>
                  <a:pt x="2289" y="1177"/>
                </a:lnTo>
                <a:lnTo>
                  <a:pt x="2345" y="1200"/>
                </a:lnTo>
                <a:lnTo>
                  <a:pt x="2398" y="1226"/>
                </a:lnTo>
                <a:lnTo>
                  <a:pt x="2448" y="1256"/>
                </a:lnTo>
                <a:lnTo>
                  <a:pt x="2493" y="1287"/>
                </a:lnTo>
                <a:lnTo>
                  <a:pt x="2534" y="1320"/>
                </a:lnTo>
                <a:lnTo>
                  <a:pt x="2569" y="1355"/>
                </a:lnTo>
                <a:lnTo>
                  <a:pt x="2512" y="1383"/>
                </a:lnTo>
                <a:lnTo>
                  <a:pt x="2458" y="1415"/>
                </a:lnTo>
                <a:lnTo>
                  <a:pt x="2407" y="1452"/>
                </a:lnTo>
                <a:lnTo>
                  <a:pt x="2361" y="1494"/>
                </a:lnTo>
                <a:lnTo>
                  <a:pt x="2316" y="1539"/>
                </a:lnTo>
                <a:lnTo>
                  <a:pt x="2277" y="1590"/>
                </a:lnTo>
                <a:lnTo>
                  <a:pt x="2242" y="1645"/>
                </a:lnTo>
                <a:lnTo>
                  <a:pt x="2209" y="1704"/>
                </a:lnTo>
                <a:lnTo>
                  <a:pt x="2182" y="1768"/>
                </a:lnTo>
                <a:lnTo>
                  <a:pt x="2158" y="1835"/>
                </a:lnTo>
                <a:lnTo>
                  <a:pt x="2139" y="1906"/>
                </a:lnTo>
                <a:lnTo>
                  <a:pt x="2123" y="1981"/>
                </a:lnTo>
                <a:lnTo>
                  <a:pt x="2112" y="2060"/>
                </a:lnTo>
                <a:lnTo>
                  <a:pt x="2106" y="2143"/>
                </a:lnTo>
                <a:lnTo>
                  <a:pt x="2103" y="2230"/>
                </a:lnTo>
                <a:lnTo>
                  <a:pt x="1453" y="2230"/>
                </a:lnTo>
                <a:lnTo>
                  <a:pt x="1451" y="2143"/>
                </a:lnTo>
                <a:lnTo>
                  <a:pt x="1443" y="2060"/>
                </a:lnTo>
                <a:lnTo>
                  <a:pt x="1433" y="1981"/>
                </a:lnTo>
                <a:lnTo>
                  <a:pt x="1417" y="1906"/>
                </a:lnTo>
                <a:lnTo>
                  <a:pt x="1398" y="1835"/>
                </a:lnTo>
                <a:lnTo>
                  <a:pt x="1374" y="1768"/>
                </a:lnTo>
                <a:lnTo>
                  <a:pt x="1346" y="1704"/>
                </a:lnTo>
                <a:lnTo>
                  <a:pt x="1315" y="1645"/>
                </a:lnTo>
                <a:lnTo>
                  <a:pt x="1279" y="1590"/>
                </a:lnTo>
                <a:lnTo>
                  <a:pt x="1239" y="1539"/>
                </a:lnTo>
                <a:lnTo>
                  <a:pt x="1196" y="1494"/>
                </a:lnTo>
                <a:lnTo>
                  <a:pt x="1149" y="1452"/>
                </a:lnTo>
                <a:lnTo>
                  <a:pt x="1099" y="1415"/>
                </a:lnTo>
                <a:lnTo>
                  <a:pt x="1045" y="1383"/>
                </a:lnTo>
                <a:lnTo>
                  <a:pt x="986" y="1355"/>
                </a:lnTo>
                <a:lnTo>
                  <a:pt x="1022" y="1320"/>
                </a:lnTo>
                <a:lnTo>
                  <a:pt x="1062" y="1287"/>
                </a:lnTo>
                <a:lnTo>
                  <a:pt x="1107" y="1256"/>
                </a:lnTo>
                <a:lnTo>
                  <a:pt x="1155" y="1226"/>
                </a:lnTo>
                <a:lnTo>
                  <a:pt x="1207" y="1200"/>
                </a:lnTo>
                <a:lnTo>
                  <a:pt x="1262" y="1177"/>
                </a:lnTo>
                <a:lnTo>
                  <a:pt x="1318" y="1155"/>
                </a:lnTo>
                <a:lnTo>
                  <a:pt x="1376" y="1136"/>
                </a:lnTo>
                <a:lnTo>
                  <a:pt x="1436" y="1118"/>
                </a:lnTo>
                <a:lnTo>
                  <a:pt x="1495" y="1104"/>
                </a:lnTo>
                <a:lnTo>
                  <a:pt x="1555" y="1092"/>
                </a:lnTo>
                <a:lnTo>
                  <a:pt x="1613" y="1084"/>
                </a:lnTo>
                <a:lnTo>
                  <a:pt x="1670" y="1077"/>
                </a:lnTo>
                <a:lnTo>
                  <a:pt x="1725" y="1073"/>
                </a:lnTo>
                <a:lnTo>
                  <a:pt x="1778" y="1072"/>
                </a:lnTo>
                <a:close/>
                <a:moveTo>
                  <a:pt x="2877" y="728"/>
                </a:moveTo>
                <a:lnTo>
                  <a:pt x="2922" y="732"/>
                </a:lnTo>
                <a:lnTo>
                  <a:pt x="2967" y="741"/>
                </a:lnTo>
                <a:lnTo>
                  <a:pt x="3008" y="758"/>
                </a:lnTo>
                <a:lnTo>
                  <a:pt x="3047" y="779"/>
                </a:lnTo>
                <a:lnTo>
                  <a:pt x="3081" y="805"/>
                </a:lnTo>
                <a:lnTo>
                  <a:pt x="3111" y="836"/>
                </a:lnTo>
                <a:lnTo>
                  <a:pt x="3137" y="870"/>
                </a:lnTo>
                <a:lnTo>
                  <a:pt x="3159" y="909"/>
                </a:lnTo>
                <a:lnTo>
                  <a:pt x="3175" y="950"/>
                </a:lnTo>
                <a:lnTo>
                  <a:pt x="3185" y="995"/>
                </a:lnTo>
                <a:lnTo>
                  <a:pt x="3188" y="1040"/>
                </a:lnTo>
                <a:lnTo>
                  <a:pt x="3185" y="1087"/>
                </a:lnTo>
                <a:lnTo>
                  <a:pt x="3175" y="1130"/>
                </a:lnTo>
                <a:lnTo>
                  <a:pt x="3159" y="1172"/>
                </a:lnTo>
                <a:lnTo>
                  <a:pt x="3137" y="1210"/>
                </a:lnTo>
                <a:lnTo>
                  <a:pt x="3111" y="1245"/>
                </a:lnTo>
                <a:lnTo>
                  <a:pt x="3081" y="1276"/>
                </a:lnTo>
                <a:lnTo>
                  <a:pt x="3047" y="1302"/>
                </a:lnTo>
                <a:lnTo>
                  <a:pt x="3008" y="1324"/>
                </a:lnTo>
                <a:lnTo>
                  <a:pt x="2967" y="1339"/>
                </a:lnTo>
                <a:lnTo>
                  <a:pt x="2922" y="1349"/>
                </a:lnTo>
                <a:lnTo>
                  <a:pt x="2877" y="1352"/>
                </a:lnTo>
                <a:lnTo>
                  <a:pt x="2830" y="1349"/>
                </a:lnTo>
                <a:lnTo>
                  <a:pt x="2786" y="1339"/>
                </a:lnTo>
                <a:lnTo>
                  <a:pt x="2745" y="1324"/>
                </a:lnTo>
                <a:lnTo>
                  <a:pt x="2707" y="1302"/>
                </a:lnTo>
                <a:lnTo>
                  <a:pt x="2673" y="1276"/>
                </a:lnTo>
                <a:lnTo>
                  <a:pt x="2641" y="1245"/>
                </a:lnTo>
                <a:lnTo>
                  <a:pt x="2615" y="1210"/>
                </a:lnTo>
                <a:lnTo>
                  <a:pt x="2594" y="1172"/>
                </a:lnTo>
                <a:lnTo>
                  <a:pt x="2579" y="1130"/>
                </a:lnTo>
                <a:lnTo>
                  <a:pt x="2569" y="1087"/>
                </a:lnTo>
                <a:lnTo>
                  <a:pt x="2566" y="1040"/>
                </a:lnTo>
                <a:lnTo>
                  <a:pt x="2569" y="995"/>
                </a:lnTo>
                <a:lnTo>
                  <a:pt x="2579" y="950"/>
                </a:lnTo>
                <a:lnTo>
                  <a:pt x="2594" y="909"/>
                </a:lnTo>
                <a:lnTo>
                  <a:pt x="2615" y="870"/>
                </a:lnTo>
                <a:lnTo>
                  <a:pt x="2641" y="836"/>
                </a:lnTo>
                <a:lnTo>
                  <a:pt x="2673" y="805"/>
                </a:lnTo>
                <a:lnTo>
                  <a:pt x="2707" y="779"/>
                </a:lnTo>
                <a:lnTo>
                  <a:pt x="2745" y="758"/>
                </a:lnTo>
                <a:lnTo>
                  <a:pt x="2786" y="741"/>
                </a:lnTo>
                <a:lnTo>
                  <a:pt x="2830" y="732"/>
                </a:lnTo>
                <a:lnTo>
                  <a:pt x="2877" y="728"/>
                </a:lnTo>
                <a:close/>
                <a:moveTo>
                  <a:pt x="616" y="728"/>
                </a:moveTo>
                <a:lnTo>
                  <a:pt x="662" y="732"/>
                </a:lnTo>
                <a:lnTo>
                  <a:pt x="707" y="741"/>
                </a:lnTo>
                <a:lnTo>
                  <a:pt x="748" y="758"/>
                </a:lnTo>
                <a:lnTo>
                  <a:pt x="785" y="779"/>
                </a:lnTo>
                <a:lnTo>
                  <a:pt x="820" y="805"/>
                </a:lnTo>
                <a:lnTo>
                  <a:pt x="851" y="836"/>
                </a:lnTo>
                <a:lnTo>
                  <a:pt x="877" y="870"/>
                </a:lnTo>
                <a:lnTo>
                  <a:pt x="899" y="909"/>
                </a:lnTo>
                <a:lnTo>
                  <a:pt x="914" y="950"/>
                </a:lnTo>
                <a:lnTo>
                  <a:pt x="924" y="995"/>
                </a:lnTo>
                <a:lnTo>
                  <a:pt x="928" y="1040"/>
                </a:lnTo>
                <a:lnTo>
                  <a:pt x="924" y="1087"/>
                </a:lnTo>
                <a:lnTo>
                  <a:pt x="914" y="1130"/>
                </a:lnTo>
                <a:lnTo>
                  <a:pt x="899" y="1172"/>
                </a:lnTo>
                <a:lnTo>
                  <a:pt x="877" y="1210"/>
                </a:lnTo>
                <a:lnTo>
                  <a:pt x="851" y="1245"/>
                </a:lnTo>
                <a:lnTo>
                  <a:pt x="820" y="1276"/>
                </a:lnTo>
                <a:lnTo>
                  <a:pt x="785" y="1302"/>
                </a:lnTo>
                <a:lnTo>
                  <a:pt x="748" y="1324"/>
                </a:lnTo>
                <a:lnTo>
                  <a:pt x="707" y="1339"/>
                </a:lnTo>
                <a:lnTo>
                  <a:pt x="662" y="1349"/>
                </a:lnTo>
                <a:lnTo>
                  <a:pt x="616" y="1352"/>
                </a:lnTo>
                <a:lnTo>
                  <a:pt x="570" y="1349"/>
                </a:lnTo>
                <a:lnTo>
                  <a:pt x="526" y="1339"/>
                </a:lnTo>
                <a:lnTo>
                  <a:pt x="485" y="1324"/>
                </a:lnTo>
                <a:lnTo>
                  <a:pt x="447" y="1302"/>
                </a:lnTo>
                <a:lnTo>
                  <a:pt x="412" y="1276"/>
                </a:lnTo>
                <a:lnTo>
                  <a:pt x="381" y="1245"/>
                </a:lnTo>
                <a:lnTo>
                  <a:pt x="355" y="1210"/>
                </a:lnTo>
                <a:lnTo>
                  <a:pt x="334" y="1172"/>
                </a:lnTo>
                <a:lnTo>
                  <a:pt x="319" y="1130"/>
                </a:lnTo>
                <a:lnTo>
                  <a:pt x="308" y="1087"/>
                </a:lnTo>
                <a:lnTo>
                  <a:pt x="305" y="1040"/>
                </a:lnTo>
                <a:lnTo>
                  <a:pt x="308" y="995"/>
                </a:lnTo>
                <a:lnTo>
                  <a:pt x="319" y="950"/>
                </a:lnTo>
                <a:lnTo>
                  <a:pt x="334" y="909"/>
                </a:lnTo>
                <a:lnTo>
                  <a:pt x="355" y="870"/>
                </a:lnTo>
                <a:lnTo>
                  <a:pt x="381" y="836"/>
                </a:lnTo>
                <a:lnTo>
                  <a:pt x="412" y="805"/>
                </a:lnTo>
                <a:lnTo>
                  <a:pt x="447" y="779"/>
                </a:lnTo>
                <a:lnTo>
                  <a:pt x="485" y="758"/>
                </a:lnTo>
                <a:lnTo>
                  <a:pt x="526" y="741"/>
                </a:lnTo>
                <a:lnTo>
                  <a:pt x="570" y="732"/>
                </a:lnTo>
                <a:lnTo>
                  <a:pt x="616" y="728"/>
                </a:lnTo>
                <a:close/>
                <a:moveTo>
                  <a:pt x="1790" y="0"/>
                </a:moveTo>
                <a:lnTo>
                  <a:pt x="1844" y="3"/>
                </a:lnTo>
                <a:lnTo>
                  <a:pt x="1896" y="12"/>
                </a:lnTo>
                <a:lnTo>
                  <a:pt x="1946" y="27"/>
                </a:lnTo>
                <a:lnTo>
                  <a:pt x="1992" y="46"/>
                </a:lnTo>
                <a:lnTo>
                  <a:pt x="2036" y="71"/>
                </a:lnTo>
                <a:lnTo>
                  <a:pt x="2077" y="101"/>
                </a:lnTo>
                <a:lnTo>
                  <a:pt x="2115" y="135"/>
                </a:lnTo>
                <a:lnTo>
                  <a:pt x="2149" y="172"/>
                </a:lnTo>
                <a:lnTo>
                  <a:pt x="2178" y="213"/>
                </a:lnTo>
                <a:lnTo>
                  <a:pt x="2203" y="258"/>
                </a:lnTo>
                <a:lnTo>
                  <a:pt x="2223" y="305"/>
                </a:lnTo>
                <a:lnTo>
                  <a:pt x="2237" y="355"/>
                </a:lnTo>
                <a:lnTo>
                  <a:pt x="2247" y="406"/>
                </a:lnTo>
                <a:lnTo>
                  <a:pt x="2250" y="460"/>
                </a:lnTo>
                <a:lnTo>
                  <a:pt x="2247" y="514"/>
                </a:lnTo>
                <a:lnTo>
                  <a:pt x="2237" y="565"/>
                </a:lnTo>
                <a:lnTo>
                  <a:pt x="2223" y="615"/>
                </a:lnTo>
                <a:lnTo>
                  <a:pt x="2203" y="662"/>
                </a:lnTo>
                <a:lnTo>
                  <a:pt x="2178" y="707"/>
                </a:lnTo>
                <a:lnTo>
                  <a:pt x="2149" y="748"/>
                </a:lnTo>
                <a:lnTo>
                  <a:pt x="2115" y="786"/>
                </a:lnTo>
                <a:lnTo>
                  <a:pt x="2077" y="819"/>
                </a:lnTo>
                <a:lnTo>
                  <a:pt x="2036" y="849"/>
                </a:lnTo>
                <a:lnTo>
                  <a:pt x="1992" y="874"/>
                </a:lnTo>
                <a:lnTo>
                  <a:pt x="1946" y="893"/>
                </a:lnTo>
                <a:lnTo>
                  <a:pt x="1896" y="908"/>
                </a:lnTo>
                <a:lnTo>
                  <a:pt x="1844" y="917"/>
                </a:lnTo>
                <a:lnTo>
                  <a:pt x="1790" y="920"/>
                </a:lnTo>
                <a:lnTo>
                  <a:pt x="1737" y="917"/>
                </a:lnTo>
                <a:lnTo>
                  <a:pt x="1685" y="908"/>
                </a:lnTo>
                <a:lnTo>
                  <a:pt x="1636" y="893"/>
                </a:lnTo>
                <a:lnTo>
                  <a:pt x="1589" y="874"/>
                </a:lnTo>
                <a:lnTo>
                  <a:pt x="1545" y="849"/>
                </a:lnTo>
                <a:lnTo>
                  <a:pt x="1504" y="819"/>
                </a:lnTo>
                <a:lnTo>
                  <a:pt x="1466" y="786"/>
                </a:lnTo>
                <a:lnTo>
                  <a:pt x="1433" y="748"/>
                </a:lnTo>
                <a:lnTo>
                  <a:pt x="1403" y="707"/>
                </a:lnTo>
                <a:lnTo>
                  <a:pt x="1378" y="662"/>
                </a:lnTo>
                <a:lnTo>
                  <a:pt x="1358" y="615"/>
                </a:lnTo>
                <a:lnTo>
                  <a:pt x="1344" y="565"/>
                </a:lnTo>
                <a:lnTo>
                  <a:pt x="1334" y="514"/>
                </a:lnTo>
                <a:lnTo>
                  <a:pt x="1331" y="460"/>
                </a:lnTo>
                <a:lnTo>
                  <a:pt x="1334" y="406"/>
                </a:lnTo>
                <a:lnTo>
                  <a:pt x="1344" y="355"/>
                </a:lnTo>
                <a:lnTo>
                  <a:pt x="1358" y="305"/>
                </a:lnTo>
                <a:lnTo>
                  <a:pt x="1378" y="258"/>
                </a:lnTo>
                <a:lnTo>
                  <a:pt x="1403" y="213"/>
                </a:lnTo>
                <a:lnTo>
                  <a:pt x="1433" y="172"/>
                </a:lnTo>
                <a:lnTo>
                  <a:pt x="1466" y="135"/>
                </a:lnTo>
                <a:lnTo>
                  <a:pt x="1504" y="101"/>
                </a:lnTo>
                <a:lnTo>
                  <a:pt x="1545" y="71"/>
                </a:lnTo>
                <a:lnTo>
                  <a:pt x="1589" y="46"/>
                </a:lnTo>
                <a:lnTo>
                  <a:pt x="1636" y="27"/>
                </a:lnTo>
                <a:lnTo>
                  <a:pt x="1685" y="12"/>
                </a:lnTo>
                <a:lnTo>
                  <a:pt x="1737" y="3"/>
                </a:lnTo>
                <a:lnTo>
                  <a:pt x="1790" y="0"/>
                </a:lnTo>
                <a:close/>
              </a:path>
            </a:pathLst>
          </a:custGeom>
          <a:solidFill>
            <a:srgbClr val="FFFFFF"/>
          </a:solidFill>
          <a:ln>
            <a:noFill/>
          </a:ln>
        </p:spPr>
        <p:txBody>
          <a:bodyPr/>
          <a:lstStyle/>
          <a:p>
            <a:endParaRPr lang="zh-CN" altLang="en-US" dirty="0">
              <a:solidFill>
                <a:srgbClr val="FFFFFF"/>
              </a:solidFill>
            </a:endParaRPr>
          </a:p>
        </p:txBody>
      </p:sp>
    </p:spTree>
    <p:extLst>
      <p:ext uri="{BB962C8B-B14F-4D97-AF65-F5344CB8AC3E}">
        <p14:creationId xmlns:p14="http://schemas.microsoft.com/office/powerpoint/2010/main" xmlns="" val="609402587"/>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0BCCE"/>
        </a:solidFill>
        <a:effectLst/>
      </p:bgPr>
    </p:bg>
    <p:spTree>
      <p:nvGrpSpPr>
        <p:cNvPr id="1" name=""/>
        <p:cNvGrpSpPr/>
        <p:nvPr/>
      </p:nvGrpSpPr>
      <p:grpSpPr>
        <a:xfrm>
          <a:off x="0" y="0"/>
          <a:ext cx="0" cy="0"/>
          <a:chOff x="0" y="0"/>
          <a:chExt cx="0" cy="0"/>
        </a:xfrm>
      </p:grpSpPr>
      <p:sp>
        <p:nvSpPr>
          <p:cNvPr id="3" name="文本框 2"/>
          <p:cNvSpPr txBox="1"/>
          <p:nvPr/>
        </p:nvSpPr>
        <p:spPr>
          <a:xfrm>
            <a:off x="2858433" y="2046646"/>
            <a:ext cx="6476725" cy="830997"/>
          </a:xfrm>
          <a:prstGeom prst="rect">
            <a:avLst/>
          </a:prstGeom>
          <a:noFill/>
        </p:spPr>
        <p:txBody>
          <a:bodyPr wrap="square" rtlCol="0">
            <a:spAutoFit/>
          </a:bodyPr>
          <a:lstStyle/>
          <a:p>
            <a:pPr algn="ctr"/>
            <a:r>
              <a:rPr kumimoji="1" lang="en-US" altLang="zh-CN" sz="4800" b="1" dirty="0"/>
              <a:t>CHAPTER FOUR</a:t>
            </a:r>
            <a:endParaRPr kumimoji="1" lang="zh-CN" altLang="en-US" sz="4800" b="1" dirty="0"/>
          </a:p>
        </p:txBody>
      </p:sp>
      <p:sp>
        <p:nvSpPr>
          <p:cNvPr id="4" name="文本框 3"/>
          <p:cNvSpPr txBox="1"/>
          <p:nvPr/>
        </p:nvSpPr>
        <p:spPr>
          <a:xfrm>
            <a:off x="2858433" y="2924198"/>
            <a:ext cx="6476725" cy="1200329"/>
          </a:xfrm>
          <a:prstGeom prst="rect">
            <a:avLst/>
          </a:prstGeom>
          <a:noFill/>
        </p:spPr>
        <p:txBody>
          <a:bodyPr wrap="square" rtlCol="0">
            <a:spAutoFit/>
          </a:bodyPr>
          <a:lstStyle/>
          <a:p>
            <a:pPr algn="ctr">
              <a:lnSpc>
                <a:spcPct val="90000"/>
              </a:lnSpc>
            </a:pPr>
            <a:r>
              <a:rPr kumimoji="1" lang="zh-CN" altLang="en-US" sz="8000" b="1" dirty="0" smtClean="0"/>
              <a:t>主要结论</a:t>
            </a:r>
            <a:endParaRPr kumimoji="1" lang="zh-CN" altLang="en-US" sz="8000" b="1" dirty="0"/>
          </a:p>
        </p:txBody>
      </p:sp>
      <p:pic>
        <p:nvPicPr>
          <p:cNvPr id="7"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sp>
        <p:nvSpPr>
          <p:cNvPr id="8" name="Freeform 21"/>
          <p:cNvSpPr>
            <a:spLocks noEditPoints="1"/>
          </p:cNvSpPr>
          <p:nvPr/>
        </p:nvSpPr>
        <p:spPr bwMode="auto">
          <a:xfrm>
            <a:off x="0" y="5840361"/>
            <a:ext cx="899652" cy="1017639"/>
          </a:xfrm>
          <a:custGeom>
            <a:avLst/>
            <a:gdLst>
              <a:gd name="T0" fmla="*/ 218 w 284"/>
              <a:gd name="T1" fmla="*/ 0 h 258"/>
              <a:gd name="T2" fmla="*/ 230 w 284"/>
              <a:gd name="T3" fmla="*/ 13 h 258"/>
              <a:gd name="T4" fmla="*/ 209 w 284"/>
              <a:gd name="T5" fmla="*/ 76 h 258"/>
              <a:gd name="T6" fmla="*/ 49 w 284"/>
              <a:gd name="T7" fmla="*/ 22 h 258"/>
              <a:gd name="T8" fmla="*/ 61 w 284"/>
              <a:gd name="T9" fmla="*/ 32 h 258"/>
              <a:gd name="T10" fmla="*/ 80 w 284"/>
              <a:gd name="T11" fmla="*/ 49 h 258"/>
              <a:gd name="T12" fmla="*/ 49 w 284"/>
              <a:gd name="T13" fmla="*/ 61 h 258"/>
              <a:gd name="T14" fmla="*/ 61 w 284"/>
              <a:gd name="T15" fmla="*/ 68 h 258"/>
              <a:gd name="T16" fmla="*/ 80 w 284"/>
              <a:gd name="T17" fmla="*/ 85 h 258"/>
              <a:gd name="T18" fmla="*/ 49 w 284"/>
              <a:gd name="T19" fmla="*/ 98 h 258"/>
              <a:gd name="T20" fmla="*/ 61 w 284"/>
              <a:gd name="T21" fmla="*/ 107 h 258"/>
              <a:gd name="T22" fmla="*/ 80 w 284"/>
              <a:gd name="T23" fmla="*/ 122 h 258"/>
              <a:gd name="T24" fmla="*/ 49 w 284"/>
              <a:gd name="T25" fmla="*/ 136 h 258"/>
              <a:gd name="T26" fmla="*/ 61 w 284"/>
              <a:gd name="T27" fmla="*/ 144 h 258"/>
              <a:gd name="T28" fmla="*/ 80 w 284"/>
              <a:gd name="T29" fmla="*/ 158 h 258"/>
              <a:gd name="T30" fmla="*/ 49 w 284"/>
              <a:gd name="T31" fmla="*/ 173 h 258"/>
              <a:gd name="T32" fmla="*/ 61 w 284"/>
              <a:gd name="T33" fmla="*/ 182 h 258"/>
              <a:gd name="T34" fmla="*/ 80 w 284"/>
              <a:gd name="T35" fmla="*/ 197 h 258"/>
              <a:gd name="T36" fmla="*/ 49 w 284"/>
              <a:gd name="T37" fmla="*/ 212 h 258"/>
              <a:gd name="T38" fmla="*/ 49 w 284"/>
              <a:gd name="T39" fmla="*/ 236 h 258"/>
              <a:gd name="T40" fmla="*/ 209 w 284"/>
              <a:gd name="T41" fmla="*/ 187 h 258"/>
              <a:gd name="T42" fmla="*/ 230 w 284"/>
              <a:gd name="T43" fmla="*/ 248 h 258"/>
              <a:gd name="T44" fmla="*/ 218 w 284"/>
              <a:gd name="T45" fmla="*/ 258 h 258"/>
              <a:gd name="T46" fmla="*/ 27 w 284"/>
              <a:gd name="T47" fmla="*/ 258 h 258"/>
              <a:gd name="T48" fmla="*/ 27 w 284"/>
              <a:gd name="T49" fmla="*/ 229 h 258"/>
              <a:gd name="T50" fmla="*/ 0 w 284"/>
              <a:gd name="T51" fmla="*/ 209 h 258"/>
              <a:gd name="T52" fmla="*/ 27 w 284"/>
              <a:gd name="T53" fmla="*/ 190 h 258"/>
              <a:gd name="T54" fmla="*/ 0 w 284"/>
              <a:gd name="T55" fmla="*/ 170 h 258"/>
              <a:gd name="T56" fmla="*/ 27 w 284"/>
              <a:gd name="T57" fmla="*/ 153 h 258"/>
              <a:gd name="T58" fmla="*/ 0 w 284"/>
              <a:gd name="T59" fmla="*/ 134 h 258"/>
              <a:gd name="T60" fmla="*/ 27 w 284"/>
              <a:gd name="T61" fmla="*/ 117 h 258"/>
              <a:gd name="T62" fmla="*/ 0 w 284"/>
              <a:gd name="T63" fmla="*/ 95 h 258"/>
              <a:gd name="T64" fmla="*/ 27 w 284"/>
              <a:gd name="T65" fmla="*/ 81 h 258"/>
              <a:gd name="T66" fmla="*/ 0 w 284"/>
              <a:gd name="T67" fmla="*/ 59 h 258"/>
              <a:gd name="T68" fmla="*/ 27 w 284"/>
              <a:gd name="T69" fmla="*/ 13 h 258"/>
              <a:gd name="T70" fmla="*/ 39 w 284"/>
              <a:gd name="T71" fmla="*/ 0 h 258"/>
              <a:gd name="T72" fmla="*/ 131 w 284"/>
              <a:gd name="T73" fmla="*/ 207 h 258"/>
              <a:gd name="T74" fmla="*/ 165 w 284"/>
              <a:gd name="T75" fmla="*/ 204 h 258"/>
              <a:gd name="T76" fmla="*/ 134 w 284"/>
              <a:gd name="T77" fmla="*/ 170 h 258"/>
              <a:gd name="T78" fmla="*/ 131 w 284"/>
              <a:gd name="T79" fmla="*/ 207 h 258"/>
              <a:gd name="T80" fmla="*/ 252 w 284"/>
              <a:gd name="T81" fmla="*/ 56 h 258"/>
              <a:gd name="T82" fmla="*/ 180 w 284"/>
              <a:gd name="T83" fmla="*/ 190 h 258"/>
              <a:gd name="T84" fmla="*/ 252 w 284"/>
              <a:gd name="T85" fmla="*/ 5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4" h="258">
                <a:moveTo>
                  <a:pt x="39" y="0"/>
                </a:moveTo>
                <a:lnTo>
                  <a:pt x="218" y="0"/>
                </a:lnTo>
                <a:lnTo>
                  <a:pt x="230" y="0"/>
                </a:lnTo>
                <a:lnTo>
                  <a:pt x="230" y="13"/>
                </a:lnTo>
                <a:lnTo>
                  <a:pt x="230" y="54"/>
                </a:lnTo>
                <a:lnTo>
                  <a:pt x="209" y="76"/>
                </a:lnTo>
                <a:lnTo>
                  <a:pt x="209" y="22"/>
                </a:lnTo>
                <a:lnTo>
                  <a:pt x="49" y="22"/>
                </a:lnTo>
                <a:lnTo>
                  <a:pt x="49" y="37"/>
                </a:lnTo>
                <a:lnTo>
                  <a:pt x="61" y="32"/>
                </a:lnTo>
                <a:lnTo>
                  <a:pt x="71" y="30"/>
                </a:lnTo>
                <a:lnTo>
                  <a:pt x="80" y="49"/>
                </a:lnTo>
                <a:lnTo>
                  <a:pt x="71" y="54"/>
                </a:lnTo>
                <a:lnTo>
                  <a:pt x="49" y="61"/>
                </a:lnTo>
                <a:lnTo>
                  <a:pt x="49" y="73"/>
                </a:lnTo>
                <a:lnTo>
                  <a:pt x="61" y="68"/>
                </a:lnTo>
                <a:lnTo>
                  <a:pt x="71" y="66"/>
                </a:lnTo>
                <a:lnTo>
                  <a:pt x="80" y="85"/>
                </a:lnTo>
                <a:lnTo>
                  <a:pt x="71" y="90"/>
                </a:lnTo>
                <a:lnTo>
                  <a:pt x="49" y="98"/>
                </a:lnTo>
                <a:lnTo>
                  <a:pt x="49" y="112"/>
                </a:lnTo>
                <a:lnTo>
                  <a:pt x="61" y="107"/>
                </a:lnTo>
                <a:lnTo>
                  <a:pt x="71" y="102"/>
                </a:lnTo>
                <a:lnTo>
                  <a:pt x="80" y="122"/>
                </a:lnTo>
                <a:lnTo>
                  <a:pt x="71" y="127"/>
                </a:lnTo>
                <a:lnTo>
                  <a:pt x="49" y="136"/>
                </a:lnTo>
                <a:lnTo>
                  <a:pt x="49" y="148"/>
                </a:lnTo>
                <a:lnTo>
                  <a:pt x="61" y="144"/>
                </a:lnTo>
                <a:lnTo>
                  <a:pt x="71" y="139"/>
                </a:lnTo>
                <a:lnTo>
                  <a:pt x="80" y="158"/>
                </a:lnTo>
                <a:lnTo>
                  <a:pt x="71" y="163"/>
                </a:lnTo>
                <a:lnTo>
                  <a:pt x="49" y="173"/>
                </a:lnTo>
                <a:lnTo>
                  <a:pt x="49" y="187"/>
                </a:lnTo>
                <a:lnTo>
                  <a:pt x="61" y="182"/>
                </a:lnTo>
                <a:lnTo>
                  <a:pt x="71" y="178"/>
                </a:lnTo>
                <a:lnTo>
                  <a:pt x="80" y="197"/>
                </a:lnTo>
                <a:lnTo>
                  <a:pt x="71" y="202"/>
                </a:lnTo>
                <a:lnTo>
                  <a:pt x="49" y="212"/>
                </a:lnTo>
                <a:lnTo>
                  <a:pt x="49" y="229"/>
                </a:lnTo>
                <a:lnTo>
                  <a:pt x="49" y="236"/>
                </a:lnTo>
                <a:lnTo>
                  <a:pt x="209" y="236"/>
                </a:lnTo>
                <a:lnTo>
                  <a:pt x="209" y="187"/>
                </a:lnTo>
                <a:lnTo>
                  <a:pt x="230" y="165"/>
                </a:lnTo>
                <a:lnTo>
                  <a:pt x="230" y="248"/>
                </a:lnTo>
                <a:lnTo>
                  <a:pt x="230" y="258"/>
                </a:lnTo>
                <a:lnTo>
                  <a:pt x="218" y="258"/>
                </a:lnTo>
                <a:lnTo>
                  <a:pt x="39" y="258"/>
                </a:lnTo>
                <a:lnTo>
                  <a:pt x="27" y="258"/>
                </a:lnTo>
                <a:lnTo>
                  <a:pt x="27" y="248"/>
                </a:lnTo>
                <a:lnTo>
                  <a:pt x="27" y="229"/>
                </a:lnTo>
                <a:lnTo>
                  <a:pt x="5" y="229"/>
                </a:lnTo>
                <a:lnTo>
                  <a:pt x="0" y="209"/>
                </a:lnTo>
                <a:lnTo>
                  <a:pt x="27" y="197"/>
                </a:lnTo>
                <a:lnTo>
                  <a:pt x="27" y="190"/>
                </a:lnTo>
                <a:lnTo>
                  <a:pt x="5" y="190"/>
                </a:lnTo>
                <a:lnTo>
                  <a:pt x="0" y="170"/>
                </a:lnTo>
                <a:lnTo>
                  <a:pt x="27" y="158"/>
                </a:lnTo>
                <a:lnTo>
                  <a:pt x="27" y="153"/>
                </a:lnTo>
                <a:lnTo>
                  <a:pt x="5" y="153"/>
                </a:lnTo>
                <a:lnTo>
                  <a:pt x="0" y="134"/>
                </a:lnTo>
                <a:lnTo>
                  <a:pt x="27" y="122"/>
                </a:lnTo>
                <a:lnTo>
                  <a:pt x="27" y="117"/>
                </a:lnTo>
                <a:lnTo>
                  <a:pt x="5" y="117"/>
                </a:lnTo>
                <a:lnTo>
                  <a:pt x="0" y="95"/>
                </a:lnTo>
                <a:lnTo>
                  <a:pt x="27" y="83"/>
                </a:lnTo>
                <a:lnTo>
                  <a:pt x="27" y="81"/>
                </a:lnTo>
                <a:lnTo>
                  <a:pt x="5" y="81"/>
                </a:lnTo>
                <a:lnTo>
                  <a:pt x="0" y="59"/>
                </a:lnTo>
                <a:lnTo>
                  <a:pt x="27" y="47"/>
                </a:lnTo>
                <a:lnTo>
                  <a:pt x="27" y="13"/>
                </a:lnTo>
                <a:lnTo>
                  <a:pt x="27" y="0"/>
                </a:lnTo>
                <a:lnTo>
                  <a:pt x="39" y="0"/>
                </a:lnTo>
                <a:lnTo>
                  <a:pt x="39" y="0"/>
                </a:lnTo>
                <a:close/>
                <a:moveTo>
                  <a:pt x="131" y="207"/>
                </a:moveTo>
                <a:lnTo>
                  <a:pt x="148" y="204"/>
                </a:lnTo>
                <a:lnTo>
                  <a:pt x="165" y="204"/>
                </a:lnTo>
                <a:lnTo>
                  <a:pt x="150" y="187"/>
                </a:lnTo>
                <a:lnTo>
                  <a:pt x="134" y="170"/>
                </a:lnTo>
                <a:lnTo>
                  <a:pt x="131" y="187"/>
                </a:lnTo>
                <a:lnTo>
                  <a:pt x="131" y="207"/>
                </a:lnTo>
                <a:lnTo>
                  <a:pt x="131" y="207"/>
                </a:lnTo>
                <a:close/>
                <a:moveTo>
                  <a:pt x="252" y="56"/>
                </a:moveTo>
                <a:lnTo>
                  <a:pt x="148" y="158"/>
                </a:lnTo>
                <a:lnTo>
                  <a:pt x="180" y="190"/>
                </a:lnTo>
                <a:lnTo>
                  <a:pt x="284" y="90"/>
                </a:lnTo>
                <a:lnTo>
                  <a:pt x="252" y="5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zh-CN" altLang="en-US" sz="1350"/>
          </a:p>
        </p:txBody>
      </p:sp>
    </p:spTree>
    <p:extLst>
      <p:ext uri="{BB962C8B-B14F-4D97-AF65-F5344CB8AC3E}">
        <p14:creationId xmlns:p14="http://schemas.microsoft.com/office/powerpoint/2010/main" xmlns="" val="1338589992"/>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zh-CN" altLang="en-US" sz="3200" b="1" dirty="0" smtClean="0"/>
              <a:t>主要结论</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1"/>
          <p:cNvSpPr>
            <a:spLocks noEditPoints="1"/>
          </p:cNvSpPr>
          <p:nvPr/>
        </p:nvSpPr>
        <p:spPr bwMode="auto">
          <a:xfrm>
            <a:off x="4675240" y="286564"/>
            <a:ext cx="457199" cy="471342"/>
          </a:xfrm>
          <a:custGeom>
            <a:avLst/>
            <a:gdLst>
              <a:gd name="T0" fmla="*/ 218 w 284"/>
              <a:gd name="T1" fmla="*/ 0 h 258"/>
              <a:gd name="T2" fmla="*/ 230 w 284"/>
              <a:gd name="T3" fmla="*/ 13 h 258"/>
              <a:gd name="T4" fmla="*/ 209 w 284"/>
              <a:gd name="T5" fmla="*/ 76 h 258"/>
              <a:gd name="T6" fmla="*/ 49 w 284"/>
              <a:gd name="T7" fmla="*/ 22 h 258"/>
              <a:gd name="T8" fmla="*/ 61 w 284"/>
              <a:gd name="T9" fmla="*/ 32 h 258"/>
              <a:gd name="T10" fmla="*/ 80 w 284"/>
              <a:gd name="T11" fmla="*/ 49 h 258"/>
              <a:gd name="T12" fmla="*/ 49 w 284"/>
              <a:gd name="T13" fmla="*/ 61 h 258"/>
              <a:gd name="T14" fmla="*/ 61 w 284"/>
              <a:gd name="T15" fmla="*/ 68 h 258"/>
              <a:gd name="T16" fmla="*/ 80 w 284"/>
              <a:gd name="T17" fmla="*/ 85 h 258"/>
              <a:gd name="T18" fmla="*/ 49 w 284"/>
              <a:gd name="T19" fmla="*/ 98 h 258"/>
              <a:gd name="T20" fmla="*/ 61 w 284"/>
              <a:gd name="T21" fmla="*/ 107 h 258"/>
              <a:gd name="T22" fmla="*/ 80 w 284"/>
              <a:gd name="T23" fmla="*/ 122 h 258"/>
              <a:gd name="T24" fmla="*/ 49 w 284"/>
              <a:gd name="T25" fmla="*/ 136 h 258"/>
              <a:gd name="T26" fmla="*/ 61 w 284"/>
              <a:gd name="T27" fmla="*/ 144 h 258"/>
              <a:gd name="T28" fmla="*/ 80 w 284"/>
              <a:gd name="T29" fmla="*/ 158 h 258"/>
              <a:gd name="T30" fmla="*/ 49 w 284"/>
              <a:gd name="T31" fmla="*/ 173 h 258"/>
              <a:gd name="T32" fmla="*/ 61 w 284"/>
              <a:gd name="T33" fmla="*/ 182 h 258"/>
              <a:gd name="T34" fmla="*/ 80 w 284"/>
              <a:gd name="T35" fmla="*/ 197 h 258"/>
              <a:gd name="T36" fmla="*/ 49 w 284"/>
              <a:gd name="T37" fmla="*/ 212 h 258"/>
              <a:gd name="T38" fmla="*/ 49 w 284"/>
              <a:gd name="T39" fmla="*/ 236 h 258"/>
              <a:gd name="T40" fmla="*/ 209 w 284"/>
              <a:gd name="T41" fmla="*/ 187 h 258"/>
              <a:gd name="T42" fmla="*/ 230 w 284"/>
              <a:gd name="T43" fmla="*/ 248 h 258"/>
              <a:gd name="T44" fmla="*/ 218 w 284"/>
              <a:gd name="T45" fmla="*/ 258 h 258"/>
              <a:gd name="T46" fmla="*/ 27 w 284"/>
              <a:gd name="T47" fmla="*/ 258 h 258"/>
              <a:gd name="T48" fmla="*/ 27 w 284"/>
              <a:gd name="T49" fmla="*/ 229 h 258"/>
              <a:gd name="T50" fmla="*/ 0 w 284"/>
              <a:gd name="T51" fmla="*/ 209 h 258"/>
              <a:gd name="T52" fmla="*/ 27 w 284"/>
              <a:gd name="T53" fmla="*/ 190 h 258"/>
              <a:gd name="T54" fmla="*/ 0 w 284"/>
              <a:gd name="T55" fmla="*/ 170 h 258"/>
              <a:gd name="T56" fmla="*/ 27 w 284"/>
              <a:gd name="T57" fmla="*/ 153 h 258"/>
              <a:gd name="T58" fmla="*/ 0 w 284"/>
              <a:gd name="T59" fmla="*/ 134 h 258"/>
              <a:gd name="T60" fmla="*/ 27 w 284"/>
              <a:gd name="T61" fmla="*/ 117 h 258"/>
              <a:gd name="T62" fmla="*/ 0 w 284"/>
              <a:gd name="T63" fmla="*/ 95 h 258"/>
              <a:gd name="T64" fmla="*/ 27 w 284"/>
              <a:gd name="T65" fmla="*/ 81 h 258"/>
              <a:gd name="T66" fmla="*/ 0 w 284"/>
              <a:gd name="T67" fmla="*/ 59 h 258"/>
              <a:gd name="T68" fmla="*/ 27 w 284"/>
              <a:gd name="T69" fmla="*/ 13 h 258"/>
              <a:gd name="T70" fmla="*/ 39 w 284"/>
              <a:gd name="T71" fmla="*/ 0 h 258"/>
              <a:gd name="T72" fmla="*/ 131 w 284"/>
              <a:gd name="T73" fmla="*/ 207 h 258"/>
              <a:gd name="T74" fmla="*/ 165 w 284"/>
              <a:gd name="T75" fmla="*/ 204 h 258"/>
              <a:gd name="T76" fmla="*/ 134 w 284"/>
              <a:gd name="T77" fmla="*/ 170 h 258"/>
              <a:gd name="T78" fmla="*/ 131 w 284"/>
              <a:gd name="T79" fmla="*/ 207 h 258"/>
              <a:gd name="T80" fmla="*/ 252 w 284"/>
              <a:gd name="T81" fmla="*/ 56 h 258"/>
              <a:gd name="T82" fmla="*/ 180 w 284"/>
              <a:gd name="T83" fmla="*/ 190 h 258"/>
              <a:gd name="T84" fmla="*/ 252 w 284"/>
              <a:gd name="T85" fmla="*/ 5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4" h="258">
                <a:moveTo>
                  <a:pt x="39" y="0"/>
                </a:moveTo>
                <a:lnTo>
                  <a:pt x="218" y="0"/>
                </a:lnTo>
                <a:lnTo>
                  <a:pt x="230" y="0"/>
                </a:lnTo>
                <a:lnTo>
                  <a:pt x="230" y="13"/>
                </a:lnTo>
                <a:lnTo>
                  <a:pt x="230" y="54"/>
                </a:lnTo>
                <a:lnTo>
                  <a:pt x="209" y="76"/>
                </a:lnTo>
                <a:lnTo>
                  <a:pt x="209" y="22"/>
                </a:lnTo>
                <a:lnTo>
                  <a:pt x="49" y="22"/>
                </a:lnTo>
                <a:lnTo>
                  <a:pt x="49" y="37"/>
                </a:lnTo>
                <a:lnTo>
                  <a:pt x="61" y="32"/>
                </a:lnTo>
                <a:lnTo>
                  <a:pt x="71" y="30"/>
                </a:lnTo>
                <a:lnTo>
                  <a:pt x="80" y="49"/>
                </a:lnTo>
                <a:lnTo>
                  <a:pt x="71" y="54"/>
                </a:lnTo>
                <a:lnTo>
                  <a:pt x="49" y="61"/>
                </a:lnTo>
                <a:lnTo>
                  <a:pt x="49" y="73"/>
                </a:lnTo>
                <a:lnTo>
                  <a:pt x="61" y="68"/>
                </a:lnTo>
                <a:lnTo>
                  <a:pt x="71" y="66"/>
                </a:lnTo>
                <a:lnTo>
                  <a:pt x="80" y="85"/>
                </a:lnTo>
                <a:lnTo>
                  <a:pt x="71" y="90"/>
                </a:lnTo>
                <a:lnTo>
                  <a:pt x="49" y="98"/>
                </a:lnTo>
                <a:lnTo>
                  <a:pt x="49" y="112"/>
                </a:lnTo>
                <a:lnTo>
                  <a:pt x="61" y="107"/>
                </a:lnTo>
                <a:lnTo>
                  <a:pt x="71" y="102"/>
                </a:lnTo>
                <a:lnTo>
                  <a:pt x="80" y="122"/>
                </a:lnTo>
                <a:lnTo>
                  <a:pt x="71" y="127"/>
                </a:lnTo>
                <a:lnTo>
                  <a:pt x="49" y="136"/>
                </a:lnTo>
                <a:lnTo>
                  <a:pt x="49" y="148"/>
                </a:lnTo>
                <a:lnTo>
                  <a:pt x="61" y="144"/>
                </a:lnTo>
                <a:lnTo>
                  <a:pt x="71" y="139"/>
                </a:lnTo>
                <a:lnTo>
                  <a:pt x="80" y="158"/>
                </a:lnTo>
                <a:lnTo>
                  <a:pt x="71" y="163"/>
                </a:lnTo>
                <a:lnTo>
                  <a:pt x="49" y="173"/>
                </a:lnTo>
                <a:lnTo>
                  <a:pt x="49" y="187"/>
                </a:lnTo>
                <a:lnTo>
                  <a:pt x="61" y="182"/>
                </a:lnTo>
                <a:lnTo>
                  <a:pt x="71" y="178"/>
                </a:lnTo>
                <a:lnTo>
                  <a:pt x="80" y="197"/>
                </a:lnTo>
                <a:lnTo>
                  <a:pt x="71" y="202"/>
                </a:lnTo>
                <a:lnTo>
                  <a:pt x="49" y="212"/>
                </a:lnTo>
                <a:lnTo>
                  <a:pt x="49" y="229"/>
                </a:lnTo>
                <a:lnTo>
                  <a:pt x="49" y="236"/>
                </a:lnTo>
                <a:lnTo>
                  <a:pt x="209" y="236"/>
                </a:lnTo>
                <a:lnTo>
                  <a:pt x="209" y="187"/>
                </a:lnTo>
                <a:lnTo>
                  <a:pt x="230" y="165"/>
                </a:lnTo>
                <a:lnTo>
                  <a:pt x="230" y="248"/>
                </a:lnTo>
                <a:lnTo>
                  <a:pt x="230" y="258"/>
                </a:lnTo>
                <a:lnTo>
                  <a:pt x="218" y="258"/>
                </a:lnTo>
                <a:lnTo>
                  <a:pt x="39" y="258"/>
                </a:lnTo>
                <a:lnTo>
                  <a:pt x="27" y="258"/>
                </a:lnTo>
                <a:lnTo>
                  <a:pt x="27" y="248"/>
                </a:lnTo>
                <a:lnTo>
                  <a:pt x="27" y="229"/>
                </a:lnTo>
                <a:lnTo>
                  <a:pt x="5" y="229"/>
                </a:lnTo>
                <a:lnTo>
                  <a:pt x="0" y="209"/>
                </a:lnTo>
                <a:lnTo>
                  <a:pt x="27" y="197"/>
                </a:lnTo>
                <a:lnTo>
                  <a:pt x="27" y="190"/>
                </a:lnTo>
                <a:lnTo>
                  <a:pt x="5" y="190"/>
                </a:lnTo>
                <a:lnTo>
                  <a:pt x="0" y="170"/>
                </a:lnTo>
                <a:lnTo>
                  <a:pt x="27" y="158"/>
                </a:lnTo>
                <a:lnTo>
                  <a:pt x="27" y="153"/>
                </a:lnTo>
                <a:lnTo>
                  <a:pt x="5" y="153"/>
                </a:lnTo>
                <a:lnTo>
                  <a:pt x="0" y="134"/>
                </a:lnTo>
                <a:lnTo>
                  <a:pt x="27" y="122"/>
                </a:lnTo>
                <a:lnTo>
                  <a:pt x="27" y="117"/>
                </a:lnTo>
                <a:lnTo>
                  <a:pt x="5" y="117"/>
                </a:lnTo>
                <a:lnTo>
                  <a:pt x="0" y="95"/>
                </a:lnTo>
                <a:lnTo>
                  <a:pt x="27" y="83"/>
                </a:lnTo>
                <a:lnTo>
                  <a:pt x="27" y="81"/>
                </a:lnTo>
                <a:lnTo>
                  <a:pt x="5" y="81"/>
                </a:lnTo>
                <a:lnTo>
                  <a:pt x="0" y="59"/>
                </a:lnTo>
                <a:lnTo>
                  <a:pt x="27" y="47"/>
                </a:lnTo>
                <a:lnTo>
                  <a:pt x="27" y="13"/>
                </a:lnTo>
                <a:lnTo>
                  <a:pt x="27" y="0"/>
                </a:lnTo>
                <a:lnTo>
                  <a:pt x="39" y="0"/>
                </a:lnTo>
                <a:lnTo>
                  <a:pt x="39" y="0"/>
                </a:lnTo>
                <a:close/>
                <a:moveTo>
                  <a:pt x="131" y="207"/>
                </a:moveTo>
                <a:lnTo>
                  <a:pt x="148" y="204"/>
                </a:lnTo>
                <a:lnTo>
                  <a:pt x="165" y="204"/>
                </a:lnTo>
                <a:lnTo>
                  <a:pt x="150" y="187"/>
                </a:lnTo>
                <a:lnTo>
                  <a:pt x="134" y="170"/>
                </a:lnTo>
                <a:lnTo>
                  <a:pt x="131" y="187"/>
                </a:lnTo>
                <a:lnTo>
                  <a:pt x="131" y="207"/>
                </a:lnTo>
                <a:lnTo>
                  <a:pt x="131" y="207"/>
                </a:lnTo>
                <a:close/>
                <a:moveTo>
                  <a:pt x="252" y="56"/>
                </a:moveTo>
                <a:lnTo>
                  <a:pt x="148" y="158"/>
                </a:lnTo>
                <a:lnTo>
                  <a:pt x="180" y="190"/>
                </a:lnTo>
                <a:lnTo>
                  <a:pt x="284" y="90"/>
                </a:lnTo>
                <a:lnTo>
                  <a:pt x="252" y="5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11" name="矩形 10"/>
          <p:cNvSpPr/>
          <p:nvPr/>
        </p:nvSpPr>
        <p:spPr>
          <a:xfrm>
            <a:off x="1106129" y="1645497"/>
            <a:ext cx="10382865" cy="1569660"/>
          </a:xfrm>
          <a:prstGeom prst="rect">
            <a:avLst/>
          </a:prstGeom>
        </p:spPr>
        <p:txBody>
          <a:bodyPr wrap="square">
            <a:spAutoFit/>
          </a:bodyPr>
          <a:lstStyle/>
          <a:p>
            <a:pPr algn="ctr">
              <a:lnSpc>
                <a:spcPct val="150000"/>
              </a:lnSpc>
            </a:pPr>
            <a:r>
              <a:rPr lang="zh-CN" altLang="zh-CN" sz="3200" b="1" dirty="0" smtClean="0">
                <a:solidFill>
                  <a:schemeClr val="bg1"/>
                </a:solidFill>
              </a:rPr>
              <a:t>城镇化与</a:t>
            </a:r>
            <a:r>
              <a:rPr lang="en-US" altLang="zh-CN" sz="3200" b="1" dirty="0" smtClean="0">
                <a:solidFill>
                  <a:schemeClr val="bg1"/>
                </a:solidFill>
              </a:rPr>
              <a:t>GDP</a:t>
            </a:r>
            <a:r>
              <a:rPr lang="zh-CN" altLang="zh-CN" sz="3200" b="1" dirty="0" smtClean="0">
                <a:solidFill>
                  <a:schemeClr val="bg1"/>
                </a:solidFill>
              </a:rPr>
              <a:t>的趋势线拟合程度比之前的几种</a:t>
            </a:r>
            <a:r>
              <a:rPr lang="zh-CN" altLang="en-US" sz="3200" b="1" dirty="0" smtClean="0">
                <a:solidFill>
                  <a:schemeClr val="bg1"/>
                </a:solidFill>
              </a:rPr>
              <a:t>图</a:t>
            </a:r>
            <a:r>
              <a:rPr lang="zh-CN" altLang="zh-CN" sz="3200" b="1" dirty="0" smtClean="0">
                <a:solidFill>
                  <a:schemeClr val="bg1"/>
                </a:solidFill>
              </a:rPr>
              <a:t>都要高，</a:t>
            </a:r>
            <a:endParaRPr lang="en-US" altLang="zh-CN" sz="3200" b="1" dirty="0" smtClean="0">
              <a:solidFill>
                <a:schemeClr val="bg1"/>
              </a:solidFill>
            </a:endParaRPr>
          </a:p>
          <a:p>
            <a:pPr algn="ctr">
              <a:lnSpc>
                <a:spcPct val="150000"/>
              </a:lnSpc>
            </a:pPr>
            <a:r>
              <a:rPr lang="zh-CN" altLang="en-US" sz="3200" b="1" dirty="0" smtClean="0">
                <a:solidFill>
                  <a:schemeClr val="bg1"/>
                </a:solidFill>
              </a:rPr>
              <a:t>即</a:t>
            </a:r>
            <a:r>
              <a:rPr lang="zh-CN" altLang="zh-CN" sz="3200" b="1" dirty="0" smtClean="0">
                <a:solidFill>
                  <a:schemeClr val="bg1"/>
                </a:solidFill>
              </a:rPr>
              <a:t>城镇化与</a:t>
            </a:r>
            <a:r>
              <a:rPr lang="en-US" altLang="zh-CN" sz="3200" b="1" dirty="0" smtClean="0">
                <a:solidFill>
                  <a:schemeClr val="bg1"/>
                </a:solidFill>
              </a:rPr>
              <a:t>GDP</a:t>
            </a:r>
            <a:r>
              <a:rPr lang="zh-CN" altLang="zh-CN" sz="3200" b="1" dirty="0" smtClean="0">
                <a:solidFill>
                  <a:schemeClr val="bg1"/>
                </a:solidFill>
              </a:rPr>
              <a:t>的关联性更强。</a:t>
            </a:r>
            <a:endParaRPr lang="zh-CN" altLang="en-US" sz="3200" b="1" dirty="0">
              <a:solidFill>
                <a:schemeClr val="bg1"/>
              </a:solidFill>
            </a:endParaRPr>
          </a:p>
        </p:txBody>
      </p:sp>
      <p:sp>
        <p:nvSpPr>
          <p:cNvPr id="7" name="TextBox 6"/>
          <p:cNvSpPr txBox="1"/>
          <p:nvPr/>
        </p:nvSpPr>
        <p:spPr>
          <a:xfrm>
            <a:off x="2518158" y="3526853"/>
            <a:ext cx="8314858" cy="1938992"/>
          </a:xfrm>
          <a:prstGeom prst="rect">
            <a:avLst/>
          </a:prstGeom>
          <a:noFill/>
        </p:spPr>
        <p:txBody>
          <a:bodyPr wrap="square" rtlCol="0">
            <a:spAutoFit/>
          </a:bodyPr>
          <a:lstStyle/>
          <a:p>
            <a:pPr algn="ctr">
              <a:lnSpc>
                <a:spcPct val="150000"/>
              </a:lnSpc>
            </a:pPr>
            <a:r>
              <a:rPr kumimoji="1" lang="zh-CN" altLang="en-US" sz="4000" b="1" dirty="0" smtClean="0">
                <a:solidFill>
                  <a:schemeClr val="bg1"/>
                </a:solidFill>
                <a:latin typeface="+mn-ea"/>
              </a:rPr>
              <a:t>利用</a:t>
            </a:r>
            <a:r>
              <a:rPr kumimoji="1" lang="en-US" altLang="zh-CN" sz="4000" b="1" dirty="0" smtClean="0">
                <a:solidFill>
                  <a:schemeClr val="bg1"/>
                </a:solidFill>
                <a:latin typeface="+mn-ea"/>
              </a:rPr>
              <a:t>DMSP</a:t>
            </a:r>
            <a:r>
              <a:rPr kumimoji="1" lang="zh-CN" altLang="en-US" sz="4000" b="1" dirty="0" smtClean="0">
                <a:solidFill>
                  <a:schemeClr val="bg1"/>
                </a:solidFill>
                <a:latin typeface="+mn-ea"/>
              </a:rPr>
              <a:t>数据，我们得到结论：</a:t>
            </a:r>
            <a:endParaRPr kumimoji="1" lang="en-US" altLang="zh-CN" sz="4000" b="1" dirty="0" smtClean="0">
              <a:solidFill>
                <a:schemeClr val="bg1"/>
              </a:solidFill>
              <a:latin typeface="+mn-ea"/>
            </a:endParaRPr>
          </a:p>
          <a:p>
            <a:pPr algn="ctr">
              <a:lnSpc>
                <a:spcPct val="150000"/>
              </a:lnSpc>
            </a:pPr>
            <a:r>
              <a:rPr lang="zh-CN" altLang="en-US" sz="4000" b="1" dirty="0" smtClean="0">
                <a:solidFill>
                  <a:schemeClr val="bg1"/>
                </a:solidFill>
              </a:rPr>
              <a:t>城镇化与</a:t>
            </a:r>
            <a:r>
              <a:rPr lang="en-US" altLang="zh-CN" sz="4000" b="1" dirty="0" smtClean="0">
                <a:solidFill>
                  <a:schemeClr val="bg1"/>
                </a:solidFill>
              </a:rPr>
              <a:t>GDP</a:t>
            </a:r>
            <a:r>
              <a:rPr lang="zh-CN" altLang="en-US" sz="4000" b="1" dirty="0" smtClean="0">
                <a:solidFill>
                  <a:schemeClr val="bg1"/>
                </a:solidFill>
              </a:rPr>
              <a:t>成</a:t>
            </a:r>
            <a:r>
              <a:rPr lang="zh-CN" altLang="en-US" sz="4000" b="1" dirty="0" smtClean="0">
                <a:solidFill>
                  <a:srgbClr val="0FB5C7"/>
                </a:solidFill>
              </a:rPr>
              <a:t>正相关</a:t>
            </a:r>
            <a:r>
              <a:rPr lang="zh-CN" altLang="en-US" sz="4000" b="1" dirty="0" smtClean="0">
                <a:solidFill>
                  <a:schemeClr val="bg1"/>
                </a:solidFill>
              </a:rPr>
              <a:t>关系</a:t>
            </a:r>
            <a:endParaRPr lang="zh-CN" altLang="en-US" sz="4000" b="1" dirty="0">
              <a:solidFill>
                <a:schemeClr val="bg1"/>
              </a:solidFill>
            </a:endParaRPr>
          </a:p>
        </p:txBody>
      </p:sp>
      <p:grpSp>
        <p:nvGrpSpPr>
          <p:cNvPr id="8" name="组合 333"/>
          <p:cNvGrpSpPr/>
          <p:nvPr/>
        </p:nvGrpSpPr>
        <p:grpSpPr>
          <a:xfrm>
            <a:off x="2123770" y="3827309"/>
            <a:ext cx="519426" cy="535306"/>
            <a:chOff x="9363075" y="4967288"/>
            <a:chExt cx="463551" cy="469900"/>
          </a:xfrm>
          <a:solidFill>
            <a:srgbClr val="0FB5C7"/>
          </a:solidFill>
        </p:grpSpPr>
        <p:sp>
          <p:nvSpPr>
            <p:cNvPr id="9" name="Freeform 22"/>
            <p:cNvSpPr>
              <a:spLocks/>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3200">
                <a:solidFill>
                  <a:srgbClr val="0FB5C7"/>
                </a:solidFill>
                <a:latin typeface="Arial"/>
                <a:ea typeface="微软雅黑"/>
              </a:endParaRPr>
            </a:p>
          </p:txBody>
        </p:sp>
        <p:sp>
          <p:nvSpPr>
            <p:cNvPr id="10"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3200">
                <a:solidFill>
                  <a:srgbClr val="0FB5C7"/>
                </a:solidFill>
                <a:latin typeface="Arial"/>
                <a:ea typeface="微软雅黑"/>
              </a:endParaRPr>
            </a:p>
          </p:txBody>
        </p:sp>
        <p:sp>
          <p:nvSpPr>
            <p:cNvPr id="12"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3200">
                <a:solidFill>
                  <a:srgbClr val="0FB5C7"/>
                </a:solidFill>
                <a:latin typeface="Arial"/>
                <a:ea typeface="微软雅黑"/>
              </a:endParaRPr>
            </a:p>
          </p:txBody>
        </p:sp>
        <p:sp>
          <p:nvSpPr>
            <p:cNvPr id="13" name="Freeform 25"/>
            <p:cNvSpPr>
              <a:spLocks/>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3200">
                <a:solidFill>
                  <a:srgbClr val="0FB5C7"/>
                </a:solidFill>
                <a:latin typeface="Arial"/>
                <a:ea typeface="微软雅黑"/>
              </a:endParaRPr>
            </a:p>
          </p:txBody>
        </p:sp>
      </p:grpSp>
      <p:grpSp>
        <p:nvGrpSpPr>
          <p:cNvPr id="14" name="组合 333"/>
          <p:cNvGrpSpPr/>
          <p:nvPr/>
        </p:nvGrpSpPr>
        <p:grpSpPr>
          <a:xfrm>
            <a:off x="527711" y="1843394"/>
            <a:ext cx="519426" cy="535306"/>
            <a:chOff x="9363075" y="4967288"/>
            <a:chExt cx="463551" cy="469900"/>
          </a:xfrm>
          <a:solidFill>
            <a:srgbClr val="0FB5C7"/>
          </a:solidFill>
        </p:grpSpPr>
        <p:sp>
          <p:nvSpPr>
            <p:cNvPr id="15" name="Freeform 22"/>
            <p:cNvSpPr>
              <a:spLocks/>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3200">
                <a:solidFill>
                  <a:srgbClr val="0FB5C7"/>
                </a:solidFill>
                <a:latin typeface="Arial"/>
                <a:ea typeface="微软雅黑"/>
              </a:endParaRPr>
            </a:p>
          </p:txBody>
        </p:sp>
        <p:sp>
          <p:nvSpPr>
            <p:cNvPr id="16"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3200">
                <a:solidFill>
                  <a:srgbClr val="0FB5C7"/>
                </a:solidFill>
                <a:latin typeface="Arial"/>
                <a:ea typeface="微软雅黑"/>
              </a:endParaRPr>
            </a:p>
          </p:txBody>
        </p:sp>
        <p:sp>
          <p:nvSpPr>
            <p:cNvPr id="17"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3200">
                <a:solidFill>
                  <a:srgbClr val="0FB5C7"/>
                </a:solidFill>
                <a:latin typeface="Arial"/>
                <a:ea typeface="微软雅黑"/>
              </a:endParaRPr>
            </a:p>
          </p:txBody>
        </p:sp>
        <p:sp>
          <p:nvSpPr>
            <p:cNvPr id="18" name="Freeform 25"/>
            <p:cNvSpPr>
              <a:spLocks/>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3200">
                <a:solidFill>
                  <a:srgbClr val="0FB5C7"/>
                </a:solidFill>
                <a:latin typeface="Arial"/>
                <a:ea typeface="微软雅黑"/>
              </a:endParaRPr>
            </a:p>
          </p:txBody>
        </p:sp>
      </p:gr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zh-CN" altLang="en-US" sz="3200" b="1" dirty="0" smtClean="0"/>
              <a:t>主要结论</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Freeform 21"/>
          <p:cNvSpPr>
            <a:spLocks noEditPoints="1"/>
          </p:cNvSpPr>
          <p:nvPr/>
        </p:nvSpPr>
        <p:spPr bwMode="auto">
          <a:xfrm>
            <a:off x="4675240" y="286564"/>
            <a:ext cx="457199" cy="471342"/>
          </a:xfrm>
          <a:custGeom>
            <a:avLst/>
            <a:gdLst>
              <a:gd name="T0" fmla="*/ 218 w 284"/>
              <a:gd name="T1" fmla="*/ 0 h 258"/>
              <a:gd name="T2" fmla="*/ 230 w 284"/>
              <a:gd name="T3" fmla="*/ 13 h 258"/>
              <a:gd name="T4" fmla="*/ 209 w 284"/>
              <a:gd name="T5" fmla="*/ 76 h 258"/>
              <a:gd name="T6" fmla="*/ 49 w 284"/>
              <a:gd name="T7" fmla="*/ 22 h 258"/>
              <a:gd name="T8" fmla="*/ 61 w 284"/>
              <a:gd name="T9" fmla="*/ 32 h 258"/>
              <a:gd name="T10" fmla="*/ 80 w 284"/>
              <a:gd name="T11" fmla="*/ 49 h 258"/>
              <a:gd name="T12" fmla="*/ 49 w 284"/>
              <a:gd name="T13" fmla="*/ 61 h 258"/>
              <a:gd name="T14" fmla="*/ 61 w 284"/>
              <a:gd name="T15" fmla="*/ 68 h 258"/>
              <a:gd name="T16" fmla="*/ 80 w 284"/>
              <a:gd name="T17" fmla="*/ 85 h 258"/>
              <a:gd name="T18" fmla="*/ 49 w 284"/>
              <a:gd name="T19" fmla="*/ 98 h 258"/>
              <a:gd name="T20" fmla="*/ 61 w 284"/>
              <a:gd name="T21" fmla="*/ 107 h 258"/>
              <a:gd name="T22" fmla="*/ 80 w 284"/>
              <a:gd name="T23" fmla="*/ 122 h 258"/>
              <a:gd name="T24" fmla="*/ 49 w 284"/>
              <a:gd name="T25" fmla="*/ 136 h 258"/>
              <a:gd name="T26" fmla="*/ 61 w 284"/>
              <a:gd name="T27" fmla="*/ 144 h 258"/>
              <a:gd name="T28" fmla="*/ 80 w 284"/>
              <a:gd name="T29" fmla="*/ 158 h 258"/>
              <a:gd name="T30" fmla="*/ 49 w 284"/>
              <a:gd name="T31" fmla="*/ 173 h 258"/>
              <a:gd name="T32" fmla="*/ 61 w 284"/>
              <a:gd name="T33" fmla="*/ 182 h 258"/>
              <a:gd name="T34" fmla="*/ 80 w 284"/>
              <a:gd name="T35" fmla="*/ 197 h 258"/>
              <a:gd name="T36" fmla="*/ 49 w 284"/>
              <a:gd name="T37" fmla="*/ 212 h 258"/>
              <a:gd name="T38" fmla="*/ 49 w 284"/>
              <a:gd name="T39" fmla="*/ 236 h 258"/>
              <a:gd name="T40" fmla="*/ 209 w 284"/>
              <a:gd name="T41" fmla="*/ 187 h 258"/>
              <a:gd name="T42" fmla="*/ 230 w 284"/>
              <a:gd name="T43" fmla="*/ 248 h 258"/>
              <a:gd name="T44" fmla="*/ 218 w 284"/>
              <a:gd name="T45" fmla="*/ 258 h 258"/>
              <a:gd name="T46" fmla="*/ 27 w 284"/>
              <a:gd name="T47" fmla="*/ 258 h 258"/>
              <a:gd name="T48" fmla="*/ 27 w 284"/>
              <a:gd name="T49" fmla="*/ 229 h 258"/>
              <a:gd name="T50" fmla="*/ 0 w 284"/>
              <a:gd name="T51" fmla="*/ 209 h 258"/>
              <a:gd name="T52" fmla="*/ 27 w 284"/>
              <a:gd name="T53" fmla="*/ 190 h 258"/>
              <a:gd name="T54" fmla="*/ 0 w 284"/>
              <a:gd name="T55" fmla="*/ 170 h 258"/>
              <a:gd name="T56" fmla="*/ 27 w 284"/>
              <a:gd name="T57" fmla="*/ 153 h 258"/>
              <a:gd name="T58" fmla="*/ 0 w 284"/>
              <a:gd name="T59" fmla="*/ 134 h 258"/>
              <a:gd name="T60" fmla="*/ 27 w 284"/>
              <a:gd name="T61" fmla="*/ 117 h 258"/>
              <a:gd name="T62" fmla="*/ 0 w 284"/>
              <a:gd name="T63" fmla="*/ 95 h 258"/>
              <a:gd name="T64" fmla="*/ 27 w 284"/>
              <a:gd name="T65" fmla="*/ 81 h 258"/>
              <a:gd name="T66" fmla="*/ 0 w 284"/>
              <a:gd name="T67" fmla="*/ 59 h 258"/>
              <a:gd name="T68" fmla="*/ 27 w 284"/>
              <a:gd name="T69" fmla="*/ 13 h 258"/>
              <a:gd name="T70" fmla="*/ 39 w 284"/>
              <a:gd name="T71" fmla="*/ 0 h 258"/>
              <a:gd name="T72" fmla="*/ 131 w 284"/>
              <a:gd name="T73" fmla="*/ 207 h 258"/>
              <a:gd name="T74" fmla="*/ 165 w 284"/>
              <a:gd name="T75" fmla="*/ 204 h 258"/>
              <a:gd name="T76" fmla="*/ 134 w 284"/>
              <a:gd name="T77" fmla="*/ 170 h 258"/>
              <a:gd name="T78" fmla="*/ 131 w 284"/>
              <a:gd name="T79" fmla="*/ 207 h 258"/>
              <a:gd name="T80" fmla="*/ 252 w 284"/>
              <a:gd name="T81" fmla="*/ 56 h 258"/>
              <a:gd name="T82" fmla="*/ 180 w 284"/>
              <a:gd name="T83" fmla="*/ 190 h 258"/>
              <a:gd name="T84" fmla="*/ 252 w 284"/>
              <a:gd name="T85" fmla="*/ 5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4" h="258">
                <a:moveTo>
                  <a:pt x="39" y="0"/>
                </a:moveTo>
                <a:lnTo>
                  <a:pt x="218" y="0"/>
                </a:lnTo>
                <a:lnTo>
                  <a:pt x="230" y="0"/>
                </a:lnTo>
                <a:lnTo>
                  <a:pt x="230" y="13"/>
                </a:lnTo>
                <a:lnTo>
                  <a:pt x="230" y="54"/>
                </a:lnTo>
                <a:lnTo>
                  <a:pt x="209" y="76"/>
                </a:lnTo>
                <a:lnTo>
                  <a:pt x="209" y="22"/>
                </a:lnTo>
                <a:lnTo>
                  <a:pt x="49" y="22"/>
                </a:lnTo>
                <a:lnTo>
                  <a:pt x="49" y="37"/>
                </a:lnTo>
                <a:lnTo>
                  <a:pt x="61" y="32"/>
                </a:lnTo>
                <a:lnTo>
                  <a:pt x="71" y="30"/>
                </a:lnTo>
                <a:lnTo>
                  <a:pt x="80" y="49"/>
                </a:lnTo>
                <a:lnTo>
                  <a:pt x="71" y="54"/>
                </a:lnTo>
                <a:lnTo>
                  <a:pt x="49" y="61"/>
                </a:lnTo>
                <a:lnTo>
                  <a:pt x="49" y="73"/>
                </a:lnTo>
                <a:lnTo>
                  <a:pt x="61" y="68"/>
                </a:lnTo>
                <a:lnTo>
                  <a:pt x="71" y="66"/>
                </a:lnTo>
                <a:lnTo>
                  <a:pt x="80" y="85"/>
                </a:lnTo>
                <a:lnTo>
                  <a:pt x="71" y="90"/>
                </a:lnTo>
                <a:lnTo>
                  <a:pt x="49" y="98"/>
                </a:lnTo>
                <a:lnTo>
                  <a:pt x="49" y="112"/>
                </a:lnTo>
                <a:lnTo>
                  <a:pt x="61" y="107"/>
                </a:lnTo>
                <a:lnTo>
                  <a:pt x="71" y="102"/>
                </a:lnTo>
                <a:lnTo>
                  <a:pt x="80" y="122"/>
                </a:lnTo>
                <a:lnTo>
                  <a:pt x="71" y="127"/>
                </a:lnTo>
                <a:lnTo>
                  <a:pt x="49" y="136"/>
                </a:lnTo>
                <a:lnTo>
                  <a:pt x="49" y="148"/>
                </a:lnTo>
                <a:lnTo>
                  <a:pt x="61" y="144"/>
                </a:lnTo>
                <a:lnTo>
                  <a:pt x="71" y="139"/>
                </a:lnTo>
                <a:lnTo>
                  <a:pt x="80" y="158"/>
                </a:lnTo>
                <a:lnTo>
                  <a:pt x="71" y="163"/>
                </a:lnTo>
                <a:lnTo>
                  <a:pt x="49" y="173"/>
                </a:lnTo>
                <a:lnTo>
                  <a:pt x="49" y="187"/>
                </a:lnTo>
                <a:lnTo>
                  <a:pt x="61" y="182"/>
                </a:lnTo>
                <a:lnTo>
                  <a:pt x="71" y="178"/>
                </a:lnTo>
                <a:lnTo>
                  <a:pt x="80" y="197"/>
                </a:lnTo>
                <a:lnTo>
                  <a:pt x="71" y="202"/>
                </a:lnTo>
                <a:lnTo>
                  <a:pt x="49" y="212"/>
                </a:lnTo>
                <a:lnTo>
                  <a:pt x="49" y="229"/>
                </a:lnTo>
                <a:lnTo>
                  <a:pt x="49" y="236"/>
                </a:lnTo>
                <a:lnTo>
                  <a:pt x="209" y="236"/>
                </a:lnTo>
                <a:lnTo>
                  <a:pt x="209" y="187"/>
                </a:lnTo>
                <a:lnTo>
                  <a:pt x="230" y="165"/>
                </a:lnTo>
                <a:lnTo>
                  <a:pt x="230" y="248"/>
                </a:lnTo>
                <a:lnTo>
                  <a:pt x="230" y="258"/>
                </a:lnTo>
                <a:lnTo>
                  <a:pt x="218" y="258"/>
                </a:lnTo>
                <a:lnTo>
                  <a:pt x="39" y="258"/>
                </a:lnTo>
                <a:lnTo>
                  <a:pt x="27" y="258"/>
                </a:lnTo>
                <a:lnTo>
                  <a:pt x="27" y="248"/>
                </a:lnTo>
                <a:lnTo>
                  <a:pt x="27" y="229"/>
                </a:lnTo>
                <a:lnTo>
                  <a:pt x="5" y="229"/>
                </a:lnTo>
                <a:lnTo>
                  <a:pt x="0" y="209"/>
                </a:lnTo>
                <a:lnTo>
                  <a:pt x="27" y="197"/>
                </a:lnTo>
                <a:lnTo>
                  <a:pt x="27" y="190"/>
                </a:lnTo>
                <a:lnTo>
                  <a:pt x="5" y="190"/>
                </a:lnTo>
                <a:lnTo>
                  <a:pt x="0" y="170"/>
                </a:lnTo>
                <a:lnTo>
                  <a:pt x="27" y="158"/>
                </a:lnTo>
                <a:lnTo>
                  <a:pt x="27" y="153"/>
                </a:lnTo>
                <a:lnTo>
                  <a:pt x="5" y="153"/>
                </a:lnTo>
                <a:lnTo>
                  <a:pt x="0" y="134"/>
                </a:lnTo>
                <a:lnTo>
                  <a:pt x="27" y="122"/>
                </a:lnTo>
                <a:lnTo>
                  <a:pt x="27" y="117"/>
                </a:lnTo>
                <a:lnTo>
                  <a:pt x="5" y="117"/>
                </a:lnTo>
                <a:lnTo>
                  <a:pt x="0" y="95"/>
                </a:lnTo>
                <a:lnTo>
                  <a:pt x="27" y="83"/>
                </a:lnTo>
                <a:lnTo>
                  <a:pt x="27" y="81"/>
                </a:lnTo>
                <a:lnTo>
                  <a:pt x="5" y="81"/>
                </a:lnTo>
                <a:lnTo>
                  <a:pt x="0" y="59"/>
                </a:lnTo>
                <a:lnTo>
                  <a:pt x="27" y="47"/>
                </a:lnTo>
                <a:lnTo>
                  <a:pt x="27" y="13"/>
                </a:lnTo>
                <a:lnTo>
                  <a:pt x="27" y="0"/>
                </a:lnTo>
                <a:lnTo>
                  <a:pt x="39" y="0"/>
                </a:lnTo>
                <a:lnTo>
                  <a:pt x="39" y="0"/>
                </a:lnTo>
                <a:close/>
                <a:moveTo>
                  <a:pt x="131" y="207"/>
                </a:moveTo>
                <a:lnTo>
                  <a:pt x="148" y="204"/>
                </a:lnTo>
                <a:lnTo>
                  <a:pt x="165" y="204"/>
                </a:lnTo>
                <a:lnTo>
                  <a:pt x="150" y="187"/>
                </a:lnTo>
                <a:lnTo>
                  <a:pt x="134" y="170"/>
                </a:lnTo>
                <a:lnTo>
                  <a:pt x="131" y="187"/>
                </a:lnTo>
                <a:lnTo>
                  <a:pt x="131" y="207"/>
                </a:lnTo>
                <a:lnTo>
                  <a:pt x="131" y="207"/>
                </a:lnTo>
                <a:close/>
                <a:moveTo>
                  <a:pt x="252" y="56"/>
                </a:moveTo>
                <a:lnTo>
                  <a:pt x="148" y="158"/>
                </a:lnTo>
                <a:lnTo>
                  <a:pt x="180" y="190"/>
                </a:lnTo>
                <a:lnTo>
                  <a:pt x="284" y="90"/>
                </a:lnTo>
                <a:lnTo>
                  <a:pt x="252" y="56"/>
                </a:ln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7" name="矩形 6"/>
          <p:cNvSpPr/>
          <p:nvPr/>
        </p:nvSpPr>
        <p:spPr>
          <a:xfrm>
            <a:off x="2080947" y="1253613"/>
            <a:ext cx="8203833" cy="1133837"/>
          </a:xfrm>
          <a:prstGeom prst="rect">
            <a:avLst/>
          </a:prstGeom>
        </p:spPr>
        <p:txBody>
          <a:bodyPr wrap="square">
            <a:spAutoFit/>
          </a:bodyPr>
          <a:lstStyle/>
          <a:p>
            <a:pPr>
              <a:lnSpc>
                <a:spcPct val="150000"/>
              </a:lnSpc>
            </a:pPr>
            <a:r>
              <a:rPr lang="en-US" altLang="zh-CN" b="1" dirty="0" smtClean="0">
                <a:solidFill>
                  <a:schemeClr val="bg1"/>
                </a:solidFill>
              </a:rPr>
              <a:t>        </a:t>
            </a:r>
            <a:r>
              <a:rPr lang="zh-CN" altLang="zh-CN" b="1" dirty="0" smtClean="0">
                <a:solidFill>
                  <a:schemeClr val="bg1"/>
                </a:solidFill>
              </a:rPr>
              <a:t>对于图</a:t>
            </a:r>
            <a:r>
              <a:rPr lang="zh-CN" altLang="en-US" b="1" dirty="0" smtClean="0">
                <a:solidFill>
                  <a:schemeClr val="bg1"/>
                </a:solidFill>
              </a:rPr>
              <a:t>中</a:t>
            </a:r>
            <a:r>
              <a:rPr lang="zh-CN" altLang="zh-CN" b="1" dirty="0" smtClean="0">
                <a:solidFill>
                  <a:schemeClr val="bg1"/>
                </a:solidFill>
              </a:rPr>
              <a:t>与拟合曲线偏离程度较大的某些年份，我们查阅了相关资料，得到</a:t>
            </a:r>
            <a:r>
              <a:rPr lang="zh-CN" altLang="en-US" b="1" dirty="0" smtClean="0">
                <a:solidFill>
                  <a:schemeClr val="bg1"/>
                </a:solidFill>
              </a:rPr>
              <a:t>了</a:t>
            </a:r>
            <a:r>
              <a:rPr lang="zh-CN" altLang="zh-CN" b="1" dirty="0" smtClean="0">
                <a:solidFill>
                  <a:schemeClr val="bg1"/>
                </a:solidFill>
              </a:rPr>
              <a:t>以下几种可能造成影响的原因</a:t>
            </a:r>
            <a:r>
              <a:rPr lang="zh-CN" altLang="en-US" b="1" dirty="0" smtClean="0">
                <a:solidFill>
                  <a:schemeClr val="bg1"/>
                </a:solidFill>
              </a:rPr>
              <a:t>。</a:t>
            </a:r>
            <a:endParaRPr lang="zh-CN" altLang="en-US" b="1" dirty="0">
              <a:solidFill>
                <a:schemeClr val="bg1"/>
              </a:solidFill>
            </a:endParaRPr>
          </a:p>
        </p:txBody>
      </p:sp>
      <p:grpSp>
        <p:nvGrpSpPr>
          <p:cNvPr id="8" name="组合 2"/>
          <p:cNvGrpSpPr/>
          <p:nvPr/>
        </p:nvGrpSpPr>
        <p:grpSpPr>
          <a:xfrm>
            <a:off x="544147" y="2587361"/>
            <a:ext cx="2574034" cy="3439304"/>
            <a:chOff x="1129882" y="2047096"/>
            <a:chExt cx="2416004" cy="451405"/>
          </a:xfrm>
          <a:solidFill>
            <a:srgbClr val="10BCCE"/>
          </a:solidFill>
        </p:grpSpPr>
        <p:sp>
          <p:nvSpPr>
            <p:cNvPr id="9" name="圆角矩形 8"/>
            <p:cNvSpPr/>
            <p:nvPr/>
          </p:nvSpPr>
          <p:spPr>
            <a:xfrm>
              <a:off x="1129882" y="2047096"/>
              <a:ext cx="2416003" cy="451405"/>
            </a:xfrm>
            <a:prstGeom prst="roundRect">
              <a:avLst/>
            </a:prstGeom>
            <a:grpFill/>
            <a:ln w="19050" cmpd="sng">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文本框 43"/>
            <p:cNvSpPr txBox="1"/>
            <p:nvPr/>
          </p:nvSpPr>
          <p:spPr>
            <a:xfrm>
              <a:off x="1129883" y="2196871"/>
              <a:ext cx="2416003" cy="77559"/>
            </a:xfrm>
            <a:prstGeom prst="rect">
              <a:avLst/>
            </a:prstGeom>
            <a:grpFill/>
          </p:spPr>
          <p:txBody>
            <a:bodyPr wrap="square" rtlCol="0">
              <a:spAutoFit/>
            </a:bodyPr>
            <a:lstStyle/>
            <a:p>
              <a:pPr algn="ctr">
                <a:lnSpc>
                  <a:spcPct val="90000"/>
                </a:lnSpc>
              </a:pPr>
              <a:endParaRPr kumimoji="1" lang="zh-CN" altLang="en-US" sz="3600" b="1" dirty="0"/>
            </a:p>
          </p:txBody>
        </p:sp>
      </p:grpSp>
      <p:grpSp>
        <p:nvGrpSpPr>
          <p:cNvPr id="14" name="组合 2"/>
          <p:cNvGrpSpPr/>
          <p:nvPr/>
        </p:nvGrpSpPr>
        <p:grpSpPr>
          <a:xfrm>
            <a:off x="3388223" y="2599791"/>
            <a:ext cx="2574034" cy="3439304"/>
            <a:chOff x="1129882" y="2047096"/>
            <a:chExt cx="2416004" cy="451405"/>
          </a:xfrm>
          <a:solidFill>
            <a:srgbClr val="10BCCE"/>
          </a:solidFill>
        </p:grpSpPr>
        <p:sp>
          <p:nvSpPr>
            <p:cNvPr id="15" name="圆角矩形 14"/>
            <p:cNvSpPr/>
            <p:nvPr/>
          </p:nvSpPr>
          <p:spPr>
            <a:xfrm>
              <a:off x="1129882" y="2047096"/>
              <a:ext cx="2416003" cy="451405"/>
            </a:xfrm>
            <a:prstGeom prst="roundRect">
              <a:avLst/>
            </a:prstGeom>
            <a:grpFill/>
            <a:ln w="19050" cmpd="sng">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6" name="文本框 43"/>
            <p:cNvSpPr txBox="1"/>
            <p:nvPr/>
          </p:nvSpPr>
          <p:spPr>
            <a:xfrm>
              <a:off x="1129883" y="2196871"/>
              <a:ext cx="2416003" cy="77559"/>
            </a:xfrm>
            <a:prstGeom prst="rect">
              <a:avLst/>
            </a:prstGeom>
            <a:grpFill/>
          </p:spPr>
          <p:txBody>
            <a:bodyPr wrap="square" rtlCol="0">
              <a:spAutoFit/>
            </a:bodyPr>
            <a:lstStyle/>
            <a:p>
              <a:pPr algn="ctr">
                <a:lnSpc>
                  <a:spcPct val="90000"/>
                </a:lnSpc>
              </a:pPr>
              <a:endParaRPr kumimoji="1" lang="zh-CN" altLang="en-US" sz="3600" b="1" dirty="0"/>
            </a:p>
          </p:txBody>
        </p:sp>
      </p:grpSp>
      <p:grpSp>
        <p:nvGrpSpPr>
          <p:cNvPr id="17" name="组合 2"/>
          <p:cNvGrpSpPr/>
          <p:nvPr/>
        </p:nvGrpSpPr>
        <p:grpSpPr>
          <a:xfrm>
            <a:off x="6182864" y="2612221"/>
            <a:ext cx="2574034" cy="3439304"/>
            <a:chOff x="1129882" y="2047096"/>
            <a:chExt cx="2416004" cy="451405"/>
          </a:xfrm>
          <a:solidFill>
            <a:srgbClr val="10BCCE"/>
          </a:solidFill>
        </p:grpSpPr>
        <p:sp>
          <p:nvSpPr>
            <p:cNvPr id="18" name="圆角矩形 17"/>
            <p:cNvSpPr/>
            <p:nvPr/>
          </p:nvSpPr>
          <p:spPr>
            <a:xfrm>
              <a:off x="1129882" y="2047096"/>
              <a:ext cx="2416003" cy="451405"/>
            </a:xfrm>
            <a:prstGeom prst="roundRect">
              <a:avLst/>
            </a:prstGeom>
            <a:grpFill/>
            <a:ln w="19050" cmpd="sng">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9" name="文本框 43"/>
            <p:cNvSpPr txBox="1"/>
            <p:nvPr/>
          </p:nvSpPr>
          <p:spPr>
            <a:xfrm>
              <a:off x="1129883" y="2196871"/>
              <a:ext cx="2416003" cy="77559"/>
            </a:xfrm>
            <a:prstGeom prst="rect">
              <a:avLst/>
            </a:prstGeom>
            <a:grpFill/>
          </p:spPr>
          <p:txBody>
            <a:bodyPr wrap="square" rtlCol="0">
              <a:spAutoFit/>
            </a:bodyPr>
            <a:lstStyle/>
            <a:p>
              <a:pPr algn="ctr">
                <a:lnSpc>
                  <a:spcPct val="90000"/>
                </a:lnSpc>
              </a:pPr>
              <a:endParaRPr kumimoji="1" lang="zh-CN" altLang="en-US" sz="3600" b="1" dirty="0"/>
            </a:p>
          </p:txBody>
        </p:sp>
      </p:grpSp>
      <p:grpSp>
        <p:nvGrpSpPr>
          <p:cNvPr id="20" name="组合 2"/>
          <p:cNvGrpSpPr/>
          <p:nvPr/>
        </p:nvGrpSpPr>
        <p:grpSpPr>
          <a:xfrm>
            <a:off x="8978125" y="2624651"/>
            <a:ext cx="2574034" cy="3439304"/>
            <a:chOff x="1129882" y="2047096"/>
            <a:chExt cx="2416004" cy="451405"/>
          </a:xfrm>
          <a:solidFill>
            <a:srgbClr val="10BCCE"/>
          </a:solidFill>
        </p:grpSpPr>
        <p:sp>
          <p:nvSpPr>
            <p:cNvPr id="21" name="圆角矩形 20"/>
            <p:cNvSpPr/>
            <p:nvPr/>
          </p:nvSpPr>
          <p:spPr>
            <a:xfrm>
              <a:off x="1129882" y="2047096"/>
              <a:ext cx="2416003" cy="451405"/>
            </a:xfrm>
            <a:prstGeom prst="roundRect">
              <a:avLst/>
            </a:prstGeom>
            <a:grpFill/>
            <a:ln w="19050" cmpd="sng">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2" name="文本框 43"/>
            <p:cNvSpPr txBox="1"/>
            <p:nvPr/>
          </p:nvSpPr>
          <p:spPr>
            <a:xfrm>
              <a:off x="1129883" y="2196871"/>
              <a:ext cx="2416003" cy="77559"/>
            </a:xfrm>
            <a:prstGeom prst="rect">
              <a:avLst/>
            </a:prstGeom>
            <a:grpFill/>
          </p:spPr>
          <p:txBody>
            <a:bodyPr wrap="square" rtlCol="0">
              <a:spAutoFit/>
            </a:bodyPr>
            <a:lstStyle/>
            <a:p>
              <a:pPr algn="ctr">
                <a:lnSpc>
                  <a:spcPct val="90000"/>
                </a:lnSpc>
              </a:pPr>
              <a:endParaRPr kumimoji="1" lang="zh-CN" altLang="en-US" sz="3600" b="1" dirty="0"/>
            </a:p>
          </p:txBody>
        </p:sp>
      </p:grpSp>
      <p:sp>
        <p:nvSpPr>
          <p:cNvPr id="24" name="矩形 23"/>
          <p:cNvSpPr/>
          <p:nvPr/>
        </p:nvSpPr>
        <p:spPr>
          <a:xfrm>
            <a:off x="544149" y="2980613"/>
            <a:ext cx="2574032" cy="3046988"/>
          </a:xfrm>
          <a:prstGeom prst="rect">
            <a:avLst/>
          </a:prstGeom>
        </p:spPr>
        <p:txBody>
          <a:bodyPr wrap="square">
            <a:spAutoFit/>
          </a:bodyPr>
          <a:lstStyle/>
          <a:p>
            <a:pPr algn="ctr"/>
            <a:r>
              <a:rPr lang="en-US" altLang="zh-CN" b="1" dirty="0" smtClean="0"/>
              <a:t>1997</a:t>
            </a:r>
            <a:r>
              <a:rPr lang="zh-CN" altLang="en-US" b="1" dirty="0" smtClean="0"/>
              <a:t>骤降：</a:t>
            </a:r>
            <a:endParaRPr lang="en-US" altLang="zh-CN" b="1" dirty="0" smtClean="0"/>
          </a:p>
          <a:p>
            <a:pPr algn="ctr"/>
            <a:endParaRPr lang="en-US" altLang="zh-CN" b="1" dirty="0" smtClean="0"/>
          </a:p>
          <a:p>
            <a:pPr algn="ctr"/>
            <a:r>
              <a:rPr lang="zh-CN" altLang="zh-CN" b="1" dirty="0" smtClean="0"/>
              <a:t>泰国爆发金融危机，由此引发金融动荡，波及东南亚及全球金融市场，</a:t>
            </a:r>
            <a:r>
              <a:rPr lang="zh-CN" altLang="en-US" b="1" dirty="0" smtClean="0"/>
              <a:t>同年还有</a:t>
            </a:r>
            <a:r>
              <a:rPr lang="zh-CN" altLang="zh-CN" b="1" dirty="0" smtClean="0"/>
              <a:t>洪涝灾害影响</a:t>
            </a:r>
            <a:endParaRPr lang="zh-CN" altLang="en-US" b="1" dirty="0"/>
          </a:p>
        </p:txBody>
      </p:sp>
      <p:sp>
        <p:nvSpPr>
          <p:cNvPr id="25" name="矩形 24"/>
          <p:cNvSpPr/>
          <p:nvPr/>
        </p:nvSpPr>
        <p:spPr>
          <a:xfrm>
            <a:off x="3388224" y="2980973"/>
            <a:ext cx="2574033" cy="1938992"/>
          </a:xfrm>
          <a:prstGeom prst="rect">
            <a:avLst/>
          </a:prstGeom>
        </p:spPr>
        <p:txBody>
          <a:bodyPr wrap="square">
            <a:spAutoFit/>
          </a:bodyPr>
          <a:lstStyle/>
          <a:p>
            <a:pPr algn="ctr"/>
            <a:r>
              <a:rPr lang="en-US" altLang="zh-CN" b="1" dirty="0" smtClean="0"/>
              <a:t>2003</a:t>
            </a:r>
            <a:r>
              <a:rPr lang="zh-CN" altLang="en-US" b="1" dirty="0" smtClean="0"/>
              <a:t>骤降</a:t>
            </a:r>
            <a:r>
              <a:rPr lang="zh-CN" altLang="zh-CN" b="1" dirty="0" smtClean="0"/>
              <a:t>：</a:t>
            </a:r>
            <a:endParaRPr lang="en-US" altLang="zh-CN" b="1" dirty="0" smtClean="0"/>
          </a:p>
          <a:p>
            <a:pPr algn="ctr"/>
            <a:endParaRPr lang="en-US" altLang="zh-CN" b="1" dirty="0" smtClean="0"/>
          </a:p>
          <a:p>
            <a:pPr algn="ctr"/>
            <a:r>
              <a:rPr lang="en-US" altLang="zh-CN" b="1" dirty="0" smtClean="0"/>
              <a:t>SARS</a:t>
            </a:r>
            <a:r>
              <a:rPr lang="zh-CN" altLang="zh-CN" b="1" dirty="0" smtClean="0"/>
              <a:t>病毒</a:t>
            </a:r>
            <a:r>
              <a:rPr lang="zh-CN" altLang="en-US" b="1" dirty="0" smtClean="0"/>
              <a:t>（非典）</a:t>
            </a:r>
            <a:r>
              <a:rPr lang="zh-CN" altLang="zh-CN" b="1" dirty="0" smtClean="0"/>
              <a:t>爆发，伊拉克战争爆发</a:t>
            </a:r>
            <a:endParaRPr lang="zh-CN" altLang="en-US" b="1" dirty="0"/>
          </a:p>
        </p:txBody>
      </p:sp>
      <p:sp>
        <p:nvSpPr>
          <p:cNvPr id="26" name="矩形 25"/>
          <p:cNvSpPr/>
          <p:nvPr/>
        </p:nvSpPr>
        <p:spPr>
          <a:xfrm>
            <a:off x="6182864" y="2980613"/>
            <a:ext cx="2574033" cy="3046988"/>
          </a:xfrm>
          <a:prstGeom prst="rect">
            <a:avLst/>
          </a:prstGeom>
        </p:spPr>
        <p:txBody>
          <a:bodyPr wrap="square">
            <a:spAutoFit/>
          </a:bodyPr>
          <a:lstStyle/>
          <a:p>
            <a:pPr algn="ctr"/>
            <a:r>
              <a:rPr lang="en-US" altLang="zh-CN" b="1" dirty="0" smtClean="0"/>
              <a:t>2010</a:t>
            </a:r>
            <a:r>
              <a:rPr lang="zh-CN" altLang="en-US" b="1" dirty="0" smtClean="0"/>
              <a:t>骤升</a:t>
            </a:r>
            <a:r>
              <a:rPr lang="zh-CN" altLang="zh-CN" b="1" dirty="0" smtClean="0"/>
              <a:t>：</a:t>
            </a:r>
            <a:endParaRPr lang="en-US" altLang="zh-CN" b="1" dirty="0" smtClean="0"/>
          </a:p>
          <a:p>
            <a:pPr algn="ctr"/>
            <a:endParaRPr lang="en-US" altLang="zh-CN" b="1" dirty="0" smtClean="0"/>
          </a:p>
          <a:p>
            <a:pPr algn="ctr"/>
            <a:r>
              <a:rPr lang="zh-CN" altLang="zh-CN" b="1" dirty="0" smtClean="0"/>
              <a:t> </a:t>
            </a:r>
            <a:r>
              <a:rPr lang="zh-CN" altLang="en-US" b="1" dirty="0" smtClean="0"/>
              <a:t>本年度</a:t>
            </a:r>
            <a:r>
              <a:rPr lang="zh-CN" altLang="zh-CN" b="1" dirty="0" smtClean="0"/>
              <a:t>是</a:t>
            </a:r>
            <a:r>
              <a:rPr lang="en-US" altLang="zh-CN" b="1" dirty="0" smtClean="0"/>
              <a:t>“</a:t>
            </a:r>
            <a:r>
              <a:rPr lang="zh-CN" altLang="zh-CN" b="1" dirty="0" smtClean="0"/>
              <a:t>十一五</a:t>
            </a:r>
            <a:r>
              <a:rPr lang="en-US" altLang="zh-CN" b="1" dirty="0" smtClean="0"/>
              <a:t>”</a:t>
            </a:r>
            <a:r>
              <a:rPr lang="zh-CN" altLang="zh-CN" b="1" dirty="0" smtClean="0"/>
              <a:t>的收官之年。</a:t>
            </a:r>
            <a:r>
              <a:rPr lang="en-US" altLang="zh-CN" b="1" dirty="0" smtClean="0"/>
              <a:t>“</a:t>
            </a:r>
            <a:r>
              <a:rPr lang="zh-CN" altLang="zh-CN" b="1" dirty="0" smtClean="0"/>
              <a:t>十一五</a:t>
            </a:r>
            <a:r>
              <a:rPr lang="en-US" altLang="zh-CN" b="1" dirty="0" smtClean="0"/>
              <a:t>”</a:t>
            </a:r>
            <a:r>
              <a:rPr lang="zh-CN" altLang="zh-CN" b="1" dirty="0" smtClean="0"/>
              <a:t>时期，是我国电力工业发展史上非常重要的时期。</a:t>
            </a:r>
            <a:endParaRPr lang="zh-CN" altLang="en-US" b="1" dirty="0"/>
          </a:p>
        </p:txBody>
      </p:sp>
      <p:sp>
        <p:nvSpPr>
          <p:cNvPr id="27" name="矩形 26"/>
          <p:cNvSpPr/>
          <p:nvPr/>
        </p:nvSpPr>
        <p:spPr>
          <a:xfrm>
            <a:off x="8978126" y="2648573"/>
            <a:ext cx="2574033" cy="3416320"/>
          </a:xfrm>
          <a:prstGeom prst="rect">
            <a:avLst/>
          </a:prstGeom>
        </p:spPr>
        <p:txBody>
          <a:bodyPr wrap="square">
            <a:spAutoFit/>
          </a:bodyPr>
          <a:lstStyle/>
          <a:p>
            <a:pPr algn="ctr"/>
            <a:r>
              <a:rPr lang="en-US" altLang="zh-CN" b="1" dirty="0" smtClean="0"/>
              <a:t>2013</a:t>
            </a:r>
            <a:r>
              <a:rPr lang="zh-CN" altLang="en-US" b="1" dirty="0" smtClean="0"/>
              <a:t>骤升</a:t>
            </a:r>
            <a:r>
              <a:rPr lang="zh-CN" altLang="zh-CN" b="1" dirty="0" smtClean="0"/>
              <a:t>：</a:t>
            </a:r>
            <a:endParaRPr lang="en-US" altLang="zh-CN" b="1" dirty="0" smtClean="0"/>
          </a:p>
          <a:p>
            <a:pPr algn="ctr"/>
            <a:endParaRPr lang="en-US" altLang="zh-CN" b="1" dirty="0" smtClean="0"/>
          </a:p>
          <a:p>
            <a:pPr algn="ctr"/>
            <a:r>
              <a:rPr lang="zh-CN" altLang="zh-CN" b="1" dirty="0" smtClean="0"/>
              <a:t>习近平上台，城市扩张，水电建设发展迅速，发电量增大。李克强多次提及城镇化</a:t>
            </a:r>
            <a:r>
              <a:rPr lang="zh-CN" altLang="en-US" b="1" dirty="0" smtClean="0"/>
              <a:t>和</a:t>
            </a:r>
            <a:r>
              <a:rPr lang="zh-CN" altLang="zh-CN" b="1" dirty="0" smtClean="0"/>
              <a:t>成品油价格调低。</a:t>
            </a:r>
            <a:endParaRPr lang="zh-CN" altLang="en-US" b="1" dirty="0"/>
          </a:p>
        </p:txBody>
      </p:sp>
      <p:sp>
        <p:nvSpPr>
          <p:cNvPr id="43" name="Freeform 197"/>
          <p:cNvSpPr>
            <a:spLocks noChangeAspect="1" noEditPoints="1"/>
          </p:cNvSpPr>
          <p:nvPr/>
        </p:nvSpPr>
        <p:spPr bwMode="auto">
          <a:xfrm>
            <a:off x="2287419" y="1417596"/>
            <a:ext cx="372813" cy="401128"/>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0FB5C7"/>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kumimoji="1" lang="zh-CN" altLang="en-US" sz="3200" b="1" dirty="0" smtClean="0"/>
              <a:t>参考文献</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7" name="Freeform 5"/>
          <p:cNvSpPr>
            <a:spLocks noEditPoints="1"/>
          </p:cNvSpPr>
          <p:nvPr/>
        </p:nvSpPr>
        <p:spPr bwMode="auto">
          <a:xfrm>
            <a:off x="4601497" y="347036"/>
            <a:ext cx="432967" cy="381374"/>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tx1"/>
          </a:solidFill>
          <a:ln>
            <a:noFill/>
          </a:ln>
          <a:effectLst/>
        </p:spPr>
        <p:txBody>
          <a:bodyPr vert="horz" wrap="square" lIns="91440" tIns="45720" rIns="91440" bIns="45720" numCol="1" anchor="t" anchorCtr="0" compatLnSpc="1">
            <a:prstTxWarp prst="textNoShape">
              <a:avLst/>
            </a:prstTxWarp>
          </a:bodyPr>
          <a:lstStyle/>
          <a:p>
            <a:endParaRPr lang="zh-CN" altLang="en-US"/>
          </a:p>
        </p:txBody>
      </p:sp>
      <p:sp>
        <p:nvSpPr>
          <p:cNvPr id="8" name="矩形 7"/>
          <p:cNvSpPr/>
          <p:nvPr/>
        </p:nvSpPr>
        <p:spPr>
          <a:xfrm>
            <a:off x="1071715" y="1312606"/>
            <a:ext cx="9473381" cy="830997"/>
          </a:xfrm>
          <a:prstGeom prst="rect">
            <a:avLst/>
          </a:prstGeom>
        </p:spPr>
        <p:txBody>
          <a:bodyPr wrap="square">
            <a:spAutoFit/>
          </a:bodyPr>
          <a:lstStyle/>
          <a:p>
            <a:r>
              <a:rPr lang="zh-CN" altLang="zh-CN" b="1" dirty="0" smtClean="0">
                <a:solidFill>
                  <a:srgbClr val="2C2C2C"/>
                </a:solidFill>
                <a:latin typeface="+mn-ea"/>
              </a:rPr>
              <a:t>米晓楠</a:t>
            </a:r>
            <a:r>
              <a:rPr lang="en-US" altLang="zh-CN" b="1" dirty="0" smtClean="0">
                <a:solidFill>
                  <a:srgbClr val="2C2C2C"/>
                </a:solidFill>
                <a:latin typeface="+mn-ea"/>
              </a:rPr>
              <a:t>, </a:t>
            </a:r>
            <a:r>
              <a:rPr lang="zh-CN" altLang="zh-CN" b="1" dirty="0" smtClean="0">
                <a:solidFill>
                  <a:srgbClr val="2C2C2C"/>
                </a:solidFill>
                <a:latin typeface="+mn-ea"/>
              </a:rPr>
              <a:t>白林燕</a:t>
            </a:r>
            <a:r>
              <a:rPr lang="en-US" altLang="zh-CN" b="1" dirty="0" smtClean="0">
                <a:solidFill>
                  <a:srgbClr val="2C2C2C"/>
                </a:solidFill>
                <a:latin typeface="+mn-ea"/>
              </a:rPr>
              <a:t>, </a:t>
            </a:r>
            <a:r>
              <a:rPr lang="zh-CN" altLang="zh-CN" b="1" dirty="0" smtClean="0">
                <a:solidFill>
                  <a:srgbClr val="2C2C2C"/>
                </a:solidFill>
                <a:latin typeface="+mn-ea"/>
              </a:rPr>
              <a:t>谭雪航</a:t>
            </a:r>
            <a:r>
              <a:rPr lang="en-US" altLang="zh-CN" b="1" dirty="0" smtClean="0">
                <a:solidFill>
                  <a:srgbClr val="2C2C2C"/>
                </a:solidFill>
                <a:latin typeface="+mn-ea"/>
              </a:rPr>
              <a:t>,</a:t>
            </a:r>
            <a:r>
              <a:rPr lang="zh-CN" altLang="zh-CN" b="1" dirty="0" smtClean="0">
                <a:solidFill>
                  <a:srgbClr val="2C2C2C"/>
                </a:solidFill>
                <a:latin typeface="+mn-ea"/>
              </a:rPr>
              <a:t>等</a:t>
            </a:r>
            <a:r>
              <a:rPr lang="en-US" altLang="zh-CN" b="1" dirty="0" smtClean="0">
                <a:solidFill>
                  <a:srgbClr val="2C2C2C"/>
                </a:solidFill>
                <a:latin typeface="+mn-ea"/>
              </a:rPr>
              <a:t>. </a:t>
            </a:r>
            <a:r>
              <a:rPr lang="zh-CN" altLang="zh-CN" b="1" dirty="0" smtClean="0">
                <a:solidFill>
                  <a:srgbClr val="2C2C2C"/>
                </a:solidFill>
                <a:latin typeface="+mn-ea"/>
              </a:rPr>
              <a:t>基于</a:t>
            </a:r>
            <a:r>
              <a:rPr lang="en-US" altLang="zh-CN" b="1" dirty="0" smtClean="0">
                <a:solidFill>
                  <a:srgbClr val="2C2C2C"/>
                </a:solidFill>
                <a:latin typeface="+mn-ea"/>
              </a:rPr>
              <a:t>DMSP/OLS</a:t>
            </a:r>
            <a:r>
              <a:rPr lang="zh-CN" altLang="zh-CN" b="1" dirty="0" smtClean="0">
                <a:solidFill>
                  <a:srgbClr val="2C2C2C"/>
                </a:solidFill>
                <a:latin typeface="+mn-ea"/>
              </a:rPr>
              <a:t>数据的城市中心城区提取新方法</a:t>
            </a:r>
            <a:r>
              <a:rPr lang="en-US" altLang="zh-CN" b="1" dirty="0" smtClean="0">
                <a:solidFill>
                  <a:srgbClr val="2C2C2C"/>
                </a:solidFill>
                <a:latin typeface="+mn-ea"/>
              </a:rPr>
              <a:t>[J]. </a:t>
            </a:r>
            <a:r>
              <a:rPr lang="zh-CN" altLang="zh-CN" b="1" dirty="0" smtClean="0">
                <a:solidFill>
                  <a:srgbClr val="2C2C2C"/>
                </a:solidFill>
                <a:latin typeface="+mn-ea"/>
              </a:rPr>
              <a:t>地球信息科学学报</a:t>
            </a:r>
            <a:r>
              <a:rPr lang="en-US" altLang="zh-CN" b="1" dirty="0" smtClean="0">
                <a:solidFill>
                  <a:srgbClr val="2C2C2C"/>
                </a:solidFill>
                <a:latin typeface="+mn-ea"/>
              </a:rPr>
              <a:t>, 2013, 15(2):255-261.</a:t>
            </a:r>
            <a:endParaRPr lang="zh-CN" altLang="en-US" b="1" dirty="0">
              <a:solidFill>
                <a:srgbClr val="2C2C2C"/>
              </a:solidFill>
              <a:latin typeface="+mn-ea"/>
            </a:endParaRPr>
          </a:p>
        </p:txBody>
      </p:sp>
      <p:sp>
        <p:nvSpPr>
          <p:cNvPr id="48129" name="Rectangle 1"/>
          <p:cNvSpPr>
            <a:spLocks noChangeArrowheads="1"/>
          </p:cNvSpPr>
          <p:nvPr/>
        </p:nvSpPr>
        <p:spPr bwMode="auto">
          <a:xfrm>
            <a:off x="1071716" y="2582943"/>
            <a:ext cx="947338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smtClean="0">
                <a:ln>
                  <a:noFill/>
                </a:ln>
                <a:solidFill>
                  <a:srgbClr val="000000"/>
                </a:solidFill>
                <a:effectLst/>
                <a:latin typeface="+mn-ea"/>
                <a:cs typeface="Arial" pitchFamily="34" charset="0"/>
              </a:rPr>
              <a:t>毛卫华</a:t>
            </a:r>
            <a:r>
              <a:rPr kumimoji="0" lang="en-US" altLang="zh-CN" b="1" i="0" u="none" strike="noStrike" cap="none" normalizeH="0" baseline="0" dirty="0" smtClean="0">
                <a:ln>
                  <a:noFill/>
                </a:ln>
                <a:solidFill>
                  <a:srgbClr val="000000"/>
                </a:solidFill>
                <a:effectLst/>
                <a:latin typeface="+mn-ea"/>
                <a:cs typeface="Arial" pitchFamily="34" charset="0"/>
              </a:rPr>
              <a:t>, </a:t>
            </a:r>
            <a:r>
              <a:rPr kumimoji="0" lang="zh-CN" altLang="en-US" b="1" i="0" u="none" strike="noStrike" cap="none" normalizeH="0" baseline="0" dirty="0" smtClean="0">
                <a:ln>
                  <a:noFill/>
                </a:ln>
                <a:solidFill>
                  <a:srgbClr val="000000"/>
                </a:solidFill>
                <a:effectLst/>
                <a:latin typeface="+mn-ea"/>
                <a:cs typeface="Arial" pitchFamily="34" charset="0"/>
              </a:rPr>
              <a:t>胡德勇</a:t>
            </a:r>
            <a:r>
              <a:rPr kumimoji="0" lang="en-US" altLang="zh-CN" b="1" i="0" u="none" strike="noStrike" cap="none" normalizeH="0" baseline="0" dirty="0" smtClean="0">
                <a:ln>
                  <a:noFill/>
                </a:ln>
                <a:solidFill>
                  <a:srgbClr val="000000"/>
                </a:solidFill>
                <a:effectLst/>
                <a:latin typeface="+mn-ea"/>
                <a:cs typeface="Arial" pitchFamily="34" charset="0"/>
              </a:rPr>
              <a:t>, </a:t>
            </a:r>
            <a:r>
              <a:rPr kumimoji="0" lang="zh-CN" altLang="en-US" b="1" i="0" u="none" strike="noStrike" cap="none" normalizeH="0" baseline="0" dirty="0" smtClean="0">
                <a:ln>
                  <a:noFill/>
                </a:ln>
                <a:solidFill>
                  <a:srgbClr val="000000"/>
                </a:solidFill>
                <a:effectLst/>
                <a:latin typeface="+mn-ea"/>
                <a:cs typeface="Arial" pitchFamily="34" charset="0"/>
              </a:rPr>
              <a:t>曹冉</a:t>
            </a:r>
            <a:r>
              <a:rPr kumimoji="0" lang="en-US" altLang="zh-CN" b="1" i="0" u="none" strike="noStrike" cap="none" normalizeH="0" baseline="0" dirty="0" smtClean="0">
                <a:ln>
                  <a:noFill/>
                </a:ln>
                <a:solidFill>
                  <a:srgbClr val="000000"/>
                </a:solidFill>
                <a:effectLst/>
                <a:latin typeface="+mn-ea"/>
                <a:cs typeface="Arial" pitchFamily="34" charset="0"/>
              </a:rPr>
              <a:t>,</a:t>
            </a:r>
            <a:r>
              <a:rPr kumimoji="0" lang="zh-CN" altLang="en-US" b="1" i="0" u="none" strike="noStrike" cap="none" normalizeH="0" baseline="0" dirty="0" smtClean="0">
                <a:ln>
                  <a:noFill/>
                </a:ln>
                <a:solidFill>
                  <a:srgbClr val="000000"/>
                </a:solidFill>
                <a:effectLst/>
                <a:latin typeface="+mn-ea"/>
                <a:cs typeface="Arial" pitchFamily="34" charset="0"/>
              </a:rPr>
              <a:t>等</a:t>
            </a:r>
            <a:r>
              <a:rPr kumimoji="0" lang="en-US" altLang="zh-CN" b="1" i="0" u="none" strike="noStrike" cap="none" normalizeH="0" baseline="0" dirty="0" smtClean="0">
                <a:ln>
                  <a:noFill/>
                </a:ln>
                <a:solidFill>
                  <a:srgbClr val="000000"/>
                </a:solidFill>
                <a:effectLst/>
                <a:latin typeface="+mn-ea"/>
                <a:cs typeface="Arial" pitchFamily="34" charset="0"/>
              </a:rPr>
              <a:t>. </a:t>
            </a:r>
            <a:r>
              <a:rPr kumimoji="0" lang="zh-CN" altLang="en-US" b="1" i="0" u="none" strike="noStrike" cap="none" normalizeH="0" baseline="0" dirty="0" smtClean="0">
                <a:ln>
                  <a:noFill/>
                </a:ln>
                <a:solidFill>
                  <a:srgbClr val="000000"/>
                </a:solidFill>
                <a:effectLst/>
                <a:latin typeface="+mn-ea"/>
                <a:cs typeface="Arial" pitchFamily="34" charset="0"/>
              </a:rPr>
              <a:t>利用</a:t>
            </a:r>
            <a:r>
              <a:rPr kumimoji="0" lang="en-US" altLang="zh-CN" b="1" i="0" u="none" strike="noStrike" cap="none" normalizeH="0" baseline="0" dirty="0" smtClean="0">
                <a:ln>
                  <a:noFill/>
                </a:ln>
                <a:solidFill>
                  <a:srgbClr val="000000"/>
                </a:solidFill>
                <a:effectLst/>
                <a:latin typeface="+mn-ea"/>
                <a:cs typeface="Arial" pitchFamily="34" charset="0"/>
              </a:rPr>
              <a:t>MODIS</a:t>
            </a:r>
            <a:r>
              <a:rPr kumimoji="0" lang="zh-CN" altLang="en-US" b="1" i="0" u="none" strike="noStrike" cap="none" normalizeH="0" baseline="0" dirty="0" smtClean="0">
                <a:ln>
                  <a:noFill/>
                </a:ln>
                <a:solidFill>
                  <a:srgbClr val="000000"/>
                </a:solidFill>
                <a:effectLst/>
                <a:latin typeface="+mn-ea"/>
                <a:cs typeface="Arial" pitchFamily="34" charset="0"/>
              </a:rPr>
              <a:t>产品和</a:t>
            </a:r>
            <a:r>
              <a:rPr kumimoji="0" lang="en-US" altLang="zh-CN" b="1" i="0" u="none" strike="noStrike" cap="none" normalizeH="0" baseline="0" dirty="0" smtClean="0">
                <a:ln>
                  <a:noFill/>
                </a:ln>
                <a:solidFill>
                  <a:srgbClr val="000000"/>
                </a:solidFill>
                <a:effectLst/>
                <a:latin typeface="+mn-ea"/>
                <a:cs typeface="Arial" pitchFamily="34" charset="0"/>
              </a:rPr>
              <a:t>DMSP/OLS</a:t>
            </a:r>
            <a:r>
              <a:rPr kumimoji="0" lang="zh-CN" altLang="en-US" b="1" i="0" u="none" strike="noStrike" cap="none" normalizeH="0" baseline="0" dirty="0" smtClean="0">
                <a:ln>
                  <a:noFill/>
                </a:ln>
                <a:solidFill>
                  <a:srgbClr val="000000"/>
                </a:solidFill>
                <a:effectLst/>
                <a:latin typeface="+mn-ea"/>
                <a:cs typeface="Arial" pitchFamily="34" charset="0"/>
              </a:rPr>
              <a:t>夜间灯光数据监测城市扩张</a:t>
            </a:r>
            <a:r>
              <a:rPr kumimoji="0" lang="en-US" altLang="zh-CN" b="1" i="0" u="none" strike="noStrike" cap="none" normalizeH="0" baseline="0" dirty="0" smtClean="0">
                <a:ln>
                  <a:noFill/>
                </a:ln>
                <a:solidFill>
                  <a:srgbClr val="000000"/>
                </a:solidFill>
                <a:effectLst/>
                <a:latin typeface="+mn-ea"/>
                <a:cs typeface="Arial" pitchFamily="34" charset="0"/>
              </a:rPr>
              <a:t>[J]. </a:t>
            </a:r>
            <a:r>
              <a:rPr kumimoji="0" lang="zh-CN" altLang="en-US" b="1" i="0" u="none" strike="noStrike" cap="none" normalizeH="0" baseline="0" dirty="0" smtClean="0">
                <a:ln>
                  <a:noFill/>
                </a:ln>
                <a:solidFill>
                  <a:srgbClr val="000000"/>
                </a:solidFill>
                <a:effectLst/>
                <a:latin typeface="+mn-ea"/>
                <a:cs typeface="Arial" pitchFamily="34" charset="0"/>
              </a:rPr>
              <a:t>地理研究</a:t>
            </a:r>
            <a:r>
              <a:rPr kumimoji="0" lang="en-US" altLang="zh-CN" b="1" i="0" u="none" strike="noStrike" cap="none" normalizeH="0" baseline="0" dirty="0" smtClean="0">
                <a:ln>
                  <a:noFill/>
                </a:ln>
                <a:solidFill>
                  <a:srgbClr val="000000"/>
                </a:solidFill>
                <a:effectLst/>
                <a:latin typeface="+mn-ea"/>
                <a:cs typeface="Arial" pitchFamily="34" charset="0"/>
              </a:rPr>
              <a:t>, 2013, 32(7):1325-1335.</a:t>
            </a:r>
            <a:endParaRPr kumimoji="0" lang="en-US" altLang="zh-CN" b="1" i="0" u="none" strike="noStrike" cap="none" normalizeH="0" baseline="0" dirty="0" smtClean="0">
              <a:ln>
                <a:noFill/>
              </a:ln>
              <a:solidFill>
                <a:schemeClr val="tx1"/>
              </a:solidFill>
              <a:effectLst/>
              <a:latin typeface="+mn-ea"/>
              <a:cs typeface="宋体" pitchFamily="2" charset="-122"/>
            </a:endParaRPr>
          </a:p>
        </p:txBody>
      </p:sp>
      <p:sp>
        <p:nvSpPr>
          <p:cNvPr id="9" name="TextBox 8"/>
          <p:cNvSpPr txBox="1"/>
          <p:nvPr/>
        </p:nvSpPr>
        <p:spPr>
          <a:xfrm>
            <a:off x="1071715" y="3962851"/>
            <a:ext cx="8142384" cy="461665"/>
          </a:xfrm>
          <a:prstGeom prst="rect">
            <a:avLst/>
          </a:prstGeom>
          <a:noFill/>
        </p:spPr>
        <p:txBody>
          <a:bodyPr wrap="square" rtlCol="0">
            <a:spAutoFit/>
          </a:bodyPr>
          <a:lstStyle/>
          <a:p>
            <a:r>
              <a:rPr lang="zh-CN" altLang="en-US" b="1" dirty="0" smtClean="0">
                <a:solidFill>
                  <a:srgbClr val="2C2C2C"/>
                </a:solidFill>
                <a:latin typeface="+mn-ea"/>
              </a:rPr>
              <a:t>中华人民共和国国家统计局官方网站</a:t>
            </a:r>
            <a:endParaRPr lang="zh-CN" altLang="en-US" b="1" dirty="0">
              <a:solidFill>
                <a:srgbClr val="2C2C2C"/>
              </a:solidFill>
              <a:latin typeface="+mn-ea"/>
            </a:endParaRPr>
          </a:p>
        </p:txBody>
      </p:sp>
      <p:sp>
        <p:nvSpPr>
          <p:cNvPr id="10" name="TextBox 9"/>
          <p:cNvSpPr txBox="1"/>
          <p:nvPr/>
        </p:nvSpPr>
        <p:spPr>
          <a:xfrm>
            <a:off x="1071716" y="4837471"/>
            <a:ext cx="10269794" cy="830997"/>
          </a:xfrm>
          <a:prstGeom prst="rect">
            <a:avLst/>
          </a:prstGeom>
          <a:noFill/>
        </p:spPr>
        <p:txBody>
          <a:bodyPr wrap="square" rtlCol="0">
            <a:spAutoFit/>
          </a:bodyPr>
          <a:lstStyle/>
          <a:p>
            <a:r>
              <a:rPr lang="en-US" altLang="zh-CN" b="1" dirty="0" smtClean="0">
                <a:solidFill>
                  <a:srgbClr val="2C2C2C"/>
                </a:solidFill>
                <a:latin typeface="+mn-ea"/>
              </a:rPr>
              <a:t>NOAA</a:t>
            </a:r>
            <a:r>
              <a:rPr lang="zh-CN" altLang="en-US" b="1" dirty="0" smtClean="0">
                <a:solidFill>
                  <a:srgbClr val="2C2C2C"/>
                </a:solidFill>
                <a:latin typeface="+mn-ea"/>
              </a:rPr>
              <a:t>官方网站：</a:t>
            </a:r>
            <a:r>
              <a:rPr lang="en-US" altLang="zh-CN" b="1" dirty="0" smtClean="0">
                <a:solidFill>
                  <a:srgbClr val="2C2C2C"/>
                </a:solidFill>
                <a:latin typeface="+mn-ea"/>
              </a:rPr>
              <a:t> https://ngdc.noaa.gov/eog/dmsp/downloadV4composites.html</a:t>
            </a:r>
            <a:endParaRPr lang="zh-CN" altLang="en-US" b="1" dirty="0">
              <a:solidFill>
                <a:srgbClr val="2C2C2C"/>
              </a:solidFill>
              <a:latin typeface="+mn-ea"/>
            </a:endParaRPr>
          </a:p>
        </p:txBody>
      </p:sp>
      <p:sp>
        <p:nvSpPr>
          <p:cNvPr id="11" name="KSO_Shape"/>
          <p:cNvSpPr>
            <a:spLocks/>
          </p:cNvSpPr>
          <p:nvPr/>
        </p:nvSpPr>
        <p:spPr bwMode="auto">
          <a:xfrm>
            <a:off x="659839" y="1401094"/>
            <a:ext cx="269308" cy="270226"/>
          </a:xfrm>
          <a:custGeom>
            <a:avLst/>
            <a:gdLst>
              <a:gd name="T0" fmla="*/ 1572253 w 2913"/>
              <a:gd name="T1" fmla="*/ 556386 h 2922"/>
              <a:gd name="T2" fmla="*/ 1238334 w 2913"/>
              <a:gd name="T3" fmla="*/ 222431 h 2922"/>
              <a:gd name="T4" fmla="*/ 1405293 w 2913"/>
              <a:gd name="T5" fmla="*/ 54838 h 2922"/>
              <a:gd name="T6" fmla="*/ 1606138 w 2913"/>
              <a:gd name="T7" fmla="*/ 54838 h 2922"/>
              <a:gd name="T8" fmla="*/ 1739212 w 2913"/>
              <a:gd name="T9" fmla="*/ 188543 h 2922"/>
              <a:gd name="T10" fmla="*/ 1739212 w 2913"/>
              <a:gd name="T11" fmla="*/ 389408 h 2922"/>
              <a:gd name="T12" fmla="*/ 1572253 w 2913"/>
              <a:gd name="T13" fmla="*/ 556386 h 2922"/>
              <a:gd name="T14" fmla="*/ 602533 w 2913"/>
              <a:gd name="T15" fmla="*/ 1526209 h 2922"/>
              <a:gd name="T16" fmla="*/ 268614 w 2913"/>
              <a:gd name="T17" fmla="*/ 1192255 h 2922"/>
              <a:gd name="T18" fmla="*/ 1176109 w 2913"/>
              <a:gd name="T19" fmla="*/ 291440 h 2922"/>
              <a:gd name="T20" fmla="*/ 1510028 w 2913"/>
              <a:gd name="T21" fmla="*/ 625395 h 2922"/>
              <a:gd name="T22" fmla="*/ 602533 w 2913"/>
              <a:gd name="T23" fmla="*/ 1526209 h 2922"/>
              <a:gd name="T24" fmla="*/ 0 w 2913"/>
              <a:gd name="T25" fmla="*/ 1800397 h 2922"/>
              <a:gd name="T26" fmla="*/ 203309 w 2913"/>
              <a:gd name="T27" fmla="*/ 1257567 h 2922"/>
              <a:gd name="T28" fmla="*/ 534147 w 2913"/>
              <a:gd name="T29" fmla="*/ 1588441 h 2922"/>
              <a:gd name="T30" fmla="*/ 0 w 2913"/>
              <a:gd name="T31" fmla="*/ 1800397 h 29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13" h="2922">
                <a:moveTo>
                  <a:pt x="2552" y="903"/>
                </a:moveTo>
                <a:cubicBezTo>
                  <a:pt x="2010" y="361"/>
                  <a:pt x="2010" y="361"/>
                  <a:pt x="2010" y="361"/>
                </a:cubicBezTo>
                <a:cubicBezTo>
                  <a:pt x="2281" y="89"/>
                  <a:pt x="2281" y="89"/>
                  <a:pt x="2281" y="89"/>
                </a:cubicBezTo>
                <a:cubicBezTo>
                  <a:pt x="2371" y="0"/>
                  <a:pt x="2517" y="0"/>
                  <a:pt x="2607" y="89"/>
                </a:cubicBezTo>
                <a:cubicBezTo>
                  <a:pt x="2823" y="306"/>
                  <a:pt x="2823" y="306"/>
                  <a:pt x="2823" y="306"/>
                </a:cubicBezTo>
                <a:cubicBezTo>
                  <a:pt x="2913" y="396"/>
                  <a:pt x="2913" y="542"/>
                  <a:pt x="2823" y="632"/>
                </a:cubicBezTo>
                <a:lnTo>
                  <a:pt x="2552" y="903"/>
                </a:lnTo>
                <a:close/>
                <a:moveTo>
                  <a:pt x="978" y="2477"/>
                </a:moveTo>
                <a:cubicBezTo>
                  <a:pt x="436" y="1935"/>
                  <a:pt x="436" y="1935"/>
                  <a:pt x="436" y="1935"/>
                </a:cubicBezTo>
                <a:cubicBezTo>
                  <a:pt x="1909" y="473"/>
                  <a:pt x="1909" y="473"/>
                  <a:pt x="1909" y="473"/>
                </a:cubicBezTo>
                <a:cubicBezTo>
                  <a:pt x="2451" y="1015"/>
                  <a:pt x="2451" y="1015"/>
                  <a:pt x="2451" y="1015"/>
                </a:cubicBezTo>
                <a:lnTo>
                  <a:pt x="978" y="2477"/>
                </a:lnTo>
                <a:close/>
                <a:moveTo>
                  <a:pt x="0" y="2922"/>
                </a:moveTo>
                <a:cubicBezTo>
                  <a:pt x="330" y="2041"/>
                  <a:pt x="330" y="2041"/>
                  <a:pt x="330" y="2041"/>
                </a:cubicBezTo>
                <a:cubicBezTo>
                  <a:pt x="867" y="2578"/>
                  <a:pt x="867" y="2578"/>
                  <a:pt x="867" y="2578"/>
                </a:cubicBezTo>
                <a:lnTo>
                  <a:pt x="0" y="2922"/>
                </a:lnTo>
                <a:close/>
              </a:path>
            </a:pathLst>
          </a:custGeom>
          <a:solidFill>
            <a:srgbClr val="10BCCE"/>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2" name="KSO_Shape"/>
          <p:cNvSpPr>
            <a:spLocks/>
          </p:cNvSpPr>
          <p:nvPr/>
        </p:nvSpPr>
        <p:spPr bwMode="auto">
          <a:xfrm>
            <a:off x="674587" y="2582943"/>
            <a:ext cx="269308" cy="270226"/>
          </a:xfrm>
          <a:custGeom>
            <a:avLst/>
            <a:gdLst>
              <a:gd name="T0" fmla="*/ 1572253 w 2913"/>
              <a:gd name="T1" fmla="*/ 556386 h 2922"/>
              <a:gd name="T2" fmla="*/ 1238334 w 2913"/>
              <a:gd name="T3" fmla="*/ 222431 h 2922"/>
              <a:gd name="T4" fmla="*/ 1405293 w 2913"/>
              <a:gd name="T5" fmla="*/ 54838 h 2922"/>
              <a:gd name="T6" fmla="*/ 1606138 w 2913"/>
              <a:gd name="T7" fmla="*/ 54838 h 2922"/>
              <a:gd name="T8" fmla="*/ 1739212 w 2913"/>
              <a:gd name="T9" fmla="*/ 188543 h 2922"/>
              <a:gd name="T10" fmla="*/ 1739212 w 2913"/>
              <a:gd name="T11" fmla="*/ 389408 h 2922"/>
              <a:gd name="T12" fmla="*/ 1572253 w 2913"/>
              <a:gd name="T13" fmla="*/ 556386 h 2922"/>
              <a:gd name="T14" fmla="*/ 602533 w 2913"/>
              <a:gd name="T15" fmla="*/ 1526209 h 2922"/>
              <a:gd name="T16" fmla="*/ 268614 w 2913"/>
              <a:gd name="T17" fmla="*/ 1192255 h 2922"/>
              <a:gd name="T18" fmla="*/ 1176109 w 2913"/>
              <a:gd name="T19" fmla="*/ 291440 h 2922"/>
              <a:gd name="T20" fmla="*/ 1510028 w 2913"/>
              <a:gd name="T21" fmla="*/ 625395 h 2922"/>
              <a:gd name="T22" fmla="*/ 602533 w 2913"/>
              <a:gd name="T23" fmla="*/ 1526209 h 2922"/>
              <a:gd name="T24" fmla="*/ 0 w 2913"/>
              <a:gd name="T25" fmla="*/ 1800397 h 2922"/>
              <a:gd name="T26" fmla="*/ 203309 w 2913"/>
              <a:gd name="T27" fmla="*/ 1257567 h 2922"/>
              <a:gd name="T28" fmla="*/ 534147 w 2913"/>
              <a:gd name="T29" fmla="*/ 1588441 h 2922"/>
              <a:gd name="T30" fmla="*/ 0 w 2913"/>
              <a:gd name="T31" fmla="*/ 1800397 h 29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13" h="2922">
                <a:moveTo>
                  <a:pt x="2552" y="903"/>
                </a:moveTo>
                <a:cubicBezTo>
                  <a:pt x="2010" y="361"/>
                  <a:pt x="2010" y="361"/>
                  <a:pt x="2010" y="361"/>
                </a:cubicBezTo>
                <a:cubicBezTo>
                  <a:pt x="2281" y="89"/>
                  <a:pt x="2281" y="89"/>
                  <a:pt x="2281" y="89"/>
                </a:cubicBezTo>
                <a:cubicBezTo>
                  <a:pt x="2371" y="0"/>
                  <a:pt x="2517" y="0"/>
                  <a:pt x="2607" y="89"/>
                </a:cubicBezTo>
                <a:cubicBezTo>
                  <a:pt x="2823" y="306"/>
                  <a:pt x="2823" y="306"/>
                  <a:pt x="2823" y="306"/>
                </a:cubicBezTo>
                <a:cubicBezTo>
                  <a:pt x="2913" y="396"/>
                  <a:pt x="2913" y="542"/>
                  <a:pt x="2823" y="632"/>
                </a:cubicBezTo>
                <a:lnTo>
                  <a:pt x="2552" y="903"/>
                </a:lnTo>
                <a:close/>
                <a:moveTo>
                  <a:pt x="978" y="2477"/>
                </a:moveTo>
                <a:cubicBezTo>
                  <a:pt x="436" y="1935"/>
                  <a:pt x="436" y="1935"/>
                  <a:pt x="436" y="1935"/>
                </a:cubicBezTo>
                <a:cubicBezTo>
                  <a:pt x="1909" y="473"/>
                  <a:pt x="1909" y="473"/>
                  <a:pt x="1909" y="473"/>
                </a:cubicBezTo>
                <a:cubicBezTo>
                  <a:pt x="2451" y="1015"/>
                  <a:pt x="2451" y="1015"/>
                  <a:pt x="2451" y="1015"/>
                </a:cubicBezTo>
                <a:lnTo>
                  <a:pt x="978" y="2477"/>
                </a:lnTo>
                <a:close/>
                <a:moveTo>
                  <a:pt x="0" y="2922"/>
                </a:moveTo>
                <a:cubicBezTo>
                  <a:pt x="330" y="2041"/>
                  <a:pt x="330" y="2041"/>
                  <a:pt x="330" y="2041"/>
                </a:cubicBezTo>
                <a:cubicBezTo>
                  <a:pt x="867" y="2578"/>
                  <a:pt x="867" y="2578"/>
                  <a:pt x="867" y="2578"/>
                </a:cubicBezTo>
                <a:lnTo>
                  <a:pt x="0" y="2922"/>
                </a:lnTo>
                <a:close/>
              </a:path>
            </a:pathLst>
          </a:custGeom>
          <a:solidFill>
            <a:srgbClr val="10BCCE"/>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 name="KSO_Shape"/>
          <p:cNvSpPr>
            <a:spLocks/>
          </p:cNvSpPr>
          <p:nvPr/>
        </p:nvSpPr>
        <p:spPr bwMode="auto">
          <a:xfrm>
            <a:off x="691257" y="4007095"/>
            <a:ext cx="269308" cy="270226"/>
          </a:xfrm>
          <a:custGeom>
            <a:avLst/>
            <a:gdLst>
              <a:gd name="T0" fmla="*/ 1572253 w 2913"/>
              <a:gd name="T1" fmla="*/ 556386 h 2922"/>
              <a:gd name="T2" fmla="*/ 1238334 w 2913"/>
              <a:gd name="T3" fmla="*/ 222431 h 2922"/>
              <a:gd name="T4" fmla="*/ 1405293 w 2913"/>
              <a:gd name="T5" fmla="*/ 54838 h 2922"/>
              <a:gd name="T6" fmla="*/ 1606138 w 2913"/>
              <a:gd name="T7" fmla="*/ 54838 h 2922"/>
              <a:gd name="T8" fmla="*/ 1739212 w 2913"/>
              <a:gd name="T9" fmla="*/ 188543 h 2922"/>
              <a:gd name="T10" fmla="*/ 1739212 w 2913"/>
              <a:gd name="T11" fmla="*/ 389408 h 2922"/>
              <a:gd name="T12" fmla="*/ 1572253 w 2913"/>
              <a:gd name="T13" fmla="*/ 556386 h 2922"/>
              <a:gd name="T14" fmla="*/ 602533 w 2913"/>
              <a:gd name="T15" fmla="*/ 1526209 h 2922"/>
              <a:gd name="T16" fmla="*/ 268614 w 2913"/>
              <a:gd name="T17" fmla="*/ 1192255 h 2922"/>
              <a:gd name="T18" fmla="*/ 1176109 w 2913"/>
              <a:gd name="T19" fmla="*/ 291440 h 2922"/>
              <a:gd name="T20" fmla="*/ 1510028 w 2913"/>
              <a:gd name="T21" fmla="*/ 625395 h 2922"/>
              <a:gd name="T22" fmla="*/ 602533 w 2913"/>
              <a:gd name="T23" fmla="*/ 1526209 h 2922"/>
              <a:gd name="T24" fmla="*/ 0 w 2913"/>
              <a:gd name="T25" fmla="*/ 1800397 h 2922"/>
              <a:gd name="T26" fmla="*/ 203309 w 2913"/>
              <a:gd name="T27" fmla="*/ 1257567 h 2922"/>
              <a:gd name="T28" fmla="*/ 534147 w 2913"/>
              <a:gd name="T29" fmla="*/ 1588441 h 2922"/>
              <a:gd name="T30" fmla="*/ 0 w 2913"/>
              <a:gd name="T31" fmla="*/ 1800397 h 29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13" h="2922">
                <a:moveTo>
                  <a:pt x="2552" y="903"/>
                </a:moveTo>
                <a:cubicBezTo>
                  <a:pt x="2010" y="361"/>
                  <a:pt x="2010" y="361"/>
                  <a:pt x="2010" y="361"/>
                </a:cubicBezTo>
                <a:cubicBezTo>
                  <a:pt x="2281" y="89"/>
                  <a:pt x="2281" y="89"/>
                  <a:pt x="2281" y="89"/>
                </a:cubicBezTo>
                <a:cubicBezTo>
                  <a:pt x="2371" y="0"/>
                  <a:pt x="2517" y="0"/>
                  <a:pt x="2607" y="89"/>
                </a:cubicBezTo>
                <a:cubicBezTo>
                  <a:pt x="2823" y="306"/>
                  <a:pt x="2823" y="306"/>
                  <a:pt x="2823" y="306"/>
                </a:cubicBezTo>
                <a:cubicBezTo>
                  <a:pt x="2913" y="396"/>
                  <a:pt x="2913" y="542"/>
                  <a:pt x="2823" y="632"/>
                </a:cubicBezTo>
                <a:lnTo>
                  <a:pt x="2552" y="903"/>
                </a:lnTo>
                <a:close/>
                <a:moveTo>
                  <a:pt x="978" y="2477"/>
                </a:moveTo>
                <a:cubicBezTo>
                  <a:pt x="436" y="1935"/>
                  <a:pt x="436" y="1935"/>
                  <a:pt x="436" y="1935"/>
                </a:cubicBezTo>
                <a:cubicBezTo>
                  <a:pt x="1909" y="473"/>
                  <a:pt x="1909" y="473"/>
                  <a:pt x="1909" y="473"/>
                </a:cubicBezTo>
                <a:cubicBezTo>
                  <a:pt x="2451" y="1015"/>
                  <a:pt x="2451" y="1015"/>
                  <a:pt x="2451" y="1015"/>
                </a:cubicBezTo>
                <a:lnTo>
                  <a:pt x="978" y="2477"/>
                </a:lnTo>
                <a:close/>
                <a:moveTo>
                  <a:pt x="0" y="2922"/>
                </a:moveTo>
                <a:cubicBezTo>
                  <a:pt x="330" y="2041"/>
                  <a:pt x="330" y="2041"/>
                  <a:pt x="330" y="2041"/>
                </a:cubicBezTo>
                <a:cubicBezTo>
                  <a:pt x="867" y="2578"/>
                  <a:pt x="867" y="2578"/>
                  <a:pt x="867" y="2578"/>
                </a:cubicBezTo>
                <a:lnTo>
                  <a:pt x="0" y="2922"/>
                </a:lnTo>
                <a:close/>
              </a:path>
            </a:pathLst>
          </a:custGeom>
          <a:solidFill>
            <a:srgbClr val="10BCCE"/>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 name="KSO_Shape"/>
          <p:cNvSpPr>
            <a:spLocks/>
          </p:cNvSpPr>
          <p:nvPr/>
        </p:nvSpPr>
        <p:spPr bwMode="auto">
          <a:xfrm>
            <a:off x="691257" y="4925959"/>
            <a:ext cx="269308" cy="270226"/>
          </a:xfrm>
          <a:custGeom>
            <a:avLst/>
            <a:gdLst>
              <a:gd name="T0" fmla="*/ 1572253 w 2913"/>
              <a:gd name="T1" fmla="*/ 556386 h 2922"/>
              <a:gd name="T2" fmla="*/ 1238334 w 2913"/>
              <a:gd name="T3" fmla="*/ 222431 h 2922"/>
              <a:gd name="T4" fmla="*/ 1405293 w 2913"/>
              <a:gd name="T5" fmla="*/ 54838 h 2922"/>
              <a:gd name="T6" fmla="*/ 1606138 w 2913"/>
              <a:gd name="T7" fmla="*/ 54838 h 2922"/>
              <a:gd name="T8" fmla="*/ 1739212 w 2913"/>
              <a:gd name="T9" fmla="*/ 188543 h 2922"/>
              <a:gd name="T10" fmla="*/ 1739212 w 2913"/>
              <a:gd name="T11" fmla="*/ 389408 h 2922"/>
              <a:gd name="T12" fmla="*/ 1572253 w 2913"/>
              <a:gd name="T13" fmla="*/ 556386 h 2922"/>
              <a:gd name="T14" fmla="*/ 602533 w 2913"/>
              <a:gd name="T15" fmla="*/ 1526209 h 2922"/>
              <a:gd name="T16" fmla="*/ 268614 w 2913"/>
              <a:gd name="T17" fmla="*/ 1192255 h 2922"/>
              <a:gd name="T18" fmla="*/ 1176109 w 2913"/>
              <a:gd name="T19" fmla="*/ 291440 h 2922"/>
              <a:gd name="T20" fmla="*/ 1510028 w 2913"/>
              <a:gd name="T21" fmla="*/ 625395 h 2922"/>
              <a:gd name="T22" fmla="*/ 602533 w 2913"/>
              <a:gd name="T23" fmla="*/ 1526209 h 2922"/>
              <a:gd name="T24" fmla="*/ 0 w 2913"/>
              <a:gd name="T25" fmla="*/ 1800397 h 2922"/>
              <a:gd name="T26" fmla="*/ 203309 w 2913"/>
              <a:gd name="T27" fmla="*/ 1257567 h 2922"/>
              <a:gd name="T28" fmla="*/ 534147 w 2913"/>
              <a:gd name="T29" fmla="*/ 1588441 h 2922"/>
              <a:gd name="T30" fmla="*/ 0 w 2913"/>
              <a:gd name="T31" fmla="*/ 1800397 h 29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13" h="2922">
                <a:moveTo>
                  <a:pt x="2552" y="903"/>
                </a:moveTo>
                <a:cubicBezTo>
                  <a:pt x="2010" y="361"/>
                  <a:pt x="2010" y="361"/>
                  <a:pt x="2010" y="361"/>
                </a:cubicBezTo>
                <a:cubicBezTo>
                  <a:pt x="2281" y="89"/>
                  <a:pt x="2281" y="89"/>
                  <a:pt x="2281" y="89"/>
                </a:cubicBezTo>
                <a:cubicBezTo>
                  <a:pt x="2371" y="0"/>
                  <a:pt x="2517" y="0"/>
                  <a:pt x="2607" y="89"/>
                </a:cubicBezTo>
                <a:cubicBezTo>
                  <a:pt x="2823" y="306"/>
                  <a:pt x="2823" y="306"/>
                  <a:pt x="2823" y="306"/>
                </a:cubicBezTo>
                <a:cubicBezTo>
                  <a:pt x="2913" y="396"/>
                  <a:pt x="2913" y="542"/>
                  <a:pt x="2823" y="632"/>
                </a:cubicBezTo>
                <a:lnTo>
                  <a:pt x="2552" y="903"/>
                </a:lnTo>
                <a:close/>
                <a:moveTo>
                  <a:pt x="978" y="2477"/>
                </a:moveTo>
                <a:cubicBezTo>
                  <a:pt x="436" y="1935"/>
                  <a:pt x="436" y="1935"/>
                  <a:pt x="436" y="1935"/>
                </a:cubicBezTo>
                <a:cubicBezTo>
                  <a:pt x="1909" y="473"/>
                  <a:pt x="1909" y="473"/>
                  <a:pt x="1909" y="473"/>
                </a:cubicBezTo>
                <a:cubicBezTo>
                  <a:pt x="2451" y="1015"/>
                  <a:pt x="2451" y="1015"/>
                  <a:pt x="2451" y="1015"/>
                </a:cubicBezTo>
                <a:lnTo>
                  <a:pt x="978" y="2477"/>
                </a:lnTo>
                <a:close/>
                <a:moveTo>
                  <a:pt x="0" y="2922"/>
                </a:moveTo>
                <a:cubicBezTo>
                  <a:pt x="330" y="2041"/>
                  <a:pt x="330" y="2041"/>
                  <a:pt x="330" y="2041"/>
                </a:cubicBezTo>
                <a:cubicBezTo>
                  <a:pt x="867" y="2578"/>
                  <a:pt x="867" y="2578"/>
                  <a:pt x="867" y="2578"/>
                </a:cubicBezTo>
                <a:lnTo>
                  <a:pt x="0" y="2922"/>
                </a:lnTo>
                <a:close/>
              </a:path>
            </a:pathLst>
          </a:custGeom>
          <a:solidFill>
            <a:srgbClr val="10BCCE"/>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0BCCE"/>
        </a:solidFill>
        <a:effectLst/>
      </p:bgPr>
    </p:bg>
    <p:spTree>
      <p:nvGrpSpPr>
        <p:cNvPr id="1" name=""/>
        <p:cNvGrpSpPr/>
        <p:nvPr/>
      </p:nvGrpSpPr>
      <p:grpSpPr>
        <a:xfrm>
          <a:off x="0" y="0"/>
          <a:ext cx="0" cy="0"/>
          <a:chOff x="0" y="0"/>
          <a:chExt cx="0" cy="0"/>
        </a:xfrm>
      </p:grpSpPr>
      <p:sp>
        <p:nvSpPr>
          <p:cNvPr id="20" name="矩形 19"/>
          <p:cNvSpPr/>
          <p:nvPr/>
        </p:nvSpPr>
        <p:spPr>
          <a:xfrm>
            <a:off x="794" y="0"/>
            <a:ext cx="12192000" cy="202241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prstClr val="white"/>
              </a:solidFill>
              <a:latin typeface="Century Gothic"/>
              <a:ea typeface="微软雅黑"/>
            </a:endParaRPr>
          </a:p>
        </p:txBody>
      </p:sp>
      <p:sp>
        <p:nvSpPr>
          <p:cNvPr id="4" name="文本框 3"/>
          <p:cNvSpPr txBox="1"/>
          <p:nvPr/>
        </p:nvSpPr>
        <p:spPr>
          <a:xfrm>
            <a:off x="3126694" y="2475576"/>
            <a:ext cx="5940203" cy="861774"/>
          </a:xfrm>
          <a:prstGeom prst="rect">
            <a:avLst/>
          </a:prstGeom>
          <a:noFill/>
        </p:spPr>
        <p:txBody>
          <a:bodyPr wrap="square" rtlCol="0">
            <a:spAutoFit/>
          </a:bodyPr>
          <a:lstStyle/>
          <a:p>
            <a:pPr algn="ctr">
              <a:lnSpc>
                <a:spcPts val="6000"/>
              </a:lnSpc>
            </a:pPr>
            <a:r>
              <a:rPr kumimoji="1" lang="en-US" altLang="zh-CN" sz="5867" b="1" dirty="0">
                <a:latin typeface="Century Gothic"/>
                <a:ea typeface="微软雅黑"/>
              </a:rPr>
              <a:t>THANK</a:t>
            </a:r>
            <a:r>
              <a:rPr kumimoji="1" lang="zh-CN" altLang="en-US" sz="5867" b="1" dirty="0">
                <a:latin typeface="Century Gothic"/>
                <a:ea typeface="微软雅黑"/>
              </a:rPr>
              <a:t> </a:t>
            </a:r>
            <a:r>
              <a:rPr kumimoji="1" lang="en-US" altLang="zh-CN" sz="5867" b="1" dirty="0">
                <a:latin typeface="Century Gothic"/>
                <a:ea typeface="微软雅黑"/>
              </a:rPr>
              <a:t>YOU</a:t>
            </a:r>
            <a:endParaRPr kumimoji="1" lang="zh-CN" altLang="en-US" sz="5867" b="1" dirty="0">
              <a:latin typeface="Century Gothic"/>
              <a:ea typeface="微软雅黑"/>
            </a:endParaRPr>
          </a:p>
        </p:txBody>
      </p:sp>
      <p:grpSp>
        <p:nvGrpSpPr>
          <p:cNvPr id="11" name="组合 10"/>
          <p:cNvGrpSpPr/>
          <p:nvPr/>
        </p:nvGrpSpPr>
        <p:grpSpPr>
          <a:xfrm>
            <a:off x="4228790" y="510248"/>
            <a:ext cx="1077106" cy="1077106"/>
            <a:chOff x="3170996" y="382686"/>
            <a:chExt cx="807829" cy="807829"/>
          </a:xfrm>
        </p:grpSpPr>
        <p:sp>
          <p:nvSpPr>
            <p:cNvPr id="6" name="椭圆 5"/>
            <p:cNvSpPr/>
            <p:nvPr/>
          </p:nvSpPr>
          <p:spPr>
            <a:xfrm>
              <a:off x="3170996" y="382686"/>
              <a:ext cx="807829" cy="807829"/>
            </a:xfrm>
            <a:prstGeom prst="ellipse">
              <a:avLst/>
            </a:prstGeom>
            <a:solidFill>
              <a:schemeClr val="tx1"/>
            </a:solidFill>
            <a:ln w="76200" cmpd="sng">
              <a:solidFill>
                <a:schemeClr val="accent5"/>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6000"/>
                </a:lnSpc>
              </a:pPr>
              <a:endParaRPr kumimoji="1" lang="zh-CN" altLang="en-US" sz="5867" b="1" dirty="0">
                <a:solidFill>
                  <a:srgbClr val="26CCC5"/>
                </a:solidFill>
                <a:latin typeface="Century Gothic"/>
                <a:ea typeface="微软雅黑"/>
              </a:endParaRPr>
            </a:p>
          </p:txBody>
        </p:sp>
        <p:sp>
          <p:nvSpPr>
            <p:cNvPr id="7" name="文本框 6"/>
            <p:cNvSpPr txBox="1"/>
            <p:nvPr/>
          </p:nvSpPr>
          <p:spPr>
            <a:xfrm>
              <a:off x="3426912" y="443558"/>
              <a:ext cx="295995" cy="646330"/>
            </a:xfrm>
            <a:prstGeom prst="rect">
              <a:avLst/>
            </a:prstGeom>
            <a:noFill/>
          </p:spPr>
          <p:txBody>
            <a:bodyPr wrap="none" rtlCol="0">
              <a:spAutoFit/>
            </a:bodyPr>
            <a:lstStyle/>
            <a:p>
              <a:pPr algn="ctr">
                <a:lnSpc>
                  <a:spcPts val="6000"/>
                </a:lnSpc>
              </a:pPr>
              <a:r>
                <a:rPr kumimoji="1" lang="en-US" altLang="zh-CN" sz="5867" b="1" dirty="0" smtClean="0">
                  <a:solidFill>
                    <a:srgbClr val="4BACC6"/>
                  </a:solidFill>
                  <a:latin typeface="Century Gothic"/>
                  <a:ea typeface="微软雅黑"/>
                </a:rPr>
                <a:t>I</a:t>
              </a:r>
              <a:endParaRPr kumimoji="1" lang="zh-CN" altLang="en-US" sz="5867" b="1" dirty="0">
                <a:solidFill>
                  <a:srgbClr val="4BACC6"/>
                </a:solidFill>
                <a:latin typeface="Century Gothic"/>
                <a:ea typeface="微软雅黑"/>
              </a:endParaRPr>
            </a:p>
          </p:txBody>
        </p:sp>
      </p:grpSp>
      <p:grpSp>
        <p:nvGrpSpPr>
          <p:cNvPr id="2" name="组合 1"/>
          <p:cNvGrpSpPr/>
          <p:nvPr/>
        </p:nvGrpSpPr>
        <p:grpSpPr>
          <a:xfrm>
            <a:off x="2899336" y="510248"/>
            <a:ext cx="1077105" cy="1077106"/>
            <a:chOff x="2173906" y="382686"/>
            <a:chExt cx="807829" cy="807829"/>
          </a:xfrm>
        </p:grpSpPr>
        <p:sp>
          <p:nvSpPr>
            <p:cNvPr id="5" name="椭圆 4"/>
            <p:cNvSpPr/>
            <p:nvPr/>
          </p:nvSpPr>
          <p:spPr>
            <a:xfrm>
              <a:off x="2173906" y="382686"/>
              <a:ext cx="807829" cy="807829"/>
            </a:xfrm>
            <a:prstGeom prst="ellipse">
              <a:avLst/>
            </a:prstGeom>
            <a:solidFill>
              <a:schemeClr val="tx1"/>
            </a:solidFill>
            <a:ln w="76200" cmpd="sng">
              <a:solidFill>
                <a:schemeClr val="accent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6000"/>
                </a:lnSpc>
              </a:pPr>
              <a:endParaRPr kumimoji="1" lang="zh-CN" altLang="en-US" sz="5867" b="1" dirty="0">
                <a:solidFill>
                  <a:srgbClr val="26CCC5"/>
                </a:solidFill>
                <a:latin typeface="Century Gothic"/>
                <a:ea typeface="微软雅黑"/>
              </a:endParaRPr>
            </a:p>
          </p:txBody>
        </p:sp>
        <p:sp>
          <p:nvSpPr>
            <p:cNvPr id="8" name="文本框 7"/>
            <p:cNvSpPr txBox="1"/>
            <p:nvPr/>
          </p:nvSpPr>
          <p:spPr>
            <a:xfrm>
              <a:off x="2271726" y="443558"/>
              <a:ext cx="612187" cy="646330"/>
            </a:xfrm>
            <a:prstGeom prst="rect">
              <a:avLst/>
            </a:prstGeom>
            <a:noFill/>
          </p:spPr>
          <p:txBody>
            <a:bodyPr wrap="none" rtlCol="0">
              <a:spAutoFit/>
            </a:bodyPr>
            <a:lstStyle/>
            <a:p>
              <a:pPr algn="ctr">
                <a:lnSpc>
                  <a:spcPts val="6000"/>
                </a:lnSpc>
              </a:pPr>
              <a:r>
                <a:rPr kumimoji="1" lang="en-US" altLang="zh-CN" sz="5867" b="1" dirty="0" smtClean="0">
                  <a:solidFill>
                    <a:srgbClr val="26CCC5"/>
                  </a:solidFill>
                  <a:latin typeface="Century Gothic"/>
                  <a:ea typeface="微软雅黑"/>
                </a:rPr>
                <a:t>G</a:t>
              </a:r>
              <a:endParaRPr kumimoji="1" lang="zh-CN" altLang="en-US" sz="5867" b="1" dirty="0">
                <a:solidFill>
                  <a:srgbClr val="26CCC5"/>
                </a:solidFill>
                <a:latin typeface="Century Gothic"/>
                <a:ea typeface="微软雅黑"/>
              </a:endParaRPr>
            </a:p>
          </p:txBody>
        </p:sp>
      </p:grpSp>
      <p:grpSp>
        <p:nvGrpSpPr>
          <p:cNvPr id="12" name="组合 11"/>
          <p:cNvGrpSpPr/>
          <p:nvPr/>
        </p:nvGrpSpPr>
        <p:grpSpPr>
          <a:xfrm>
            <a:off x="5558243" y="510248"/>
            <a:ext cx="1077105" cy="1077106"/>
            <a:chOff x="4168086" y="382686"/>
            <a:chExt cx="807829" cy="807829"/>
          </a:xfrm>
        </p:grpSpPr>
        <p:sp>
          <p:nvSpPr>
            <p:cNvPr id="9" name="椭圆 8"/>
            <p:cNvSpPr/>
            <p:nvPr/>
          </p:nvSpPr>
          <p:spPr>
            <a:xfrm>
              <a:off x="4168086" y="382686"/>
              <a:ext cx="807829" cy="807829"/>
            </a:xfrm>
            <a:prstGeom prst="ellipse">
              <a:avLst/>
            </a:prstGeom>
            <a:solidFill>
              <a:schemeClr val="tx1"/>
            </a:solidFill>
            <a:ln w="76200" cmpd="sng">
              <a:solidFill>
                <a:schemeClr val="accent3"/>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6000"/>
                </a:lnSpc>
              </a:pPr>
              <a:endParaRPr kumimoji="1" lang="zh-CN" altLang="en-US" sz="5867" b="1" dirty="0">
                <a:solidFill>
                  <a:srgbClr val="26CCC5"/>
                </a:solidFill>
                <a:latin typeface="Century Gothic"/>
                <a:ea typeface="微软雅黑"/>
              </a:endParaRPr>
            </a:p>
          </p:txBody>
        </p:sp>
        <p:sp>
          <p:nvSpPr>
            <p:cNvPr id="10" name="文本框 9"/>
            <p:cNvSpPr txBox="1"/>
            <p:nvPr/>
          </p:nvSpPr>
          <p:spPr>
            <a:xfrm>
              <a:off x="4356074" y="443558"/>
              <a:ext cx="431850" cy="646330"/>
            </a:xfrm>
            <a:prstGeom prst="rect">
              <a:avLst/>
            </a:prstGeom>
            <a:noFill/>
          </p:spPr>
          <p:txBody>
            <a:bodyPr wrap="none" rtlCol="0">
              <a:spAutoFit/>
            </a:bodyPr>
            <a:lstStyle/>
            <a:p>
              <a:pPr algn="ctr">
                <a:lnSpc>
                  <a:spcPts val="6000"/>
                </a:lnSpc>
              </a:pPr>
              <a:r>
                <a:rPr kumimoji="1" lang="en-US" altLang="zh-CN" sz="5867" b="1" dirty="0" smtClean="0">
                  <a:solidFill>
                    <a:srgbClr val="1B8DA8"/>
                  </a:solidFill>
                  <a:latin typeface="Century Gothic"/>
                  <a:ea typeface="微软雅黑"/>
                </a:rPr>
                <a:t>S</a:t>
              </a:r>
              <a:endParaRPr kumimoji="1" lang="zh-CN" altLang="en-US" sz="5867" b="1" dirty="0">
                <a:solidFill>
                  <a:srgbClr val="1B8DA8"/>
                </a:solidFill>
                <a:latin typeface="Century Gothic"/>
                <a:ea typeface="微软雅黑"/>
              </a:endParaRPr>
            </a:p>
          </p:txBody>
        </p:sp>
      </p:grpSp>
      <p:grpSp>
        <p:nvGrpSpPr>
          <p:cNvPr id="13" name="组合 12"/>
          <p:cNvGrpSpPr/>
          <p:nvPr/>
        </p:nvGrpSpPr>
        <p:grpSpPr>
          <a:xfrm>
            <a:off x="6887696" y="510248"/>
            <a:ext cx="1077105" cy="1077106"/>
            <a:chOff x="5165176" y="382686"/>
            <a:chExt cx="807829" cy="807829"/>
          </a:xfrm>
        </p:grpSpPr>
        <p:sp>
          <p:nvSpPr>
            <p:cNvPr id="15" name="椭圆 14"/>
            <p:cNvSpPr/>
            <p:nvPr/>
          </p:nvSpPr>
          <p:spPr>
            <a:xfrm>
              <a:off x="5165176" y="382686"/>
              <a:ext cx="807829" cy="807829"/>
            </a:xfrm>
            <a:prstGeom prst="ellipse">
              <a:avLst/>
            </a:prstGeom>
            <a:solidFill>
              <a:schemeClr val="tx1"/>
            </a:solidFill>
            <a:ln w="76200" cmpd="sng">
              <a:solidFill>
                <a:srgbClr val="104D7E"/>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6000"/>
                </a:lnSpc>
              </a:pPr>
              <a:endParaRPr kumimoji="1" lang="zh-CN" altLang="en-US" sz="5867" b="1" dirty="0">
                <a:solidFill>
                  <a:srgbClr val="26CCC5"/>
                </a:solidFill>
                <a:latin typeface="Century Gothic"/>
                <a:ea typeface="微软雅黑"/>
              </a:endParaRPr>
            </a:p>
          </p:txBody>
        </p:sp>
        <p:sp>
          <p:nvSpPr>
            <p:cNvPr id="16" name="文本框 15"/>
            <p:cNvSpPr txBox="1"/>
            <p:nvPr/>
          </p:nvSpPr>
          <p:spPr>
            <a:xfrm>
              <a:off x="5336332" y="443558"/>
              <a:ext cx="465512" cy="646330"/>
            </a:xfrm>
            <a:prstGeom prst="rect">
              <a:avLst/>
            </a:prstGeom>
            <a:noFill/>
          </p:spPr>
          <p:txBody>
            <a:bodyPr wrap="none" rtlCol="0">
              <a:spAutoFit/>
            </a:bodyPr>
            <a:lstStyle/>
            <a:p>
              <a:pPr algn="ctr">
                <a:lnSpc>
                  <a:spcPts val="6000"/>
                </a:lnSpc>
              </a:pPr>
              <a:r>
                <a:rPr kumimoji="1" lang="en-US" altLang="zh-CN" sz="5867" b="1" dirty="0">
                  <a:solidFill>
                    <a:srgbClr val="104D7E"/>
                  </a:solidFill>
                  <a:latin typeface="Century Gothic"/>
                  <a:ea typeface="微软雅黑"/>
                </a:rPr>
                <a:t>R</a:t>
              </a:r>
              <a:endParaRPr kumimoji="1" lang="zh-CN" altLang="en-US" sz="5867" b="1" dirty="0">
                <a:solidFill>
                  <a:srgbClr val="104D7E"/>
                </a:solidFill>
                <a:latin typeface="Century Gothic"/>
                <a:ea typeface="微软雅黑"/>
              </a:endParaRPr>
            </a:p>
          </p:txBody>
        </p:sp>
      </p:grpSp>
      <p:grpSp>
        <p:nvGrpSpPr>
          <p:cNvPr id="14" name="组合 13"/>
          <p:cNvGrpSpPr/>
          <p:nvPr/>
        </p:nvGrpSpPr>
        <p:grpSpPr>
          <a:xfrm>
            <a:off x="8217150" y="510248"/>
            <a:ext cx="1077105" cy="1077106"/>
            <a:chOff x="6162266" y="382686"/>
            <a:chExt cx="807829" cy="807829"/>
          </a:xfrm>
        </p:grpSpPr>
        <p:sp>
          <p:nvSpPr>
            <p:cNvPr id="18" name="椭圆 17"/>
            <p:cNvSpPr/>
            <p:nvPr/>
          </p:nvSpPr>
          <p:spPr>
            <a:xfrm>
              <a:off x="6162266" y="382686"/>
              <a:ext cx="807829" cy="807829"/>
            </a:xfrm>
            <a:prstGeom prst="ellipse">
              <a:avLst/>
            </a:prstGeom>
            <a:solidFill>
              <a:schemeClr val="tx1"/>
            </a:solidFill>
            <a:ln w="76200" cmpd="sng">
              <a:solidFill>
                <a:schemeClr val="accent6"/>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6000"/>
                </a:lnSpc>
              </a:pPr>
              <a:endParaRPr kumimoji="1" lang="zh-CN" altLang="en-US" sz="5867" b="1" dirty="0">
                <a:solidFill>
                  <a:srgbClr val="26CCC5"/>
                </a:solidFill>
                <a:latin typeface="Century Gothic"/>
                <a:ea typeface="微软雅黑"/>
              </a:endParaRPr>
            </a:p>
          </p:txBody>
        </p:sp>
        <p:sp>
          <p:nvSpPr>
            <p:cNvPr id="19" name="文本框 18"/>
            <p:cNvSpPr txBox="1"/>
            <p:nvPr/>
          </p:nvSpPr>
          <p:spPr>
            <a:xfrm>
              <a:off x="6350254" y="443558"/>
              <a:ext cx="431850" cy="646330"/>
            </a:xfrm>
            <a:prstGeom prst="rect">
              <a:avLst/>
            </a:prstGeom>
            <a:noFill/>
          </p:spPr>
          <p:txBody>
            <a:bodyPr wrap="none" rtlCol="0">
              <a:spAutoFit/>
            </a:bodyPr>
            <a:lstStyle/>
            <a:p>
              <a:pPr algn="ctr">
                <a:lnSpc>
                  <a:spcPts val="6000"/>
                </a:lnSpc>
              </a:pPr>
              <a:r>
                <a:rPr kumimoji="1" lang="en-US" altLang="zh-CN" sz="5867" b="1" dirty="0" smtClean="0">
                  <a:solidFill>
                    <a:srgbClr val="808684"/>
                  </a:solidFill>
                  <a:latin typeface="Century Gothic"/>
                  <a:ea typeface="微软雅黑"/>
                </a:rPr>
                <a:t>S</a:t>
              </a:r>
              <a:endParaRPr kumimoji="1" lang="zh-CN" altLang="en-US" sz="5867" b="1" dirty="0">
                <a:solidFill>
                  <a:srgbClr val="808684"/>
                </a:solidFill>
                <a:latin typeface="Century Gothic"/>
                <a:ea typeface="微软雅黑"/>
              </a:endParaRPr>
            </a:p>
          </p:txBody>
        </p:sp>
      </p:grpSp>
      <p:sp>
        <p:nvSpPr>
          <p:cNvPr id="17" name="文本框 16"/>
          <p:cNvSpPr txBox="1"/>
          <p:nvPr/>
        </p:nvSpPr>
        <p:spPr>
          <a:xfrm>
            <a:off x="3126694" y="3629582"/>
            <a:ext cx="5940203" cy="1311128"/>
          </a:xfrm>
          <a:prstGeom prst="rect">
            <a:avLst/>
          </a:prstGeom>
          <a:noFill/>
          <a:ln>
            <a:noFill/>
          </a:ln>
        </p:spPr>
        <p:txBody>
          <a:bodyPr wrap="square" rtlCol="0">
            <a:spAutoFit/>
          </a:bodyPr>
          <a:lstStyle/>
          <a:p>
            <a:pPr algn="ctr">
              <a:lnSpc>
                <a:spcPct val="90000"/>
              </a:lnSpc>
            </a:pPr>
            <a:r>
              <a:rPr kumimoji="1" lang="zh-CN" altLang="en-US" sz="8800" b="1" dirty="0">
                <a:solidFill>
                  <a:prstClr val="white"/>
                </a:solidFill>
                <a:latin typeface="+mn-ea"/>
              </a:rPr>
              <a:t>感谢聆听</a:t>
            </a:r>
          </a:p>
        </p:txBody>
      </p:sp>
      <p:cxnSp>
        <p:nvCxnSpPr>
          <p:cNvPr id="3" name="直线连接符 2"/>
          <p:cNvCxnSpPr/>
          <p:nvPr/>
        </p:nvCxnSpPr>
        <p:spPr>
          <a:xfrm>
            <a:off x="3462595" y="3456809"/>
            <a:ext cx="5268401"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4" name="Picture 4"/>
          <p:cNvPicPr>
            <a:picLocks noChangeAspect="1" noChangeArrowheads="1"/>
          </p:cNvPicPr>
          <p:nvPr/>
        </p:nvPicPr>
        <p:blipFill>
          <a:blip r:embed="rId2">
            <a:clrChange>
              <a:clrFrom>
                <a:srgbClr val="FFFFFF"/>
              </a:clrFrom>
              <a:clrTo>
                <a:srgbClr val="FFFFFF">
                  <a:alpha val="0"/>
                </a:srgbClr>
              </a:clrTo>
            </a:clrChange>
          </a:blip>
          <a:stretch>
            <a:fillRect/>
          </a:stretch>
        </p:blipFill>
        <p:spPr bwMode="auto">
          <a:xfrm>
            <a:off x="8217150" y="5798477"/>
            <a:ext cx="3975644" cy="1059524"/>
          </a:xfrm>
          <a:prstGeom prst="rect">
            <a:avLst/>
          </a:prstGeom>
          <a:noFill/>
          <a:ln>
            <a:noFill/>
          </a:ln>
        </p:spPr>
      </p:pic>
      <p:sp>
        <p:nvSpPr>
          <p:cNvPr id="25" name="文本框 21"/>
          <p:cNvSpPr txBox="1"/>
          <p:nvPr/>
        </p:nvSpPr>
        <p:spPr>
          <a:xfrm>
            <a:off x="4355692" y="5085610"/>
            <a:ext cx="3482205" cy="461665"/>
          </a:xfrm>
          <a:prstGeom prst="rect">
            <a:avLst/>
          </a:prstGeom>
          <a:noFill/>
        </p:spPr>
        <p:txBody>
          <a:bodyPr wrap="square" rtlCol="0">
            <a:spAutoFit/>
          </a:bodyPr>
          <a:lstStyle/>
          <a:p>
            <a:pPr algn="ctr"/>
            <a:r>
              <a:rPr kumimoji="1" lang="en-US" altLang="zh-CN" b="1" dirty="0" smtClean="0">
                <a:latin typeface="+mn-ea"/>
              </a:rPr>
              <a:t>2017</a:t>
            </a:r>
            <a:r>
              <a:rPr kumimoji="1" lang="zh-CN" altLang="en-US" b="1" dirty="0" smtClean="0">
                <a:latin typeface="+mn-ea"/>
              </a:rPr>
              <a:t>年</a:t>
            </a:r>
            <a:r>
              <a:rPr kumimoji="1" lang="en-US" altLang="zh-CN" b="1" dirty="0" smtClean="0">
                <a:latin typeface="+mn-ea"/>
              </a:rPr>
              <a:t>11</a:t>
            </a:r>
            <a:r>
              <a:rPr kumimoji="1" lang="zh-CN" altLang="en-US" b="1" dirty="0" smtClean="0">
                <a:latin typeface="+mn-ea"/>
              </a:rPr>
              <a:t>月</a:t>
            </a:r>
            <a:r>
              <a:rPr kumimoji="1" lang="en-US" altLang="zh-CN" b="1" dirty="0" smtClean="0">
                <a:latin typeface="+mn-ea"/>
              </a:rPr>
              <a:t>22</a:t>
            </a:r>
            <a:r>
              <a:rPr kumimoji="1" lang="zh-CN" altLang="en-US" b="1" dirty="0" smtClean="0">
                <a:latin typeface="+mn-ea"/>
              </a:rPr>
              <a:t>日</a:t>
            </a:r>
            <a:endParaRPr kumimoji="1" lang="en-US" altLang="zh-CN" b="1" dirty="0">
              <a:latin typeface="+mn-ea"/>
            </a:endParaRPr>
          </a:p>
        </p:txBody>
      </p:sp>
    </p:spTree>
    <p:extLst>
      <p:ext uri="{BB962C8B-B14F-4D97-AF65-F5344CB8AC3E}">
        <p14:creationId xmlns:p14="http://schemas.microsoft.com/office/powerpoint/2010/main" xmlns="" val="4236403820"/>
      </p:ext>
    </p:extLst>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组员介绍及任务分工</a:t>
            </a:r>
            <a:endParaRPr kumimoji="1" lang="zh-CN" altLang="en-US" sz="3200" b="1" dirty="0"/>
          </a:p>
        </p:txBody>
      </p:sp>
      <p:pic>
        <p:nvPicPr>
          <p:cNvPr id="2052"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sp>
        <p:nvSpPr>
          <p:cNvPr id="5" name="TextBox 4"/>
          <p:cNvSpPr txBox="1"/>
          <p:nvPr/>
        </p:nvSpPr>
        <p:spPr>
          <a:xfrm>
            <a:off x="1224117" y="1135626"/>
            <a:ext cx="10692581" cy="1569660"/>
          </a:xfrm>
          <a:prstGeom prst="rect">
            <a:avLst/>
          </a:prstGeom>
          <a:noFill/>
        </p:spPr>
        <p:txBody>
          <a:bodyPr wrap="square" rtlCol="0">
            <a:spAutoFit/>
          </a:bodyPr>
          <a:lstStyle/>
          <a:p>
            <a:pPr>
              <a:lnSpc>
                <a:spcPct val="150000"/>
              </a:lnSpc>
            </a:pPr>
            <a:r>
              <a:rPr lang="zh-CN" altLang="en-US" sz="3200" b="1" dirty="0" smtClean="0">
                <a:solidFill>
                  <a:schemeClr val="bg1"/>
                </a:solidFill>
              </a:rPr>
              <a:t>组长：吕晨雪</a:t>
            </a:r>
            <a:endParaRPr lang="en-US" altLang="zh-CN" sz="3200" b="1" dirty="0" smtClean="0">
              <a:solidFill>
                <a:schemeClr val="bg1"/>
              </a:solidFill>
            </a:endParaRPr>
          </a:p>
          <a:p>
            <a:pPr>
              <a:lnSpc>
                <a:spcPct val="150000"/>
              </a:lnSpc>
            </a:pPr>
            <a:r>
              <a:rPr lang="zh-CN" altLang="en-US" sz="3200" b="1" dirty="0" smtClean="0">
                <a:solidFill>
                  <a:schemeClr val="bg1"/>
                </a:solidFill>
              </a:rPr>
              <a:t>组员：付    雪、郭睿诚、徐荣苗、杨艺彤、钟淦圣  </a:t>
            </a:r>
            <a:endParaRPr lang="zh-CN" altLang="en-US" sz="3200" b="1" dirty="0">
              <a:solidFill>
                <a:schemeClr val="bg1"/>
              </a:solidFill>
            </a:endParaRPr>
          </a:p>
        </p:txBody>
      </p:sp>
      <p:pic>
        <p:nvPicPr>
          <p:cNvPr id="6" name="Picture 2"/>
          <p:cNvPicPr>
            <a:picLocks noChangeAspect="1" noChangeArrowheads="1"/>
          </p:cNvPicPr>
          <p:nvPr/>
        </p:nvPicPr>
        <p:blipFill>
          <a:blip r:embed="rId5">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pic>
        <p:nvPicPr>
          <p:cNvPr id="7" name="图片 6"/>
          <p:cNvPicPr>
            <a:picLocks noChangeAspect="1"/>
          </p:cNvPicPr>
          <p:nvPr/>
        </p:nvPicPr>
        <p:blipFill>
          <a:blip r:embed="rId6">
            <a:duotone>
              <a:prstClr val="black"/>
              <a:schemeClr val="accent5">
                <a:tint val="45000"/>
                <a:satMod val="400000"/>
              </a:schemeClr>
            </a:duotone>
            <a:extLst>
              <a:ext uri="{BEBA8EAE-BF5A-486C-A8C5-ECC9F3942E4B}">
                <a14:imgProps xmlns="" xmlns:a14="http://schemas.microsoft.com/office/drawing/2010/main">
                  <a14:imgLayer r:embed="rId7">
                    <a14:imgEffect>
                      <a14:saturation sat="400000"/>
                    </a14:imgEffect>
                    <a14:imgEffect>
                      <a14:brightnessContrast contrast="40000"/>
                    </a14:imgEffect>
                  </a14:imgLayer>
                </a14:imgProps>
              </a:ext>
              <a:ext uri="{28A0092B-C50C-407E-A947-70E740481C1C}">
                <a14:useLocalDpi xmlns="" xmlns:a14="http://schemas.microsoft.com/office/drawing/2010/main" val="0"/>
              </a:ext>
            </a:extLst>
          </a:blip>
          <a:stretch>
            <a:fillRect/>
          </a:stretch>
        </p:blipFill>
        <p:spPr>
          <a:xfrm>
            <a:off x="511555" y="1342104"/>
            <a:ext cx="506084" cy="506084"/>
          </a:xfrm>
          <a:prstGeom prst="rect">
            <a:avLst/>
          </a:prstGeom>
          <a:noFill/>
        </p:spPr>
      </p:pic>
      <p:pic>
        <p:nvPicPr>
          <p:cNvPr id="8" name="图片 7"/>
          <p:cNvPicPr>
            <a:picLocks noChangeAspect="1"/>
          </p:cNvPicPr>
          <p:nvPr/>
        </p:nvPicPr>
        <p:blipFill>
          <a:blip r:embed="rId6">
            <a:duotone>
              <a:prstClr val="black"/>
              <a:schemeClr val="accent5">
                <a:tint val="45000"/>
                <a:satMod val="400000"/>
              </a:schemeClr>
            </a:duotone>
            <a:extLst>
              <a:ext uri="{BEBA8EAE-BF5A-486C-A8C5-ECC9F3942E4B}">
                <a14:imgProps xmlns="" xmlns:a14="http://schemas.microsoft.com/office/drawing/2010/main">
                  <a14:imgLayer r:embed="rId7">
                    <a14:imgEffect>
                      <a14:saturation sat="400000"/>
                    </a14:imgEffect>
                    <a14:imgEffect>
                      <a14:brightnessContrast contrast="40000"/>
                    </a14:imgEffect>
                  </a14:imgLayer>
                </a14:imgProps>
              </a:ext>
              <a:ext uri="{28A0092B-C50C-407E-A947-70E740481C1C}">
                <a14:useLocalDpi xmlns="" xmlns:a14="http://schemas.microsoft.com/office/drawing/2010/main" val="0"/>
              </a:ext>
            </a:extLst>
          </a:blip>
          <a:stretch>
            <a:fillRect/>
          </a:stretch>
        </p:blipFill>
        <p:spPr>
          <a:xfrm>
            <a:off x="511555" y="2000588"/>
            <a:ext cx="506084" cy="506084"/>
          </a:xfrm>
          <a:prstGeom prst="rect">
            <a:avLst/>
          </a:prstGeom>
          <a:noFill/>
        </p:spPr>
      </p:pic>
      <p:sp>
        <p:nvSpPr>
          <p:cNvPr id="9" name="MH_Other_10"/>
          <p:cNvSpPr>
            <a:spLocks noEditPoints="1"/>
          </p:cNvSpPr>
          <p:nvPr>
            <p:custDataLst>
              <p:tags r:id="rId1"/>
            </p:custDataLst>
          </p:nvPr>
        </p:nvSpPr>
        <p:spPr bwMode="auto">
          <a:xfrm>
            <a:off x="3598938" y="383458"/>
            <a:ext cx="446520" cy="272688"/>
          </a:xfrm>
          <a:custGeom>
            <a:avLst/>
            <a:gdLst>
              <a:gd name="T0" fmla="*/ 2147483646 w 3545"/>
              <a:gd name="T1" fmla="*/ 2147483646 h 2230"/>
              <a:gd name="T2" fmla="*/ 2147483646 w 3545"/>
              <a:gd name="T3" fmla="*/ 2147483646 h 2230"/>
              <a:gd name="T4" fmla="*/ 2147483646 w 3545"/>
              <a:gd name="T5" fmla="*/ 2147483646 h 2230"/>
              <a:gd name="T6" fmla="*/ 2147483646 w 3545"/>
              <a:gd name="T7" fmla="*/ 2147483646 h 2230"/>
              <a:gd name="T8" fmla="*/ 2147483646 w 3545"/>
              <a:gd name="T9" fmla="*/ 2147483646 h 2230"/>
              <a:gd name="T10" fmla="*/ 2147483646 w 3545"/>
              <a:gd name="T11" fmla="*/ 2147483646 h 2230"/>
              <a:gd name="T12" fmla="*/ 2147483646 w 3545"/>
              <a:gd name="T13" fmla="*/ 2147483646 h 2230"/>
              <a:gd name="T14" fmla="*/ 2147483646 w 3545"/>
              <a:gd name="T15" fmla="*/ 2147483646 h 2230"/>
              <a:gd name="T16" fmla="*/ 2147483646 w 3545"/>
              <a:gd name="T17" fmla="*/ 2147483646 h 2230"/>
              <a:gd name="T18" fmla="*/ 2147483646 w 3545"/>
              <a:gd name="T19" fmla="*/ 2147483646 h 2230"/>
              <a:gd name="T20" fmla="*/ 2147483646 w 3545"/>
              <a:gd name="T21" fmla="*/ 2147483646 h 2230"/>
              <a:gd name="T22" fmla="*/ 2147483646 w 3545"/>
              <a:gd name="T23" fmla="*/ 2147483646 h 2230"/>
              <a:gd name="T24" fmla="*/ 2147483646 w 3545"/>
              <a:gd name="T25" fmla="*/ 2147483646 h 2230"/>
              <a:gd name="T26" fmla="*/ 2147483646 w 3545"/>
              <a:gd name="T27" fmla="*/ 2147483646 h 2230"/>
              <a:gd name="T28" fmla="*/ 2147483646 w 3545"/>
              <a:gd name="T29" fmla="*/ 2147483646 h 2230"/>
              <a:gd name="T30" fmla="*/ 2147483646 w 3545"/>
              <a:gd name="T31" fmla="*/ 2147483646 h 2230"/>
              <a:gd name="T32" fmla="*/ 2147483646 w 3545"/>
              <a:gd name="T33" fmla="*/ 2147483646 h 2230"/>
              <a:gd name="T34" fmla="*/ 2147483646 w 3545"/>
              <a:gd name="T35" fmla="*/ 2147483646 h 2230"/>
              <a:gd name="T36" fmla="*/ 2147483646 w 3545"/>
              <a:gd name="T37" fmla="*/ 2147483646 h 2230"/>
              <a:gd name="T38" fmla="*/ 2147483646 w 3545"/>
              <a:gd name="T39" fmla="*/ 2147483646 h 2230"/>
              <a:gd name="T40" fmla="*/ 2147483646 w 3545"/>
              <a:gd name="T41" fmla="*/ 2147483646 h 2230"/>
              <a:gd name="T42" fmla="*/ 2147483646 w 3545"/>
              <a:gd name="T43" fmla="*/ 2147483646 h 2230"/>
              <a:gd name="T44" fmla="*/ 2147483646 w 3545"/>
              <a:gd name="T45" fmla="*/ 2147483646 h 2230"/>
              <a:gd name="T46" fmla="*/ 2147483646 w 3545"/>
              <a:gd name="T47" fmla="*/ 2147483646 h 2230"/>
              <a:gd name="T48" fmla="*/ 2147483646 w 3545"/>
              <a:gd name="T49" fmla="*/ 2147483646 h 2230"/>
              <a:gd name="T50" fmla="*/ 2147483646 w 3545"/>
              <a:gd name="T51" fmla="*/ 2147483646 h 2230"/>
              <a:gd name="T52" fmla="*/ 2147483646 w 3545"/>
              <a:gd name="T53" fmla="*/ 2147483646 h 2230"/>
              <a:gd name="T54" fmla="*/ 2147483646 w 3545"/>
              <a:gd name="T55" fmla="*/ 2147483646 h 2230"/>
              <a:gd name="T56" fmla="*/ 2147483646 w 3545"/>
              <a:gd name="T57" fmla="*/ 2147483646 h 2230"/>
              <a:gd name="T58" fmla="*/ 2147483646 w 3545"/>
              <a:gd name="T59" fmla="*/ 2147483646 h 2230"/>
              <a:gd name="T60" fmla="*/ 2147483646 w 3545"/>
              <a:gd name="T61" fmla="*/ 2147483646 h 2230"/>
              <a:gd name="T62" fmla="*/ 2147483646 w 3545"/>
              <a:gd name="T63" fmla="*/ 2147483646 h 2230"/>
              <a:gd name="T64" fmla="*/ 2147483646 w 3545"/>
              <a:gd name="T65" fmla="*/ 2147483646 h 2230"/>
              <a:gd name="T66" fmla="*/ 2147483646 w 3545"/>
              <a:gd name="T67" fmla="*/ 2147483646 h 2230"/>
              <a:gd name="T68" fmla="*/ 2147483646 w 3545"/>
              <a:gd name="T69" fmla="*/ 2147483646 h 2230"/>
              <a:gd name="T70" fmla="*/ 2147483646 w 3545"/>
              <a:gd name="T71" fmla="*/ 2147483646 h 2230"/>
              <a:gd name="T72" fmla="*/ 2147483646 w 3545"/>
              <a:gd name="T73" fmla="*/ 2147483646 h 2230"/>
              <a:gd name="T74" fmla="*/ 2147483646 w 3545"/>
              <a:gd name="T75" fmla="*/ 2147483646 h 2230"/>
              <a:gd name="T76" fmla="*/ 2147483646 w 3545"/>
              <a:gd name="T77" fmla="*/ 2147483646 h 2230"/>
              <a:gd name="T78" fmla="*/ 2147483646 w 3545"/>
              <a:gd name="T79" fmla="*/ 2147483646 h 2230"/>
              <a:gd name="T80" fmla="*/ 2147483646 w 3545"/>
              <a:gd name="T81" fmla="*/ 2147483646 h 2230"/>
              <a:gd name="T82" fmla="*/ 2147483646 w 3545"/>
              <a:gd name="T83" fmla="*/ 2147483646 h 2230"/>
              <a:gd name="T84" fmla="*/ 2147483646 w 3545"/>
              <a:gd name="T85" fmla="*/ 2147483646 h 2230"/>
              <a:gd name="T86" fmla="*/ 2147483646 w 3545"/>
              <a:gd name="T87" fmla="*/ 2147483646 h 2230"/>
              <a:gd name="T88" fmla="*/ 2147483646 w 3545"/>
              <a:gd name="T89" fmla="*/ 2147483646 h 2230"/>
              <a:gd name="T90" fmla="*/ 2147483646 w 3545"/>
              <a:gd name="T91" fmla="*/ 2147483646 h 2230"/>
              <a:gd name="T92" fmla="*/ 2147483646 w 3545"/>
              <a:gd name="T93" fmla="*/ 2147483646 h 2230"/>
              <a:gd name="T94" fmla="*/ 2147483646 w 3545"/>
              <a:gd name="T95" fmla="*/ 2147483646 h 2230"/>
              <a:gd name="T96" fmla="*/ 2147483646 w 3545"/>
              <a:gd name="T97" fmla="*/ 2147483646 h 2230"/>
              <a:gd name="T98" fmla="*/ 2147483646 w 3545"/>
              <a:gd name="T99" fmla="*/ 2147483646 h 2230"/>
              <a:gd name="T100" fmla="*/ 2147483646 w 3545"/>
              <a:gd name="T101" fmla="*/ 2147483646 h 2230"/>
              <a:gd name="T102" fmla="*/ 2147483646 w 3545"/>
              <a:gd name="T103" fmla="*/ 2147483646 h 2230"/>
              <a:gd name="T104" fmla="*/ 2147483646 w 3545"/>
              <a:gd name="T105" fmla="*/ 2147483646 h 2230"/>
              <a:gd name="T106" fmla="*/ 2147483646 w 3545"/>
              <a:gd name="T107" fmla="*/ 2147483646 h 2230"/>
              <a:gd name="T108" fmla="*/ 2147483646 w 3545"/>
              <a:gd name="T109" fmla="*/ 2147483646 h 2230"/>
              <a:gd name="T110" fmla="*/ 2147483646 w 3545"/>
              <a:gd name="T111" fmla="*/ 2147483646 h 2230"/>
              <a:gd name="T112" fmla="*/ 2147483646 w 3545"/>
              <a:gd name="T113" fmla="*/ 2147483646 h 22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545" h="2230">
                <a:moveTo>
                  <a:pt x="2903" y="1449"/>
                </a:moveTo>
                <a:lnTo>
                  <a:pt x="2964" y="1453"/>
                </a:lnTo>
                <a:lnTo>
                  <a:pt x="3023" y="1459"/>
                </a:lnTo>
                <a:lnTo>
                  <a:pt x="3079" y="1470"/>
                </a:lnTo>
                <a:lnTo>
                  <a:pt x="3132" y="1485"/>
                </a:lnTo>
                <a:lnTo>
                  <a:pt x="3183" y="1505"/>
                </a:lnTo>
                <a:lnTo>
                  <a:pt x="3230" y="1528"/>
                </a:lnTo>
                <a:lnTo>
                  <a:pt x="3274" y="1557"/>
                </a:lnTo>
                <a:lnTo>
                  <a:pt x="3317" y="1589"/>
                </a:lnTo>
                <a:lnTo>
                  <a:pt x="3354" y="1626"/>
                </a:lnTo>
                <a:lnTo>
                  <a:pt x="3389" y="1667"/>
                </a:lnTo>
                <a:lnTo>
                  <a:pt x="3421" y="1713"/>
                </a:lnTo>
                <a:lnTo>
                  <a:pt x="3449" y="1762"/>
                </a:lnTo>
                <a:lnTo>
                  <a:pt x="3474" y="1816"/>
                </a:lnTo>
                <a:lnTo>
                  <a:pt x="3495" y="1875"/>
                </a:lnTo>
                <a:lnTo>
                  <a:pt x="3513" y="1938"/>
                </a:lnTo>
                <a:lnTo>
                  <a:pt x="3526" y="2004"/>
                </a:lnTo>
                <a:lnTo>
                  <a:pt x="3536" y="2075"/>
                </a:lnTo>
                <a:lnTo>
                  <a:pt x="3542" y="2151"/>
                </a:lnTo>
                <a:lnTo>
                  <a:pt x="3545" y="2230"/>
                </a:lnTo>
                <a:lnTo>
                  <a:pt x="2261" y="2230"/>
                </a:lnTo>
                <a:lnTo>
                  <a:pt x="2262" y="2151"/>
                </a:lnTo>
                <a:lnTo>
                  <a:pt x="2269" y="2075"/>
                </a:lnTo>
                <a:lnTo>
                  <a:pt x="2278" y="2004"/>
                </a:lnTo>
                <a:lnTo>
                  <a:pt x="2292" y="1938"/>
                </a:lnTo>
                <a:lnTo>
                  <a:pt x="2310" y="1875"/>
                </a:lnTo>
                <a:lnTo>
                  <a:pt x="2331" y="1816"/>
                </a:lnTo>
                <a:lnTo>
                  <a:pt x="2355" y="1762"/>
                </a:lnTo>
                <a:lnTo>
                  <a:pt x="2383" y="1713"/>
                </a:lnTo>
                <a:lnTo>
                  <a:pt x="2416" y="1667"/>
                </a:lnTo>
                <a:lnTo>
                  <a:pt x="2450" y="1626"/>
                </a:lnTo>
                <a:lnTo>
                  <a:pt x="2489" y="1589"/>
                </a:lnTo>
                <a:lnTo>
                  <a:pt x="2530" y="1557"/>
                </a:lnTo>
                <a:lnTo>
                  <a:pt x="2574" y="1528"/>
                </a:lnTo>
                <a:lnTo>
                  <a:pt x="2622" y="1505"/>
                </a:lnTo>
                <a:lnTo>
                  <a:pt x="2673" y="1485"/>
                </a:lnTo>
                <a:lnTo>
                  <a:pt x="2726" y="1470"/>
                </a:lnTo>
                <a:lnTo>
                  <a:pt x="2782" y="1459"/>
                </a:lnTo>
                <a:lnTo>
                  <a:pt x="2841" y="1453"/>
                </a:lnTo>
                <a:lnTo>
                  <a:pt x="2903" y="1449"/>
                </a:lnTo>
                <a:close/>
                <a:moveTo>
                  <a:pt x="642" y="1449"/>
                </a:moveTo>
                <a:lnTo>
                  <a:pt x="703" y="1453"/>
                </a:lnTo>
                <a:lnTo>
                  <a:pt x="763" y="1459"/>
                </a:lnTo>
                <a:lnTo>
                  <a:pt x="819" y="1470"/>
                </a:lnTo>
                <a:lnTo>
                  <a:pt x="872" y="1485"/>
                </a:lnTo>
                <a:lnTo>
                  <a:pt x="923" y="1505"/>
                </a:lnTo>
                <a:lnTo>
                  <a:pt x="970" y="1528"/>
                </a:lnTo>
                <a:lnTo>
                  <a:pt x="1014" y="1557"/>
                </a:lnTo>
                <a:lnTo>
                  <a:pt x="1055" y="1589"/>
                </a:lnTo>
                <a:lnTo>
                  <a:pt x="1094" y="1626"/>
                </a:lnTo>
                <a:lnTo>
                  <a:pt x="1129" y="1667"/>
                </a:lnTo>
                <a:lnTo>
                  <a:pt x="1161" y="1713"/>
                </a:lnTo>
                <a:lnTo>
                  <a:pt x="1189" y="1762"/>
                </a:lnTo>
                <a:lnTo>
                  <a:pt x="1214" y="1816"/>
                </a:lnTo>
                <a:lnTo>
                  <a:pt x="1235" y="1875"/>
                </a:lnTo>
                <a:lnTo>
                  <a:pt x="1252" y="1938"/>
                </a:lnTo>
                <a:lnTo>
                  <a:pt x="1266" y="2004"/>
                </a:lnTo>
                <a:lnTo>
                  <a:pt x="1276" y="2075"/>
                </a:lnTo>
                <a:lnTo>
                  <a:pt x="1282" y="2151"/>
                </a:lnTo>
                <a:lnTo>
                  <a:pt x="1285" y="2230"/>
                </a:lnTo>
                <a:lnTo>
                  <a:pt x="0" y="2230"/>
                </a:lnTo>
                <a:lnTo>
                  <a:pt x="2" y="2151"/>
                </a:lnTo>
                <a:lnTo>
                  <a:pt x="8" y="2075"/>
                </a:lnTo>
                <a:lnTo>
                  <a:pt x="18" y="2004"/>
                </a:lnTo>
                <a:lnTo>
                  <a:pt x="31" y="1938"/>
                </a:lnTo>
                <a:lnTo>
                  <a:pt x="49" y="1875"/>
                </a:lnTo>
                <a:lnTo>
                  <a:pt x="70" y="1816"/>
                </a:lnTo>
                <a:lnTo>
                  <a:pt x="95" y="1762"/>
                </a:lnTo>
                <a:lnTo>
                  <a:pt x="123" y="1713"/>
                </a:lnTo>
                <a:lnTo>
                  <a:pt x="154" y="1667"/>
                </a:lnTo>
                <a:lnTo>
                  <a:pt x="190" y="1626"/>
                </a:lnTo>
                <a:lnTo>
                  <a:pt x="228" y="1589"/>
                </a:lnTo>
                <a:lnTo>
                  <a:pt x="270" y="1557"/>
                </a:lnTo>
                <a:lnTo>
                  <a:pt x="314" y="1528"/>
                </a:lnTo>
                <a:lnTo>
                  <a:pt x="362" y="1505"/>
                </a:lnTo>
                <a:lnTo>
                  <a:pt x="413" y="1485"/>
                </a:lnTo>
                <a:lnTo>
                  <a:pt x="466" y="1470"/>
                </a:lnTo>
                <a:lnTo>
                  <a:pt x="522" y="1459"/>
                </a:lnTo>
                <a:lnTo>
                  <a:pt x="580" y="1453"/>
                </a:lnTo>
                <a:lnTo>
                  <a:pt x="642" y="1449"/>
                </a:lnTo>
                <a:close/>
                <a:moveTo>
                  <a:pt x="1778" y="1072"/>
                </a:moveTo>
                <a:lnTo>
                  <a:pt x="1829" y="1073"/>
                </a:lnTo>
                <a:lnTo>
                  <a:pt x="1882" y="1077"/>
                </a:lnTo>
                <a:lnTo>
                  <a:pt x="1937" y="1084"/>
                </a:lnTo>
                <a:lnTo>
                  <a:pt x="1995" y="1092"/>
                </a:lnTo>
                <a:lnTo>
                  <a:pt x="2054" y="1104"/>
                </a:lnTo>
                <a:lnTo>
                  <a:pt x="2113" y="1118"/>
                </a:lnTo>
                <a:lnTo>
                  <a:pt x="2174" y="1136"/>
                </a:lnTo>
                <a:lnTo>
                  <a:pt x="2232" y="1155"/>
                </a:lnTo>
                <a:lnTo>
                  <a:pt x="2289" y="1177"/>
                </a:lnTo>
                <a:lnTo>
                  <a:pt x="2345" y="1200"/>
                </a:lnTo>
                <a:lnTo>
                  <a:pt x="2398" y="1226"/>
                </a:lnTo>
                <a:lnTo>
                  <a:pt x="2448" y="1256"/>
                </a:lnTo>
                <a:lnTo>
                  <a:pt x="2493" y="1287"/>
                </a:lnTo>
                <a:lnTo>
                  <a:pt x="2534" y="1320"/>
                </a:lnTo>
                <a:lnTo>
                  <a:pt x="2569" y="1355"/>
                </a:lnTo>
                <a:lnTo>
                  <a:pt x="2512" y="1383"/>
                </a:lnTo>
                <a:lnTo>
                  <a:pt x="2458" y="1415"/>
                </a:lnTo>
                <a:lnTo>
                  <a:pt x="2407" y="1452"/>
                </a:lnTo>
                <a:lnTo>
                  <a:pt x="2361" y="1494"/>
                </a:lnTo>
                <a:lnTo>
                  <a:pt x="2316" y="1539"/>
                </a:lnTo>
                <a:lnTo>
                  <a:pt x="2277" y="1590"/>
                </a:lnTo>
                <a:lnTo>
                  <a:pt x="2242" y="1645"/>
                </a:lnTo>
                <a:lnTo>
                  <a:pt x="2209" y="1704"/>
                </a:lnTo>
                <a:lnTo>
                  <a:pt x="2182" y="1768"/>
                </a:lnTo>
                <a:lnTo>
                  <a:pt x="2158" y="1835"/>
                </a:lnTo>
                <a:lnTo>
                  <a:pt x="2139" y="1906"/>
                </a:lnTo>
                <a:lnTo>
                  <a:pt x="2123" y="1981"/>
                </a:lnTo>
                <a:lnTo>
                  <a:pt x="2112" y="2060"/>
                </a:lnTo>
                <a:lnTo>
                  <a:pt x="2106" y="2143"/>
                </a:lnTo>
                <a:lnTo>
                  <a:pt x="2103" y="2230"/>
                </a:lnTo>
                <a:lnTo>
                  <a:pt x="1453" y="2230"/>
                </a:lnTo>
                <a:lnTo>
                  <a:pt x="1451" y="2143"/>
                </a:lnTo>
                <a:lnTo>
                  <a:pt x="1443" y="2060"/>
                </a:lnTo>
                <a:lnTo>
                  <a:pt x="1433" y="1981"/>
                </a:lnTo>
                <a:lnTo>
                  <a:pt x="1417" y="1906"/>
                </a:lnTo>
                <a:lnTo>
                  <a:pt x="1398" y="1835"/>
                </a:lnTo>
                <a:lnTo>
                  <a:pt x="1374" y="1768"/>
                </a:lnTo>
                <a:lnTo>
                  <a:pt x="1346" y="1704"/>
                </a:lnTo>
                <a:lnTo>
                  <a:pt x="1315" y="1645"/>
                </a:lnTo>
                <a:lnTo>
                  <a:pt x="1279" y="1590"/>
                </a:lnTo>
                <a:lnTo>
                  <a:pt x="1239" y="1539"/>
                </a:lnTo>
                <a:lnTo>
                  <a:pt x="1196" y="1494"/>
                </a:lnTo>
                <a:lnTo>
                  <a:pt x="1149" y="1452"/>
                </a:lnTo>
                <a:lnTo>
                  <a:pt x="1099" y="1415"/>
                </a:lnTo>
                <a:lnTo>
                  <a:pt x="1045" y="1383"/>
                </a:lnTo>
                <a:lnTo>
                  <a:pt x="986" y="1355"/>
                </a:lnTo>
                <a:lnTo>
                  <a:pt x="1022" y="1320"/>
                </a:lnTo>
                <a:lnTo>
                  <a:pt x="1062" y="1287"/>
                </a:lnTo>
                <a:lnTo>
                  <a:pt x="1107" y="1256"/>
                </a:lnTo>
                <a:lnTo>
                  <a:pt x="1155" y="1226"/>
                </a:lnTo>
                <a:lnTo>
                  <a:pt x="1207" y="1200"/>
                </a:lnTo>
                <a:lnTo>
                  <a:pt x="1262" y="1177"/>
                </a:lnTo>
                <a:lnTo>
                  <a:pt x="1318" y="1155"/>
                </a:lnTo>
                <a:lnTo>
                  <a:pt x="1376" y="1136"/>
                </a:lnTo>
                <a:lnTo>
                  <a:pt x="1436" y="1118"/>
                </a:lnTo>
                <a:lnTo>
                  <a:pt x="1495" y="1104"/>
                </a:lnTo>
                <a:lnTo>
                  <a:pt x="1555" y="1092"/>
                </a:lnTo>
                <a:lnTo>
                  <a:pt x="1613" y="1084"/>
                </a:lnTo>
                <a:lnTo>
                  <a:pt x="1670" y="1077"/>
                </a:lnTo>
                <a:lnTo>
                  <a:pt x="1725" y="1073"/>
                </a:lnTo>
                <a:lnTo>
                  <a:pt x="1778" y="1072"/>
                </a:lnTo>
                <a:close/>
                <a:moveTo>
                  <a:pt x="2877" y="728"/>
                </a:moveTo>
                <a:lnTo>
                  <a:pt x="2922" y="732"/>
                </a:lnTo>
                <a:lnTo>
                  <a:pt x="2967" y="741"/>
                </a:lnTo>
                <a:lnTo>
                  <a:pt x="3008" y="758"/>
                </a:lnTo>
                <a:lnTo>
                  <a:pt x="3047" y="779"/>
                </a:lnTo>
                <a:lnTo>
                  <a:pt x="3081" y="805"/>
                </a:lnTo>
                <a:lnTo>
                  <a:pt x="3111" y="836"/>
                </a:lnTo>
                <a:lnTo>
                  <a:pt x="3137" y="870"/>
                </a:lnTo>
                <a:lnTo>
                  <a:pt x="3159" y="909"/>
                </a:lnTo>
                <a:lnTo>
                  <a:pt x="3175" y="950"/>
                </a:lnTo>
                <a:lnTo>
                  <a:pt x="3185" y="995"/>
                </a:lnTo>
                <a:lnTo>
                  <a:pt x="3188" y="1040"/>
                </a:lnTo>
                <a:lnTo>
                  <a:pt x="3185" y="1087"/>
                </a:lnTo>
                <a:lnTo>
                  <a:pt x="3175" y="1130"/>
                </a:lnTo>
                <a:lnTo>
                  <a:pt x="3159" y="1172"/>
                </a:lnTo>
                <a:lnTo>
                  <a:pt x="3137" y="1210"/>
                </a:lnTo>
                <a:lnTo>
                  <a:pt x="3111" y="1245"/>
                </a:lnTo>
                <a:lnTo>
                  <a:pt x="3081" y="1276"/>
                </a:lnTo>
                <a:lnTo>
                  <a:pt x="3047" y="1302"/>
                </a:lnTo>
                <a:lnTo>
                  <a:pt x="3008" y="1324"/>
                </a:lnTo>
                <a:lnTo>
                  <a:pt x="2967" y="1339"/>
                </a:lnTo>
                <a:lnTo>
                  <a:pt x="2922" y="1349"/>
                </a:lnTo>
                <a:lnTo>
                  <a:pt x="2877" y="1352"/>
                </a:lnTo>
                <a:lnTo>
                  <a:pt x="2830" y="1349"/>
                </a:lnTo>
                <a:lnTo>
                  <a:pt x="2786" y="1339"/>
                </a:lnTo>
                <a:lnTo>
                  <a:pt x="2745" y="1324"/>
                </a:lnTo>
                <a:lnTo>
                  <a:pt x="2707" y="1302"/>
                </a:lnTo>
                <a:lnTo>
                  <a:pt x="2673" y="1276"/>
                </a:lnTo>
                <a:lnTo>
                  <a:pt x="2641" y="1245"/>
                </a:lnTo>
                <a:lnTo>
                  <a:pt x="2615" y="1210"/>
                </a:lnTo>
                <a:lnTo>
                  <a:pt x="2594" y="1172"/>
                </a:lnTo>
                <a:lnTo>
                  <a:pt x="2579" y="1130"/>
                </a:lnTo>
                <a:lnTo>
                  <a:pt x="2569" y="1087"/>
                </a:lnTo>
                <a:lnTo>
                  <a:pt x="2566" y="1040"/>
                </a:lnTo>
                <a:lnTo>
                  <a:pt x="2569" y="995"/>
                </a:lnTo>
                <a:lnTo>
                  <a:pt x="2579" y="950"/>
                </a:lnTo>
                <a:lnTo>
                  <a:pt x="2594" y="909"/>
                </a:lnTo>
                <a:lnTo>
                  <a:pt x="2615" y="870"/>
                </a:lnTo>
                <a:lnTo>
                  <a:pt x="2641" y="836"/>
                </a:lnTo>
                <a:lnTo>
                  <a:pt x="2673" y="805"/>
                </a:lnTo>
                <a:lnTo>
                  <a:pt x="2707" y="779"/>
                </a:lnTo>
                <a:lnTo>
                  <a:pt x="2745" y="758"/>
                </a:lnTo>
                <a:lnTo>
                  <a:pt x="2786" y="741"/>
                </a:lnTo>
                <a:lnTo>
                  <a:pt x="2830" y="732"/>
                </a:lnTo>
                <a:lnTo>
                  <a:pt x="2877" y="728"/>
                </a:lnTo>
                <a:close/>
                <a:moveTo>
                  <a:pt x="616" y="728"/>
                </a:moveTo>
                <a:lnTo>
                  <a:pt x="662" y="732"/>
                </a:lnTo>
                <a:lnTo>
                  <a:pt x="707" y="741"/>
                </a:lnTo>
                <a:lnTo>
                  <a:pt x="748" y="758"/>
                </a:lnTo>
                <a:lnTo>
                  <a:pt x="785" y="779"/>
                </a:lnTo>
                <a:lnTo>
                  <a:pt x="820" y="805"/>
                </a:lnTo>
                <a:lnTo>
                  <a:pt x="851" y="836"/>
                </a:lnTo>
                <a:lnTo>
                  <a:pt x="877" y="870"/>
                </a:lnTo>
                <a:lnTo>
                  <a:pt x="899" y="909"/>
                </a:lnTo>
                <a:lnTo>
                  <a:pt x="914" y="950"/>
                </a:lnTo>
                <a:lnTo>
                  <a:pt x="924" y="995"/>
                </a:lnTo>
                <a:lnTo>
                  <a:pt x="928" y="1040"/>
                </a:lnTo>
                <a:lnTo>
                  <a:pt x="924" y="1087"/>
                </a:lnTo>
                <a:lnTo>
                  <a:pt x="914" y="1130"/>
                </a:lnTo>
                <a:lnTo>
                  <a:pt x="899" y="1172"/>
                </a:lnTo>
                <a:lnTo>
                  <a:pt x="877" y="1210"/>
                </a:lnTo>
                <a:lnTo>
                  <a:pt x="851" y="1245"/>
                </a:lnTo>
                <a:lnTo>
                  <a:pt x="820" y="1276"/>
                </a:lnTo>
                <a:lnTo>
                  <a:pt x="785" y="1302"/>
                </a:lnTo>
                <a:lnTo>
                  <a:pt x="748" y="1324"/>
                </a:lnTo>
                <a:lnTo>
                  <a:pt x="707" y="1339"/>
                </a:lnTo>
                <a:lnTo>
                  <a:pt x="662" y="1349"/>
                </a:lnTo>
                <a:lnTo>
                  <a:pt x="616" y="1352"/>
                </a:lnTo>
                <a:lnTo>
                  <a:pt x="570" y="1349"/>
                </a:lnTo>
                <a:lnTo>
                  <a:pt x="526" y="1339"/>
                </a:lnTo>
                <a:lnTo>
                  <a:pt x="485" y="1324"/>
                </a:lnTo>
                <a:lnTo>
                  <a:pt x="447" y="1302"/>
                </a:lnTo>
                <a:lnTo>
                  <a:pt x="412" y="1276"/>
                </a:lnTo>
                <a:lnTo>
                  <a:pt x="381" y="1245"/>
                </a:lnTo>
                <a:lnTo>
                  <a:pt x="355" y="1210"/>
                </a:lnTo>
                <a:lnTo>
                  <a:pt x="334" y="1172"/>
                </a:lnTo>
                <a:lnTo>
                  <a:pt x="319" y="1130"/>
                </a:lnTo>
                <a:lnTo>
                  <a:pt x="308" y="1087"/>
                </a:lnTo>
                <a:lnTo>
                  <a:pt x="305" y="1040"/>
                </a:lnTo>
                <a:lnTo>
                  <a:pt x="308" y="995"/>
                </a:lnTo>
                <a:lnTo>
                  <a:pt x="319" y="950"/>
                </a:lnTo>
                <a:lnTo>
                  <a:pt x="334" y="909"/>
                </a:lnTo>
                <a:lnTo>
                  <a:pt x="355" y="870"/>
                </a:lnTo>
                <a:lnTo>
                  <a:pt x="381" y="836"/>
                </a:lnTo>
                <a:lnTo>
                  <a:pt x="412" y="805"/>
                </a:lnTo>
                <a:lnTo>
                  <a:pt x="447" y="779"/>
                </a:lnTo>
                <a:lnTo>
                  <a:pt x="485" y="758"/>
                </a:lnTo>
                <a:lnTo>
                  <a:pt x="526" y="741"/>
                </a:lnTo>
                <a:lnTo>
                  <a:pt x="570" y="732"/>
                </a:lnTo>
                <a:lnTo>
                  <a:pt x="616" y="728"/>
                </a:lnTo>
                <a:close/>
                <a:moveTo>
                  <a:pt x="1790" y="0"/>
                </a:moveTo>
                <a:lnTo>
                  <a:pt x="1844" y="3"/>
                </a:lnTo>
                <a:lnTo>
                  <a:pt x="1896" y="12"/>
                </a:lnTo>
                <a:lnTo>
                  <a:pt x="1946" y="27"/>
                </a:lnTo>
                <a:lnTo>
                  <a:pt x="1992" y="46"/>
                </a:lnTo>
                <a:lnTo>
                  <a:pt x="2036" y="71"/>
                </a:lnTo>
                <a:lnTo>
                  <a:pt x="2077" y="101"/>
                </a:lnTo>
                <a:lnTo>
                  <a:pt x="2115" y="135"/>
                </a:lnTo>
                <a:lnTo>
                  <a:pt x="2149" y="172"/>
                </a:lnTo>
                <a:lnTo>
                  <a:pt x="2178" y="213"/>
                </a:lnTo>
                <a:lnTo>
                  <a:pt x="2203" y="258"/>
                </a:lnTo>
                <a:lnTo>
                  <a:pt x="2223" y="305"/>
                </a:lnTo>
                <a:lnTo>
                  <a:pt x="2237" y="355"/>
                </a:lnTo>
                <a:lnTo>
                  <a:pt x="2247" y="406"/>
                </a:lnTo>
                <a:lnTo>
                  <a:pt x="2250" y="460"/>
                </a:lnTo>
                <a:lnTo>
                  <a:pt x="2247" y="514"/>
                </a:lnTo>
                <a:lnTo>
                  <a:pt x="2237" y="565"/>
                </a:lnTo>
                <a:lnTo>
                  <a:pt x="2223" y="615"/>
                </a:lnTo>
                <a:lnTo>
                  <a:pt x="2203" y="662"/>
                </a:lnTo>
                <a:lnTo>
                  <a:pt x="2178" y="707"/>
                </a:lnTo>
                <a:lnTo>
                  <a:pt x="2149" y="748"/>
                </a:lnTo>
                <a:lnTo>
                  <a:pt x="2115" y="786"/>
                </a:lnTo>
                <a:lnTo>
                  <a:pt x="2077" y="819"/>
                </a:lnTo>
                <a:lnTo>
                  <a:pt x="2036" y="849"/>
                </a:lnTo>
                <a:lnTo>
                  <a:pt x="1992" y="874"/>
                </a:lnTo>
                <a:lnTo>
                  <a:pt x="1946" y="893"/>
                </a:lnTo>
                <a:lnTo>
                  <a:pt x="1896" y="908"/>
                </a:lnTo>
                <a:lnTo>
                  <a:pt x="1844" y="917"/>
                </a:lnTo>
                <a:lnTo>
                  <a:pt x="1790" y="920"/>
                </a:lnTo>
                <a:lnTo>
                  <a:pt x="1737" y="917"/>
                </a:lnTo>
                <a:lnTo>
                  <a:pt x="1685" y="908"/>
                </a:lnTo>
                <a:lnTo>
                  <a:pt x="1636" y="893"/>
                </a:lnTo>
                <a:lnTo>
                  <a:pt x="1589" y="874"/>
                </a:lnTo>
                <a:lnTo>
                  <a:pt x="1545" y="849"/>
                </a:lnTo>
                <a:lnTo>
                  <a:pt x="1504" y="819"/>
                </a:lnTo>
                <a:lnTo>
                  <a:pt x="1466" y="786"/>
                </a:lnTo>
                <a:lnTo>
                  <a:pt x="1433" y="748"/>
                </a:lnTo>
                <a:lnTo>
                  <a:pt x="1403" y="707"/>
                </a:lnTo>
                <a:lnTo>
                  <a:pt x="1378" y="662"/>
                </a:lnTo>
                <a:lnTo>
                  <a:pt x="1358" y="615"/>
                </a:lnTo>
                <a:lnTo>
                  <a:pt x="1344" y="565"/>
                </a:lnTo>
                <a:lnTo>
                  <a:pt x="1334" y="514"/>
                </a:lnTo>
                <a:lnTo>
                  <a:pt x="1331" y="460"/>
                </a:lnTo>
                <a:lnTo>
                  <a:pt x="1334" y="406"/>
                </a:lnTo>
                <a:lnTo>
                  <a:pt x="1344" y="355"/>
                </a:lnTo>
                <a:lnTo>
                  <a:pt x="1358" y="305"/>
                </a:lnTo>
                <a:lnTo>
                  <a:pt x="1378" y="258"/>
                </a:lnTo>
                <a:lnTo>
                  <a:pt x="1403" y="213"/>
                </a:lnTo>
                <a:lnTo>
                  <a:pt x="1433" y="172"/>
                </a:lnTo>
                <a:lnTo>
                  <a:pt x="1466" y="135"/>
                </a:lnTo>
                <a:lnTo>
                  <a:pt x="1504" y="101"/>
                </a:lnTo>
                <a:lnTo>
                  <a:pt x="1545" y="71"/>
                </a:lnTo>
                <a:lnTo>
                  <a:pt x="1589" y="46"/>
                </a:lnTo>
                <a:lnTo>
                  <a:pt x="1636" y="27"/>
                </a:lnTo>
                <a:lnTo>
                  <a:pt x="1685" y="12"/>
                </a:lnTo>
                <a:lnTo>
                  <a:pt x="1737" y="3"/>
                </a:lnTo>
                <a:lnTo>
                  <a:pt x="1790" y="0"/>
                </a:lnTo>
                <a:close/>
              </a:path>
            </a:pathLst>
          </a:custGeom>
          <a:solidFill>
            <a:srgbClr val="FFFFFF"/>
          </a:solidFill>
          <a:ln>
            <a:noFill/>
          </a:ln>
        </p:spPr>
        <p:txBody>
          <a:bodyPr/>
          <a:lstStyle/>
          <a:p>
            <a:endParaRPr lang="zh-CN" altLang="en-US" dirty="0">
              <a:solidFill>
                <a:srgbClr val="FFFFFF"/>
              </a:solidFill>
            </a:endParaRPr>
          </a:p>
        </p:txBody>
      </p:sp>
      <p:sp>
        <p:nvSpPr>
          <p:cNvPr id="10" name="TextBox 9"/>
          <p:cNvSpPr txBox="1"/>
          <p:nvPr/>
        </p:nvSpPr>
        <p:spPr>
          <a:xfrm>
            <a:off x="1224117" y="2714127"/>
            <a:ext cx="9999406" cy="3416320"/>
          </a:xfrm>
          <a:prstGeom prst="rect">
            <a:avLst/>
          </a:prstGeom>
          <a:noFill/>
        </p:spPr>
        <p:txBody>
          <a:bodyPr wrap="square" rtlCol="0">
            <a:spAutoFit/>
          </a:bodyPr>
          <a:lstStyle/>
          <a:p>
            <a:pPr>
              <a:lnSpc>
                <a:spcPct val="150000"/>
              </a:lnSpc>
            </a:pPr>
            <a:r>
              <a:rPr lang="zh-CN" altLang="en-US" b="1" dirty="0" smtClean="0">
                <a:solidFill>
                  <a:schemeClr val="bg1"/>
                </a:solidFill>
              </a:rPr>
              <a:t>任务分工</a:t>
            </a:r>
            <a:r>
              <a:rPr lang="en-US" altLang="zh-CN" b="1" dirty="0" smtClean="0">
                <a:solidFill>
                  <a:schemeClr val="bg1"/>
                </a:solidFill>
              </a:rPr>
              <a:t>——</a:t>
            </a:r>
          </a:p>
          <a:p>
            <a:pPr>
              <a:lnSpc>
                <a:spcPct val="150000"/>
              </a:lnSpc>
            </a:pPr>
            <a:r>
              <a:rPr lang="zh-CN" altLang="en-US" b="1" dirty="0" smtClean="0">
                <a:solidFill>
                  <a:schemeClr val="bg1"/>
                </a:solidFill>
              </a:rPr>
              <a:t>        编写程序代码</a:t>
            </a:r>
            <a:r>
              <a:rPr lang="en-US" altLang="zh-CN" b="1" dirty="0" smtClean="0">
                <a:solidFill>
                  <a:schemeClr val="bg1"/>
                </a:solidFill>
              </a:rPr>
              <a:t>&amp;</a:t>
            </a:r>
            <a:r>
              <a:rPr lang="zh-CN" altLang="en-US" b="1" dirty="0" smtClean="0">
                <a:solidFill>
                  <a:schemeClr val="bg1"/>
                </a:solidFill>
              </a:rPr>
              <a:t>提取、整理夜间灯光数据：吕晨雪、钟淦圣</a:t>
            </a:r>
            <a:endParaRPr lang="en-US" altLang="zh-CN" b="1" dirty="0" smtClean="0">
              <a:solidFill>
                <a:schemeClr val="bg1"/>
              </a:solidFill>
            </a:endParaRPr>
          </a:p>
          <a:p>
            <a:pPr>
              <a:lnSpc>
                <a:spcPct val="150000"/>
              </a:lnSpc>
            </a:pPr>
            <a:r>
              <a:rPr lang="zh-CN" altLang="en-US" b="1" dirty="0" smtClean="0">
                <a:solidFill>
                  <a:schemeClr val="bg1"/>
                </a:solidFill>
              </a:rPr>
              <a:t>        搜寻</a:t>
            </a:r>
            <a:r>
              <a:rPr lang="en-US" altLang="zh-CN" b="1" dirty="0" smtClean="0">
                <a:solidFill>
                  <a:schemeClr val="bg1"/>
                </a:solidFill>
              </a:rPr>
              <a:t>GDP</a:t>
            </a:r>
            <a:r>
              <a:rPr lang="zh-CN" altLang="en-US" b="1" dirty="0" smtClean="0">
                <a:solidFill>
                  <a:schemeClr val="bg1"/>
                </a:solidFill>
              </a:rPr>
              <a:t>、年末常住人口等数据：杨艺彤、郭睿诚</a:t>
            </a:r>
            <a:endParaRPr lang="en-US" altLang="zh-CN" b="1" dirty="0" smtClean="0">
              <a:solidFill>
                <a:schemeClr val="bg1"/>
              </a:solidFill>
            </a:endParaRPr>
          </a:p>
          <a:p>
            <a:pPr>
              <a:lnSpc>
                <a:spcPct val="150000"/>
              </a:lnSpc>
            </a:pPr>
            <a:r>
              <a:rPr lang="zh-CN" altLang="en-US" b="1" dirty="0" smtClean="0">
                <a:solidFill>
                  <a:schemeClr val="bg1"/>
                </a:solidFill>
              </a:rPr>
              <a:t>        分析夜间灯光数据与其他因素的关系：徐荣苗、付雪</a:t>
            </a:r>
            <a:endParaRPr lang="en-US" altLang="zh-CN" b="1" dirty="0" smtClean="0">
              <a:solidFill>
                <a:schemeClr val="bg1"/>
              </a:solidFill>
            </a:endParaRPr>
          </a:p>
          <a:p>
            <a:pPr>
              <a:lnSpc>
                <a:spcPct val="150000"/>
              </a:lnSpc>
            </a:pPr>
            <a:r>
              <a:rPr lang="en-US" altLang="zh-CN" b="1" dirty="0" smtClean="0">
                <a:solidFill>
                  <a:schemeClr val="bg1"/>
                </a:solidFill>
              </a:rPr>
              <a:t>        PPT</a:t>
            </a:r>
            <a:r>
              <a:rPr lang="zh-CN" altLang="en-US" b="1" dirty="0" smtClean="0">
                <a:solidFill>
                  <a:schemeClr val="bg1"/>
                </a:solidFill>
              </a:rPr>
              <a:t>制作：郭睿诚、付雪、徐荣苗</a:t>
            </a:r>
            <a:endParaRPr lang="en-US" altLang="zh-CN" b="1" dirty="0" smtClean="0">
              <a:solidFill>
                <a:schemeClr val="bg1"/>
              </a:solidFill>
            </a:endParaRPr>
          </a:p>
          <a:p>
            <a:pPr>
              <a:lnSpc>
                <a:spcPct val="150000"/>
              </a:lnSpc>
            </a:pPr>
            <a:r>
              <a:rPr lang="zh-CN" altLang="en-US" b="1" dirty="0" smtClean="0">
                <a:solidFill>
                  <a:schemeClr val="bg1"/>
                </a:solidFill>
              </a:rPr>
              <a:t>        演讲汇报：杨艺彤</a:t>
            </a:r>
            <a:endParaRPr lang="en-US" altLang="zh-CN" b="1" dirty="0" smtClean="0">
              <a:solidFill>
                <a:schemeClr val="bg1"/>
              </a:solidFill>
            </a:endParaRPr>
          </a:p>
        </p:txBody>
      </p:sp>
      <p:sp>
        <p:nvSpPr>
          <p:cNvPr id="12" name="MH_Other_5"/>
          <p:cNvSpPr>
            <a:spLocks/>
          </p:cNvSpPr>
          <p:nvPr>
            <p:custDataLst>
              <p:tags r:id="rId2"/>
            </p:custDataLst>
          </p:nvPr>
        </p:nvSpPr>
        <p:spPr bwMode="auto">
          <a:xfrm>
            <a:off x="619124" y="2898733"/>
            <a:ext cx="398515" cy="384653"/>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0FB5C7"/>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3" name="TextBox 12"/>
          <p:cNvSpPr txBox="1"/>
          <p:nvPr/>
        </p:nvSpPr>
        <p:spPr>
          <a:xfrm>
            <a:off x="7577028" y="5545394"/>
            <a:ext cx="3274142" cy="461665"/>
          </a:xfrm>
          <a:prstGeom prst="rect">
            <a:avLst/>
          </a:prstGeom>
          <a:noFill/>
        </p:spPr>
        <p:txBody>
          <a:bodyPr wrap="square" rtlCol="0">
            <a:spAutoFit/>
          </a:bodyPr>
          <a:lstStyle/>
          <a:p>
            <a:r>
              <a:rPr lang="zh-CN" altLang="en-US" b="1" dirty="0" smtClean="0">
                <a:solidFill>
                  <a:schemeClr val="bg1"/>
                </a:solidFill>
              </a:rPr>
              <a:t>特别鸣谢：王欣驰</a:t>
            </a:r>
            <a:endParaRPr lang="zh-CN" altLang="en-US" b="1" dirty="0">
              <a:solidFill>
                <a:schemeClr val="bg1"/>
              </a:solidFill>
            </a:endParaRPr>
          </a:p>
        </p:txBody>
      </p:sp>
      <p:sp>
        <p:nvSpPr>
          <p:cNvPr id="14" name="Freeform 14"/>
          <p:cNvSpPr>
            <a:spLocks noEditPoints="1"/>
          </p:cNvSpPr>
          <p:nvPr/>
        </p:nvSpPr>
        <p:spPr bwMode="auto">
          <a:xfrm>
            <a:off x="7229320" y="5545394"/>
            <a:ext cx="347708" cy="400050"/>
          </a:xfrm>
          <a:custGeom>
            <a:avLst/>
            <a:gdLst>
              <a:gd name="T0" fmla="*/ 2147483646 w 131"/>
              <a:gd name="T1" fmla="*/ 2147483646 h 151"/>
              <a:gd name="T2" fmla="*/ 2147483646 w 131"/>
              <a:gd name="T3" fmla="*/ 2147483646 h 151"/>
              <a:gd name="T4" fmla="*/ 2147483646 w 131"/>
              <a:gd name="T5" fmla="*/ 2147483646 h 151"/>
              <a:gd name="T6" fmla="*/ 2147483646 w 131"/>
              <a:gd name="T7" fmla="*/ 2147483646 h 151"/>
              <a:gd name="T8" fmla="*/ 2147483646 w 131"/>
              <a:gd name="T9" fmla="*/ 2147483646 h 151"/>
              <a:gd name="T10" fmla="*/ 2147483646 w 131"/>
              <a:gd name="T11" fmla="*/ 2147483646 h 151"/>
              <a:gd name="T12" fmla="*/ 2147483646 w 131"/>
              <a:gd name="T13" fmla="*/ 2147483646 h 151"/>
              <a:gd name="T14" fmla="*/ 2147483646 w 131"/>
              <a:gd name="T15" fmla="*/ 2147483646 h 151"/>
              <a:gd name="T16" fmla="*/ 2147483646 w 131"/>
              <a:gd name="T17" fmla="*/ 2147483646 h 151"/>
              <a:gd name="T18" fmla="*/ 2147483646 w 131"/>
              <a:gd name="T19" fmla="*/ 2147483646 h 151"/>
              <a:gd name="T20" fmla="*/ 2147483646 w 131"/>
              <a:gd name="T21" fmla="*/ 2147483646 h 151"/>
              <a:gd name="T22" fmla="*/ 2147483646 w 131"/>
              <a:gd name="T23" fmla="*/ 2147483646 h 151"/>
              <a:gd name="T24" fmla="*/ 2147483646 w 131"/>
              <a:gd name="T25" fmla="*/ 2147483646 h 151"/>
              <a:gd name="T26" fmla="*/ 2147483646 w 131"/>
              <a:gd name="T27" fmla="*/ 2147483646 h 151"/>
              <a:gd name="T28" fmla="*/ 2147483646 w 131"/>
              <a:gd name="T29" fmla="*/ 2147483646 h 151"/>
              <a:gd name="T30" fmla="*/ 2147483646 w 131"/>
              <a:gd name="T31" fmla="*/ 2147483646 h 151"/>
              <a:gd name="T32" fmla="*/ 2147483646 w 131"/>
              <a:gd name="T33" fmla="*/ 2147483646 h 151"/>
              <a:gd name="T34" fmla="*/ 2147483646 w 131"/>
              <a:gd name="T35" fmla="*/ 2147483646 h 151"/>
              <a:gd name="T36" fmla="*/ 2147483646 w 131"/>
              <a:gd name="T37" fmla="*/ 2147483646 h 151"/>
              <a:gd name="T38" fmla="*/ 2147483646 w 131"/>
              <a:gd name="T39" fmla="*/ 2147483646 h 151"/>
              <a:gd name="T40" fmla="*/ 2147483646 w 131"/>
              <a:gd name="T41" fmla="*/ 2147483646 h 151"/>
              <a:gd name="T42" fmla="*/ 2147483646 w 131"/>
              <a:gd name="T43" fmla="*/ 2147483646 h 151"/>
              <a:gd name="T44" fmla="*/ 2147483646 w 131"/>
              <a:gd name="T45" fmla="*/ 2147483646 h 151"/>
              <a:gd name="T46" fmla="*/ 2147483646 w 131"/>
              <a:gd name="T47" fmla="*/ 0 h 151"/>
              <a:gd name="T48" fmla="*/ 2147483646 w 131"/>
              <a:gd name="T49" fmla="*/ 2147483646 h 151"/>
              <a:gd name="T50" fmla="*/ 2147483646 w 131"/>
              <a:gd name="T51" fmla="*/ 0 h 151"/>
              <a:gd name="T52" fmla="*/ 2147483646 w 131"/>
              <a:gd name="T53" fmla="*/ 2147483646 h 151"/>
              <a:gd name="T54" fmla="*/ 2147483646 w 131"/>
              <a:gd name="T55" fmla="*/ 2147483646 h 151"/>
              <a:gd name="T56" fmla="*/ 2147483646 w 131"/>
              <a:gd name="T57" fmla="*/ 2147483646 h 151"/>
              <a:gd name="T58" fmla="*/ 2147483646 w 131"/>
              <a:gd name="T59" fmla="*/ 2147483646 h 151"/>
              <a:gd name="T60" fmla="*/ 2147483646 w 131"/>
              <a:gd name="T61" fmla="*/ 2147483646 h 151"/>
              <a:gd name="T62" fmla="*/ 2147483646 w 131"/>
              <a:gd name="T63" fmla="*/ 2147483646 h 151"/>
              <a:gd name="T64" fmla="*/ 2147483646 w 131"/>
              <a:gd name="T65" fmla="*/ 2147483646 h 151"/>
              <a:gd name="T66" fmla="*/ 2147483646 w 131"/>
              <a:gd name="T67" fmla="*/ 2147483646 h 151"/>
              <a:gd name="T68" fmla="*/ 2147483646 w 131"/>
              <a:gd name="T69" fmla="*/ 2147483646 h 151"/>
              <a:gd name="T70" fmla="*/ 2147483646 w 131"/>
              <a:gd name="T71" fmla="*/ 2147483646 h 151"/>
              <a:gd name="T72" fmla="*/ 2147483646 w 131"/>
              <a:gd name="T73" fmla="*/ 2147483646 h 151"/>
              <a:gd name="T74" fmla="*/ 2147483646 w 131"/>
              <a:gd name="T75" fmla="*/ 2147483646 h 151"/>
              <a:gd name="T76" fmla="*/ 2147483646 w 131"/>
              <a:gd name="T77" fmla="*/ 2147483646 h 151"/>
              <a:gd name="T78" fmla="*/ 2147483646 w 131"/>
              <a:gd name="T79" fmla="*/ 2147483646 h 151"/>
              <a:gd name="T80" fmla="*/ 0 w 131"/>
              <a:gd name="T81" fmla="*/ 2147483646 h 151"/>
              <a:gd name="T82" fmla="*/ 2147483646 w 131"/>
              <a:gd name="T83" fmla="*/ 2147483646 h 151"/>
              <a:gd name="T84" fmla="*/ 2147483646 w 131"/>
              <a:gd name="T85" fmla="*/ 2147483646 h 1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0FB5C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zh-CN" altLang="en-US"/>
          </a:p>
        </p:txBody>
      </p:sp>
    </p:spTree>
    <p:extLst>
      <p:ext uri="{BB962C8B-B14F-4D97-AF65-F5344CB8AC3E}">
        <p14:creationId xmlns:p14="http://schemas.microsoft.com/office/powerpoint/2010/main" xmlns="" val="396962686"/>
      </p:ext>
    </p:ext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0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0BCCE"/>
        </a:solidFill>
        <a:effectLst/>
      </p:bgPr>
    </p:bg>
    <p:spTree>
      <p:nvGrpSpPr>
        <p:cNvPr id="1" name=""/>
        <p:cNvGrpSpPr/>
        <p:nvPr/>
      </p:nvGrpSpPr>
      <p:grpSpPr>
        <a:xfrm>
          <a:off x="0" y="0"/>
          <a:ext cx="0" cy="0"/>
          <a:chOff x="0" y="0"/>
          <a:chExt cx="0" cy="0"/>
        </a:xfrm>
      </p:grpSpPr>
      <p:sp>
        <p:nvSpPr>
          <p:cNvPr id="3" name="文本框 2"/>
          <p:cNvSpPr txBox="1"/>
          <p:nvPr/>
        </p:nvSpPr>
        <p:spPr>
          <a:xfrm>
            <a:off x="2858433" y="2046646"/>
            <a:ext cx="6476725" cy="830997"/>
          </a:xfrm>
          <a:prstGeom prst="rect">
            <a:avLst/>
          </a:prstGeom>
          <a:noFill/>
        </p:spPr>
        <p:txBody>
          <a:bodyPr wrap="square" rtlCol="0">
            <a:spAutoFit/>
          </a:bodyPr>
          <a:lstStyle/>
          <a:p>
            <a:pPr algn="ctr"/>
            <a:r>
              <a:rPr kumimoji="1" lang="en-US" altLang="zh-CN" sz="4800" b="1" dirty="0"/>
              <a:t>CHAPTER TWO</a:t>
            </a:r>
            <a:endParaRPr kumimoji="1" lang="zh-CN" altLang="en-US" sz="4800" b="1" dirty="0"/>
          </a:p>
        </p:txBody>
      </p:sp>
      <p:sp>
        <p:nvSpPr>
          <p:cNvPr id="4" name="文本框 3"/>
          <p:cNvSpPr txBox="1"/>
          <p:nvPr/>
        </p:nvSpPr>
        <p:spPr>
          <a:xfrm>
            <a:off x="973394" y="2924198"/>
            <a:ext cx="10397613" cy="1200329"/>
          </a:xfrm>
          <a:prstGeom prst="rect">
            <a:avLst/>
          </a:prstGeom>
          <a:noFill/>
        </p:spPr>
        <p:txBody>
          <a:bodyPr wrap="square" rtlCol="0">
            <a:spAutoFit/>
          </a:bodyPr>
          <a:lstStyle/>
          <a:p>
            <a:pPr algn="ctr">
              <a:lnSpc>
                <a:spcPct val="90000"/>
              </a:lnSpc>
            </a:pPr>
            <a:r>
              <a:rPr lang="zh-CN" altLang="zh-CN" sz="8000" b="1" dirty="0" smtClean="0"/>
              <a:t>国内外研究综述</a:t>
            </a:r>
            <a:endParaRPr kumimoji="1" lang="zh-CN" altLang="en-US" sz="8000" b="1" dirty="0"/>
          </a:p>
        </p:txBody>
      </p:sp>
      <p:pic>
        <p:nvPicPr>
          <p:cNvPr id="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sp>
        <p:nvSpPr>
          <p:cNvPr id="7" name="KSO_Shape"/>
          <p:cNvSpPr>
            <a:spLocks/>
          </p:cNvSpPr>
          <p:nvPr/>
        </p:nvSpPr>
        <p:spPr bwMode="auto">
          <a:xfrm>
            <a:off x="0" y="6063955"/>
            <a:ext cx="973394" cy="794045"/>
          </a:xfrm>
          <a:custGeom>
            <a:avLst/>
            <a:gdLst>
              <a:gd name="T0" fmla="*/ 86229 w 3856038"/>
              <a:gd name="T1" fmla="*/ 189188 h 3319463"/>
              <a:gd name="T2" fmla="*/ 82997 w 3856038"/>
              <a:gd name="T3" fmla="*/ 191839 h 3319463"/>
              <a:gd name="T4" fmla="*/ 35556 w 3856038"/>
              <a:gd name="T5" fmla="*/ 192136 h 3319463"/>
              <a:gd name="T6" fmla="*/ 31540 w 3856038"/>
              <a:gd name="T7" fmla="*/ 189920 h 3319463"/>
              <a:gd name="T8" fmla="*/ 199315 w 3856038"/>
              <a:gd name="T9" fmla="*/ 116806 h 3319463"/>
              <a:gd name="T10" fmla="*/ 208974 w 3856038"/>
              <a:gd name="T11" fmla="*/ 120129 h 3319463"/>
              <a:gd name="T12" fmla="*/ 218796 w 3856038"/>
              <a:gd name="T13" fmla="*/ 120702 h 3319463"/>
              <a:gd name="T14" fmla="*/ 227182 w 3856038"/>
              <a:gd name="T15" fmla="*/ 119239 h 3319463"/>
              <a:gd name="T16" fmla="*/ 227084 w 3856038"/>
              <a:gd name="T17" fmla="*/ 190890 h 3319463"/>
              <a:gd name="T18" fmla="*/ 222092 w 3856038"/>
              <a:gd name="T19" fmla="*/ 192314 h 3319463"/>
              <a:gd name="T20" fmla="*/ 175135 w 3856038"/>
              <a:gd name="T21" fmla="*/ 191167 h 3319463"/>
              <a:gd name="T22" fmla="*/ 173210 w 3856038"/>
              <a:gd name="T23" fmla="*/ 101004 h 3319463"/>
              <a:gd name="T24" fmla="*/ 156069 w 3856038"/>
              <a:gd name="T25" fmla="*/ 190890 h 3319463"/>
              <a:gd name="T26" fmla="*/ 151077 w 3856038"/>
              <a:gd name="T27" fmla="*/ 192314 h 3319463"/>
              <a:gd name="T28" fmla="*/ 104088 w 3856038"/>
              <a:gd name="T29" fmla="*/ 191167 h 3319463"/>
              <a:gd name="T30" fmla="*/ 102196 w 3856038"/>
              <a:gd name="T31" fmla="*/ 126534 h 3319463"/>
              <a:gd name="T32" fmla="*/ 298585 w 3856038"/>
              <a:gd name="T33" fmla="*/ 190593 h 3319463"/>
              <a:gd name="T34" fmla="*/ 293905 w 3856038"/>
              <a:gd name="T35" fmla="*/ 192294 h 3319463"/>
              <a:gd name="T36" fmla="*/ 246581 w 3856038"/>
              <a:gd name="T37" fmla="*/ 191424 h 3319463"/>
              <a:gd name="T38" fmla="*/ 244225 w 3856038"/>
              <a:gd name="T39" fmla="*/ 188397 h 3319463"/>
              <a:gd name="T40" fmla="*/ 348980 w 3856038"/>
              <a:gd name="T41" fmla="*/ 51698 h 3319463"/>
              <a:gd name="T42" fmla="*/ 353940 w 3856038"/>
              <a:gd name="T43" fmla="*/ 57099 h 3319463"/>
              <a:gd name="T44" fmla="*/ 361869 w 3856038"/>
              <a:gd name="T45" fmla="*/ 60858 h 3319463"/>
              <a:gd name="T46" fmla="*/ 370745 w 3856038"/>
              <a:gd name="T47" fmla="*/ 188397 h 3319463"/>
              <a:gd name="T48" fmla="*/ 368395 w 3856038"/>
              <a:gd name="T49" fmla="*/ 191424 h 3319463"/>
              <a:gd name="T50" fmla="*/ 321211 w 3856038"/>
              <a:gd name="T51" fmla="*/ 192294 h 3319463"/>
              <a:gd name="T52" fmla="*/ 316512 w 3856038"/>
              <a:gd name="T53" fmla="*/ 190593 h 3319463"/>
              <a:gd name="T54" fmla="*/ 311836 w 3856038"/>
              <a:gd name="T55" fmla="*/ 0 h 3319463"/>
              <a:gd name="T56" fmla="*/ 377310 w 3856038"/>
              <a:gd name="T57" fmla="*/ 435 h 3319463"/>
              <a:gd name="T58" fmla="*/ 381978 w 3856038"/>
              <a:gd name="T59" fmla="*/ 2215 h 3319463"/>
              <a:gd name="T60" fmla="*/ 384882 w 3856038"/>
              <a:gd name="T61" fmla="*/ 5005 h 3319463"/>
              <a:gd name="T62" fmla="*/ 385568 w 3856038"/>
              <a:gd name="T63" fmla="*/ 44704 h 3319463"/>
              <a:gd name="T64" fmla="*/ 384099 w 3856038"/>
              <a:gd name="T65" fmla="*/ 47929 h 3319463"/>
              <a:gd name="T66" fmla="*/ 380574 w 3856038"/>
              <a:gd name="T67" fmla="*/ 50401 h 3319463"/>
              <a:gd name="T68" fmla="*/ 375646 w 3856038"/>
              <a:gd name="T69" fmla="*/ 51766 h 3319463"/>
              <a:gd name="T70" fmla="*/ 369967 w 3856038"/>
              <a:gd name="T71" fmla="*/ 51667 h 3319463"/>
              <a:gd name="T72" fmla="*/ 365136 w 3856038"/>
              <a:gd name="T73" fmla="*/ 50163 h 3319463"/>
              <a:gd name="T74" fmla="*/ 361807 w 3856038"/>
              <a:gd name="T75" fmla="*/ 47612 h 3319463"/>
              <a:gd name="T76" fmla="*/ 360599 w 3856038"/>
              <a:gd name="T77" fmla="*/ 44328 h 3319463"/>
              <a:gd name="T78" fmla="*/ 221621 w 3856038"/>
              <a:gd name="T79" fmla="*/ 109466 h 3319463"/>
              <a:gd name="T80" fmla="*/ 216333 w 3856038"/>
              <a:gd name="T81" fmla="*/ 110178 h 3319463"/>
              <a:gd name="T82" fmla="*/ 211079 w 3856038"/>
              <a:gd name="T83" fmla="*/ 109466 h 3319463"/>
              <a:gd name="T84" fmla="*/ 21313 w 3856038"/>
              <a:gd name="T85" fmla="*/ 161687 h 3319463"/>
              <a:gd name="T86" fmla="*/ 16613 w 3856038"/>
              <a:gd name="T87" fmla="*/ 163487 h 3319463"/>
              <a:gd name="T88" fmla="*/ 11293 w 3856038"/>
              <a:gd name="T89" fmla="*/ 163883 h 3319463"/>
              <a:gd name="T90" fmla="*/ 6136 w 3856038"/>
              <a:gd name="T91" fmla="*/ 162874 h 3319463"/>
              <a:gd name="T92" fmla="*/ 2056 w 3856038"/>
              <a:gd name="T93" fmla="*/ 160500 h 3319463"/>
              <a:gd name="T94" fmla="*/ 98 w 3856038"/>
              <a:gd name="T95" fmla="*/ 157414 h 3319463"/>
              <a:gd name="T96" fmla="*/ 522 w 3856038"/>
              <a:gd name="T97" fmla="*/ 154170 h 3319463"/>
              <a:gd name="T98" fmla="*/ 3199 w 3856038"/>
              <a:gd name="T99" fmla="*/ 151262 h 3319463"/>
              <a:gd name="T100" fmla="*/ 153503 w 3856038"/>
              <a:gd name="T101" fmla="*/ 60806 h 3319463"/>
              <a:gd name="T102" fmla="*/ 158757 w 3856038"/>
              <a:gd name="T103" fmla="*/ 60094 h 3319463"/>
              <a:gd name="T104" fmla="*/ 164045 w 3856038"/>
              <a:gd name="T105" fmla="*/ 60806 h 3319463"/>
              <a:gd name="T106" fmla="*/ 342909 w 3856038"/>
              <a:gd name="T107" fmla="*/ 15172 h 3319463"/>
              <a:gd name="T108" fmla="*/ 307593 w 3856038"/>
              <a:gd name="T109" fmla="*/ 14558 h 3319463"/>
              <a:gd name="T110" fmla="*/ 303219 w 3856038"/>
              <a:gd name="T111" fmla="*/ 12659 h 3319463"/>
              <a:gd name="T112" fmla="*/ 300543 w 3856038"/>
              <a:gd name="T113" fmla="*/ 9831 h 3319463"/>
              <a:gd name="T114" fmla="*/ 300119 w 3856038"/>
              <a:gd name="T115" fmla="*/ 6409 h 3319463"/>
              <a:gd name="T116" fmla="*/ 302077 w 3856038"/>
              <a:gd name="T117" fmla="*/ 3343 h 3319463"/>
              <a:gd name="T118" fmla="*/ 305994 w 3856038"/>
              <a:gd name="T119" fmla="*/ 1088 h 3319463"/>
              <a:gd name="T120" fmla="*/ 311216 w 3856038"/>
              <a:gd name="T121" fmla="*/ 20 h 33194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rgbClr val="FFFFFF"/>
          </a:solidFill>
          <a:ln>
            <a:noFill/>
          </a:ln>
        </p:spPr>
        <p:txBody>
          <a:bodyPr anchor="ctr"/>
          <a:lstStyle/>
          <a:p>
            <a:endParaRPr lang="zh-CN" altLang="en-US">
              <a:solidFill>
                <a:schemeClr val="bg1"/>
              </a:solidFill>
            </a:endParaRPr>
          </a:p>
        </p:txBody>
      </p:sp>
    </p:spTree>
    <p:extLst>
      <p:ext uri="{BB962C8B-B14F-4D97-AF65-F5344CB8AC3E}">
        <p14:creationId xmlns:p14="http://schemas.microsoft.com/office/powerpoint/2010/main" xmlns="" val="1258823106"/>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国内外研究综述</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KSO_Shape"/>
          <p:cNvSpPr>
            <a:spLocks/>
          </p:cNvSpPr>
          <p:nvPr/>
        </p:nvSpPr>
        <p:spPr bwMode="auto">
          <a:xfrm>
            <a:off x="4041057" y="457200"/>
            <a:ext cx="501445" cy="263983"/>
          </a:xfrm>
          <a:custGeom>
            <a:avLst/>
            <a:gdLst>
              <a:gd name="T0" fmla="*/ 86229 w 3856038"/>
              <a:gd name="T1" fmla="*/ 189188 h 3319463"/>
              <a:gd name="T2" fmla="*/ 82997 w 3856038"/>
              <a:gd name="T3" fmla="*/ 191839 h 3319463"/>
              <a:gd name="T4" fmla="*/ 35556 w 3856038"/>
              <a:gd name="T5" fmla="*/ 192136 h 3319463"/>
              <a:gd name="T6" fmla="*/ 31540 w 3856038"/>
              <a:gd name="T7" fmla="*/ 189920 h 3319463"/>
              <a:gd name="T8" fmla="*/ 199315 w 3856038"/>
              <a:gd name="T9" fmla="*/ 116806 h 3319463"/>
              <a:gd name="T10" fmla="*/ 208974 w 3856038"/>
              <a:gd name="T11" fmla="*/ 120129 h 3319463"/>
              <a:gd name="T12" fmla="*/ 218796 w 3856038"/>
              <a:gd name="T13" fmla="*/ 120702 h 3319463"/>
              <a:gd name="T14" fmla="*/ 227182 w 3856038"/>
              <a:gd name="T15" fmla="*/ 119239 h 3319463"/>
              <a:gd name="T16" fmla="*/ 227084 w 3856038"/>
              <a:gd name="T17" fmla="*/ 190890 h 3319463"/>
              <a:gd name="T18" fmla="*/ 222092 w 3856038"/>
              <a:gd name="T19" fmla="*/ 192314 h 3319463"/>
              <a:gd name="T20" fmla="*/ 175135 w 3856038"/>
              <a:gd name="T21" fmla="*/ 191167 h 3319463"/>
              <a:gd name="T22" fmla="*/ 173210 w 3856038"/>
              <a:gd name="T23" fmla="*/ 101004 h 3319463"/>
              <a:gd name="T24" fmla="*/ 156069 w 3856038"/>
              <a:gd name="T25" fmla="*/ 190890 h 3319463"/>
              <a:gd name="T26" fmla="*/ 151077 w 3856038"/>
              <a:gd name="T27" fmla="*/ 192314 h 3319463"/>
              <a:gd name="T28" fmla="*/ 104088 w 3856038"/>
              <a:gd name="T29" fmla="*/ 191167 h 3319463"/>
              <a:gd name="T30" fmla="*/ 102196 w 3856038"/>
              <a:gd name="T31" fmla="*/ 126534 h 3319463"/>
              <a:gd name="T32" fmla="*/ 298585 w 3856038"/>
              <a:gd name="T33" fmla="*/ 190593 h 3319463"/>
              <a:gd name="T34" fmla="*/ 293905 w 3856038"/>
              <a:gd name="T35" fmla="*/ 192294 h 3319463"/>
              <a:gd name="T36" fmla="*/ 246581 w 3856038"/>
              <a:gd name="T37" fmla="*/ 191424 h 3319463"/>
              <a:gd name="T38" fmla="*/ 244225 w 3856038"/>
              <a:gd name="T39" fmla="*/ 188397 h 3319463"/>
              <a:gd name="T40" fmla="*/ 348980 w 3856038"/>
              <a:gd name="T41" fmla="*/ 51698 h 3319463"/>
              <a:gd name="T42" fmla="*/ 353940 w 3856038"/>
              <a:gd name="T43" fmla="*/ 57099 h 3319463"/>
              <a:gd name="T44" fmla="*/ 361869 w 3856038"/>
              <a:gd name="T45" fmla="*/ 60858 h 3319463"/>
              <a:gd name="T46" fmla="*/ 370745 w 3856038"/>
              <a:gd name="T47" fmla="*/ 188397 h 3319463"/>
              <a:gd name="T48" fmla="*/ 368395 w 3856038"/>
              <a:gd name="T49" fmla="*/ 191424 h 3319463"/>
              <a:gd name="T50" fmla="*/ 321211 w 3856038"/>
              <a:gd name="T51" fmla="*/ 192294 h 3319463"/>
              <a:gd name="T52" fmla="*/ 316512 w 3856038"/>
              <a:gd name="T53" fmla="*/ 190593 h 3319463"/>
              <a:gd name="T54" fmla="*/ 311836 w 3856038"/>
              <a:gd name="T55" fmla="*/ 0 h 3319463"/>
              <a:gd name="T56" fmla="*/ 377310 w 3856038"/>
              <a:gd name="T57" fmla="*/ 435 h 3319463"/>
              <a:gd name="T58" fmla="*/ 381978 w 3856038"/>
              <a:gd name="T59" fmla="*/ 2215 h 3319463"/>
              <a:gd name="T60" fmla="*/ 384882 w 3856038"/>
              <a:gd name="T61" fmla="*/ 5005 h 3319463"/>
              <a:gd name="T62" fmla="*/ 385568 w 3856038"/>
              <a:gd name="T63" fmla="*/ 44704 h 3319463"/>
              <a:gd name="T64" fmla="*/ 384099 w 3856038"/>
              <a:gd name="T65" fmla="*/ 47929 h 3319463"/>
              <a:gd name="T66" fmla="*/ 380574 w 3856038"/>
              <a:gd name="T67" fmla="*/ 50401 h 3319463"/>
              <a:gd name="T68" fmla="*/ 375646 w 3856038"/>
              <a:gd name="T69" fmla="*/ 51766 h 3319463"/>
              <a:gd name="T70" fmla="*/ 369967 w 3856038"/>
              <a:gd name="T71" fmla="*/ 51667 h 3319463"/>
              <a:gd name="T72" fmla="*/ 365136 w 3856038"/>
              <a:gd name="T73" fmla="*/ 50163 h 3319463"/>
              <a:gd name="T74" fmla="*/ 361807 w 3856038"/>
              <a:gd name="T75" fmla="*/ 47612 h 3319463"/>
              <a:gd name="T76" fmla="*/ 360599 w 3856038"/>
              <a:gd name="T77" fmla="*/ 44328 h 3319463"/>
              <a:gd name="T78" fmla="*/ 221621 w 3856038"/>
              <a:gd name="T79" fmla="*/ 109466 h 3319463"/>
              <a:gd name="T80" fmla="*/ 216333 w 3856038"/>
              <a:gd name="T81" fmla="*/ 110178 h 3319463"/>
              <a:gd name="T82" fmla="*/ 211079 w 3856038"/>
              <a:gd name="T83" fmla="*/ 109466 h 3319463"/>
              <a:gd name="T84" fmla="*/ 21313 w 3856038"/>
              <a:gd name="T85" fmla="*/ 161687 h 3319463"/>
              <a:gd name="T86" fmla="*/ 16613 w 3856038"/>
              <a:gd name="T87" fmla="*/ 163487 h 3319463"/>
              <a:gd name="T88" fmla="*/ 11293 w 3856038"/>
              <a:gd name="T89" fmla="*/ 163883 h 3319463"/>
              <a:gd name="T90" fmla="*/ 6136 w 3856038"/>
              <a:gd name="T91" fmla="*/ 162874 h 3319463"/>
              <a:gd name="T92" fmla="*/ 2056 w 3856038"/>
              <a:gd name="T93" fmla="*/ 160500 h 3319463"/>
              <a:gd name="T94" fmla="*/ 98 w 3856038"/>
              <a:gd name="T95" fmla="*/ 157414 h 3319463"/>
              <a:gd name="T96" fmla="*/ 522 w 3856038"/>
              <a:gd name="T97" fmla="*/ 154170 h 3319463"/>
              <a:gd name="T98" fmla="*/ 3199 w 3856038"/>
              <a:gd name="T99" fmla="*/ 151262 h 3319463"/>
              <a:gd name="T100" fmla="*/ 153503 w 3856038"/>
              <a:gd name="T101" fmla="*/ 60806 h 3319463"/>
              <a:gd name="T102" fmla="*/ 158757 w 3856038"/>
              <a:gd name="T103" fmla="*/ 60094 h 3319463"/>
              <a:gd name="T104" fmla="*/ 164045 w 3856038"/>
              <a:gd name="T105" fmla="*/ 60806 h 3319463"/>
              <a:gd name="T106" fmla="*/ 342909 w 3856038"/>
              <a:gd name="T107" fmla="*/ 15172 h 3319463"/>
              <a:gd name="T108" fmla="*/ 307593 w 3856038"/>
              <a:gd name="T109" fmla="*/ 14558 h 3319463"/>
              <a:gd name="T110" fmla="*/ 303219 w 3856038"/>
              <a:gd name="T111" fmla="*/ 12659 h 3319463"/>
              <a:gd name="T112" fmla="*/ 300543 w 3856038"/>
              <a:gd name="T113" fmla="*/ 9831 h 3319463"/>
              <a:gd name="T114" fmla="*/ 300119 w 3856038"/>
              <a:gd name="T115" fmla="*/ 6409 h 3319463"/>
              <a:gd name="T116" fmla="*/ 302077 w 3856038"/>
              <a:gd name="T117" fmla="*/ 3343 h 3319463"/>
              <a:gd name="T118" fmla="*/ 305994 w 3856038"/>
              <a:gd name="T119" fmla="*/ 1088 h 3319463"/>
              <a:gd name="T120" fmla="*/ 311216 w 3856038"/>
              <a:gd name="T121" fmla="*/ 20 h 33194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rgbClr val="FFFFFF"/>
          </a:solidFill>
          <a:ln>
            <a:noFill/>
          </a:ln>
        </p:spPr>
        <p:txBody>
          <a:bodyPr anchor="ctr"/>
          <a:lstStyle/>
          <a:p>
            <a:endParaRPr lang="zh-CN" altLang="en-US" b="1">
              <a:solidFill>
                <a:schemeClr val="bg1"/>
              </a:solidFill>
            </a:endParaRPr>
          </a:p>
        </p:txBody>
      </p:sp>
      <p:sp>
        <p:nvSpPr>
          <p:cNvPr id="7" name="矩形 6"/>
          <p:cNvSpPr/>
          <p:nvPr/>
        </p:nvSpPr>
        <p:spPr>
          <a:xfrm>
            <a:off x="840658" y="1351710"/>
            <a:ext cx="10987548" cy="461665"/>
          </a:xfrm>
          <a:prstGeom prst="rect">
            <a:avLst/>
          </a:prstGeom>
        </p:spPr>
        <p:txBody>
          <a:bodyPr wrap="square">
            <a:spAutoFit/>
          </a:bodyPr>
          <a:lstStyle/>
          <a:p>
            <a:r>
              <a:rPr lang="en-US" altLang="zh-CN" b="1" dirty="0" smtClean="0">
                <a:solidFill>
                  <a:schemeClr val="bg1"/>
                </a:solidFill>
              </a:rPr>
              <a:t>Defense Meteorological Satellite Program</a:t>
            </a:r>
            <a:r>
              <a:rPr lang="zh-CN" altLang="zh-CN" b="1" dirty="0" smtClean="0">
                <a:solidFill>
                  <a:schemeClr val="bg1"/>
                </a:solidFill>
              </a:rPr>
              <a:t>（</a:t>
            </a:r>
            <a:r>
              <a:rPr lang="en-US" altLang="zh-CN" b="1" dirty="0" smtClean="0">
                <a:solidFill>
                  <a:schemeClr val="bg1"/>
                </a:solidFill>
              </a:rPr>
              <a:t>DMSP</a:t>
            </a:r>
            <a:r>
              <a:rPr lang="zh-CN" altLang="zh-CN" b="1" dirty="0" smtClean="0">
                <a:solidFill>
                  <a:schemeClr val="bg1"/>
                </a:solidFill>
              </a:rPr>
              <a:t>）</a:t>
            </a:r>
            <a:endParaRPr lang="zh-CN" altLang="en-US" b="1" dirty="0">
              <a:solidFill>
                <a:schemeClr val="bg1"/>
              </a:solidFill>
            </a:endParaRPr>
          </a:p>
        </p:txBody>
      </p:sp>
      <p:sp>
        <p:nvSpPr>
          <p:cNvPr id="8" name="矩形 7"/>
          <p:cNvSpPr/>
          <p:nvPr/>
        </p:nvSpPr>
        <p:spPr>
          <a:xfrm>
            <a:off x="840659" y="2245544"/>
            <a:ext cx="6017341" cy="461665"/>
          </a:xfrm>
          <a:prstGeom prst="rect">
            <a:avLst/>
          </a:prstGeom>
        </p:spPr>
        <p:txBody>
          <a:bodyPr wrap="square">
            <a:spAutoFit/>
          </a:bodyPr>
          <a:lstStyle/>
          <a:p>
            <a:r>
              <a:rPr lang="zh-CN" altLang="zh-CN" b="1" dirty="0" smtClean="0">
                <a:solidFill>
                  <a:schemeClr val="bg1"/>
                </a:solidFill>
              </a:rPr>
              <a:t>夜间工作，能探测城市灯光</a:t>
            </a:r>
            <a:r>
              <a:rPr lang="zh-CN" altLang="en-US" b="1" dirty="0" smtClean="0">
                <a:solidFill>
                  <a:schemeClr val="bg1"/>
                </a:solidFill>
              </a:rPr>
              <a:t>与</a:t>
            </a:r>
            <a:r>
              <a:rPr lang="zh-CN" altLang="zh-CN" b="1" dirty="0" smtClean="0">
                <a:solidFill>
                  <a:schemeClr val="bg1"/>
                </a:solidFill>
              </a:rPr>
              <a:t>低强度灯光</a:t>
            </a:r>
            <a:endParaRPr lang="zh-CN" altLang="en-US" b="1" dirty="0">
              <a:solidFill>
                <a:schemeClr val="bg1"/>
              </a:solidFill>
            </a:endParaRPr>
          </a:p>
        </p:txBody>
      </p:sp>
      <p:sp>
        <p:nvSpPr>
          <p:cNvPr id="9217" name="Rectangle 1"/>
          <p:cNvSpPr>
            <a:spLocks noChangeArrowheads="1"/>
          </p:cNvSpPr>
          <p:nvPr/>
        </p:nvSpPr>
        <p:spPr bwMode="auto">
          <a:xfrm>
            <a:off x="840659" y="3089093"/>
            <a:ext cx="7713406" cy="16884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主要应用于：</a:t>
            </a:r>
            <a:endParaRPr kumimoji="0" lang="en-US" altLang="zh-CN"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城镇扩展研究，社会经济因子估算以及</a:t>
            </a:r>
            <a:endParaRPr kumimoji="0" lang="en-US" altLang="zh-CN"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b="1" i="0" u="none" strike="noStrike" cap="none" normalizeH="0" baseline="0" dirty="0" smtClean="0">
                <a:ln>
                  <a:noFill/>
                </a:ln>
                <a:solidFill>
                  <a:srgbClr val="000000"/>
                </a:solidFill>
                <a:effectLst/>
                <a:latin typeface="微软雅黑" pitchFamily="34" charset="-122"/>
                <a:ea typeface="微软雅黑" pitchFamily="34" charset="-122"/>
                <a:cs typeface="Times New Roman" pitchFamily="18" charset="0"/>
              </a:rPr>
              <a:t>其它环境、灾害、渔业、能源领域。</a:t>
            </a:r>
            <a:endParaRPr kumimoji="0" lang="zh-CN" altLang="en-US"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 name="矩形 8"/>
          <p:cNvSpPr/>
          <p:nvPr/>
        </p:nvSpPr>
        <p:spPr>
          <a:xfrm>
            <a:off x="840658" y="5133112"/>
            <a:ext cx="6740013" cy="461665"/>
          </a:xfrm>
          <a:prstGeom prst="rect">
            <a:avLst/>
          </a:prstGeom>
        </p:spPr>
        <p:txBody>
          <a:bodyPr wrap="square">
            <a:spAutoFit/>
          </a:bodyPr>
          <a:lstStyle/>
          <a:p>
            <a:r>
              <a:rPr lang="zh-CN" altLang="zh-CN" b="1" dirty="0" smtClean="0">
                <a:solidFill>
                  <a:schemeClr val="bg1"/>
                </a:solidFill>
              </a:rPr>
              <a:t>灯光强弱与社会经济因子间存在正相关关系</a:t>
            </a:r>
            <a:endParaRPr lang="zh-CN" altLang="en-US" b="1" dirty="0">
              <a:solidFill>
                <a:schemeClr val="bg1"/>
              </a:solidFill>
            </a:endParaRPr>
          </a:p>
        </p:txBody>
      </p:sp>
      <p:sp>
        <p:nvSpPr>
          <p:cNvPr id="9221" name="AutoShape 5" descr="http://img0.imgtn.bdimg.com/it/u=3039826691,1768016789&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b="1"/>
          </a:p>
        </p:txBody>
      </p:sp>
      <p:pic>
        <p:nvPicPr>
          <p:cNvPr id="14" name="图片 13" descr="u=3039826691,1768016789&amp;fm=27&amp;gp=0.jpg"/>
          <p:cNvPicPr>
            <a:picLocks noChangeAspect="1"/>
          </p:cNvPicPr>
          <p:nvPr/>
        </p:nvPicPr>
        <p:blipFill>
          <a:blip r:embed="rId4"/>
          <a:stretch>
            <a:fillRect/>
          </a:stretch>
        </p:blipFill>
        <p:spPr>
          <a:xfrm rot="16200000">
            <a:off x="7759336" y="2024581"/>
            <a:ext cx="5158569" cy="2979172"/>
          </a:xfrm>
          <a:prstGeom prst="rect">
            <a:avLst/>
          </a:prstGeom>
        </p:spPr>
      </p:pic>
      <p:sp>
        <p:nvSpPr>
          <p:cNvPr id="15" name="KSO_Shape"/>
          <p:cNvSpPr/>
          <p:nvPr/>
        </p:nvSpPr>
        <p:spPr>
          <a:xfrm>
            <a:off x="475123" y="1449921"/>
            <a:ext cx="304468" cy="289714"/>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solidFill>
            <a:srgbClr val="10BCCE"/>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KSO_Shape"/>
          <p:cNvSpPr/>
          <p:nvPr/>
        </p:nvSpPr>
        <p:spPr>
          <a:xfrm>
            <a:off x="460375" y="2329007"/>
            <a:ext cx="304468" cy="289714"/>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solidFill>
            <a:srgbClr val="10BCCE"/>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KSO_Shape"/>
          <p:cNvSpPr/>
          <p:nvPr/>
        </p:nvSpPr>
        <p:spPr>
          <a:xfrm>
            <a:off x="475123" y="3294524"/>
            <a:ext cx="304468" cy="289714"/>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solidFill>
            <a:srgbClr val="10BCCE"/>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 name="KSO_Shape"/>
          <p:cNvSpPr/>
          <p:nvPr/>
        </p:nvSpPr>
        <p:spPr>
          <a:xfrm>
            <a:off x="460375" y="5221600"/>
            <a:ext cx="304468" cy="289714"/>
          </a:xfrm>
          <a:custGeom>
            <a:avLst/>
            <a:gdLst/>
            <a:ahLst/>
            <a:cxnLst/>
            <a:rect l="l" t="t" r="r" b="b"/>
            <a:pathLst>
              <a:path w="1059063" h="1007997">
                <a:moveTo>
                  <a:pt x="703357" y="0"/>
                </a:moveTo>
                <a:lnTo>
                  <a:pt x="1059063" y="345377"/>
                </a:lnTo>
                <a:cubicBezTo>
                  <a:pt x="1011759" y="390684"/>
                  <a:pt x="950318" y="412745"/>
                  <a:pt x="888735" y="411717"/>
                </a:cubicBezTo>
                <a:lnTo>
                  <a:pt x="615617" y="668531"/>
                </a:lnTo>
                <a:cubicBezTo>
                  <a:pt x="643882" y="763675"/>
                  <a:pt x="628025" y="864389"/>
                  <a:pt x="564718" y="936620"/>
                </a:cubicBezTo>
                <a:lnTo>
                  <a:pt x="370217" y="747767"/>
                </a:lnTo>
                <a:cubicBezTo>
                  <a:pt x="247618" y="834750"/>
                  <a:pt x="146199" y="930329"/>
                  <a:pt x="0" y="1007997"/>
                </a:cubicBezTo>
                <a:cubicBezTo>
                  <a:pt x="95002" y="875886"/>
                  <a:pt x="190003" y="777809"/>
                  <a:pt x="284746" y="664777"/>
                </a:cubicBezTo>
                <a:lnTo>
                  <a:pt x="96361" y="481861"/>
                </a:lnTo>
                <a:cubicBezTo>
                  <a:pt x="152055" y="429106"/>
                  <a:pt x="226831" y="406169"/>
                  <a:pt x="303394" y="411783"/>
                </a:cubicBezTo>
                <a:cubicBezTo>
                  <a:pt x="325459" y="413401"/>
                  <a:pt x="347673" y="417390"/>
                  <a:pt x="369433" y="424372"/>
                </a:cubicBezTo>
                <a:lnTo>
                  <a:pt x="642990" y="154959"/>
                </a:lnTo>
                <a:cubicBezTo>
                  <a:pt x="643358" y="99193"/>
                  <a:pt x="663662" y="44083"/>
                  <a:pt x="703357" y="0"/>
                </a:cubicBezTo>
                <a:close/>
              </a:path>
            </a:pathLst>
          </a:custGeom>
          <a:solidFill>
            <a:srgbClr val="10BCCE"/>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国内外研究综述</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KSO_Shape"/>
          <p:cNvSpPr>
            <a:spLocks/>
          </p:cNvSpPr>
          <p:nvPr/>
        </p:nvSpPr>
        <p:spPr bwMode="auto">
          <a:xfrm>
            <a:off x="4041057" y="457200"/>
            <a:ext cx="501445" cy="263983"/>
          </a:xfrm>
          <a:custGeom>
            <a:avLst/>
            <a:gdLst>
              <a:gd name="T0" fmla="*/ 86229 w 3856038"/>
              <a:gd name="T1" fmla="*/ 189188 h 3319463"/>
              <a:gd name="T2" fmla="*/ 82997 w 3856038"/>
              <a:gd name="T3" fmla="*/ 191839 h 3319463"/>
              <a:gd name="T4" fmla="*/ 35556 w 3856038"/>
              <a:gd name="T5" fmla="*/ 192136 h 3319463"/>
              <a:gd name="T6" fmla="*/ 31540 w 3856038"/>
              <a:gd name="T7" fmla="*/ 189920 h 3319463"/>
              <a:gd name="T8" fmla="*/ 199315 w 3856038"/>
              <a:gd name="T9" fmla="*/ 116806 h 3319463"/>
              <a:gd name="T10" fmla="*/ 208974 w 3856038"/>
              <a:gd name="T11" fmla="*/ 120129 h 3319463"/>
              <a:gd name="T12" fmla="*/ 218796 w 3856038"/>
              <a:gd name="T13" fmla="*/ 120702 h 3319463"/>
              <a:gd name="T14" fmla="*/ 227182 w 3856038"/>
              <a:gd name="T15" fmla="*/ 119239 h 3319463"/>
              <a:gd name="T16" fmla="*/ 227084 w 3856038"/>
              <a:gd name="T17" fmla="*/ 190890 h 3319463"/>
              <a:gd name="T18" fmla="*/ 222092 w 3856038"/>
              <a:gd name="T19" fmla="*/ 192314 h 3319463"/>
              <a:gd name="T20" fmla="*/ 175135 w 3856038"/>
              <a:gd name="T21" fmla="*/ 191167 h 3319463"/>
              <a:gd name="T22" fmla="*/ 173210 w 3856038"/>
              <a:gd name="T23" fmla="*/ 101004 h 3319463"/>
              <a:gd name="T24" fmla="*/ 156069 w 3856038"/>
              <a:gd name="T25" fmla="*/ 190890 h 3319463"/>
              <a:gd name="T26" fmla="*/ 151077 w 3856038"/>
              <a:gd name="T27" fmla="*/ 192314 h 3319463"/>
              <a:gd name="T28" fmla="*/ 104088 w 3856038"/>
              <a:gd name="T29" fmla="*/ 191167 h 3319463"/>
              <a:gd name="T30" fmla="*/ 102196 w 3856038"/>
              <a:gd name="T31" fmla="*/ 126534 h 3319463"/>
              <a:gd name="T32" fmla="*/ 298585 w 3856038"/>
              <a:gd name="T33" fmla="*/ 190593 h 3319463"/>
              <a:gd name="T34" fmla="*/ 293905 w 3856038"/>
              <a:gd name="T35" fmla="*/ 192294 h 3319463"/>
              <a:gd name="T36" fmla="*/ 246581 w 3856038"/>
              <a:gd name="T37" fmla="*/ 191424 h 3319463"/>
              <a:gd name="T38" fmla="*/ 244225 w 3856038"/>
              <a:gd name="T39" fmla="*/ 188397 h 3319463"/>
              <a:gd name="T40" fmla="*/ 348980 w 3856038"/>
              <a:gd name="T41" fmla="*/ 51698 h 3319463"/>
              <a:gd name="T42" fmla="*/ 353940 w 3856038"/>
              <a:gd name="T43" fmla="*/ 57099 h 3319463"/>
              <a:gd name="T44" fmla="*/ 361869 w 3856038"/>
              <a:gd name="T45" fmla="*/ 60858 h 3319463"/>
              <a:gd name="T46" fmla="*/ 370745 w 3856038"/>
              <a:gd name="T47" fmla="*/ 188397 h 3319463"/>
              <a:gd name="T48" fmla="*/ 368395 w 3856038"/>
              <a:gd name="T49" fmla="*/ 191424 h 3319463"/>
              <a:gd name="T50" fmla="*/ 321211 w 3856038"/>
              <a:gd name="T51" fmla="*/ 192294 h 3319463"/>
              <a:gd name="T52" fmla="*/ 316512 w 3856038"/>
              <a:gd name="T53" fmla="*/ 190593 h 3319463"/>
              <a:gd name="T54" fmla="*/ 311836 w 3856038"/>
              <a:gd name="T55" fmla="*/ 0 h 3319463"/>
              <a:gd name="T56" fmla="*/ 377310 w 3856038"/>
              <a:gd name="T57" fmla="*/ 435 h 3319463"/>
              <a:gd name="T58" fmla="*/ 381978 w 3856038"/>
              <a:gd name="T59" fmla="*/ 2215 h 3319463"/>
              <a:gd name="T60" fmla="*/ 384882 w 3856038"/>
              <a:gd name="T61" fmla="*/ 5005 h 3319463"/>
              <a:gd name="T62" fmla="*/ 385568 w 3856038"/>
              <a:gd name="T63" fmla="*/ 44704 h 3319463"/>
              <a:gd name="T64" fmla="*/ 384099 w 3856038"/>
              <a:gd name="T65" fmla="*/ 47929 h 3319463"/>
              <a:gd name="T66" fmla="*/ 380574 w 3856038"/>
              <a:gd name="T67" fmla="*/ 50401 h 3319463"/>
              <a:gd name="T68" fmla="*/ 375646 w 3856038"/>
              <a:gd name="T69" fmla="*/ 51766 h 3319463"/>
              <a:gd name="T70" fmla="*/ 369967 w 3856038"/>
              <a:gd name="T71" fmla="*/ 51667 h 3319463"/>
              <a:gd name="T72" fmla="*/ 365136 w 3856038"/>
              <a:gd name="T73" fmla="*/ 50163 h 3319463"/>
              <a:gd name="T74" fmla="*/ 361807 w 3856038"/>
              <a:gd name="T75" fmla="*/ 47612 h 3319463"/>
              <a:gd name="T76" fmla="*/ 360599 w 3856038"/>
              <a:gd name="T77" fmla="*/ 44328 h 3319463"/>
              <a:gd name="T78" fmla="*/ 221621 w 3856038"/>
              <a:gd name="T79" fmla="*/ 109466 h 3319463"/>
              <a:gd name="T80" fmla="*/ 216333 w 3856038"/>
              <a:gd name="T81" fmla="*/ 110178 h 3319463"/>
              <a:gd name="T82" fmla="*/ 211079 w 3856038"/>
              <a:gd name="T83" fmla="*/ 109466 h 3319463"/>
              <a:gd name="T84" fmla="*/ 21313 w 3856038"/>
              <a:gd name="T85" fmla="*/ 161687 h 3319463"/>
              <a:gd name="T86" fmla="*/ 16613 w 3856038"/>
              <a:gd name="T87" fmla="*/ 163487 h 3319463"/>
              <a:gd name="T88" fmla="*/ 11293 w 3856038"/>
              <a:gd name="T89" fmla="*/ 163883 h 3319463"/>
              <a:gd name="T90" fmla="*/ 6136 w 3856038"/>
              <a:gd name="T91" fmla="*/ 162874 h 3319463"/>
              <a:gd name="T92" fmla="*/ 2056 w 3856038"/>
              <a:gd name="T93" fmla="*/ 160500 h 3319463"/>
              <a:gd name="T94" fmla="*/ 98 w 3856038"/>
              <a:gd name="T95" fmla="*/ 157414 h 3319463"/>
              <a:gd name="T96" fmla="*/ 522 w 3856038"/>
              <a:gd name="T97" fmla="*/ 154170 h 3319463"/>
              <a:gd name="T98" fmla="*/ 3199 w 3856038"/>
              <a:gd name="T99" fmla="*/ 151262 h 3319463"/>
              <a:gd name="T100" fmla="*/ 153503 w 3856038"/>
              <a:gd name="T101" fmla="*/ 60806 h 3319463"/>
              <a:gd name="T102" fmla="*/ 158757 w 3856038"/>
              <a:gd name="T103" fmla="*/ 60094 h 3319463"/>
              <a:gd name="T104" fmla="*/ 164045 w 3856038"/>
              <a:gd name="T105" fmla="*/ 60806 h 3319463"/>
              <a:gd name="T106" fmla="*/ 342909 w 3856038"/>
              <a:gd name="T107" fmla="*/ 15172 h 3319463"/>
              <a:gd name="T108" fmla="*/ 307593 w 3856038"/>
              <a:gd name="T109" fmla="*/ 14558 h 3319463"/>
              <a:gd name="T110" fmla="*/ 303219 w 3856038"/>
              <a:gd name="T111" fmla="*/ 12659 h 3319463"/>
              <a:gd name="T112" fmla="*/ 300543 w 3856038"/>
              <a:gd name="T113" fmla="*/ 9831 h 3319463"/>
              <a:gd name="T114" fmla="*/ 300119 w 3856038"/>
              <a:gd name="T115" fmla="*/ 6409 h 3319463"/>
              <a:gd name="T116" fmla="*/ 302077 w 3856038"/>
              <a:gd name="T117" fmla="*/ 3343 h 3319463"/>
              <a:gd name="T118" fmla="*/ 305994 w 3856038"/>
              <a:gd name="T119" fmla="*/ 1088 h 3319463"/>
              <a:gd name="T120" fmla="*/ 311216 w 3856038"/>
              <a:gd name="T121" fmla="*/ 20 h 33194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rgbClr val="FFFFFF"/>
          </a:solidFill>
          <a:ln>
            <a:noFill/>
          </a:ln>
        </p:spPr>
        <p:txBody>
          <a:bodyPr anchor="ctr"/>
          <a:lstStyle/>
          <a:p>
            <a:endParaRPr lang="zh-CN" altLang="en-US" b="1">
              <a:solidFill>
                <a:schemeClr val="bg1"/>
              </a:solidFill>
            </a:endParaRPr>
          </a:p>
        </p:txBody>
      </p:sp>
      <p:sp>
        <p:nvSpPr>
          <p:cNvPr id="9221" name="AutoShape 5" descr="http://img0.imgtn.bdimg.com/it/u=3039826691,1768016789&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b="1"/>
          </a:p>
        </p:txBody>
      </p:sp>
      <p:sp>
        <p:nvSpPr>
          <p:cNvPr id="19" name="矩形 18"/>
          <p:cNvSpPr/>
          <p:nvPr/>
        </p:nvSpPr>
        <p:spPr>
          <a:xfrm>
            <a:off x="678426" y="1409514"/>
            <a:ext cx="11135032" cy="1569660"/>
          </a:xfrm>
          <a:prstGeom prst="rect">
            <a:avLst/>
          </a:prstGeom>
        </p:spPr>
        <p:txBody>
          <a:bodyPr wrap="square">
            <a:spAutoFit/>
          </a:bodyPr>
          <a:lstStyle/>
          <a:p>
            <a:pPr>
              <a:lnSpc>
                <a:spcPct val="150000"/>
              </a:lnSpc>
            </a:pPr>
            <a:r>
              <a:rPr lang="zh-CN" altLang="en-US" sz="3200" b="1" dirty="0" smtClean="0">
                <a:solidFill>
                  <a:schemeClr val="bg1"/>
                </a:solidFill>
              </a:rPr>
              <a:t>中国航天科技</a:t>
            </a:r>
            <a:r>
              <a:rPr lang="zh-CN" altLang="en-US" sz="3200" b="1" dirty="0" smtClean="0">
                <a:solidFill>
                  <a:schemeClr val="bg1"/>
                </a:solidFill>
              </a:rPr>
              <a:t>集团计划</a:t>
            </a:r>
            <a:r>
              <a:rPr lang="zh-CN" altLang="en-US" sz="3200" b="1" dirty="0" smtClean="0">
                <a:solidFill>
                  <a:schemeClr val="bg1"/>
                </a:solidFill>
              </a:rPr>
              <a:t>在</a:t>
            </a:r>
            <a:r>
              <a:rPr lang="en-US" altLang="zh-CN" sz="3200" b="1" dirty="0" smtClean="0">
                <a:solidFill>
                  <a:schemeClr val="bg1"/>
                </a:solidFill>
              </a:rPr>
              <a:t>2017</a:t>
            </a:r>
            <a:r>
              <a:rPr lang="zh-CN" altLang="en-US" sz="3200" b="1" dirty="0" smtClean="0">
                <a:solidFill>
                  <a:schemeClr val="bg1"/>
                </a:solidFill>
              </a:rPr>
              <a:t>年发射全球首</a:t>
            </a:r>
            <a:r>
              <a:rPr lang="zh-CN" altLang="en-US" sz="3200" b="1" dirty="0" smtClean="0">
                <a:solidFill>
                  <a:schemeClr val="bg1"/>
                </a:solidFill>
              </a:rPr>
              <a:t>颗专业夜光</a:t>
            </a:r>
            <a:r>
              <a:rPr lang="zh-CN" altLang="en-US" sz="3200" b="1" dirty="0" smtClean="0">
                <a:solidFill>
                  <a:schemeClr val="bg1"/>
                </a:solidFill>
              </a:rPr>
              <a:t>遥感</a:t>
            </a:r>
            <a:r>
              <a:rPr lang="zh-CN" altLang="en-US" sz="3200" b="1" dirty="0" smtClean="0">
                <a:solidFill>
                  <a:schemeClr val="bg1"/>
                </a:solidFill>
              </a:rPr>
              <a:t>卫星“</a:t>
            </a:r>
            <a:r>
              <a:rPr lang="zh-CN" altLang="en-US" sz="3200" b="1" dirty="0" smtClean="0">
                <a:solidFill>
                  <a:schemeClr val="bg1"/>
                </a:solidFill>
              </a:rPr>
              <a:t>珞珈一号”</a:t>
            </a:r>
            <a:r>
              <a:rPr lang="en-US" altLang="zh-CN" sz="3200" b="1" dirty="0" smtClean="0">
                <a:solidFill>
                  <a:schemeClr val="bg1"/>
                </a:solidFill>
              </a:rPr>
              <a:t>01</a:t>
            </a:r>
            <a:r>
              <a:rPr lang="zh-CN" altLang="en-US" sz="3200" b="1" dirty="0" smtClean="0">
                <a:solidFill>
                  <a:schemeClr val="bg1"/>
                </a:solidFill>
              </a:rPr>
              <a:t>星，</a:t>
            </a:r>
            <a:r>
              <a:rPr lang="zh-CN" altLang="en-US" sz="3200" b="1" dirty="0" smtClean="0">
                <a:solidFill>
                  <a:schemeClr val="bg1"/>
                </a:solidFill>
              </a:rPr>
              <a:t>在</a:t>
            </a:r>
            <a:r>
              <a:rPr lang="en-US" altLang="zh-CN" sz="3200" b="1" dirty="0" smtClean="0">
                <a:solidFill>
                  <a:schemeClr val="bg1"/>
                </a:solidFill>
              </a:rPr>
              <a:t>2019</a:t>
            </a:r>
            <a:r>
              <a:rPr lang="zh-CN" altLang="en-US" sz="3200" b="1" dirty="0" smtClean="0">
                <a:solidFill>
                  <a:schemeClr val="bg1"/>
                </a:solidFill>
              </a:rPr>
              <a:t>年</a:t>
            </a:r>
            <a:r>
              <a:rPr lang="zh-CN" altLang="en-US" sz="3200" b="1" dirty="0" smtClean="0">
                <a:solidFill>
                  <a:schemeClr val="bg1"/>
                </a:solidFill>
              </a:rPr>
              <a:t>发射“</a:t>
            </a:r>
            <a:r>
              <a:rPr lang="zh-CN" altLang="en-US" sz="3200" b="1" dirty="0" smtClean="0">
                <a:solidFill>
                  <a:schemeClr val="bg1"/>
                </a:solidFill>
              </a:rPr>
              <a:t>珞珈一号”</a:t>
            </a:r>
            <a:r>
              <a:rPr lang="en-US" altLang="zh-CN" sz="3200" b="1" dirty="0" smtClean="0">
                <a:solidFill>
                  <a:schemeClr val="bg1"/>
                </a:solidFill>
              </a:rPr>
              <a:t>02</a:t>
            </a:r>
            <a:r>
              <a:rPr lang="zh-CN" altLang="en-US" sz="3200" b="1" dirty="0" smtClean="0">
                <a:solidFill>
                  <a:schemeClr val="bg1"/>
                </a:solidFill>
              </a:rPr>
              <a:t>星。 </a:t>
            </a:r>
            <a:endParaRPr lang="zh-CN" altLang="en-US" sz="3200" b="1" dirty="0">
              <a:solidFill>
                <a:schemeClr val="bg1"/>
              </a:solidFill>
            </a:endParaRPr>
          </a:p>
        </p:txBody>
      </p:sp>
      <p:pic>
        <p:nvPicPr>
          <p:cNvPr id="21" name="图片 20" descr="下载.jpg"/>
          <p:cNvPicPr>
            <a:picLocks noChangeAspect="1"/>
          </p:cNvPicPr>
          <p:nvPr/>
        </p:nvPicPr>
        <p:blipFill>
          <a:blip r:embed="rId4"/>
          <a:stretch>
            <a:fillRect/>
          </a:stretch>
        </p:blipFill>
        <p:spPr>
          <a:xfrm>
            <a:off x="3566750" y="3242621"/>
            <a:ext cx="5075804" cy="2821334"/>
          </a:xfrm>
          <a:prstGeom prst="rect">
            <a:avLst/>
          </a:prstGeom>
        </p:spPr>
      </p:pic>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4" y="176374"/>
            <a:ext cx="12192000" cy="729012"/>
          </a:xfrm>
          <a:prstGeom prst="rect">
            <a:avLst/>
          </a:prstGeom>
          <a:solidFill>
            <a:srgbClr val="10BCC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zh-CN" altLang="zh-CN" sz="3200" b="1" dirty="0" smtClean="0"/>
              <a:t>国内外研究综述</a:t>
            </a:r>
            <a:endParaRPr kumimoji="1" lang="zh-CN" altLang="en-US" sz="3200" b="1" dirty="0"/>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pic>
        <p:nvPicPr>
          <p:cNvPr id="5" name="Picture 2"/>
          <p:cNvPicPr>
            <a:picLocks noChangeAspect="1" noChangeArrowheads="1"/>
          </p:cNvPicPr>
          <p:nvPr/>
        </p:nvPicPr>
        <p:blipFill>
          <a:blip r:embed="rId3">
            <a:clrChange>
              <a:clrFrom>
                <a:srgbClr val="FDFCF6"/>
              </a:clrFrom>
              <a:clrTo>
                <a:srgbClr val="FDFCF6">
                  <a:alpha val="0"/>
                </a:srgbClr>
              </a:clrTo>
            </a:clrChange>
          </a:blip>
          <a:srcRect/>
          <a:stretch>
            <a:fillRect/>
          </a:stretch>
        </p:blipFill>
        <p:spPr bwMode="auto">
          <a:xfrm>
            <a:off x="0" y="6419850"/>
            <a:ext cx="2809875" cy="438150"/>
          </a:xfrm>
          <a:prstGeom prst="rect">
            <a:avLst/>
          </a:prstGeom>
          <a:noFill/>
          <a:ln w="9525">
            <a:noFill/>
            <a:miter lim="800000"/>
            <a:headEnd/>
            <a:tailEnd/>
          </a:ln>
        </p:spPr>
      </p:pic>
      <p:sp>
        <p:nvSpPr>
          <p:cNvPr id="6" name="KSO_Shape"/>
          <p:cNvSpPr>
            <a:spLocks/>
          </p:cNvSpPr>
          <p:nvPr/>
        </p:nvSpPr>
        <p:spPr bwMode="auto">
          <a:xfrm>
            <a:off x="4041057" y="457200"/>
            <a:ext cx="501445" cy="263983"/>
          </a:xfrm>
          <a:custGeom>
            <a:avLst/>
            <a:gdLst>
              <a:gd name="T0" fmla="*/ 86229 w 3856038"/>
              <a:gd name="T1" fmla="*/ 189188 h 3319463"/>
              <a:gd name="T2" fmla="*/ 82997 w 3856038"/>
              <a:gd name="T3" fmla="*/ 191839 h 3319463"/>
              <a:gd name="T4" fmla="*/ 35556 w 3856038"/>
              <a:gd name="T5" fmla="*/ 192136 h 3319463"/>
              <a:gd name="T6" fmla="*/ 31540 w 3856038"/>
              <a:gd name="T7" fmla="*/ 189920 h 3319463"/>
              <a:gd name="T8" fmla="*/ 199315 w 3856038"/>
              <a:gd name="T9" fmla="*/ 116806 h 3319463"/>
              <a:gd name="T10" fmla="*/ 208974 w 3856038"/>
              <a:gd name="T11" fmla="*/ 120129 h 3319463"/>
              <a:gd name="T12" fmla="*/ 218796 w 3856038"/>
              <a:gd name="T13" fmla="*/ 120702 h 3319463"/>
              <a:gd name="T14" fmla="*/ 227182 w 3856038"/>
              <a:gd name="T15" fmla="*/ 119239 h 3319463"/>
              <a:gd name="T16" fmla="*/ 227084 w 3856038"/>
              <a:gd name="T17" fmla="*/ 190890 h 3319463"/>
              <a:gd name="T18" fmla="*/ 222092 w 3856038"/>
              <a:gd name="T19" fmla="*/ 192314 h 3319463"/>
              <a:gd name="T20" fmla="*/ 175135 w 3856038"/>
              <a:gd name="T21" fmla="*/ 191167 h 3319463"/>
              <a:gd name="T22" fmla="*/ 173210 w 3856038"/>
              <a:gd name="T23" fmla="*/ 101004 h 3319463"/>
              <a:gd name="T24" fmla="*/ 156069 w 3856038"/>
              <a:gd name="T25" fmla="*/ 190890 h 3319463"/>
              <a:gd name="T26" fmla="*/ 151077 w 3856038"/>
              <a:gd name="T27" fmla="*/ 192314 h 3319463"/>
              <a:gd name="T28" fmla="*/ 104088 w 3856038"/>
              <a:gd name="T29" fmla="*/ 191167 h 3319463"/>
              <a:gd name="T30" fmla="*/ 102196 w 3856038"/>
              <a:gd name="T31" fmla="*/ 126534 h 3319463"/>
              <a:gd name="T32" fmla="*/ 298585 w 3856038"/>
              <a:gd name="T33" fmla="*/ 190593 h 3319463"/>
              <a:gd name="T34" fmla="*/ 293905 w 3856038"/>
              <a:gd name="T35" fmla="*/ 192294 h 3319463"/>
              <a:gd name="T36" fmla="*/ 246581 w 3856038"/>
              <a:gd name="T37" fmla="*/ 191424 h 3319463"/>
              <a:gd name="T38" fmla="*/ 244225 w 3856038"/>
              <a:gd name="T39" fmla="*/ 188397 h 3319463"/>
              <a:gd name="T40" fmla="*/ 348980 w 3856038"/>
              <a:gd name="T41" fmla="*/ 51698 h 3319463"/>
              <a:gd name="T42" fmla="*/ 353940 w 3856038"/>
              <a:gd name="T43" fmla="*/ 57099 h 3319463"/>
              <a:gd name="T44" fmla="*/ 361869 w 3856038"/>
              <a:gd name="T45" fmla="*/ 60858 h 3319463"/>
              <a:gd name="T46" fmla="*/ 370745 w 3856038"/>
              <a:gd name="T47" fmla="*/ 188397 h 3319463"/>
              <a:gd name="T48" fmla="*/ 368395 w 3856038"/>
              <a:gd name="T49" fmla="*/ 191424 h 3319463"/>
              <a:gd name="T50" fmla="*/ 321211 w 3856038"/>
              <a:gd name="T51" fmla="*/ 192294 h 3319463"/>
              <a:gd name="T52" fmla="*/ 316512 w 3856038"/>
              <a:gd name="T53" fmla="*/ 190593 h 3319463"/>
              <a:gd name="T54" fmla="*/ 311836 w 3856038"/>
              <a:gd name="T55" fmla="*/ 0 h 3319463"/>
              <a:gd name="T56" fmla="*/ 377310 w 3856038"/>
              <a:gd name="T57" fmla="*/ 435 h 3319463"/>
              <a:gd name="T58" fmla="*/ 381978 w 3856038"/>
              <a:gd name="T59" fmla="*/ 2215 h 3319463"/>
              <a:gd name="T60" fmla="*/ 384882 w 3856038"/>
              <a:gd name="T61" fmla="*/ 5005 h 3319463"/>
              <a:gd name="T62" fmla="*/ 385568 w 3856038"/>
              <a:gd name="T63" fmla="*/ 44704 h 3319463"/>
              <a:gd name="T64" fmla="*/ 384099 w 3856038"/>
              <a:gd name="T65" fmla="*/ 47929 h 3319463"/>
              <a:gd name="T66" fmla="*/ 380574 w 3856038"/>
              <a:gd name="T67" fmla="*/ 50401 h 3319463"/>
              <a:gd name="T68" fmla="*/ 375646 w 3856038"/>
              <a:gd name="T69" fmla="*/ 51766 h 3319463"/>
              <a:gd name="T70" fmla="*/ 369967 w 3856038"/>
              <a:gd name="T71" fmla="*/ 51667 h 3319463"/>
              <a:gd name="T72" fmla="*/ 365136 w 3856038"/>
              <a:gd name="T73" fmla="*/ 50163 h 3319463"/>
              <a:gd name="T74" fmla="*/ 361807 w 3856038"/>
              <a:gd name="T75" fmla="*/ 47612 h 3319463"/>
              <a:gd name="T76" fmla="*/ 360599 w 3856038"/>
              <a:gd name="T77" fmla="*/ 44328 h 3319463"/>
              <a:gd name="T78" fmla="*/ 221621 w 3856038"/>
              <a:gd name="T79" fmla="*/ 109466 h 3319463"/>
              <a:gd name="T80" fmla="*/ 216333 w 3856038"/>
              <a:gd name="T81" fmla="*/ 110178 h 3319463"/>
              <a:gd name="T82" fmla="*/ 211079 w 3856038"/>
              <a:gd name="T83" fmla="*/ 109466 h 3319463"/>
              <a:gd name="T84" fmla="*/ 21313 w 3856038"/>
              <a:gd name="T85" fmla="*/ 161687 h 3319463"/>
              <a:gd name="T86" fmla="*/ 16613 w 3856038"/>
              <a:gd name="T87" fmla="*/ 163487 h 3319463"/>
              <a:gd name="T88" fmla="*/ 11293 w 3856038"/>
              <a:gd name="T89" fmla="*/ 163883 h 3319463"/>
              <a:gd name="T90" fmla="*/ 6136 w 3856038"/>
              <a:gd name="T91" fmla="*/ 162874 h 3319463"/>
              <a:gd name="T92" fmla="*/ 2056 w 3856038"/>
              <a:gd name="T93" fmla="*/ 160500 h 3319463"/>
              <a:gd name="T94" fmla="*/ 98 w 3856038"/>
              <a:gd name="T95" fmla="*/ 157414 h 3319463"/>
              <a:gd name="T96" fmla="*/ 522 w 3856038"/>
              <a:gd name="T97" fmla="*/ 154170 h 3319463"/>
              <a:gd name="T98" fmla="*/ 3199 w 3856038"/>
              <a:gd name="T99" fmla="*/ 151262 h 3319463"/>
              <a:gd name="T100" fmla="*/ 153503 w 3856038"/>
              <a:gd name="T101" fmla="*/ 60806 h 3319463"/>
              <a:gd name="T102" fmla="*/ 158757 w 3856038"/>
              <a:gd name="T103" fmla="*/ 60094 h 3319463"/>
              <a:gd name="T104" fmla="*/ 164045 w 3856038"/>
              <a:gd name="T105" fmla="*/ 60806 h 3319463"/>
              <a:gd name="T106" fmla="*/ 342909 w 3856038"/>
              <a:gd name="T107" fmla="*/ 15172 h 3319463"/>
              <a:gd name="T108" fmla="*/ 307593 w 3856038"/>
              <a:gd name="T109" fmla="*/ 14558 h 3319463"/>
              <a:gd name="T110" fmla="*/ 303219 w 3856038"/>
              <a:gd name="T111" fmla="*/ 12659 h 3319463"/>
              <a:gd name="T112" fmla="*/ 300543 w 3856038"/>
              <a:gd name="T113" fmla="*/ 9831 h 3319463"/>
              <a:gd name="T114" fmla="*/ 300119 w 3856038"/>
              <a:gd name="T115" fmla="*/ 6409 h 3319463"/>
              <a:gd name="T116" fmla="*/ 302077 w 3856038"/>
              <a:gd name="T117" fmla="*/ 3343 h 3319463"/>
              <a:gd name="T118" fmla="*/ 305994 w 3856038"/>
              <a:gd name="T119" fmla="*/ 1088 h 3319463"/>
              <a:gd name="T120" fmla="*/ 311216 w 3856038"/>
              <a:gd name="T121" fmla="*/ 20 h 33194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rgbClr val="FFFFFF"/>
          </a:solidFill>
          <a:ln>
            <a:noFill/>
          </a:ln>
        </p:spPr>
        <p:txBody>
          <a:bodyPr anchor="ctr"/>
          <a:lstStyle/>
          <a:p>
            <a:endParaRPr lang="zh-CN" altLang="en-US" b="1">
              <a:solidFill>
                <a:schemeClr val="bg1"/>
              </a:solidFill>
            </a:endParaRPr>
          </a:p>
        </p:txBody>
      </p:sp>
      <p:sp>
        <p:nvSpPr>
          <p:cNvPr id="9221" name="AutoShape 5" descr="http://img0.imgtn.bdimg.com/it/u=3039826691,1768016789&amp;fm=27&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b="1"/>
          </a:p>
        </p:txBody>
      </p:sp>
      <p:sp>
        <p:nvSpPr>
          <p:cNvPr id="8" name="TextBox 7"/>
          <p:cNvSpPr txBox="1"/>
          <p:nvPr/>
        </p:nvSpPr>
        <p:spPr>
          <a:xfrm>
            <a:off x="460375" y="2000638"/>
            <a:ext cx="6176399" cy="461665"/>
          </a:xfrm>
          <a:prstGeom prst="rect">
            <a:avLst/>
          </a:prstGeom>
          <a:noFill/>
        </p:spPr>
        <p:txBody>
          <a:bodyPr wrap="square" rtlCol="0">
            <a:spAutoFit/>
          </a:bodyPr>
          <a:lstStyle/>
          <a:p>
            <a:r>
              <a:rPr lang="zh-CN" altLang="en-US" b="1" dirty="0" smtClean="0">
                <a:solidFill>
                  <a:schemeClr val="bg1"/>
                </a:solidFill>
              </a:rPr>
              <a:t>夜光遥感与“一带一路”的研究综述：</a:t>
            </a:r>
            <a:endParaRPr lang="zh-CN" altLang="en-US" b="1" dirty="0">
              <a:solidFill>
                <a:schemeClr val="bg1"/>
              </a:solidFill>
            </a:endParaRPr>
          </a:p>
        </p:txBody>
      </p:sp>
      <p:sp>
        <p:nvSpPr>
          <p:cNvPr id="9" name="TextBox 8"/>
          <p:cNvSpPr txBox="1"/>
          <p:nvPr/>
        </p:nvSpPr>
        <p:spPr>
          <a:xfrm>
            <a:off x="1138800" y="1253613"/>
            <a:ext cx="2651535" cy="584775"/>
          </a:xfrm>
          <a:prstGeom prst="rect">
            <a:avLst/>
          </a:prstGeom>
          <a:noFill/>
        </p:spPr>
        <p:txBody>
          <a:bodyPr wrap="square" rtlCol="0">
            <a:spAutoFit/>
          </a:bodyPr>
          <a:lstStyle/>
          <a:p>
            <a:r>
              <a:rPr lang="zh-CN" altLang="en-US" sz="3200" b="1" dirty="0" smtClean="0">
                <a:solidFill>
                  <a:schemeClr val="bg1"/>
                </a:solidFill>
              </a:rPr>
              <a:t>实例</a:t>
            </a:r>
            <a:r>
              <a:rPr lang="en-US" altLang="zh-CN" sz="3200" b="1" dirty="0" smtClean="0">
                <a:solidFill>
                  <a:schemeClr val="bg1"/>
                </a:solidFill>
              </a:rPr>
              <a:t>——</a:t>
            </a:r>
            <a:endParaRPr lang="zh-CN" altLang="en-US" sz="3200" b="1" dirty="0">
              <a:solidFill>
                <a:schemeClr val="bg1"/>
              </a:solidFill>
            </a:endParaRPr>
          </a:p>
        </p:txBody>
      </p:sp>
      <p:grpSp>
        <p:nvGrpSpPr>
          <p:cNvPr id="10" name="组合 333"/>
          <p:cNvGrpSpPr/>
          <p:nvPr/>
        </p:nvGrpSpPr>
        <p:grpSpPr>
          <a:xfrm>
            <a:off x="488577" y="1246379"/>
            <a:ext cx="519426" cy="535306"/>
            <a:chOff x="9363075" y="4967288"/>
            <a:chExt cx="463551" cy="469900"/>
          </a:xfrm>
          <a:solidFill>
            <a:srgbClr val="0FB5C7"/>
          </a:solidFill>
        </p:grpSpPr>
        <p:sp>
          <p:nvSpPr>
            <p:cNvPr id="11" name="Freeform 22"/>
            <p:cNvSpPr>
              <a:spLocks/>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3200" b="1">
                <a:solidFill>
                  <a:srgbClr val="0FB5C7"/>
                </a:solidFill>
                <a:latin typeface="Arial"/>
                <a:ea typeface="微软雅黑"/>
              </a:endParaRPr>
            </a:p>
          </p:txBody>
        </p:sp>
        <p:sp>
          <p:nvSpPr>
            <p:cNvPr id="12"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3200" b="1">
                <a:solidFill>
                  <a:srgbClr val="0FB5C7"/>
                </a:solidFill>
                <a:latin typeface="Arial"/>
                <a:ea typeface="微软雅黑"/>
              </a:endParaRPr>
            </a:p>
          </p:txBody>
        </p:sp>
        <p:sp>
          <p:nvSpPr>
            <p:cNvPr id="13"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3200" b="1">
                <a:solidFill>
                  <a:srgbClr val="0FB5C7"/>
                </a:solidFill>
                <a:latin typeface="Arial"/>
                <a:ea typeface="微软雅黑"/>
              </a:endParaRPr>
            </a:p>
          </p:txBody>
        </p:sp>
        <p:sp>
          <p:nvSpPr>
            <p:cNvPr id="14" name="Freeform 25"/>
            <p:cNvSpPr>
              <a:spLocks/>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zh-CN" altLang="en-US" sz="3200" b="1">
                <a:solidFill>
                  <a:srgbClr val="0FB5C7"/>
                </a:solidFill>
                <a:latin typeface="Arial"/>
                <a:ea typeface="微软雅黑"/>
              </a:endParaRPr>
            </a:p>
          </p:txBody>
        </p:sp>
      </p:grpSp>
      <p:sp>
        <p:nvSpPr>
          <p:cNvPr id="15" name="矩形 14"/>
          <p:cNvSpPr/>
          <p:nvPr/>
        </p:nvSpPr>
        <p:spPr>
          <a:xfrm>
            <a:off x="1138800" y="2627004"/>
            <a:ext cx="9615948" cy="1133837"/>
          </a:xfrm>
          <a:prstGeom prst="rect">
            <a:avLst/>
          </a:prstGeom>
        </p:spPr>
        <p:txBody>
          <a:bodyPr wrap="square">
            <a:spAutoFit/>
          </a:bodyPr>
          <a:lstStyle/>
          <a:p>
            <a:pPr>
              <a:lnSpc>
                <a:spcPct val="150000"/>
              </a:lnSpc>
            </a:pPr>
            <a:r>
              <a:rPr lang="zh-CN" altLang="en-US" b="1" dirty="0" smtClean="0">
                <a:solidFill>
                  <a:schemeClr val="bg1"/>
                </a:solidFill>
              </a:rPr>
              <a:t>“一带一路”沿线各国城市夜间灯光增长最快的是进行经济改革的发展中国家和战后重建的国家</a:t>
            </a:r>
            <a:endParaRPr lang="zh-CN" altLang="en-US" b="1" dirty="0">
              <a:solidFill>
                <a:schemeClr val="bg1"/>
              </a:solidFill>
            </a:endParaRPr>
          </a:p>
        </p:txBody>
      </p:sp>
      <p:sp>
        <p:nvSpPr>
          <p:cNvPr id="18" name="矩形 17"/>
          <p:cNvSpPr/>
          <p:nvPr/>
        </p:nvSpPr>
        <p:spPr>
          <a:xfrm>
            <a:off x="1138800" y="4171128"/>
            <a:ext cx="8325157" cy="461665"/>
          </a:xfrm>
          <a:prstGeom prst="rect">
            <a:avLst/>
          </a:prstGeom>
        </p:spPr>
        <p:txBody>
          <a:bodyPr wrap="square">
            <a:spAutoFit/>
          </a:bodyPr>
          <a:lstStyle/>
          <a:p>
            <a:r>
              <a:rPr lang="zh-CN" altLang="en-US" b="1" dirty="0" smtClean="0">
                <a:solidFill>
                  <a:schemeClr val="bg1"/>
                </a:solidFill>
              </a:rPr>
              <a:t>城市</a:t>
            </a:r>
            <a:r>
              <a:rPr lang="zh-CN" altLang="en-US" b="1" dirty="0" smtClean="0">
                <a:solidFill>
                  <a:schemeClr val="bg1"/>
                </a:solidFill>
              </a:rPr>
              <a:t>夜间</a:t>
            </a:r>
            <a:r>
              <a:rPr lang="zh-CN" altLang="en-US" b="1" dirty="0" smtClean="0">
                <a:solidFill>
                  <a:schemeClr val="bg1"/>
                </a:solidFill>
              </a:rPr>
              <a:t>灯光锐减主要发生在社会经济动荡地区</a:t>
            </a:r>
            <a:endParaRPr lang="zh-CN" altLang="en-US" b="1" dirty="0">
              <a:solidFill>
                <a:schemeClr val="bg1"/>
              </a:solidFill>
            </a:endParaRPr>
          </a:p>
        </p:txBody>
      </p:sp>
      <p:sp>
        <p:nvSpPr>
          <p:cNvPr id="20" name="矩形 19"/>
          <p:cNvSpPr/>
          <p:nvPr/>
        </p:nvSpPr>
        <p:spPr>
          <a:xfrm>
            <a:off x="1138800" y="4930118"/>
            <a:ext cx="10279624" cy="1200329"/>
          </a:xfrm>
          <a:prstGeom prst="rect">
            <a:avLst/>
          </a:prstGeom>
        </p:spPr>
        <p:txBody>
          <a:bodyPr wrap="square">
            <a:spAutoFit/>
          </a:bodyPr>
          <a:lstStyle/>
          <a:p>
            <a:pPr>
              <a:lnSpc>
                <a:spcPct val="150000"/>
              </a:lnSpc>
            </a:pPr>
            <a:r>
              <a:rPr lang="zh-CN" altLang="en-US" b="1" dirty="0" smtClean="0">
                <a:solidFill>
                  <a:schemeClr val="bg1"/>
                </a:solidFill>
              </a:rPr>
              <a:t>“一带一路”区域内城市夜间灯光的规模分布总体呈现空间</a:t>
            </a:r>
            <a:r>
              <a:rPr lang="zh-CN" altLang="en-US" b="1" dirty="0" smtClean="0">
                <a:solidFill>
                  <a:schemeClr val="bg1"/>
                </a:solidFill>
              </a:rPr>
              <a:t>扩张趋势</a:t>
            </a:r>
            <a:r>
              <a:rPr lang="en-US" altLang="zh-CN" b="1" dirty="0" smtClean="0">
                <a:solidFill>
                  <a:schemeClr val="bg1"/>
                </a:solidFill>
              </a:rPr>
              <a:t>,</a:t>
            </a:r>
            <a:r>
              <a:rPr lang="zh-CN" altLang="en-US" b="1" dirty="0" smtClean="0">
                <a:solidFill>
                  <a:schemeClr val="bg1"/>
                </a:solidFill>
              </a:rPr>
              <a:t>夜间灯光重心向东南亚方向移动</a:t>
            </a:r>
            <a:endParaRPr lang="zh-CN" altLang="en-US" b="1" dirty="0">
              <a:solidFill>
                <a:schemeClr val="bg1"/>
              </a:solidFill>
            </a:endParaRPr>
          </a:p>
        </p:txBody>
      </p:sp>
      <p:sp>
        <p:nvSpPr>
          <p:cNvPr id="21" name="Freeform 197"/>
          <p:cNvSpPr>
            <a:spLocks noChangeAspect="1" noEditPoints="1"/>
          </p:cNvSpPr>
          <p:nvPr/>
        </p:nvSpPr>
        <p:spPr bwMode="auto">
          <a:xfrm>
            <a:off x="656823" y="2806098"/>
            <a:ext cx="372813" cy="401128"/>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0FB5C7"/>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2" name="Freeform 197"/>
          <p:cNvSpPr>
            <a:spLocks noChangeAspect="1" noEditPoints="1"/>
          </p:cNvSpPr>
          <p:nvPr/>
        </p:nvSpPr>
        <p:spPr bwMode="auto">
          <a:xfrm>
            <a:off x="635190" y="4171128"/>
            <a:ext cx="372813" cy="401128"/>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0FB5C7"/>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3" name="Freeform 197"/>
          <p:cNvSpPr>
            <a:spLocks noChangeAspect="1" noEditPoints="1"/>
          </p:cNvSpPr>
          <p:nvPr/>
        </p:nvSpPr>
        <p:spPr bwMode="auto">
          <a:xfrm>
            <a:off x="635105" y="5151091"/>
            <a:ext cx="372813" cy="401128"/>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rgbClr val="0FB5C7"/>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3200"/>
          </a:p>
        </p:txBody>
      </p:sp>
    </p:spTree>
    <p:extLst>
      <p:ext uri="{BB962C8B-B14F-4D97-AF65-F5344CB8AC3E}">
        <p14:creationId xmlns:p14="http://schemas.microsoft.com/office/powerpoint/2010/main" xmlns="" val="396962686"/>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0BCCE"/>
        </a:solidFill>
        <a:effectLst/>
      </p:bgPr>
    </p:bg>
    <p:spTree>
      <p:nvGrpSpPr>
        <p:cNvPr id="1" name=""/>
        <p:cNvGrpSpPr/>
        <p:nvPr/>
      </p:nvGrpSpPr>
      <p:grpSpPr>
        <a:xfrm>
          <a:off x="0" y="0"/>
          <a:ext cx="0" cy="0"/>
          <a:chOff x="0" y="0"/>
          <a:chExt cx="0" cy="0"/>
        </a:xfrm>
      </p:grpSpPr>
      <p:sp>
        <p:nvSpPr>
          <p:cNvPr id="3" name="文本框 2"/>
          <p:cNvSpPr txBox="1"/>
          <p:nvPr/>
        </p:nvSpPr>
        <p:spPr>
          <a:xfrm>
            <a:off x="2858433" y="2046646"/>
            <a:ext cx="6476725" cy="830997"/>
          </a:xfrm>
          <a:prstGeom prst="rect">
            <a:avLst/>
          </a:prstGeom>
          <a:noFill/>
        </p:spPr>
        <p:txBody>
          <a:bodyPr wrap="square" rtlCol="0">
            <a:spAutoFit/>
          </a:bodyPr>
          <a:lstStyle/>
          <a:p>
            <a:pPr algn="ctr"/>
            <a:r>
              <a:rPr kumimoji="1" lang="en-US" altLang="zh-CN" sz="4800" b="1" dirty="0"/>
              <a:t>CHAPTER THREE</a:t>
            </a:r>
            <a:endParaRPr kumimoji="1" lang="zh-CN" altLang="en-US" sz="4800" b="1" dirty="0"/>
          </a:p>
        </p:txBody>
      </p:sp>
      <p:sp>
        <p:nvSpPr>
          <p:cNvPr id="4" name="文本框 3"/>
          <p:cNvSpPr txBox="1"/>
          <p:nvPr/>
        </p:nvSpPr>
        <p:spPr>
          <a:xfrm>
            <a:off x="2858433" y="2924198"/>
            <a:ext cx="6476725" cy="1200329"/>
          </a:xfrm>
          <a:prstGeom prst="rect">
            <a:avLst/>
          </a:prstGeom>
          <a:noFill/>
        </p:spPr>
        <p:txBody>
          <a:bodyPr wrap="square" rtlCol="0">
            <a:spAutoFit/>
          </a:bodyPr>
          <a:lstStyle/>
          <a:p>
            <a:pPr algn="ctr">
              <a:lnSpc>
                <a:spcPct val="90000"/>
              </a:lnSpc>
            </a:pPr>
            <a:r>
              <a:rPr lang="zh-CN" altLang="zh-CN" sz="8000" b="1" dirty="0" smtClean="0"/>
              <a:t>研究方法</a:t>
            </a:r>
            <a:endParaRPr kumimoji="1" lang="zh-CN" altLang="en-US" sz="8000" b="1" dirty="0"/>
          </a:p>
        </p:txBody>
      </p:sp>
      <p:pic>
        <p:nvPicPr>
          <p:cNvPr id="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14099" y="6063955"/>
            <a:ext cx="2979489" cy="794045"/>
          </a:xfrm>
          <a:prstGeom prst="rect">
            <a:avLst/>
          </a:prstGeom>
          <a:noFill/>
          <a:ln w="9525">
            <a:noFill/>
            <a:miter lim="800000"/>
            <a:headEnd/>
            <a:tailEnd/>
          </a:ln>
        </p:spPr>
      </p:pic>
      <p:sp>
        <p:nvSpPr>
          <p:cNvPr id="7" name="Freeform 29"/>
          <p:cNvSpPr>
            <a:spLocks noChangeAspect="1" noEditPoints="1"/>
          </p:cNvSpPr>
          <p:nvPr/>
        </p:nvSpPr>
        <p:spPr bwMode="auto">
          <a:xfrm>
            <a:off x="0" y="5811077"/>
            <a:ext cx="766916" cy="1046923"/>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extLst>
      <p:ext uri="{BB962C8B-B14F-4D97-AF65-F5344CB8AC3E}">
        <p14:creationId xmlns:p14="http://schemas.microsoft.com/office/powerpoint/2010/main" xmlns="" val="2116710199"/>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10"/>
</p:tagLst>
</file>

<file path=ppt/tags/tag2.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10"/>
</p:tagLst>
</file>

<file path=ppt/tags/tag3.xml><?xml version="1.0" encoding="utf-8"?>
<p:tagLst xmlns:a="http://schemas.openxmlformats.org/drawingml/2006/main" xmlns:r="http://schemas.openxmlformats.org/officeDocument/2006/relationships" xmlns:p="http://schemas.openxmlformats.org/presentationml/2006/main">
  <p:tag name="MH" val="20160508120321"/>
  <p:tag name="MH_LIBRARY" val="GRAPHIC"/>
  <p:tag name="MH_TYPE" val="Other"/>
  <p:tag name="MH_ORDER" val="10"/>
</p:tagLst>
</file>

<file path=ppt/tags/tag4.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5"/>
</p:tagLst>
</file>

<file path=ppt/theme/theme1.xml><?xml version="1.0" encoding="utf-8"?>
<a:theme xmlns:a="http://schemas.openxmlformats.org/drawingml/2006/main" name="Office Theme">
  <a:themeElements>
    <a:clrScheme name="自定义 78">
      <a:dk1>
        <a:srgbClr val="191919"/>
      </a:dk1>
      <a:lt1>
        <a:sysClr val="window" lastClr="FFFFFF"/>
      </a:lt1>
      <a:dk2>
        <a:srgbClr val="EFEFEF"/>
      </a:dk2>
      <a:lt2>
        <a:srgbClr val="2D2D2D"/>
      </a:lt2>
      <a:accent1>
        <a:srgbClr val="104D7E"/>
      </a:accent1>
      <a:accent2>
        <a:srgbClr val="26CCC5"/>
      </a:accent2>
      <a:accent3>
        <a:srgbClr val="1B8DA8"/>
      </a:accent3>
      <a:accent4>
        <a:srgbClr val="104E87"/>
      </a:accent4>
      <a:accent5>
        <a:srgbClr val="4BACC6"/>
      </a:accent5>
      <a:accent6>
        <a:srgbClr val="808684"/>
      </a:accent6>
      <a:hlink>
        <a:srgbClr val="808080"/>
      </a:hlink>
      <a:folHlink>
        <a:srgbClr val="800080"/>
      </a:folHlink>
    </a:clrScheme>
    <a:fontScheme name="Century Gothic">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1387</TotalTime>
  <Words>1296</Words>
  <Application>Microsoft Office PowerPoint</Application>
  <PresentationFormat>自定义</PresentationFormat>
  <Paragraphs>239</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 PLUS</dc:creator>
  <cp:keywords/>
  <dc:description/>
  <cp:lastModifiedBy>think</cp:lastModifiedBy>
  <cp:revision>287</cp:revision>
  <dcterms:created xsi:type="dcterms:W3CDTF">2010-04-12T23:12:02Z</dcterms:created>
  <dcterms:modified xsi:type="dcterms:W3CDTF">2017-11-22T11:19:12Z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