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bb697de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45bb697de0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5bb697de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45bb697de0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5bb697de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45bb697de0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A383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87285" y="2759043"/>
            <a:ext cx="9144000" cy="3416320"/>
          </a:xfrm>
          <a:prstGeom prst="rect">
            <a:avLst/>
          </a:prstGeom>
          <a:blipFill rotWithShape="1">
            <a:blip r:embed="rId3">
              <a:alphaModFix amt="63000"/>
            </a:blip>
            <a:stretch>
              <a:fillRect b="0" l="0" r="0" t="0"/>
            </a:stretch>
          </a:blip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6000"/>
              <a:buFont typeface="Arial"/>
              <a:buNone/>
            </a:pPr>
            <a:br>
              <a:rPr b="1" lang="en-US">
                <a:solidFill>
                  <a:srgbClr val="FFFFFF"/>
                </a:solidFill>
                <a:latin typeface="Arial"/>
                <a:ea typeface="Arial"/>
                <a:cs typeface="Arial"/>
                <a:sym typeface="Arial"/>
              </a:rPr>
            </a:br>
            <a:r>
              <a:rPr b="1" lang="en-US">
                <a:solidFill>
                  <a:srgbClr val="FFFFFF"/>
                </a:solidFill>
                <a:latin typeface="Arial"/>
                <a:ea typeface="Arial"/>
                <a:cs typeface="Arial"/>
                <a:sym typeface="Arial"/>
              </a:rPr>
              <a:t>Smart Data Analytics Challenge 2018</a:t>
            </a:r>
            <a:br>
              <a:rPr b="1" lang="en-US">
                <a:solidFill>
                  <a:srgbClr val="FFFFFF"/>
                </a:solidFill>
                <a:latin typeface="Arial"/>
                <a:ea typeface="Arial"/>
                <a:cs typeface="Arial"/>
                <a:sym typeface="Arial"/>
              </a:rPr>
            </a:br>
            <a:endParaRPr>
              <a:latin typeface="Arial"/>
              <a:ea typeface="Arial"/>
              <a:cs typeface="Arial"/>
              <a:sym typeface="Arial"/>
            </a:endParaRPr>
          </a:p>
        </p:txBody>
      </p:sp>
      <p:pic>
        <p:nvPicPr>
          <p:cNvPr descr="Image result for colorado oit logo" id="85" name="Google Shape;85;p13"/>
          <p:cNvPicPr preferRelativeResize="0"/>
          <p:nvPr/>
        </p:nvPicPr>
        <p:blipFill rotWithShape="1">
          <a:blip r:embed="rId4">
            <a:alphaModFix/>
          </a:blip>
          <a:srcRect b="0" l="0" r="0" t="0"/>
          <a:stretch/>
        </p:blipFill>
        <p:spPr>
          <a:xfrm>
            <a:off x="2258786" y="447440"/>
            <a:ext cx="7315200" cy="23116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descr="Image result for colorado oit logo" id="90" name="Google Shape;90;p14"/>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91" name="Google Shape;91;p14"/>
          <p:cNvSpPr txBox="1"/>
          <p:nvPr/>
        </p:nvSpPr>
        <p:spPr>
          <a:xfrm>
            <a:off x="927996" y="667650"/>
            <a:ext cx="97257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rPr>
              <a:t>Competition Submission Instructions</a:t>
            </a:r>
            <a:endParaRPr/>
          </a:p>
        </p:txBody>
      </p:sp>
      <p:sp>
        <p:nvSpPr>
          <p:cNvPr id="92" name="Google Shape;92;p14"/>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2018 Submission Template</a:t>
            </a:r>
            <a:endParaRPr/>
          </a:p>
        </p:txBody>
      </p:sp>
      <p:sp>
        <p:nvSpPr>
          <p:cNvPr id="93" name="Google Shape;93;p14"/>
          <p:cNvSpPr txBox="1"/>
          <p:nvPr/>
        </p:nvSpPr>
        <p:spPr>
          <a:xfrm>
            <a:off x="928007" y="1600200"/>
            <a:ext cx="10335986"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800">
                <a:solidFill>
                  <a:schemeClr val="dk1"/>
                </a:solidFill>
              </a:rPr>
              <a:t>Use this powerpoint template to create a standardized view of the analysis so that the judges have uniform entries for the review process.</a:t>
            </a:r>
            <a:endParaRPr sz="1800">
              <a:solidFill>
                <a:schemeClr val="dk1"/>
              </a:solidFill>
            </a:endParaRPr>
          </a:p>
          <a:p>
            <a:pPr indent="0" lvl="0" marL="0" rtl="0" algn="l">
              <a:lnSpc>
                <a:spcPct val="115000"/>
              </a:lnSpc>
              <a:spcBef>
                <a:spcPts val="0"/>
              </a:spcBef>
              <a:spcAft>
                <a:spcPts val="0"/>
              </a:spcAft>
              <a:buSzPts val="1100"/>
              <a:buNone/>
            </a:pPr>
            <a:r>
              <a:t/>
            </a:r>
            <a:endParaRPr sz="1800">
              <a:solidFill>
                <a:schemeClr val="dk1"/>
              </a:solidFill>
            </a:endParaRPr>
          </a:p>
          <a:p>
            <a:pPr indent="0" lvl="0" marL="0" rtl="0" algn="l">
              <a:lnSpc>
                <a:spcPct val="115000"/>
              </a:lnSpc>
              <a:spcBef>
                <a:spcPts val="0"/>
              </a:spcBef>
              <a:spcAft>
                <a:spcPts val="0"/>
              </a:spcAft>
              <a:buSzPts val="1100"/>
              <a:buNone/>
            </a:pPr>
            <a:r>
              <a:rPr lang="en-US" sz="1800">
                <a:solidFill>
                  <a:schemeClr val="dk1"/>
                </a:solidFill>
              </a:rPr>
              <a:t>In addition to providing this high level summary, use the GitHub repository to store relevant code, analysis methods, results and other related information.</a:t>
            </a:r>
            <a:endParaRPr sz="1800">
              <a:solidFill>
                <a:schemeClr val="dk1"/>
              </a:solidFill>
            </a:endParaRPr>
          </a:p>
          <a:p>
            <a:pPr indent="0" lvl="0" marL="0" rtl="0" algn="l">
              <a:lnSpc>
                <a:spcPct val="115000"/>
              </a:lnSpc>
              <a:spcBef>
                <a:spcPts val="0"/>
              </a:spcBef>
              <a:spcAft>
                <a:spcPts val="0"/>
              </a:spcAft>
              <a:buSzPts val="1100"/>
              <a:buNone/>
            </a:pPr>
            <a:r>
              <a:t/>
            </a:r>
            <a:endParaRPr sz="1800">
              <a:solidFill>
                <a:schemeClr val="dk1"/>
              </a:solidFill>
            </a:endParaRPr>
          </a:p>
          <a:p>
            <a:pPr indent="0" lvl="0" marL="0" rtl="0" algn="l">
              <a:lnSpc>
                <a:spcPct val="115000"/>
              </a:lnSpc>
              <a:spcBef>
                <a:spcPts val="0"/>
              </a:spcBef>
              <a:spcAft>
                <a:spcPts val="0"/>
              </a:spcAft>
              <a:buSzPts val="1100"/>
              <a:buNone/>
            </a:pPr>
            <a:r>
              <a:rPr lang="en-US" sz="1800">
                <a:solidFill>
                  <a:schemeClr val="dk1"/>
                </a:solidFill>
              </a:rPr>
              <a:t>The prize for competing is your information in the repository as a contribution to the wealth of data available for the State of Colorado.</a:t>
            </a:r>
            <a:endParaRPr sz="1800">
              <a:solidFill>
                <a:schemeClr val="dk1"/>
              </a:solidFill>
            </a:endParaRPr>
          </a:p>
          <a:p>
            <a:pPr indent="0" lvl="0" marL="0" rtl="0" algn="l">
              <a:lnSpc>
                <a:spcPct val="115000"/>
              </a:lnSpc>
              <a:spcBef>
                <a:spcPts val="0"/>
              </a:spcBef>
              <a:spcAft>
                <a:spcPts val="0"/>
              </a:spcAft>
              <a:buSzPts val="1100"/>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Your goal should be to create good analysis and documentation of your project and process so others can visit the GitHub Organization and see all the great work from teams.</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SzPts val="1100"/>
              <a:buNone/>
            </a:pPr>
            <a:r>
              <a:t/>
            </a:r>
            <a:endParaRPr sz="1800">
              <a:solidFill>
                <a:schemeClr val="dk1"/>
              </a:solidFill>
            </a:endParaRPr>
          </a:p>
          <a:p>
            <a:pPr indent="0" lvl="0" marL="0" rtl="0" algn="l">
              <a:lnSpc>
                <a:spcPct val="115000"/>
              </a:lnSpc>
              <a:spcBef>
                <a:spcPts val="0"/>
              </a:spcBef>
              <a:spcAft>
                <a:spcPts val="0"/>
              </a:spcAft>
              <a:buSzPts val="1100"/>
              <a:buNone/>
            </a:pPr>
            <a:r>
              <a:t/>
            </a:r>
            <a:endParaRPr sz="1000"/>
          </a:p>
          <a:p>
            <a:pPr indent="0" lvl="0" marL="0" rtl="0" algn="l">
              <a:lnSpc>
                <a:spcPct val="115000"/>
              </a:lnSpc>
              <a:spcBef>
                <a:spcPts val="0"/>
              </a:spcBef>
              <a:spcAft>
                <a:spcPts val="0"/>
              </a:spcAft>
              <a:buClr>
                <a:srgbClr val="000000"/>
              </a:buClr>
              <a:buSzPts val="1100"/>
              <a:buFont typeface="Arial"/>
              <a:buNone/>
            </a:pPr>
            <a:r>
              <a:t/>
            </a:r>
            <a:endParaRPr sz="1000"/>
          </a:p>
          <a:p>
            <a:pPr indent="0" lvl="0" marL="0" marR="0" rtl="0" algn="l">
              <a:spcBef>
                <a:spcPts val="0"/>
              </a:spcBef>
              <a:spcAft>
                <a:spcPts val="0"/>
              </a:spcAft>
              <a:buNone/>
            </a:pPr>
            <a:r>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descr="Image result for colorado oit logo" id="98" name="Google Shape;98;p15"/>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99" name="Google Shape;99;p15"/>
          <p:cNvSpPr txBox="1"/>
          <p:nvPr/>
        </p:nvSpPr>
        <p:spPr>
          <a:xfrm>
            <a:off x="928007" y="667639"/>
            <a:ext cx="6290100" cy="708000"/>
          </a:xfrm>
          <a:prstGeom prst="rect">
            <a:avLst/>
          </a:prstGeom>
          <a:noFill/>
          <a:ln>
            <a:noFill/>
          </a:ln>
        </p:spPr>
        <p:txBody>
          <a:bodyPr anchorCtr="0" anchor="t" bIns="45700" lIns="91425" spcFirstLastPara="1" rIns="91425" wrap="square" tIns="45700">
            <a:noAutofit/>
          </a:bodyPr>
          <a:lstStyle/>
          <a:p>
            <a:pPr indent="-482600" lvl="0" marL="457200" marR="0" rtl="0" algn="l">
              <a:spcBef>
                <a:spcPts val="0"/>
              </a:spcBef>
              <a:spcAft>
                <a:spcPts val="0"/>
              </a:spcAft>
              <a:buClr>
                <a:schemeClr val="lt1"/>
              </a:buClr>
              <a:buSzPts val="4000"/>
              <a:buFont typeface="Arial"/>
              <a:buAutoNum type="arabicPeriod"/>
            </a:pPr>
            <a:r>
              <a:rPr b="1" i="0" lang="en-US" sz="4000" u="none" cap="none" strike="noStrike">
                <a:solidFill>
                  <a:schemeClr val="lt1"/>
                </a:solidFill>
                <a:latin typeface="Arial"/>
                <a:ea typeface="Arial"/>
                <a:cs typeface="Arial"/>
                <a:sym typeface="Arial"/>
              </a:rPr>
              <a:t>Problem Solved</a:t>
            </a:r>
            <a:endParaRPr/>
          </a:p>
        </p:txBody>
      </p:sp>
      <p:sp>
        <p:nvSpPr>
          <p:cNvPr id="100" name="Google Shape;100;p15"/>
          <p:cNvSpPr txBox="1"/>
          <p:nvPr/>
        </p:nvSpPr>
        <p:spPr>
          <a:xfrm>
            <a:off x="8736758" y="6276251"/>
            <a:ext cx="3129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2018 Submission Template</a:t>
            </a:r>
            <a:endParaRPr/>
          </a:p>
        </p:txBody>
      </p:sp>
      <p:sp>
        <p:nvSpPr>
          <p:cNvPr id="101" name="Google Shape;101;p15"/>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en-US" sz="1800">
                <a:solidFill>
                  <a:schemeClr val="dk1"/>
                </a:solidFill>
              </a:rPr>
              <a:t>Problem statement, hypothesis, and/or the specific question driving the analysis.</a:t>
            </a:r>
            <a:endParaRPr sz="1800">
              <a:solidFill>
                <a:schemeClr val="dk1"/>
              </a:solidFill>
            </a:endParaRPr>
          </a:p>
          <a:p>
            <a:pPr indent="0" lvl="0" marL="0" marR="0" rtl="0" algn="l">
              <a:spcBef>
                <a:spcPts val="0"/>
              </a:spcBef>
              <a:spcAft>
                <a:spcPts val="0"/>
              </a:spcAft>
              <a:buSzPts val="1100"/>
              <a:buNone/>
            </a:pPr>
            <a:r>
              <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SzPts val="1100"/>
              <a:buNone/>
            </a:pPr>
            <a:r>
              <a:t/>
            </a:r>
            <a:endParaRPr sz="1000"/>
          </a:p>
          <a:p>
            <a:pPr indent="0" lvl="0" marL="0" rtl="0" algn="l">
              <a:lnSpc>
                <a:spcPct val="115000"/>
              </a:lnSpc>
              <a:spcBef>
                <a:spcPts val="0"/>
              </a:spcBef>
              <a:spcAft>
                <a:spcPts val="0"/>
              </a:spcAft>
              <a:buSzPts val="1100"/>
              <a:buNone/>
            </a:pPr>
            <a:r>
              <a:t/>
            </a:r>
            <a:endParaRPr sz="1000"/>
          </a:p>
          <a:p>
            <a:pPr indent="0" lvl="0" marL="0" marR="0" rtl="0" algn="l">
              <a:spcBef>
                <a:spcPts val="0"/>
              </a:spcBef>
              <a:spcAft>
                <a:spcPts val="0"/>
              </a:spcAft>
              <a:buNone/>
            </a:pPr>
            <a:r>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descr="Image result for colorado oit logo" id="106" name="Google Shape;106;p16"/>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07" name="Google Shape;107;p16"/>
          <p:cNvSpPr txBox="1"/>
          <p:nvPr/>
        </p:nvSpPr>
        <p:spPr>
          <a:xfrm>
            <a:off x="928007" y="667639"/>
            <a:ext cx="6289963"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rPr>
              <a:t>2. </a:t>
            </a:r>
            <a:r>
              <a:rPr b="1" lang="en-US" sz="4000">
                <a:solidFill>
                  <a:schemeClr val="lt1"/>
                </a:solidFill>
                <a:latin typeface="Arial"/>
                <a:ea typeface="Arial"/>
                <a:cs typeface="Arial"/>
                <a:sym typeface="Arial"/>
              </a:rPr>
              <a:t>Impact	</a:t>
            </a:r>
            <a:endParaRPr/>
          </a:p>
        </p:txBody>
      </p:sp>
      <p:sp>
        <p:nvSpPr>
          <p:cNvPr id="108" name="Google Shape;108;p16"/>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2018 Submission Template</a:t>
            </a:r>
            <a:endParaRPr/>
          </a:p>
        </p:txBody>
      </p:sp>
      <p:sp>
        <p:nvSpPr>
          <p:cNvPr id="109" name="Google Shape;109;p16"/>
          <p:cNvSpPr txBox="1"/>
          <p:nvPr/>
        </p:nvSpPr>
        <p:spPr>
          <a:xfrm>
            <a:off x="928007" y="1600200"/>
            <a:ext cx="10335986"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100"/>
              <a:buFont typeface="Arial"/>
              <a:buNone/>
            </a:pPr>
            <a:r>
              <a:rPr lang="en-US" sz="1200">
                <a:solidFill>
                  <a:schemeClr val="dk1"/>
                </a:solidFill>
              </a:rPr>
              <a:t>Does the analysis seek to address a problem or answer a question that state subject matter experts in the topic area currently experience? How much impact can the insights from the data analysis have on solving the problem or answering the question?</a:t>
            </a:r>
            <a:endParaRPr sz="1200">
              <a:solidFill>
                <a:schemeClr val="dk1"/>
              </a:solidFill>
            </a:endParaRPr>
          </a:p>
          <a:p>
            <a:pPr indent="0" lvl="0" marL="0" rtl="0" algn="l">
              <a:lnSpc>
                <a:spcPct val="140000"/>
              </a:lnSpc>
              <a:spcBef>
                <a:spcPts val="800"/>
              </a:spcBef>
              <a:spcAft>
                <a:spcPts val="800"/>
              </a:spcAft>
              <a:buClr>
                <a:schemeClr val="dk1"/>
              </a:buClr>
              <a:buSzPts val="1100"/>
              <a:buFont typeface="Arial"/>
              <a:buNone/>
            </a:pPr>
            <a:r>
              <a:rPr lang="en-US" sz="1200">
                <a:solidFill>
                  <a:schemeClr val="dk1"/>
                </a:solidFill>
              </a:rPr>
              <a:t>Teams should clearly show how their analysis responds to actual needs of the subject matter experts and how the insights from the analysis are new and different from what is currently available.</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descr="Image result for colorado oit logo" id="114" name="Google Shape;114;p17"/>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15" name="Google Shape;115;p17"/>
          <p:cNvSpPr txBox="1"/>
          <p:nvPr/>
        </p:nvSpPr>
        <p:spPr>
          <a:xfrm>
            <a:off x="928007" y="698416"/>
            <a:ext cx="85809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lt1"/>
                </a:solidFill>
              </a:rPr>
              <a:t>3. Methodology</a:t>
            </a:r>
            <a:endParaRPr/>
          </a:p>
        </p:txBody>
      </p:sp>
      <p:sp>
        <p:nvSpPr>
          <p:cNvPr id="116" name="Google Shape;116;p17"/>
          <p:cNvSpPr txBox="1"/>
          <p:nvPr/>
        </p:nvSpPr>
        <p:spPr>
          <a:xfrm>
            <a:off x="8736758" y="6276251"/>
            <a:ext cx="3129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2018 Submission Template</a:t>
            </a:r>
            <a:endParaRPr/>
          </a:p>
        </p:txBody>
      </p:sp>
      <p:sp>
        <p:nvSpPr>
          <p:cNvPr id="117" name="Google Shape;117;p17"/>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100"/>
              <a:buFont typeface="Arial"/>
              <a:buNone/>
            </a:pPr>
            <a:r>
              <a:rPr lang="en-US" sz="1200">
                <a:solidFill>
                  <a:schemeClr val="dk1"/>
                </a:solidFill>
              </a:rPr>
              <a:t>Is the analytical method valid and appropriate to the question being answered? Did the team take a logically and scientifically sound approach to the analysis? Were quality techniques were used to add value to and draw conclusions from the data? Is the data utilized appropriate to represent the content of the issues and their solution? </a:t>
            </a:r>
            <a:endParaRPr sz="1200">
              <a:solidFill>
                <a:schemeClr val="dk1"/>
              </a:solidFill>
            </a:endParaRPr>
          </a:p>
          <a:p>
            <a:pPr indent="0" lvl="0" marL="0" rtl="0" algn="l">
              <a:lnSpc>
                <a:spcPct val="140000"/>
              </a:lnSpc>
              <a:spcBef>
                <a:spcPts val="800"/>
              </a:spcBef>
              <a:spcAft>
                <a:spcPts val="800"/>
              </a:spcAft>
              <a:buClr>
                <a:schemeClr val="dk1"/>
              </a:buClr>
              <a:buSzPts val="1100"/>
              <a:buFont typeface="Arial"/>
              <a:buNone/>
            </a:pPr>
            <a:r>
              <a:rPr lang="en-US" sz="1200">
                <a:solidFill>
                  <a:schemeClr val="dk1"/>
                </a:solidFill>
              </a:rPr>
              <a:t>Judging will be based on whether the analysis was technically sound and used innovative, comprehensive but efficient, and appropriate analytical methods</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descr="Image result for colorado oit logo" id="122" name="Google Shape;122;p18"/>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23" name="Google Shape;123;p18"/>
          <p:cNvSpPr txBox="1"/>
          <p:nvPr/>
        </p:nvSpPr>
        <p:spPr>
          <a:xfrm>
            <a:off x="928007" y="698416"/>
            <a:ext cx="858088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lt1"/>
                </a:solidFill>
              </a:rPr>
              <a:t>2. </a:t>
            </a:r>
            <a:r>
              <a:rPr b="1" lang="en-US" sz="3600">
                <a:solidFill>
                  <a:schemeClr val="lt1"/>
                </a:solidFill>
                <a:latin typeface="Arial"/>
                <a:ea typeface="Arial"/>
                <a:cs typeface="Arial"/>
                <a:sym typeface="Arial"/>
              </a:rPr>
              <a:t>The Data</a:t>
            </a:r>
            <a:endParaRPr/>
          </a:p>
        </p:txBody>
      </p:sp>
      <p:sp>
        <p:nvSpPr>
          <p:cNvPr id="124" name="Google Shape;124;p18"/>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2018 Submission Template</a:t>
            </a:r>
            <a:endParaRPr/>
          </a:p>
        </p:txBody>
      </p:sp>
      <p:sp>
        <p:nvSpPr>
          <p:cNvPr id="125" name="Google Shape;125;p18"/>
          <p:cNvSpPr txBox="1"/>
          <p:nvPr/>
        </p:nvSpPr>
        <p:spPr>
          <a:xfrm>
            <a:off x="928007" y="1600200"/>
            <a:ext cx="10335986"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100"/>
              <a:buFont typeface="Arial"/>
              <a:buNone/>
            </a:pPr>
            <a:r>
              <a:rPr lang="en-US" sz="1200">
                <a:solidFill>
                  <a:schemeClr val="dk1"/>
                </a:solidFill>
              </a:rPr>
              <a:t>Ideally teams will public data sets from the Colorado Information Marketplace, although other state public data may be used. Has the team used multiple public data sets from the State of Colorado? Has the team added value to the public data and cogently used it as part of the analysis to draw conclusions? </a:t>
            </a:r>
            <a:endParaRPr sz="1200">
              <a:solidFill>
                <a:schemeClr val="dk1"/>
              </a:solidFill>
            </a:endParaRPr>
          </a:p>
          <a:p>
            <a:pPr indent="0" lvl="0" marL="0" rtl="0" algn="l">
              <a:lnSpc>
                <a:spcPct val="140000"/>
              </a:lnSpc>
              <a:spcBef>
                <a:spcPts val="800"/>
              </a:spcBef>
              <a:spcAft>
                <a:spcPts val="0"/>
              </a:spcAft>
              <a:buClr>
                <a:schemeClr val="dk1"/>
              </a:buClr>
              <a:buSzPts val="1100"/>
              <a:buFont typeface="Arial"/>
              <a:buNone/>
            </a:pPr>
            <a:r>
              <a:rPr lang="en-US" sz="1200">
                <a:solidFill>
                  <a:schemeClr val="dk1"/>
                </a:solidFill>
              </a:rPr>
              <a:t>Teams must provide descriptions of the data used, data sources and methods for obtaining and preparing the data for analysis.  </a:t>
            </a:r>
            <a:endParaRPr sz="2200">
              <a:solidFill>
                <a:schemeClr val="dk1"/>
              </a:solidFill>
            </a:endParaRPr>
          </a:p>
          <a:p>
            <a:pPr indent="0" lvl="0" marL="0" marR="0" rtl="0" algn="l">
              <a:spcBef>
                <a:spcPts val="800"/>
              </a:spcBef>
              <a:spcAft>
                <a:spcPts val="0"/>
              </a:spcAft>
              <a:buClr>
                <a:schemeClr val="dk1"/>
              </a:buClr>
              <a:buSzPts val="1100"/>
              <a:buFont typeface="Arial"/>
              <a:buNone/>
            </a:pPr>
            <a:r>
              <a:rPr lang="en-US" sz="1800">
                <a:solidFill>
                  <a:schemeClr val="dk1"/>
                </a:solidFill>
              </a:rPr>
              <a:t>Explicitly state what datasets you are using and specify (with a url link where possible) where you got them from.</a:t>
            </a:r>
            <a:endParaRPr sz="1800">
              <a:solidFill>
                <a:schemeClr val="dk1"/>
              </a:solidFill>
            </a:endParaRPr>
          </a:p>
          <a:p>
            <a:pPr indent="0" lvl="0" marL="0" marR="0" rtl="0" algn="l">
              <a:spcBef>
                <a:spcPts val="0"/>
              </a:spcBef>
              <a:spcAft>
                <a:spcPts val="0"/>
              </a:spcAft>
              <a:buClr>
                <a:schemeClr val="dk1"/>
              </a:buClr>
              <a:buSzPts val="1100"/>
              <a:buFont typeface="Arial"/>
              <a:buNone/>
            </a:pPr>
            <a:r>
              <a:t/>
            </a:r>
            <a:endParaRPr sz="1800">
              <a:solidFill>
                <a:schemeClr val="dk1"/>
              </a:solidFill>
            </a:endParaRPr>
          </a:p>
          <a:p>
            <a:pPr indent="0" lvl="0" marL="0" marR="0" rtl="0" algn="l">
              <a:spcBef>
                <a:spcPts val="0"/>
              </a:spcBef>
              <a:spcAft>
                <a:spcPts val="0"/>
              </a:spcAft>
              <a:buNone/>
            </a:pPr>
            <a:r>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descr="Image result for colorado oit logo" id="130" name="Google Shape;130;p19"/>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31" name="Google Shape;131;p19"/>
          <p:cNvSpPr txBox="1"/>
          <p:nvPr/>
        </p:nvSpPr>
        <p:spPr>
          <a:xfrm>
            <a:off x="928007" y="698416"/>
            <a:ext cx="858088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lt1"/>
                </a:solidFill>
              </a:rPr>
              <a:t>3. Feasibility</a:t>
            </a:r>
            <a:endParaRPr/>
          </a:p>
        </p:txBody>
      </p:sp>
      <p:sp>
        <p:nvSpPr>
          <p:cNvPr id="132" name="Google Shape;132;p19"/>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2018 Submission Template</a:t>
            </a:r>
            <a:endParaRPr/>
          </a:p>
        </p:txBody>
      </p:sp>
      <p:sp>
        <p:nvSpPr>
          <p:cNvPr id="133" name="Google Shape;133;p19"/>
          <p:cNvSpPr txBox="1"/>
          <p:nvPr/>
        </p:nvSpPr>
        <p:spPr>
          <a:xfrm>
            <a:off x="928007" y="1600200"/>
            <a:ext cx="10335986"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100"/>
              <a:buFont typeface="Arial"/>
              <a:buNone/>
            </a:pPr>
            <a:r>
              <a:rPr lang="en-US" sz="1200">
                <a:solidFill>
                  <a:schemeClr val="dk1"/>
                </a:solidFill>
              </a:rPr>
              <a:t>Is the analysis complete?  Could it be implemented by state or local subject matter experts? What special expertise is required to implement it? Would there be any scaling issues based on the technology or data used  to larger data sets or new information in the future? What level of resources will be required to implement the analysis at scale?</a:t>
            </a:r>
            <a:endParaRPr sz="1200">
              <a:solidFill>
                <a:schemeClr val="dk1"/>
              </a:solidFill>
            </a:endParaRPr>
          </a:p>
          <a:p>
            <a:pPr indent="0" lvl="0" marL="0" rtl="0" algn="l">
              <a:lnSpc>
                <a:spcPct val="140000"/>
              </a:lnSpc>
              <a:spcBef>
                <a:spcPts val="800"/>
              </a:spcBef>
              <a:spcAft>
                <a:spcPts val="0"/>
              </a:spcAft>
              <a:buClr>
                <a:schemeClr val="dk1"/>
              </a:buClr>
              <a:buSzPts val="1100"/>
              <a:buFont typeface="Arial"/>
              <a:buNone/>
            </a:pPr>
            <a:r>
              <a:rPr lang="en-US" sz="1200">
                <a:solidFill>
                  <a:schemeClr val="dk1"/>
                </a:solidFill>
              </a:rPr>
              <a:t>Teams must explain how further resources could advance the analysis and insights. Judging will also review the availability of the data used. </a:t>
            </a:r>
            <a:endParaRPr sz="1200">
              <a:solidFill>
                <a:schemeClr val="dk1"/>
              </a:solidFill>
            </a:endParaRPr>
          </a:p>
          <a:p>
            <a:pPr indent="0" lvl="0" marL="0" marR="0" rtl="0" algn="l">
              <a:spcBef>
                <a:spcPts val="800"/>
              </a:spcBef>
              <a:spcAft>
                <a:spcPts val="0"/>
              </a:spcAft>
              <a:buNone/>
            </a:pPr>
            <a:r>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descr="Image result for colorado oit logo" id="138" name="Google Shape;138;p20"/>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39" name="Google Shape;139;p20"/>
          <p:cNvSpPr txBox="1"/>
          <p:nvPr/>
        </p:nvSpPr>
        <p:spPr>
          <a:xfrm>
            <a:off x="928007" y="698416"/>
            <a:ext cx="85809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lt1"/>
                </a:solidFill>
              </a:rPr>
              <a:t>4. Results</a:t>
            </a:r>
            <a:endParaRPr/>
          </a:p>
        </p:txBody>
      </p:sp>
      <p:sp>
        <p:nvSpPr>
          <p:cNvPr id="140" name="Google Shape;140;p20"/>
          <p:cNvSpPr txBox="1"/>
          <p:nvPr/>
        </p:nvSpPr>
        <p:spPr>
          <a:xfrm>
            <a:off x="8736758" y="6276251"/>
            <a:ext cx="3129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2018 Submission Template</a:t>
            </a:r>
            <a:endParaRPr/>
          </a:p>
        </p:txBody>
      </p:sp>
      <p:sp>
        <p:nvSpPr>
          <p:cNvPr id="141" name="Google Shape;141;p20"/>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rPr>
              <a:t>Provide screenshots or a link to your results. </a:t>
            </a:r>
            <a:r>
              <a:rPr lang="en-US" sz="1800">
                <a:solidFill>
                  <a:schemeClr val="dk1"/>
                </a:solidFill>
              </a:rPr>
              <a:t>Explain or show any progress you’ve made on design and creation. This helps judges evaluate your ability to implement your idea.</a:t>
            </a:r>
            <a:endParaRPr>
              <a:solidFill>
                <a:schemeClr val="dk1"/>
              </a:solidFill>
            </a:endParaRPr>
          </a:p>
          <a:p>
            <a:pPr indent="0" lvl="0" marL="0" marR="0" rtl="0" algn="l">
              <a:spcBef>
                <a:spcPts val="0"/>
              </a:spcBef>
              <a:spcAft>
                <a:spcPts val="0"/>
              </a:spcAft>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ctrTitle"/>
          </p:nvPr>
        </p:nvSpPr>
        <p:spPr>
          <a:xfrm>
            <a:off x="1687285" y="2759043"/>
            <a:ext cx="9144000" cy="3416320"/>
          </a:xfrm>
          <a:prstGeom prst="rect">
            <a:avLst/>
          </a:prstGeom>
          <a:blipFill rotWithShape="1">
            <a:blip r:embed="rId3">
              <a:alphaModFix amt="64000"/>
            </a:blip>
            <a:stretch>
              <a:fillRect b="0" l="0" r="0" t="0"/>
            </a:stretch>
          </a:blip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6000"/>
              <a:buFont typeface="Arial"/>
              <a:buNone/>
            </a:pPr>
            <a:br>
              <a:rPr b="1" lang="en-US">
                <a:solidFill>
                  <a:srgbClr val="FFFFFF"/>
                </a:solidFill>
                <a:latin typeface="Arial"/>
                <a:ea typeface="Arial"/>
                <a:cs typeface="Arial"/>
                <a:sym typeface="Arial"/>
              </a:rPr>
            </a:br>
            <a:r>
              <a:rPr b="1" lang="en-US">
                <a:solidFill>
                  <a:srgbClr val="FFFFFF"/>
                </a:solidFill>
                <a:latin typeface="Arial"/>
                <a:ea typeface="Arial"/>
                <a:cs typeface="Arial"/>
                <a:sym typeface="Arial"/>
              </a:rPr>
              <a:t>Smart Data Analytics Challenge 2018</a:t>
            </a:r>
            <a:br>
              <a:rPr b="1" lang="en-US">
                <a:solidFill>
                  <a:srgbClr val="FFFFFF"/>
                </a:solidFill>
                <a:latin typeface="Arial"/>
                <a:ea typeface="Arial"/>
                <a:cs typeface="Arial"/>
                <a:sym typeface="Arial"/>
              </a:rPr>
            </a:br>
            <a:endParaRPr>
              <a:latin typeface="Arial"/>
              <a:ea typeface="Arial"/>
              <a:cs typeface="Arial"/>
              <a:sym typeface="Arial"/>
            </a:endParaRPr>
          </a:p>
        </p:txBody>
      </p:sp>
      <p:pic>
        <p:nvPicPr>
          <p:cNvPr descr="Image result for colorado oit logo" id="147" name="Google Shape;147;p21"/>
          <p:cNvPicPr preferRelativeResize="0"/>
          <p:nvPr/>
        </p:nvPicPr>
        <p:blipFill rotWithShape="1">
          <a:blip r:embed="rId4">
            <a:alphaModFix/>
          </a:blip>
          <a:srcRect b="0" l="0" r="0" t="0"/>
          <a:stretch/>
        </p:blipFill>
        <p:spPr>
          <a:xfrm>
            <a:off x="2258786" y="447440"/>
            <a:ext cx="7315200" cy="23116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