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4"/>
  </p:notesMasterIdLst>
  <p:sldIdLst>
    <p:sldId id="256" r:id="rId3"/>
    <p:sldId id="276" r:id="rId4"/>
    <p:sldId id="296" r:id="rId5"/>
    <p:sldId id="279" r:id="rId6"/>
    <p:sldId id="280" r:id="rId7"/>
    <p:sldId id="281" r:id="rId8"/>
    <p:sldId id="282" r:id="rId9"/>
    <p:sldId id="260" r:id="rId10"/>
    <p:sldId id="283" r:id="rId11"/>
    <p:sldId id="291" r:id="rId12"/>
    <p:sldId id="284" r:id="rId13"/>
    <p:sldId id="285" r:id="rId14"/>
    <p:sldId id="286" r:id="rId15"/>
    <p:sldId id="287" r:id="rId16"/>
    <p:sldId id="292" r:id="rId17"/>
    <p:sldId id="293" r:id="rId18"/>
    <p:sldId id="275" r:id="rId19"/>
    <p:sldId id="294" r:id="rId20"/>
    <p:sldId id="261" r:id="rId21"/>
    <p:sldId id="288" r:id="rId22"/>
    <p:sldId id="262" r:id="rId23"/>
    <p:sldId id="295" r:id="rId24"/>
    <p:sldId id="269" r:id="rId25"/>
    <p:sldId id="270" r:id="rId26"/>
    <p:sldId id="271" r:id="rId27"/>
    <p:sldId id="272" r:id="rId28"/>
    <p:sldId id="274" r:id="rId29"/>
    <p:sldId id="273" r:id="rId30"/>
    <p:sldId id="258" r:id="rId31"/>
    <p:sldId id="264" r:id="rId32"/>
    <p:sldId id="289"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4660"/>
  </p:normalViewPr>
  <p:slideViewPr>
    <p:cSldViewPr snapToGrid="0">
      <p:cViewPr>
        <p:scale>
          <a:sx n="50" d="100"/>
          <a:sy n="50" d="100"/>
        </p:scale>
        <p:origin x="104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bb697d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5bb697d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762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bb697d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5bb697d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6301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bb697d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5bb697d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8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bb697d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5bb697d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585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bb697d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5bb697d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751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bb697d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5bb697d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313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bb697d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5bb697d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166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bb697d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5bb697d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32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58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bb697de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45bb697de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61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873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bb697de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45bb697de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6362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bb697de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45bb697de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0704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101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830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00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844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bb697d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5bb697d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bb697d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5bb697d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18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12/5/2018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87924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12/5/2018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73256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12/5/2018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54257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12/5/2018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80620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12/5/2018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20557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12/5/2018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0217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12/5/2018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99231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59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8541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12/5/2018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00100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12/5/2018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7309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2097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A383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12/5/2018</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4110767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p15:clr>
            <a:srgbClr val="F26B43"/>
          </p15:clr>
        </p15:guide>
        <p15:guide id="1" pos="3840">
          <p15:clr>
            <a:srgbClr val="F26B43"/>
          </p15:clr>
        </p15:guide>
        <p15:guide id="2" pos="1464">
          <p15:clr>
            <a:srgbClr val="F26B43"/>
          </p15:clr>
        </p15:guide>
        <p15:guide id="3" pos="7152">
          <p15:clr>
            <a:srgbClr val="F26B43"/>
          </p15:clr>
        </p15:guide>
        <p15:guide id="4" pos="984">
          <p15:clr>
            <a:srgbClr val="F26B43"/>
          </p15:clr>
        </p15:guide>
        <p15:guide id="5"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denvergov.org/opendata/dataset/city-and-county-of-denver-crim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www.denvergov.org/opendata/dataset/city-and-county-of-denver-american-community-survey-nbrhd-2011-201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denvergov.org/opendata/dataset/city-and-county-of-denver-crim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hyperlink" Target="mailto:George.Dinakar@state.co.us" TargetMode="External"/><Relationship Id="rId3" Type="http://schemas.openxmlformats.org/officeDocument/2006/relationships/image" Target="../media/image3.png"/><Relationship Id="rId7" Type="http://schemas.openxmlformats.org/officeDocument/2006/relationships/hyperlink" Target="mailto:AndBapat@gmail.com"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mailto:Helen.Wang@Aerovine.com" TargetMode="External"/><Relationship Id="rId5" Type="http://schemas.openxmlformats.org/officeDocument/2006/relationships/hyperlink" Target="mailto:EdVigil@gmail.com" TargetMode="External"/><Relationship Id="rId4" Type="http://schemas.openxmlformats.org/officeDocument/2006/relationships/hyperlink" Target="mailto:Kevin.Smerdell@Aerovine.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687285" y="2340429"/>
            <a:ext cx="8904515" cy="4027714"/>
          </a:xfrm>
          <a:prstGeom prst="rect">
            <a:avLst/>
          </a:prstGeom>
          <a:blipFill rotWithShape="1">
            <a:blip r:embed="rId3">
              <a:alphaModFix amt="63000"/>
            </a:blip>
            <a:stretch>
              <a:fillRect/>
            </a:stretch>
          </a:blip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6000"/>
              <a:buFont typeface="Arial"/>
              <a:buNone/>
            </a:pPr>
            <a:r>
              <a:rPr lang="en-US" b="1" dirty="0">
                <a:solidFill>
                  <a:srgbClr val="FFFFFF"/>
                </a:solidFill>
                <a:latin typeface="Arial"/>
                <a:ea typeface="Arial"/>
                <a:cs typeface="Arial"/>
                <a:sym typeface="Arial"/>
              </a:rPr>
              <a:t>Data Tigers</a:t>
            </a:r>
            <a:br>
              <a:rPr lang="en-US" b="1" dirty="0">
                <a:solidFill>
                  <a:srgbClr val="FFFFFF"/>
                </a:solidFill>
                <a:latin typeface="Arial"/>
                <a:ea typeface="Arial"/>
                <a:cs typeface="Arial"/>
                <a:sym typeface="Arial"/>
              </a:rPr>
            </a:br>
            <a:r>
              <a:rPr lang="en-US" sz="4800" b="1" dirty="0">
                <a:solidFill>
                  <a:srgbClr val="FFFFFF"/>
                </a:solidFill>
                <a:latin typeface="Arial"/>
                <a:ea typeface="Arial"/>
                <a:cs typeface="Arial"/>
                <a:sym typeface="Arial"/>
              </a:rPr>
              <a:t>Crime Analytics and Mapping</a:t>
            </a:r>
            <a:br>
              <a:rPr lang="en-US" b="1" dirty="0">
                <a:solidFill>
                  <a:srgbClr val="FFFFFF"/>
                </a:solidFill>
                <a:latin typeface="Arial"/>
                <a:ea typeface="Arial"/>
                <a:cs typeface="Arial"/>
                <a:sym typeface="Arial"/>
              </a:rPr>
            </a:br>
            <a:br>
              <a:rPr lang="en-US" b="1" dirty="0">
                <a:solidFill>
                  <a:srgbClr val="FFFFFF"/>
                </a:solidFill>
                <a:latin typeface="Arial"/>
                <a:ea typeface="Arial"/>
                <a:cs typeface="Arial"/>
                <a:sym typeface="Arial"/>
              </a:rPr>
            </a:br>
            <a:r>
              <a:rPr lang="en-US" sz="3600" b="1" dirty="0">
                <a:solidFill>
                  <a:srgbClr val="FFFFFF"/>
                </a:solidFill>
                <a:latin typeface="Arial"/>
                <a:ea typeface="Arial"/>
                <a:cs typeface="Arial"/>
                <a:sym typeface="Arial"/>
              </a:rPr>
              <a:t>Smart Data Analytics Challenge 2018</a:t>
            </a:r>
            <a:endParaRPr dirty="0">
              <a:latin typeface="Arial"/>
              <a:ea typeface="Arial"/>
              <a:cs typeface="Arial"/>
              <a:sym typeface="Arial"/>
            </a:endParaRPr>
          </a:p>
        </p:txBody>
      </p:sp>
      <p:pic>
        <p:nvPicPr>
          <p:cNvPr id="85" name="Google Shape;85;p13" descr="Image result for colorado oit logo"/>
          <p:cNvPicPr preferRelativeResize="0"/>
          <p:nvPr/>
        </p:nvPicPr>
        <p:blipFill rotWithShape="1">
          <a:blip r:embed="rId4">
            <a:alphaModFix/>
          </a:blip>
          <a:srcRect/>
          <a:stretch/>
        </p:blipFill>
        <p:spPr>
          <a:xfrm>
            <a:off x="2865664" y="382126"/>
            <a:ext cx="6460671" cy="19583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7"/>
          <p:cNvSpPr txBox="1"/>
          <p:nvPr/>
        </p:nvSpPr>
        <p:spPr>
          <a:xfrm>
            <a:off x="8736758" y="6276251"/>
            <a:ext cx="3129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7" name="Google Shape;117;p17"/>
          <p:cNvSpPr txBox="1"/>
          <p:nvPr/>
        </p:nvSpPr>
        <p:spPr>
          <a:xfrm>
            <a:off x="9668617" y="507075"/>
            <a:ext cx="2393472" cy="5608879"/>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lgn="ctr"/>
            <a:r>
              <a:rPr lang="en-US" sz="1800" b="1" dirty="0">
                <a:latin typeface="Times New Roman" panose="02020603050405020304" pitchFamily="18" charset="0"/>
                <a:cs typeface="Times New Roman" panose="02020603050405020304" pitchFamily="18" charset="0"/>
              </a:rPr>
              <a:t>Neighborhood Crime</a:t>
            </a:r>
          </a:p>
          <a:p>
            <a:pPr lvl="0"/>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Within the dashboard you can report on crime neighborhood numbers by clicking the specific neighborhood (left). The dashboard then shows crimes for the selected neighborhood.</a:t>
            </a:r>
          </a:p>
          <a:p>
            <a:pPr lvl="0"/>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The bar chart (bottom) shows crime distribution by type.</a:t>
            </a:r>
          </a:p>
          <a:p>
            <a:pPr lvl="0"/>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Neighborhood labels appear on the map once a zoom action zooms to the map extent of the selected neighborhood.</a:t>
            </a:r>
          </a:p>
        </p:txBody>
      </p:sp>
      <p:pic>
        <p:nvPicPr>
          <p:cNvPr id="7" name="Picture 6" descr="C:\Ed\Contest_Colorado_SmartCity\PICS\2-NeighZoom.JPG">
            <a:extLst>
              <a:ext uri="{FF2B5EF4-FFF2-40B4-BE49-F238E27FC236}">
                <a16:creationId xmlns:a16="http://schemas.microsoft.com/office/drawing/2014/main" id="{07FA9DF4-3248-4E3C-AE25-539F60AC84C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231" y="507076"/>
            <a:ext cx="8964215" cy="5608879"/>
          </a:xfrm>
          <a:prstGeom prst="rect">
            <a:avLst/>
          </a:prstGeom>
          <a:noFill/>
          <a:ln>
            <a:noFill/>
          </a:ln>
        </p:spPr>
      </p:pic>
    </p:spTree>
    <p:extLst>
      <p:ext uri="{BB962C8B-B14F-4D97-AF65-F5344CB8AC3E}">
        <p14:creationId xmlns:p14="http://schemas.microsoft.com/office/powerpoint/2010/main" val="140530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7"/>
          <p:cNvSpPr txBox="1"/>
          <p:nvPr/>
        </p:nvSpPr>
        <p:spPr>
          <a:xfrm>
            <a:off x="8736758" y="6276251"/>
            <a:ext cx="3129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7" name="Google Shape;117;p17"/>
          <p:cNvSpPr txBox="1"/>
          <p:nvPr/>
        </p:nvSpPr>
        <p:spPr>
          <a:xfrm>
            <a:off x="490450" y="3141944"/>
            <a:ext cx="11147367" cy="2211719"/>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lgn="ctr"/>
            <a:r>
              <a:rPr lang="en-US" sz="1800" b="1" dirty="0">
                <a:latin typeface="Times New Roman" panose="02020603050405020304" pitchFamily="18" charset="0"/>
                <a:cs typeface="Times New Roman" panose="02020603050405020304" pitchFamily="18" charset="0"/>
              </a:rPr>
              <a:t>Crimes by Type</a:t>
            </a:r>
          </a:p>
          <a:p>
            <a:pPr lvl="0"/>
            <a:endParaRPr lang="en-US"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The bar chart in the dashboard displays the different types of crime within the selected neighborhood</a:t>
            </a:r>
          </a:p>
          <a:p>
            <a:pPr lvl="0" algn="just"/>
            <a:endParaRPr lang="en-US" sz="1800" b="1"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You can focus on a specific crime type by clicking its respective bar graph element.</a:t>
            </a:r>
          </a:p>
          <a:p>
            <a:pPr lvl="0" algn="just"/>
            <a:endParaRPr lang="en-US"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In this example we are showing the crime count (in this case, burglary ) for the Stapleton neighborhood.</a:t>
            </a:r>
          </a:p>
        </p:txBody>
      </p:sp>
      <p:pic>
        <p:nvPicPr>
          <p:cNvPr id="8" name="Picture 7" descr="C:\Ed\Contest_Colorado_SmartCity\PICS\3-Burgl.JPG">
            <a:extLst>
              <a:ext uri="{FF2B5EF4-FFF2-40B4-BE49-F238E27FC236}">
                <a16:creationId xmlns:a16="http://schemas.microsoft.com/office/drawing/2014/main" id="{06B514E2-E874-410B-9621-C6CC9436174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011" y="779725"/>
            <a:ext cx="11330247" cy="1830472"/>
          </a:xfrm>
          <a:prstGeom prst="rect">
            <a:avLst/>
          </a:prstGeom>
          <a:noFill/>
          <a:ln>
            <a:noFill/>
          </a:ln>
        </p:spPr>
      </p:pic>
    </p:spTree>
    <p:extLst>
      <p:ext uri="{BB962C8B-B14F-4D97-AF65-F5344CB8AC3E}">
        <p14:creationId xmlns:p14="http://schemas.microsoft.com/office/powerpoint/2010/main" val="417802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7"/>
          <p:cNvSpPr txBox="1"/>
          <p:nvPr/>
        </p:nvSpPr>
        <p:spPr>
          <a:xfrm>
            <a:off x="8736758" y="6276251"/>
            <a:ext cx="3129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7" name="Google Shape;117;p17"/>
          <p:cNvSpPr txBox="1"/>
          <p:nvPr/>
        </p:nvSpPr>
        <p:spPr>
          <a:xfrm>
            <a:off x="9120222" y="587639"/>
            <a:ext cx="2560650" cy="5663257"/>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lgn="ctr"/>
            <a:r>
              <a:rPr lang="en-US" sz="2000" b="1" dirty="0">
                <a:latin typeface="Times New Roman" panose="02020603050405020304" pitchFamily="18" charset="0"/>
                <a:cs typeface="Times New Roman" panose="02020603050405020304" pitchFamily="18" charset="0"/>
              </a:rPr>
              <a:t>Time Range Indicator</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dashboard provides a time-range indicator to refine a crime count by a date range. The interface is interactive and dynamic. </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When a date range is selected, the bar chart for total crimes will reflect the selected dates (This is done through a date range query in the GIS).</a:t>
            </a:r>
          </a:p>
        </p:txBody>
      </p:sp>
      <p:pic>
        <p:nvPicPr>
          <p:cNvPr id="8" name="Picture 7" descr="C:\Ed\Contest_Colorado_SmartCity\PICS\4-Date.JPG">
            <a:extLst>
              <a:ext uri="{FF2B5EF4-FFF2-40B4-BE49-F238E27FC236}">
                <a16:creationId xmlns:a16="http://schemas.microsoft.com/office/drawing/2014/main" id="{BDAF5A74-A031-44D5-B698-3527BC0A00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2083" y="587638"/>
            <a:ext cx="7953622" cy="5663258"/>
          </a:xfrm>
          <a:prstGeom prst="rect">
            <a:avLst/>
          </a:prstGeom>
          <a:noFill/>
          <a:ln>
            <a:noFill/>
          </a:ln>
        </p:spPr>
      </p:pic>
    </p:spTree>
    <p:extLst>
      <p:ext uri="{BB962C8B-B14F-4D97-AF65-F5344CB8AC3E}">
        <p14:creationId xmlns:p14="http://schemas.microsoft.com/office/powerpoint/2010/main" val="374228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7"/>
          <p:cNvSpPr txBox="1"/>
          <p:nvPr/>
        </p:nvSpPr>
        <p:spPr>
          <a:xfrm>
            <a:off x="8736758" y="6276251"/>
            <a:ext cx="3129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7" name="Google Shape;117;p17"/>
          <p:cNvSpPr txBox="1"/>
          <p:nvPr/>
        </p:nvSpPr>
        <p:spPr>
          <a:xfrm>
            <a:off x="9630561" y="921577"/>
            <a:ext cx="2236097" cy="5301842"/>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algn="just"/>
            <a:r>
              <a:rPr lang="en-US" sz="2000" b="1" dirty="0">
                <a:latin typeface="Times New Roman" panose="02020603050405020304" pitchFamily="18" charset="0"/>
                <a:cs typeface="Times New Roman" panose="02020603050405020304" pitchFamily="18" charset="0"/>
              </a:rPr>
              <a:t>Household Income by Neighborhood </a:t>
            </a: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By clicking on the neighborhood polygon on the interactive map, a popup menu will appear and present data that shows the information for household income ranges by census block group.</a:t>
            </a:r>
          </a:p>
          <a:p>
            <a:pPr lvl="0" algn="just"/>
            <a:endParaRPr lang="en-US" sz="2000" dirty="0">
              <a:latin typeface="Times New Roman" panose="02020603050405020304" pitchFamily="18" charset="0"/>
              <a:cs typeface="Times New Roman" panose="02020603050405020304" pitchFamily="18" charset="0"/>
            </a:endParaRPr>
          </a:p>
        </p:txBody>
      </p:sp>
      <p:pic>
        <p:nvPicPr>
          <p:cNvPr id="7" name="Picture 6" descr="C:\Ed\Contest_Colorado_SmartCity\PICS\5-Demograp.JPG">
            <a:extLst>
              <a:ext uri="{FF2B5EF4-FFF2-40B4-BE49-F238E27FC236}">
                <a16:creationId xmlns:a16="http://schemas.microsoft.com/office/drawing/2014/main" id="{116175F1-9307-40F8-A53B-6EE34E86BDE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518" y="956345"/>
            <a:ext cx="8820000" cy="5214241"/>
          </a:xfrm>
          <a:prstGeom prst="rect">
            <a:avLst/>
          </a:prstGeom>
          <a:noFill/>
          <a:ln>
            <a:noFill/>
          </a:ln>
        </p:spPr>
      </p:pic>
    </p:spTree>
    <p:extLst>
      <p:ext uri="{BB962C8B-B14F-4D97-AF65-F5344CB8AC3E}">
        <p14:creationId xmlns:p14="http://schemas.microsoft.com/office/powerpoint/2010/main" val="261328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7"/>
          <p:cNvSpPr txBox="1"/>
          <p:nvPr/>
        </p:nvSpPr>
        <p:spPr>
          <a:xfrm>
            <a:off x="8736758" y="6276251"/>
            <a:ext cx="3129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7" name="Google Shape;117;p17"/>
          <p:cNvSpPr txBox="1"/>
          <p:nvPr/>
        </p:nvSpPr>
        <p:spPr>
          <a:xfrm>
            <a:off x="687897" y="5152218"/>
            <a:ext cx="10961857" cy="1308683"/>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lgn="ctr"/>
            <a:r>
              <a:rPr lang="en-US" sz="2000" b="1" dirty="0">
                <a:latin typeface="Times New Roman" panose="02020603050405020304" pitchFamily="18" charset="0"/>
                <a:cs typeface="Times New Roman" panose="02020603050405020304" pitchFamily="18" charset="0"/>
              </a:rPr>
              <a:t>Population by neighborhood</a:t>
            </a: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By clicking on the neighborhood polygon on the interactive map, a popup menu will appear and present data that shows the information for population</a:t>
            </a:r>
          </a:p>
        </p:txBody>
      </p:sp>
      <p:pic>
        <p:nvPicPr>
          <p:cNvPr id="7" name="Picture 6" descr="C:\Ed\Contest_Colorado_SmartCity\PICS\6-Population.JPG">
            <a:extLst>
              <a:ext uri="{FF2B5EF4-FFF2-40B4-BE49-F238E27FC236}">
                <a16:creationId xmlns:a16="http://schemas.microsoft.com/office/drawing/2014/main" id="{21A3E8B0-70D9-42EA-9A62-1FF909DDF17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745" y="412250"/>
            <a:ext cx="9974510" cy="4552560"/>
          </a:xfrm>
          <a:prstGeom prst="rect">
            <a:avLst/>
          </a:prstGeom>
          <a:noFill/>
          <a:ln>
            <a:noFill/>
          </a:ln>
        </p:spPr>
      </p:pic>
    </p:spTree>
    <p:extLst>
      <p:ext uri="{BB962C8B-B14F-4D97-AF65-F5344CB8AC3E}">
        <p14:creationId xmlns:p14="http://schemas.microsoft.com/office/powerpoint/2010/main" val="275687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7"/>
          <p:cNvSpPr txBox="1"/>
          <p:nvPr/>
        </p:nvSpPr>
        <p:spPr>
          <a:xfrm>
            <a:off x="8736758" y="6276251"/>
            <a:ext cx="3129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7" name="Google Shape;117;p17"/>
          <p:cNvSpPr txBox="1"/>
          <p:nvPr/>
        </p:nvSpPr>
        <p:spPr>
          <a:xfrm>
            <a:off x="614243" y="4865615"/>
            <a:ext cx="10836730" cy="1595286"/>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lgn="ctr"/>
            <a:r>
              <a:rPr lang="en-US" sz="2000" b="1" dirty="0">
                <a:latin typeface="Times New Roman" panose="02020603050405020304" pitchFamily="18" charset="0"/>
                <a:cs typeface="Times New Roman" panose="02020603050405020304" pitchFamily="18" charset="0"/>
              </a:rPr>
              <a:t>Integrate Realtime Analytics through a Widget</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This analysis can be done by accessing the R analysis on the fly through an API into the interface. We would suggest integrating any R related analysis to be done in ArcGIS Enterprise extension </a:t>
            </a:r>
            <a:r>
              <a:rPr lang="en-US" sz="2000" dirty="0" err="1">
                <a:latin typeface="Times New Roman" panose="02020603050405020304" pitchFamily="18" charset="0"/>
                <a:cs typeface="Times New Roman" panose="02020603050405020304" pitchFamily="18" charset="0"/>
              </a:rPr>
              <a:t>GeoEvent</a:t>
            </a:r>
            <a:r>
              <a:rPr lang="en-US" sz="2000" dirty="0">
                <a:latin typeface="Times New Roman" panose="02020603050405020304" pitchFamily="18" charset="0"/>
                <a:cs typeface="Times New Roman" panose="02020603050405020304" pitchFamily="18" charset="0"/>
              </a:rPr>
              <a:t> server with GIS database residing on a cloud platform.</a:t>
            </a:r>
          </a:p>
        </p:txBody>
      </p:sp>
      <p:pic>
        <p:nvPicPr>
          <p:cNvPr id="8" name="Picture 7" descr="C:\Ed\Contest_Colorado_SmartCity\PICS\7-RealStats.JPG">
            <a:extLst>
              <a:ext uri="{FF2B5EF4-FFF2-40B4-BE49-F238E27FC236}">
                <a16:creationId xmlns:a16="http://schemas.microsoft.com/office/drawing/2014/main" id="{425510DA-5665-4DD1-A5AA-E3DD484A409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7328" y="397099"/>
            <a:ext cx="9530560" cy="4363045"/>
          </a:xfrm>
          <a:prstGeom prst="rect">
            <a:avLst/>
          </a:prstGeom>
          <a:noFill/>
          <a:ln>
            <a:noFill/>
          </a:ln>
        </p:spPr>
      </p:pic>
    </p:spTree>
    <p:extLst>
      <p:ext uri="{BB962C8B-B14F-4D97-AF65-F5344CB8AC3E}">
        <p14:creationId xmlns:p14="http://schemas.microsoft.com/office/powerpoint/2010/main" val="2966517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7"/>
          <p:cNvSpPr txBox="1"/>
          <p:nvPr/>
        </p:nvSpPr>
        <p:spPr>
          <a:xfrm>
            <a:off x="8736758" y="6276251"/>
            <a:ext cx="3129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7" name="Google Shape;117;p17"/>
          <p:cNvSpPr txBox="1"/>
          <p:nvPr/>
        </p:nvSpPr>
        <p:spPr>
          <a:xfrm>
            <a:off x="8515467" y="356937"/>
            <a:ext cx="3241104" cy="5919314"/>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lgn="just"/>
            <a:r>
              <a:rPr lang="en-US" sz="2000" b="1" dirty="0">
                <a:latin typeface="Times New Roman" panose="02020603050405020304" pitchFamily="18" charset="0"/>
                <a:cs typeface="Times New Roman" panose="02020603050405020304" pitchFamily="18" charset="0"/>
              </a:rPr>
              <a:t>Additional Features</a:t>
            </a: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You can do side-by-side neighborhood comparisons through crime x population x income statistical analysis.</a:t>
            </a: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Further statistical analysis can be automatically performed by selecting the “Real-Time Data Analysis” dropdown menu (top center of screen).</a:t>
            </a: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The next slide demonstrates what this detailed analysis looks like (graphically) when comparing the </a:t>
            </a:r>
            <a:r>
              <a:rPr lang="en-US" sz="2000" dirty="0" err="1">
                <a:latin typeface="Times New Roman" panose="02020603050405020304" pitchFamily="18" charset="0"/>
                <a:cs typeface="Times New Roman" panose="02020603050405020304" pitchFamily="18" charset="0"/>
              </a:rPr>
              <a:t>Montbello</a:t>
            </a:r>
            <a:r>
              <a:rPr lang="en-US" sz="2000" dirty="0">
                <a:latin typeface="Times New Roman" panose="02020603050405020304" pitchFamily="18" charset="0"/>
                <a:cs typeface="Times New Roman" panose="02020603050405020304" pitchFamily="18" charset="0"/>
              </a:rPr>
              <a:t> and Stapleton neighborhoods.</a:t>
            </a:r>
          </a:p>
        </p:txBody>
      </p:sp>
      <p:pic>
        <p:nvPicPr>
          <p:cNvPr id="7" name="Picture 6" descr="C:\Ed\Contest_Colorado_SmartCity\PICS\8-SidebySide.JPG">
            <a:extLst>
              <a:ext uri="{FF2B5EF4-FFF2-40B4-BE49-F238E27FC236}">
                <a16:creationId xmlns:a16="http://schemas.microsoft.com/office/drawing/2014/main" id="{FCCAE55C-7C9C-4ADB-B2A8-EE6524AD112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632" y="921676"/>
            <a:ext cx="7900681" cy="4728009"/>
          </a:xfrm>
          <a:prstGeom prst="rect">
            <a:avLst/>
          </a:prstGeom>
          <a:noFill/>
          <a:ln>
            <a:noFill/>
          </a:ln>
        </p:spPr>
      </p:pic>
    </p:spTree>
    <p:extLst>
      <p:ext uri="{BB962C8B-B14F-4D97-AF65-F5344CB8AC3E}">
        <p14:creationId xmlns:p14="http://schemas.microsoft.com/office/powerpoint/2010/main" val="58171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167005"/>
            <a:ext cx="11286067" cy="823595"/>
          </a:xfrm>
        </p:spPr>
        <p:txBody>
          <a:bodyPr>
            <a:normAutofit fontScale="90000"/>
          </a:bodyPr>
          <a:lstStyle/>
          <a:p>
            <a:r>
              <a:rPr lang="en-US" sz="3200" dirty="0"/>
              <a:t>Two Adjacent Neighborhood Comparison – </a:t>
            </a:r>
            <a:r>
              <a:rPr lang="en-US" sz="3200" dirty="0" err="1"/>
              <a:t>Montbello</a:t>
            </a:r>
            <a:r>
              <a:rPr lang="en-US" sz="3200" dirty="0"/>
              <a:t> vs Stapleton</a:t>
            </a:r>
          </a:p>
        </p:txBody>
      </p:sp>
      <p:pic>
        <p:nvPicPr>
          <p:cNvPr id="6" name="Picture 5">
            <a:extLst>
              <a:ext uri="{FF2B5EF4-FFF2-40B4-BE49-F238E27FC236}">
                <a16:creationId xmlns:a16="http://schemas.microsoft.com/office/drawing/2014/main" id="{939DA71A-D8CD-4F28-9FDE-08DDE1582422}"/>
              </a:ext>
            </a:extLst>
          </p:cNvPr>
          <p:cNvPicPr>
            <a:picLocks noChangeAspect="1"/>
          </p:cNvPicPr>
          <p:nvPr/>
        </p:nvPicPr>
        <p:blipFill>
          <a:blip r:embed="rId2"/>
          <a:stretch>
            <a:fillRect/>
          </a:stretch>
        </p:blipFill>
        <p:spPr>
          <a:xfrm>
            <a:off x="553473" y="1531888"/>
            <a:ext cx="8014793" cy="5025318"/>
          </a:xfrm>
          <a:prstGeom prst="rect">
            <a:avLst/>
          </a:prstGeom>
        </p:spPr>
      </p:pic>
    </p:spTree>
    <p:extLst>
      <p:ext uri="{BB962C8B-B14F-4D97-AF65-F5344CB8AC3E}">
        <p14:creationId xmlns:p14="http://schemas.microsoft.com/office/powerpoint/2010/main" val="395521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7"/>
          <p:cNvSpPr txBox="1"/>
          <p:nvPr/>
        </p:nvSpPr>
        <p:spPr>
          <a:xfrm>
            <a:off x="8736758" y="6276251"/>
            <a:ext cx="3129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7" name="Google Shape;117;p17"/>
          <p:cNvSpPr txBox="1"/>
          <p:nvPr/>
        </p:nvSpPr>
        <p:spPr>
          <a:xfrm>
            <a:off x="7750629" y="365761"/>
            <a:ext cx="4116029" cy="5991496"/>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algn="ctr"/>
            <a:r>
              <a:rPr lang="en-US" sz="2000" b="1" dirty="0">
                <a:latin typeface="Times New Roman" panose="02020603050405020304" pitchFamily="18" charset="0"/>
                <a:cs typeface="Times New Roman" panose="02020603050405020304" pitchFamily="18" charset="0"/>
              </a:rPr>
              <a:t>Real-time data and Crowdsourcing</a:t>
            </a:r>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In addition to using the historical data currently available from the City of Denver, our tool is capable of taking in a real-time data feeds from outside sources such as an IOT link or our crowdsourcing application.  The real-time data can then be ingested and pushed directly into the dashboard or GIS.</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Our crowdsourcing application allows citizens to provide real-time reporting of local crimes, either using an exact address or an approximate location, such as an intersection, general vicinity, etc.</a:t>
            </a: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E4F6B2-E13E-454E-BE39-72D254EE3495}"/>
              </a:ext>
            </a:extLst>
          </p:cNvPr>
          <p:cNvPicPr>
            <a:picLocks noChangeAspect="1"/>
          </p:cNvPicPr>
          <p:nvPr/>
        </p:nvPicPr>
        <p:blipFill>
          <a:blip r:embed="rId3"/>
          <a:stretch>
            <a:fillRect/>
          </a:stretch>
        </p:blipFill>
        <p:spPr>
          <a:xfrm>
            <a:off x="480232" y="846909"/>
            <a:ext cx="7154474" cy="5029200"/>
          </a:xfrm>
          <a:prstGeom prst="rect">
            <a:avLst/>
          </a:prstGeom>
        </p:spPr>
      </p:pic>
    </p:spTree>
    <p:extLst>
      <p:ext uri="{BB962C8B-B14F-4D97-AF65-F5344CB8AC3E}">
        <p14:creationId xmlns:p14="http://schemas.microsoft.com/office/powerpoint/2010/main" val="372152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8"/>
          <p:cNvSpPr txBox="1"/>
          <p:nvPr/>
        </p:nvSpPr>
        <p:spPr>
          <a:xfrm>
            <a:off x="928007" y="448045"/>
            <a:ext cx="858088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lt1"/>
                </a:solidFill>
              </a:rPr>
              <a:t>4. </a:t>
            </a:r>
            <a:r>
              <a:rPr lang="en-US" sz="3600" b="1" dirty="0">
                <a:solidFill>
                  <a:schemeClr val="lt1"/>
                </a:solidFill>
                <a:latin typeface="Arial"/>
                <a:ea typeface="Arial"/>
                <a:cs typeface="Arial"/>
                <a:sym typeface="Arial"/>
              </a:rPr>
              <a:t>The Data</a:t>
            </a:r>
          </a:p>
        </p:txBody>
      </p:sp>
      <p:sp>
        <p:nvSpPr>
          <p:cNvPr id="125" name="Google Shape;125;p18"/>
          <p:cNvSpPr txBox="1"/>
          <p:nvPr/>
        </p:nvSpPr>
        <p:spPr>
          <a:xfrm>
            <a:off x="928007" y="1317171"/>
            <a:ext cx="10335986" cy="4676229"/>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spcBef>
                <a:spcPts val="800"/>
              </a:spcBef>
              <a:buClr>
                <a:schemeClr val="dk1"/>
              </a:buClr>
              <a:buSzPts val="1100"/>
            </a:pPr>
            <a:r>
              <a:rPr lang="en-US" sz="2000" b="1" dirty="0">
                <a:solidFill>
                  <a:schemeClr val="dk1"/>
                </a:solidFill>
                <a:latin typeface="Times New Roman" panose="02020603050405020304" pitchFamily="18" charset="0"/>
                <a:cs typeface="Times New Roman" panose="02020603050405020304" pitchFamily="18" charset="0"/>
              </a:rPr>
              <a:t>Crime Data Set:</a:t>
            </a:r>
          </a:p>
          <a:p>
            <a:pPr lvl="0">
              <a:spcBef>
                <a:spcPts val="800"/>
              </a:spcBef>
              <a:buClr>
                <a:schemeClr val="dk1"/>
              </a:buClr>
              <a:buSzPts val="1100"/>
            </a:pPr>
            <a:r>
              <a:rPr lang="en-US" sz="2000" dirty="0">
                <a:solidFill>
                  <a:schemeClr val="dk1"/>
                </a:solidFill>
                <a:latin typeface="Times New Roman" panose="02020603050405020304" pitchFamily="18" charset="0"/>
                <a:cs typeface="Times New Roman" panose="02020603050405020304" pitchFamily="18" charset="0"/>
                <a:hlinkClick r:id="rId3"/>
              </a:rPr>
              <a:t>https://www.denvergov.org/opendata/dataset/city-and-county-of-denver-crime</a:t>
            </a:r>
            <a:endParaRPr lang="en-US" sz="2000" dirty="0">
              <a:solidFill>
                <a:schemeClr val="dk1"/>
              </a:solidFill>
              <a:latin typeface="Times New Roman" panose="02020603050405020304" pitchFamily="18" charset="0"/>
              <a:cs typeface="Times New Roman" panose="02020603050405020304" pitchFamily="18" charset="0"/>
            </a:endParaRPr>
          </a:p>
          <a:p>
            <a:pPr lvl="0">
              <a:spcBef>
                <a:spcPts val="800"/>
              </a:spcBef>
              <a:buClr>
                <a:schemeClr val="dk1"/>
              </a:buClr>
              <a:buSzPts val="1100"/>
            </a:pPr>
            <a:r>
              <a:rPr lang="en-US" sz="2000" dirty="0">
                <a:solidFill>
                  <a:schemeClr val="dk1"/>
                </a:solidFill>
                <a:latin typeface="Times New Roman" panose="02020603050405020304" pitchFamily="18" charset="0"/>
                <a:cs typeface="Times New Roman" panose="02020603050405020304" pitchFamily="18" charset="0"/>
              </a:rPr>
              <a:t>Obtaining and preparing:  download the .csv file and imported into R Studio. Convert the timestamp data type to a format that R language can understand so the date related functions can be applied.</a:t>
            </a:r>
          </a:p>
          <a:p>
            <a:pPr lvl="0">
              <a:spcBef>
                <a:spcPts val="800"/>
              </a:spcBef>
              <a:buClr>
                <a:schemeClr val="dk1"/>
              </a:buClr>
              <a:buSzPts val="1100"/>
            </a:pPr>
            <a:endParaRPr lang="en-US" sz="2000" dirty="0">
              <a:solidFill>
                <a:schemeClr val="dk1"/>
              </a:solidFill>
              <a:latin typeface="Times New Roman" panose="02020603050405020304" pitchFamily="18" charset="0"/>
              <a:cs typeface="Times New Roman" panose="02020603050405020304" pitchFamily="18" charset="0"/>
            </a:endParaRPr>
          </a:p>
          <a:p>
            <a:pPr lvl="0">
              <a:spcBef>
                <a:spcPts val="800"/>
              </a:spcBef>
              <a:buClr>
                <a:schemeClr val="dk1"/>
              </a:buClr>
              <a:buSzPts val="1100"/>
            </a:pPr>
            <a:r>
              <a:rPr lang="en-US" sz="2000" b="1" dirty="0">
                <a:solidFill>
                  <a:schemeClr val="dk1"/>
                </a:solidFill>
                <a:latin typeface="Times New Roman" panose="02020603050405020304" pitchFamily="18" charset="0"/>
                <a:cs typeface="Times New Roman" panose="02020603050405020304" pitchFamily="18" charset="0"/>
              </a:rPr>
              <a:t>Census Data Set:</a:t>
            </a:r>
          </a:p>
          <a:p>
            <a:pPr lvl="0">
              <a:spcBef>
                <a:spcPts val="800"/>
              </a:spcBef>
              <a:buClr>
                <a:schemeClr val="dk1"/>
              </a:buClr>
              <a:buSzPts val="1100"/>
            </a:pPr>
            <a:r>
              <a:rPr lang="en-US" sz="2000" dirty="0">
                <a:solidFill>
                  <a:schemeClr val="dk1"/>
                </a:solidFill>
                <a:latin typeface="Times New Roman" panose="02020603050405020304" pitchFamily="18" charset="0"/>
                <a:cs typeface="Times New Roman" panose="02020603050405020304" pitchFamily="18" charset="0"/>
                <a:hlinkClick r:id="rId4"/>
              </a:rPr>
              <a:t>https://www.denvergov.org/opendata/dataset/city-and-county-of-denver-american-community-survey-nbrhd-2011-2015</a:t>
            </a:r>
            <a:endParaRPr lang="en-US" sz="2000" dirty="0">
              <a:solidFill>
                <a:schemeClr val="dk1"/>
              </a:solidFill>
              <a:latin typeface="Times New Roman" panose="02020603050405020304" pitchFamily="18" charset="0"/>
              <a:cs typeface="Times New Roman" panose="02020603050405020304" pitchFamily="18" charset="0"/>
            </a:endParaRPr>
          </a:p>
          <a:p>
            <a:pPr lvl="0">
              <a:spcBef>
                <a:spcPts val="800"/>
              </a:spcBef>
              <a:buClr>
                <a:schemeClr val="dk1"/>
              </a:buClr>
              <a:buSzPts val="1100"/>
            </a:pPr>
            <a:r>
              <a:rPr lang="en-US" sz="2000" dirty="0">
                <a:solidFill>
                  <a:schemeClr val="dk1"/>
                </a:solidFill>
                <a:latin typeface="Times New Roman" panose="02020603050405020304" pitchFamily="18" charset="0"/>
                <a:cs typeface="Times New Roman" panose="02020603050405020304" pitchFamily="18" charset="0"/>
              </a:rPr>
              <a:t>Obtaining and preparing: download the .csv file from the above web site and imported into R Studio. Clean the data by converting some values (remove “-”, convert to capital letters and etc.).  Calculate the ratio/percentage to prepare for the regression analyses.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5"/>
          <p:cNvSpPr txBox="1"/>
          <p:nvPr/>
        </p:nvSpPr>
        <p:spPr>
          <a:xfrm>
            <a:off x="928007" y="386229"/>
            <a:ext cx="6290100" cy="708000"/>
          </a:xfrm>
          <a:prstGeom prst="rect">
            <a:avLst/>
          </a:prstGeom>
          <a:noFill/>
          <a:ln>
            <a:noFill/>
          </a:ln>
        </p:spPr>
        <p:txBody>
          <a:bodyPr spcFirstLastPara="1" wrap="square" lIns="91425" tIns="45700" rIns="91425" bIns="45700" anchor="t" anchorCtr="0">
            <a:noAutofit/>
          </a:bodyPr>
          <a:lstStyle/>
          <a:p>
            <a:pPr marL="457200" marR="0" lvl="0" indent="-482600" algn="l" rtl="0">
              <a:spcBef>
                <a:spcPts val="0"/>
              </a:spcBef>
              <a:spcAft>
                <a:spcPts val="0"/>
              </a:spcAft>
              <a:buClr>
                <a:schemeClr val="lt1"/>
              </a:buClr>
              <a:buSzPts val="4000"/>
              <a:buFont typeface="Arial"/>
              <a:buAutoNum type="arabicPeriod"/>
            </a:pPr>
            <a:r>
              <a:rPr lang="en-US" sz="4000" b="1" i="0" u="none" strike="noStrike" cap="none" dirty="0">
                <a:solidFill>
                  <a:schemeClr val="lt1"/>
                </a:solidFill>
                <a:latin typeface="Arial"/>
                <a:ea typeface="Arial"/>
                <a:cs typeface="Arial"/>
                <a:sym typeface="Arial"/>
              </a:rPr>
              <a:t>Introduction</a:t>
            </a:r>
            <a:endParaRPr dirty="0"/>
          </a:p>
        </p:txBody>
      </p:sp>
      <p:sp>
        <p:nvSpPr>
          <p:cNvPr id="101" name="Google Shape;101;p15"/>
          <p:cNvSpPr txBox="1"/>
          <p:nvPr/>
        </p:nvSpPr>
        <p:spPr>
          <a:xfrm>
            <a:off x="416378" y="1241770"/>
            <a:ext cx="11359243" cy="5017515"/>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en-US" sz="2400" b="1" dirty="0">
                <a:solidFill>
                  <a:schemeClr val="dk1"/>
                </a:solidFill>
                <a:latin typeface="Times New Roman" panose="02020603050405020304" pitchFamily="18" charset="0"/>
                <a:cs typeface="Times New Roman" panose="02020603050405020304" pitchFamily="18" charset="0"/>
              </a:rPr>
              <a:t>Problem Statement</a:t>
            </a:r>
          </a:p>
          <a:p>
            <a:pPr marL="0" marR="0" lvl="0" indent="0" algn="ctr" rtl="0">
              <a:spcBef>
                <a:spcPts val="0"/>
              </a:spcBef>
              <a:spcAft>
                <a:spcPts val="0"/>
              </a:spcAft>
              <a:buSzPts val="1100"/>
              <a:buNone/>
            </a:pPr>
            <a:endParaRPr lang="en-US" sz="2400" b="1" dirty="0">
              <a:solidFill>
                <a:schemeClr val="dk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SzPts val="1100"/>
              <a:buNone/>
            </a:pPr>
            <a:r>
              <a:rPr lang="en-US" sz="2400" dirty="0">
                <a:solidFill>
                  <a:schemeClr val="dk1"/>
                </a:solidFill>
                <a:latin typeface="Times New Roman" panose="02020603050405020304" pitchFamily="18" charset="0"/>
                <a:cs typeface="Times New Roman" panose="02020603050405020304" pitchFamily="18" charset="0"/>
              </a:rPr>
              <a:t>The current state of tools and methodologies for analyzing and mapping crime data is lagging behind the capabilities of currently available technologies.  While reasonable datasets are available in many geographic areas throughout Colorado, the methodology and tools for effectively leveraging this data for analyses and geographic mapping is lacking.</a:t>
            </a:r>
          </a:p>
          <a:p>
            <a:pPr marL="0" marR="0" lvl="0" indent="0" algn="l" rtl="0">
              <a:spcBef>
                <a:spcPts val="0"/>
              </a:spcBef>
              <a:spcAft>
                <a:spcPts val="0"/>
              </a:spcAft>
              <a:buSzPts val="1100"/>
              <a:buNone/>
            </a:pPr>
            <a:endParaRPr lang="en-US" sz="2400" dirty="0">
              <a:solidFill>
                <a:schemeClr val="dk1"/>
              </a:solidFill>
              <a:latin typeface="Times New Roman" panose="02020603050405020304" pitchFamily="18" charset="0"/>
              <a:cs typeface="Times New Roman" panose="02020603050405020304" pitchFamily="18" charset="0"/>
            </a:endParaRPr>
          </a:p>
          <a:p>
            <a:pPr lvl="0">
              <a:buSzPts val="1100"/>
            </a:pPr>
            <a:r>
              <a:rPr lang="en-US" sz="2400" dirty="0">
                <a:solidFill>
                  <a:schemeClr val="dk1"/>
                </a:solidFill>
                <a:latin typeface="Times New Roman" panose="02020603050405020304" pitchFamily="18" charset="0"/>
                <a:cs typeface="Times New Roman" panose="02020603050405020304" pitchFamily="18" charset="0"/>
              </a:rPr>
              <a:t>Our team located several online crime analysis and mapping tools (from DenverGov.org, the Denver Post, Spot Crime, Trulia, etc.).  However, these tools either had limited analysis functionality or failed to perform properly even when tested on multiple browsers (we tested them on Chrome, Firefox and I.E).  The following site failed on all 3 browsers:</a:t>
            </a:r>
          </a:p>
          <a:p>
            <a:pPr lvl="0">
              <a:buSzPts val="1100"/>
            </a:pPr>
            <a:r>
              <a:rPr lang="en-US" sz="2400" dirty="0">
                <a:solidFill>
                  <a:schemeClr val="dk1"/>
                </a:solidFill>
                <a:latin typeface="Times New Roman" panose="02020603050405020304" pitchFamily="18" charset="0"/>
                <a:cs typeface="Times New Roman" panose="02020603050405020304" pitchFamily="18" charset="0"/>
              </a:rPr>
              <a:t>denvergov.org/content/denvergov/en/police-department/crime-information/crime-map.html</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586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5" name="Google Shape;125;p18"/>
          <p:cNvSpPr txBox="1"/>
          <p:nvPr/>
        </p:nvSpPr>
        <p:spPr>
          <a:xfrm>
            <a:off x="928007" y="1242752"/>
            <a:ext cx="10335986" cy="4975167"/>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spcBef>
                <a:spcPts val="800"/>
              </a:spcBef>
              <a:buClr>
                <a:schemeClr val="dk1"/>
              </a:buClr>
              <a:buSzPts val="1100"/>
            </a:pPr>
            <a:r>
              <a:rPr lang="en-US" sz="2000" b="1" dirty="0">
                <a:solidFill>
                  <a:schemeClr val="dk1"/>
                </a:solidFill>
                <a:latin typeface="Times New Roman" panose="02020603050405020304" pitchFamily="18" charset="0"/>
                <a:cs typeface="Times New Roman" panose="02020603050405020304" pitchFamily="18" charset="0"/>
              </a:rPr>
              <a:t>Denver Census Population:</a:t>
            </a:r>
            <a:r>
              <a:rPr lang="en-US" sz="2000" dirty="0">
                <a:solidFill>
                  <a:schemeClr val="dk1"/>
                </a:solidFill>
                <a:latin typeface="Times New Roman" panose="02020603050405020304" pitchFamily="18" charset="0"/>
                <a:cs typeface="Times New Roman" panose="02020603050405020304" pitchFamily="18" charset="0"/>
              </a:rPr>
              <a:t> https://www.denvergov.org/opendata/search?q=population</a:t>
            </a:r>
            <a:endParaRPr lang="en-US" sz="2000" b="1" dirty="0">
              <a:solidFill>
                <a:schemeClr val="dk1"/>
              </a:solidFill>
              <a:latin typeface="Times New Roman" panose="02020603050405020304" pitchFamily="18" charset="0"/>
              <a:cs typeface="Times New Roman" panose="02020603050405020304" pitchFamily="18" charset="0"/>
            </a:endParaRPr>
          </a:p>
          <a:p>
            <a:pPr lvl="0">
              <a:spcBef>
                <a:spcPts val="800"/>
              </a:spcBef>
              <a:buClr>
                <a:schemeClr val="dk1"/>
              </a:buClr>
              <a:buSzPts val="1100"/>
            </a:pPr>
            <a:r>
              <a:rPr lang="en-US" sz="2000" b="1" dirty="0">
                <a:solidFill>
                  <a:schemeClr val="dk1"/>
                </a:solidFill>
                <a:latin typeface="Times New Roman" panose="02020603050405020304" pitchFamily="18" charset="0"/>
                <a:cs typeface="Times New Roman" panose="02020603050405020304" pitchFamily="18" charset="0"/>
              </a:rPr>
              <a:t>Denver Neighborhood Boundaries:</a:t>
            </a:r>
            <a:r>
              <a:rPr lang="en-US" sz="2000" dirty="0">
                <a:solidFill>
                  <a:schemeClr val="dk1"/>
                </a:solidFill>
                <a:latin typeface="Times New Roman" panose="02020603050405020304" pitchFamily="18" charset="0"/>
                <a:cs typeface="Times New Roman" panose="02020603050405020304" pitchFamily="18" charset="0"/>
              </a:rPr>
              <a:t> https://www.denvergov.org/opendata/search?tag=boundaries&amp;page=3</a:t>
            </a:r>
            <a:endParaRPr lang="en-US" sz="2000" b="1" dirty="0">
              <a:solidFill>
                <a:schemeClr val="dk1"/>
              </a:solidFill>
              <a:latin typeface="Times New Roman" panose="02020603050405020304" pitchFamily="18" charset="0"/>
              <a:cs typeface="Times New Roman" panose="02020603050405020304" pitchFamily="18" charset="0"/>
            </a:endParaRPr>
          </a:p>
          <a:p>
            <a:pPr lvl="0">
              <a:spcBef>
                <a:spcPts val="800"/>
              </a:spcBef>
              <a:buClr>
                <a:schemeClr val="dk1"/>
              </a:buClr>
              <a:buSzPts val="1100"/>
            </a:pPr>
            <a:r>
              <a:rPr lang="en-US" sz="2000" b="1" dirty="0">
                <a:solidFill>
                  <a:schemeClr val="dk1"/>
                </a:solidFill>
                <a:latin typeface="Times New Roman" panose="02020603050405020304" pitchFamily="18" charset="0"/>
                <a:cs typeface="Times New Roman" panose="02020603050405020304" pitchFamily="18" charset="0"/>
              </a:rPr>
              <a:t>City of Denver Crime Data:  </a:t>
            </a:r>
            <a:r>
              <a:rPr lang="en-US" sz="2000" dirty="0">
                <a:solidFill>
                  <a:schemeClr val="dk1"/>
                </a:solidFill>
                <a:latin typeface="Times New Roman" panose="02020603050405020304" pitchFamily="18" charset="0"/>
                <a:cs typeface="Times New Roman" panose="02020603050405020304" pitchFamily="18" charset="0"/>
                <a:hlinkClick r:id="rId3"/>
              </a:rPr>
              <a:t>https://www.denvergov.org/opendata/dataset/city-and-county-of-denver-crime</a:t>
            </a:r>
            <a:endParaRPr lang="en-US" sz="2000" dirty="0">
              <a:solidFill>
                <a:schemeClr val="dk1"/>
              </a:solidFill>
              <a:latin typeface="Times New Roman" panose="02020603050405020304" pitchFamily="18" charset="0"/>
              <a:cs typeface="Times New Roman" panose="02020603050405020304" pitchFamily="18" charset="0"/>
            </a:endParaRPr>
          </a:p>
          <a:p>
            <a:pPr lvl="0">
              <a:spcBef>
                <a:spcPts val="800"/>
              </a:spcBef>
              <a:buClr>
                <a:schemeClr val="dk1"/>
              </a:buClr>
              <a:buSzPts val="1100"/>
            </a:pPr>
            <a:endParaRPr lang="en-US" sz="2000" dirty="0">
              <a:solidFill>
                <a:schemeClr val="dk1"/>
              </a:solidFill>
              <a:latin typeface="Times New Roman" panose="02020603050405020304" pitchFamily="18" charset="0"/>
              <a:cs typeface="Times New Roman" panose="02020603050405020304" pitchFamily="18" charset="0"/>
            </a:endParaRPr>
          </a:p>
          <a:p>
            <a:pPr lvl="0">
              <a:spcBef>
                <a:spcPts val="800"/>
              </a:spcBef>
              <a:buClr>
                <a:schemeClr val="dk1"/>
              </a:buClr>
              <a:buSzPts val="1100"/>
            </a:pPr>
            <a:r>
              <a:rPr lang="en-US" sz="2000" b="1" dirty="0">
                <a:solidFill>
                  <a:schemeClr val="dk1"/>
                </a:solidFill>
                <a:latin typeface="Times New Roman" panose="02020603050405020304" pitchFamily="18" charset="0"/>
                <a:cs typeface="Times New Roman" panose="02020603050405020304" pitchFamily="18" charset="0"/>
              </a:rPr>
              <a:t>Shapefiles: </a:t>
            </a:r>
            <a:r>
              <a:rPr lang="en-US" sz="2000" dirty="0">
                <a:solidFill>
                  <a:schemeClr val="dk1"/>
                </a:solidFill>
                <a:latin typeface="Times New Roman" panose="02020603050405020304" pitchFamily="18" charset="0"/>
                <a:cs typeface="Times New Roman" panose="02020603050405020304" pitchFamily="18" charset="0"/>
              </a:rPr>
              <a:t>The following shapefiles, in GIS file format, were loaded into a web GIS called ArcGIS Online (AGOL) as feature layers.</a:t>
            </a:r>
          </a:p>
          <a:p>
            <a:pPr marL="342900" lvl="0" indent="-342900">
              <a:spcBef>
                <a:spcPts val="800"/>
              </a:spcBef>
              <a:buClr>
                <a:schemeClr val="dk1"/>
              </a:buClr>
              <a:buSzPts val="1100"/>
              <a:buFont typeface="Arial" panose="020B0604020202020204" pitchFamily="34" charset="0"/>
              <a:buChar char="•"/>
            </a:pPr>
            <a:r>
              <a:rPr lang="en-US" sz="2000" i="1" dirty="0">
                <a:solidFill>
                  <a:schemeClr val="dk1"/>
                </a:solidFill>
                <a:latin typeface="Times New Roman" panose="02020603050405020304" pitchFamily="18" charset="0"/>
                <a:cs typeface="Times New Roman" panose="02020603050405020304" pitchFamily="18" charset="0"/>
              </a:rPr>
              <a:t>Household Income</a:t>
            </a:r>
            <a:r>
              <a:rPr lang="en-US" sz="2000" dirty="0">
                <a:solidFill>
                  <a:schemeClr val="dk1"/>
                </a:solidFill>
                <a:latin typeface="Times New Roman" panose="02020603050405020304" pitchFamily="18" charset="0"/>
                <a:cs typeface="Times New Roman" panose="02020603050405020304" pitchFamily="18" charset="0"/>
              </a:rPr>
              <a:t> - 2018 USA Median Household Income - Source ESRI  https://www.arcgis.com/home/item.html?id=3e5f8ebe5a114a61b7f350e7a1203761</a:t>
            </a:r>
            <a:endParaRPr lang="en-US" sz="2000" b="1" dirty="0">
              <a:solidFill>
                <a:schemeClr val="dk1"/>
              </a:solidFill>
              <a:latin typeface="Times New Roman" panose="02020603050405020304" pitchFamily="18" charset="0"/>
              <a:cs typeface="Times New Roman" panose="02020603050405020304" pitchFamily="18" charset="0"/>
            </a:endParaRPr>
          </a:p>
          <a:p>
            <a:pPr marL="342900" lvl="0" indent="-342900">
              <a:spcBef>
                <a:spcPts val="800"/>
              </a:spcBef>
              <a:buClr>
                <a:schemeClr val="dk1"/>
              </a:buClr>
              <a:buSzPts val="1100"/>
              <a:buFont typeface="Arial" panose="020B0604020202020204" pitchFamily="34" charset="0"/>
              <a:buChar char="•"/>
            </a:pPr>
            <a:r>
              <a:rPr lang="en-US" sz="2000" i="1" dirty="0">
                <a:solidFill>
                  <a:schemeClr val="dk1"/>
                </a:solidFill>
                <a:latin typeface="Times New Roman" panose="02020603050405020304" pitchFamily="18" charset="0"/>
                <a:cs typeface="Times New Roman" panose="02020603050405020304" pitchFamily="18" charset="0"/>
              </a:rPr>
              <a:t>Aerial Background</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cs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rPr>
              <a:t>Source ESRI, Digital Globe 2018 Default background layer in AGOL.</a:t>
            </a:r>
          </a:p>
        </p:txBody>
      </p:sp>
    </p:spTree>
    <p:extLst>
      <p:ext uri="{BB962C8B-B14F-4D97-AF65-F5344CB8AC3E}">
        <p14:creationId xmlns:p14="http://schemas.microsoft.com/office/powerpoint/2010/main" val="1098656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9"/>
          <p:cNvSpPr txBox="1"/>
          <p:nvPr/>
        </p:nvSpPr>
        <p:spPr>
          <a:xfrm>
            <a:off x="928007" y="276460"/>
            <a:ext cx="858088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lt1"/>
                </a:solidFill>
              </a:rPr>
              <a:t>5. Feasibility</a:t>
            </a:r>
            <a:endParaRPr dirty="0"/>
          </a:p>
        </p:txBody>
      </p:sp>
      <p:sp>
        <p:nvSpPr>
          <p:cNvPr id="133" name="Google Shape;133;p19"/>
          <p:cNvSpPr txBox="1"/>
          <p:nvPr/>
        </p:nvSpPr>
        <p:spPr>
          <a:xfrm>
            <a:off x="808264" y="1121228"/>
            <a:ext cx="10393136" cy="5225143"/>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buClr>
                <a:schemeClr val="dk1"/>
              </a:buClr>
              <a:buSzPts val="1100"/>
            </a:pPr>
            <a:endParaRPr lang="en-US" sz="2400" dirty="0">
              <a:solidFill>
                <a:schemeClr val="dk1"/>
              </a:solidFill>
              <a:latin typeface="Times New Roman" panose="02020603050405020304" pitchFamily="18" charset="0"/>
              <a:cs typeface="Times New Roman" panose="02020603050405020304" pitchFamily="18" charset="0"/>
            </a:endParaRPr>
          </a:p>
          <a:p>
            <a:pPr lvl="0">
              <a:buClr>
                <a:schemeClr val="dk1"/>
              </a:buClr>
              <a:buSzPts val="1100"/>
            </a:pPr>
            <a:r>
              <a:rPr lang="en-US" sz="2400" dirty="0">
                <a:solidFill>
                  <a:schemeClr val="dk1"/>
                </a:solidFill>
                <a:latin typeface="Times New Roman" panose="02020603050405020304" pitchFamily="18" charset="0"/>
                <a:cs typeface="Times New Roman" panose="02020603050405020304" pitchFamily="18" charset="0"/>
              </a:rPr>
              <a:t>The analyses and capabilities are feasible as described.  Additional analyses can be conducted with additional time and resources.  For example, we can slice and dice the data to yield many varied and useful perspectives.  Using the R code we developed, we can conduct additional analyses as needed.  Some interesting possibilities include the seasonality of the crimes, crime reporting cadence, comparable neighborhood crime rates.  This is only the beginning… </a:t>
            </a:r>
          </a:p>
          <a:p>
            <a:pPr lvl="0">
              <a:buClr>
                <a:schemeClr val="dk1"/>
              </a:buClr>
              <a:buSzPts val="1100"/>
            </a:pPr>
            <a:endParaRPr lang="en-US" sz="2400" dirty="0">
              <a:solidFill>
                <a:schemeClr val="dk1"/>
              </a:solidFill>
              <a:latin typeface="Times New Roman" panose="02020603050405020304" pitchFamily="18" charset="0"/>
              <a:cs typeface="Times New Roman" panose="02020603050405020304" pitchFamily="18" charset="0"/>
            </a:endParaRPr>
          </a:p>
          <a:p>
            <a:pPr lvl="0">
              <a:buClr>
                <a:schemeClr val="dk1"/>
              </a:buClr>
              <a:buSzPts val="1100"/>
            </a:pPr>
            <a:r>
              <a:rPr lang="en-US" sz="2400" dirty="0">
                <a:solidFill>
                  <a:schemeClr val="dk1"/>
                </a:solidFill>
                <a:latin typeface="Times New Roman" panose="02020603050405020304" pitchFamily="18" charset="0"/>
                <a:cs typeface="Times New Roman" panose="02020603050405020304" pitchFamily="18" charset="0"/>
              </a:rPr>
              <a:t>A desktop-based R package can handle the current size of data, but over time the data will continue to grow, and there will likely be requirements for real-time analytics.  In anticipation of this need we are planning the implementation of a cloud-based database with an R front end.  ArcGIS and Google Maps are already cloud-based and will be integrated and scaled appropriately for the implementation.</a:t>
            </a:r>
          </a:p>
          <a:p>
            <a:pPr marL="0" lvl="0" indent="0" algn="l" rtl="0">
              <a:spcBef>
                <a:spcPts val="800"/>
              </a:spcBef>
              <a:spcAft>
                <a:spcPts val="0"/>
              </a:spcAft>
              <a:buClr>
                <a:schemeClr val="dk1"/>
              </a:buClr>
              <a:buSzPts val="1100"/>
              <a:buFont typeface="Arial"/>
              <a:buNone/>
            </a:pPr>
            <a:r>
              <a:rPr lang="en-US" sz="2400" dirty="0">
                <a:solidFill>
                  <a:schemeClr val="dk1"/>
                </a:solidFill>
                <a:latin typeface="Times New Roman" panose="02020603050405020304" pitchFamily="18" charset="0"/>
                <a:cs typeface="Times New Roman" panose="02020603050405020304" pitchFamily="18" charset="0"/>
              </a:rPr>
              <a:t> </a:t>
            </a:r>
            <a:endParaRPr sz="24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9"/>
          <p:cNvSpPr txBox="1"/>
          <p:nvPr/>
        </p:nvSpPr>
        <p:spPr>
          <a:xfrm>
            <a:off x="928007" y="698416"/>
            <a:ext cx="858088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lt1"/>
                </a:solidFill>
              </a:rPr>
              <a:t>6. Results</a:t>
            </a:r>
            <a:endParaRPr dirty="0"/>
          </a:p>
        </p:txBody>
      </p:sp>
      <p:sp>
        <p:nvSpPr>
          <p:cNvPr id="133" name="Google Shape;133;p19"/>
          <p:cNvSpPr txBox="1"/>
          <p:nvPr/>
        </p:nvSpPr>
        <p:spPr>
          <a:xfrm>
            <a:off x="928007" y="1542009"/>
            <a:ext cx="10335986" cy="3247705"/>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buClr>
                <a:schemeClr val="dk1"/>
              </a:buClr>
              <a:buSzPts val="1100"/>
            </a:pPr>
            <a:endParaRPr lang="en-US" sz="2400" dirty="0">
              <a:solidFill>
                <a:schemeClr val="dk1"/>
              </a:solidFill>
              <a:latin typeface="Times New Roman" panose="02020603050405020304" pitchFamily="18" charset="0"/>
              <a:cs typeface="Times New Roman" panose="02020603050405020304" pitchFamily="18" charset="0"/>
            </a:endParaRPr>
          </a:p>
          <a:p>
            <a:pPr lvl="0">
              <a:buClr>
                <a:schemeClr val="dk1"/>
              </a:buClr>
              <a:buSzPts val="1100"/>
            </a:pPr>
            <a:r>
              <a:rPr lang="en-US" sz="2400" dirty="0">
                <a:solidFill>
                  <a:schemeClr val="dk1"/>
                </a:solidFill>
                <a:latin typeface="Times New Roman" panose="02020603050405020304" pitchFamily="18" charset="0"/>
                <a:cs typeface="Times New Roman" panose="02020603050405020304" pitchFamily="18" charset="0"/>
              </a:rPr>
              <a:t>The following slides demonstrate the detailed analysis that our tools can provide.  Additional analysis using other variables and data are available as needed.</a:t>
            </a:r>
          </a:p>
          <a:p>
            <a:pPr lvl="0">
              <a:buClr>
                <a:schemeClr val="dk1"/>
              </a:buClr>
              <a:buSzPts val="1100"/>
            </a:pPr>
            <a:endParaRPr lang="en-US" sz="2400" dirty="0">
              <a:solidFill>
                <a:schemeClr val="dk1"/>
              </a:solidFill>
              <a:latin typeface="Times New Roman" panose="02020603050405020304" pitchFamily="18" charset="0"/>
              <a:cs typeface="Times New Roman" panose="02020603050405020304" pitchFamily="18" charset="0"/>
            </a:endParaRPr>
          </a:p>
          <a:p>
            <a:pPr lvl="0">
              <a:buClr>
                <a:schemeClr val="dk1"/>
              </a:buClr>
              <a:buSzPts val="1100"/>
            </a:pPr>
            <a:r>
              <a:rPr lang="en-US" sz="2400" dirty="0">
                <a:solidFill>
                  <a:schemeClr val="dk1"/>
                </a:solidFill>
                <a:latin typeface="Times New Roman" panose="02020603050405020304" pitchFamily="18" charset="0"/>
                <a:cs typeface="Times New Roman" panose="02020603050405020304" pitchFamily="18" charset="0"/>
              </a:rPr>
              <a:t>We are planning to present our work at the upcoming GIS in the Rockies premier geo-spatial conference in Denver and the ESRI International GIS conference in San Diego, CA.</a:t>
            </a:r>
          </a:p>
        </p:txBody>
      </p:sp>
    </p:spTree>
    <p:extLst>
      <p:ext uri="{BB962C8B-B14F-4D97-AF65-F5344CB8AC3E}">
        <p14:creationId xmlns:p14="http://schemas.microsoft.com/office/powerpoint/2010/main" val="1878604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37" y="66308"/>
            <a:ext cx="11854461" cy="831668"/>
          </a:xfrm>
        </p:spPr>
        <p:txBody>
          <a:bodyPr>
            <a:noAutofit/>
          </a:bodyPr>
          <a:lstStyle/>
          <a:p>
            <a:r>
              <a:rPr lang="en-US" sz="3200" dirty="0"/>
              <a:t>Top 10 neighborhoods of Total Incidents (2017 All Incidents)</a:t>
            </a:r>
          </a:p>
        </p:txBody>
      </p:sp>
      <p:pic>
        <p:nvPicPr>
          <p:cNvPr id="12" name="Content Placeholder 11">
            <a:extLst>
              <a:ext uri="{FF2B5EF4-FFF2-40B4-BE49-F238E27FC236}">
                <a16:creationId xmlns:a16="http://schemas.microsoft.com/office/drawing/2014/main" id="{75B180D0-781B-4A9C-92B5-D0FFF869B2C4}"/>
              </a:ext>
            </a:extLst>
          </p:cNvPr>
          <p:cNvPicPr>
            <a:picLocks noGrp="1" noChangeAspect="1"/>
          </p:cNvPicPr>
          <p:nvPr>
            <p:ph sz="half" idx="1"/>
          </p:nvPr>
        </p:nvPicPr>
        <p:blipFill>
          <a:blip r:embed="rId2"/>
          <a:stretch>
            <a:fillRect/>
          </a:stretch>
        </p:blipFill>
        <p:spPr>
          <a:xfrm>
            <a:off x="71062" y="897976"/>
            <a:ext cx="8305799" cy="5960024"/>
          </a:xfrm>
        </p:spPr>
      </p:pic>
      <p:sp>
        <p:nvSpPr>
          <p:cNvPr id="16" name="Oval 15">
            <a:extLst>
              <a:ext uri="{FF2B5EF4-FFF2-40B4-BE49-F238E27FC236}">
                <a16:creationId xmlns:a16="http://schemas.microsoft.com/office/drawing/2014/main" id="{88539087-1499-4F5F-9A01-6619BBD7E64D}"/>
              </a:ext>
            </a:extLst>
          </p:cNvPr>
          <p:cNvSpPr/>
          <p:nvPr/>
        </p:nvSpPr>
        <p:spPr>
          <a:xfrm>
            <a:off x="2810932" y="2675467"/>
            <a:ext cx="643467" cy="245533"/>
          </a:xfrm>
          <a:prstGeom prst="ellipse">
            <a:avLst/>
          </a:prstGeom>
          <a:solidFill>
            <a:srgbClr val="FF0000">
              <a:alpha val="15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B8E08BF-952B-4203-9928-D5B43CDCFDD5}"/>
              </a:ext>
            </a:extLst>
          </p:cNvPr>
          <p:cNvSpPr/>
          <p:nvPr/>
        </p:nvSpPr>
        <p:spPr>
          <a:xfrm>
            <a:off x="5293782" y="2084917"/>
            <a:ext cx="643467" cy="245533"/>
          </a:xfrm>
          <a:prstGeom prst="ellipse">
            <a:avLst/>
          </a:prstGeom>
          <a:solidFill>
            <a:srgbClr val="FF0000">
              <a:alpha val="15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C8E63BAD-8973-4903-A1B0-5037E0C15017}"/>
              </a:ext>
            </a:extLst>
          </p:cNvPr>
          <p:cNvSpPr/>
          <p:nvPr/>
        </p:nvSpPr>
        <p:spPr>
          <a:xfrm>
            <a:off x="3098800" y="3373967"/>
            <a:ext cx="355599" cy="245533"/>
          </a:xfrm>
          <a:prstGeom prst="ellipse">
            <a:avLst/>
          </a:prstGeom>
          <a:solidFill>
            <a:srgbClr val="FF0000">
              <a:alpha val="15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9CA4C0C0-ED8B-4C4F-965C-0D9089681BF1}"/>
              </a:ext>
            </a:extLst>
          </p:cNvPr>
          <p:cNvSpPr/>
          <p:nvPr/>
        </p:nvSpPr>
        <p:spPr>
          <a:xfrm>
            <a:off x="2777066" y="3081867"/>
            <a:ext cx="355599" cy="245533"/>
          </a:xfrm>
          <a:prstGeom prst="ellipse">
            <a:avLst/>
          </a:prstGeom>
          <a:solidFill>
            <a:srgbClr val="FF0000">
              <a:alpha val="15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32107487-7FD8-4446-83D3-2BD476E4542F}"/>
              </a:ext>
            </a:extLst>
          </p:cNvPr>
          <p:cNvSpPr/>
          <p:nvPr/>
        </p:nvSpPr>
        <p:spPr>
          <a:xfrm>
            <a:off x="6474882" y="1894417"/>
            <a:ext cx="643467" cy="245533"/>
          </a:xfrm>
          <a:prstGeom prst="ellipse">
            <a:avLst/>
          </a:prstGeom>
          <a:solidFill>
            <a:srgbClr val="FF0000">
              <a:alpha val="15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2B4D7B0D-BB86-45C2-B31A-E3BBD3F7C7B1}"/>
              </a:ext>
            </a:extLst>
          </p:cNvPr>
          <p:cNvPicPr>
            <a:picLocks noChangeAspect="1"/>
          </p:cNvPicPr>
          <p:nvPr/>
        </p:nvPicPr>
        <p:blipFill>
          <a:blip r:embed="rId3"/>
          <a:stretch>
            <a:fillRect/>
          </a:stretch>
        </p:blipFill>
        <p:spPr>
          <a:xfrm>
            <a:off x="4960076" y="2959100"/>
            <a:ext cx="643467" cy="588433"/>
          </a:xfrm>
          <a:prstGeom prst="rect">
            <a:avLst/>
          </a:prstGeom>
        </p:spPr>
      </p:pic>
      <p:pic>
        <p:nvPicPr>
          <p:cNvPr id="22" name="Picture 21">
            <a:extLst>
              <a:ext uri="{FF2B5EF4-FFF2-40B4-BE49-F238E27FC236}">
                <a16:creationId xmlns:a16="http://schemas.microsoft.com/office/drawing/2014/main" id="{18F0833F-8E47-4068-8B75-34E569B37C46}"/>
              </a:ext>
            </a:extLst>
          </p:cNvPr>
          <p:cNvPicPr>
            <a:picLocks noChangeAspect="1"/>
          </p:cNvPicPr>
          <p:nvPr/>
        </p:nvPicPr>
        <p:blipFill>
          <a:blip r:embed="rId4"/>
          <a:stretch>
            <a:fillRect/>
          </a:stretch>
        </p:blipFill>
        <p:spPr>
          <a:xfrm>
            <a:off x="2592281" y="3646835"/>
            <a:ext cx="608299" cy="473121"/>
          </a:xfrm>
          <a:prstGeom prst="rect">
            <a:avLst/>
          </a:prstGeom>
        </p:spPr>
      </p:pic>
      <p:sp>
        <p:nvSpPr>
          <p:cNvPr id="23" name="Oval 22">
            <a:extLst>
              <a:ext uri="{FF2B5EF4-FFF2-40B4-BE49-F238E27FC236}">
                <a16:creationId xmlns:a16="http://schemas.microsoft.com/office/drawing/2014/main" id="{EAD6598B-E302-4A82-A52F-B47550B6E23E}"/>
              </a:ext>
            </a:extLst>
          </p:cNvPr>
          <p:cNvSpPr/>
          <p:nvPr/>
        </p:nvSpPr>
        <p:spPr>
          <a:xfrm>
            <a:off x="2810932" y="3306233"/>
            <a:ext cx="355599" cy="245533"/>
          </a:xfrm>
          <a:prstGeom prst="ellipse">
            <a:avLst/>
          </a:prstGeom>
          <a:solidFill>
            <a:srgbClr val="FF0000">
              <a:alpha val="15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4" name="Picture 23">
            <a:extLst>
              <a:ext uri="{FF2B5EF4-FFF2-40B4-BE49-F238E27FC236}">
                <a16:creationId xmlns:a16="http://schemas.microsoft.com/office/drawing/2014/main" id="{220EA21F-6381-4443-966F-7BE315FE83A9}"/>
              </a:ext>
            </a:extLst>
          </p:cNvPr>
          <p:cNvPicPr>
            <a:picLocks noChangeAspect="1"/>
          </p:cNvPicPr>
          <p:nvPr/>
        </p:nvPicPr>
        <p:blipFill>
          <a:blip r:embed="rId5"/>
          <a:stretch>
            <a:fillRect/>
          </a:stretch>
        </p:blipFill>
        <p:spPr>
          <a:xfrm>
            <a:off x="2256295" y="3143902"/>
            <a:ext cx="640135" cy="591363"/>
          </a:xfrm>
          <a:prstGeom prst="rect">
            <a:avLst/>
          </a:prstGeom>
        </p:spPr>
      </p:pic>
      <p:pic>
        <p:nvPicPr>
          <p:cNvPr id="25" name="Picture 24">
            <a:extLst>
              <a:ext uri="{FF2B5EF4-FFF2-40B4-BE49-F238E27FC236}">
                <a16:creationId xmlns:a16="http://schemas.microsoft.com/office/drawing/2014/main" id="{3A4E9536-D8C7-4D09-91D1-8FFA04D17256}"/>
              </a:ext>
            </a:extLst>
          </p:cNvPr>
          <p:cNvPicPr>
            <a:picLocks noChangeAspect="1"/>
          </p:cNvPicPr>
          <p:nvPr/>
        </p:nvPicPr>
        <p:blipFill>
          <a:blip r:embed="rId5"/>
          <a:stretch>
            <a:fillRect/>
          </a:stretch>
        </p:blipFill>
        <p:spPr>
          <a:xfrm>
            <a:off x="2487129" y="2670781"/>
            <a:ext cx="512141" cy="473121"/>
          </a:xfrm>
          <a:prstGeom prst="rect">
            <a:avLst/>
          </a:prstGeom>
        </p:spPr>
      </p:pic>
      <p:sp>
        <p:nvSpPr>
          <p:cNvPr id="26" name="Content Placeholder 9">
            <a:extLst>
              <a:ext uri="{FF2B5EF4-FFF2-40B4-BE49-F238E27FC236}">
                <a16:creationId xmlns:a16="http://schemas.microsoft.com/office/drawing/2014/main" id="{6D9FD94C-5FC7-4306-93A5-757ACA96184C}"/>
              </a:ext>
            </a:extLst>
          </p:cNvPr>
          <p:cNvSpPr txBox="1">
            <a:spLocks/>
          </p:cNvSpPr>
          <p:nvPr/>
        </p:nvSpPr>
        <p:spPr>
          <a:xfrm>
            <a:off x="8511996" y="4019389"/>
            <a:ext cx="3359835" cy="21451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
                <a:srgbClr val="A5A5A5"/>
              </a:buClr>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2013 to 2017 the total number of crime incident of Denver neighborhoods grew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36% (2013: 47,896; 2017: 66,434)</a:t>
            </a:r>
          </a:p>
          <a:p>
            <a:pPr marL="228600" marR="0" lvl="0" indent="-228600" algn="l" defTabSz="914400" rtl="0" eaLnBrk="1" fontAlgn="auto" latinLnBrk="0" hangingPunct="1">
              <a:lnSpc>
                <a:spcPct val="90000"/>
              </a:lnSpc>
              <a:spcBef>
                <a:spcPct val="30000"/>
              </a:spcBef>
              <a:spcAft>
                <a:spcPts val="0"/>
              </a:spcAft>
              <a:buClr>
                <a:srgbClr val="A5A5A5"/>
              </a:buClr>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Union Station grew 70%</a:t>
            </a:r>
          </a:p>
          <a:p>
            <a:pPr marL="228600" marR="0" lvl="0" indent="-228600" algn="l" defTabSz="914400" rtl="0" eaLnBrk="1" fontAlgn="auto" latinLnBrk="0" hangingPunct="1">
              <a:lnSpc>
                <a:spcPct val="90000"/>
              </a:lnSpc>
              <a:spcBef>
                <a:spcPct val="30000"/>
              </a:spcBef>
              <a:spcAft>
                <a:spcPts val="0"/>
              </a:spcAft>
              <a:buClr>
                <a:srgbClr val="A5A5A5"/>
              </a:buClr>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Five Points grew 63%</a:t>
            </a:r>
          </a:p>
          <a:p>
            <a:pPr marL="228600" marR="0" lvl="0" indent="-228600" algn="l" defTabSz="914400" rtl="0" eaLnBrk="1" fontAlgn="auto" latinLnBrk="0" hangingPunct="1">
              <a:lnSpc>
                <a:spcPct val="90000"/>
              </a:lnSpc>
              <a:spcBef>
                <a:spcPct val="30000"/>
              </a:spcBef>
              <a:spcAft>
                <a:spcPts val="0"/>
              </a:spcAft>
              <a:buClr>
                <a:srgbClr val="A5A5A5"/>
              </a:buClr>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Civic Center grew 53%</a:t>
            </a:r>
          </a:p>
          <a:p>
            <a:pPr marL="228600" marR="0" lvl="0" indent="-228600" algn="l" defTabSz="914400" rtl="0" eaLnBrk="1" fontAlgn="auto" latinLnBrk="0" hangingPunct="1">
              <a:lnSpc>
                <a:spcPct val="90000"/>
              </a:lnSpc>
              <a:spcBef>
                <a:spcPct val="30000"/>
              </a:spcBef>
              <a:spcAft>
                <a:spcPts val="0"/>
              </a:spcAft>
              <a:buClr>
                <a:srgbClr val="A5A5A5"/>
              </a:buClr>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East Colfax grew 52%</a:t>
            </a:r>
          </a:p>
          <a:p>
            <a:pPr marL="228600" marR="0" lvl="0" indent="-228600" algn="l" defTabSz="914400" rtl="0" eaLnBrk="1" fontAlgn="auto" latinLnBrk="0" hangingPunct="1">
              <a:lnSpc>
                <a:spcPct val="90000"/>
              </a:lnSpc>
              <a:spcBef>
                <a:spcPct val="30000"/>
              </a:spcBef>
              <a:spcAft>
                <a:spcPts val="0"/>
              </a:spcAft>
              <a:buClr>
                <a:srgbClr val="A5A5A5"/>
              </a:buClr>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CE818FDA-8386-4CF1-9203-AD68AB7E39EB}"/>
              </a:ext>
            </a:extLst>
          </p:cNvPr>
          <p:cNvSpPr txBox="1"/>
          <p:nvPr/>
        </p:nvSpPr>
        <p:spPr>
          <a:xfrm>
            <a:off x="6095999" y="6560860"/>
            <a:ext cx="2119491" cy="230832"/>
          </a:xfrm>
          <a:prstGeom prst="rect">
            <a:avLst/>
          </a:prstGeom>
          <a:noFill/>
          <a:ln>
            <a:solidFill>
              <a:schemeClr val="bg2"/>
            </a:solidFill>
          </a:ln>
        </p:spPr>
        <p:txBody>
          <a:bodyPr wrap="none" rtlCol="0" anchor="ctr" anchorCtr="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 Denver has a total of 78 neighborhoods</a:t>
            </a:r>
          </a:p>
        </p:txBody>
      </p:sp>
      <p:graphicFrame>
        <p:nvGraphicFramePr>
          <p:cNvPr id="28" name="Table 27">
            <a:extLst>
              <a:ext uri="{FF2B5EF4-FFF2-40B4-BE49-F238E27FC236}">
                <a16:creationId xmlns:a16="http://schemas.microsoft.com/office/drawing/2014/main" id="{B3AA1847-C87C-4718-AAE2-AEB7FE3C4FD1}"/>
              </a:ext>
            </a:extLst>
          </p:cNvPr>
          <p:cNvGraphicFramePr>
            <a:graphicFrameLocks noGrp="1"/>
          </p:cNvGraphicFramePr>
          <p:nvPr>
            <p:extLst/>
          </p:nvPr>
        </p:nvGraphicFramePr>
        <p:xfrm>
          <a:off x="8511996" y="879383"/>
          <a:ext cx="3505602" cy="2668150"/>
        </p:xfrm>
        <a:graphic>
          <a:graphicData uri="http://schemas.openxmlformats.org/drawingml/2006/table">
            <a:tbl>
              <a:tblPr/>
              <a:tblGrid>
                <a:gridCol w="1603920">
                  <a:extLst>
                    <a:ext uri="{9D8B030D-6E8A-4147-A177-3AD203B41FA5}">
                      <a16:colId xmlns:a16="http://schemas.microsoft.com/office/drawing/2014/main" val="2570351549"/>
                    </a:ext>
                  </a:extLst>
                </a:gridCol>
                <a:gridCol w="800100">
                  <a:extLst>
                    <a:ext uri="{9D8B030D-6E8A-4147-A177-3AD203B41FA5}">
                      <a16:colId xmlns:a16="http://schemas.microsoft.com/office/drawing/2014/main" val="421795020"/>
                    </a:ext>
                  </a:extLst>
                </a:gridCol>
                <a:gridCol w="1101582">
                  <a:extLst>
                    <a:ext uri="{9D8B030D-6E8A-4147-A177-3AD203B41FA5}">
                      <a16:colId xmlns:a16="http://schemas.microsoft.com/office/drawing/2014/main" val="1968351303"/>
                    </a:ext>
                  </a:extLst>
                </a:gridCol>
              </a:tblGrid>
              <a:tr h="232525">
                <a:tc>
                  <a:txBody>
                    <a:bodyPr/>
                    <a:lstStyle/>
                    <a:p>
                      <a:pPr algn="l" fontAlgn="b"/>
                      <a:r>
                        <a:rPr lang="en-US" sz="1100" b="1" i="0" u="none" strike="noStrike" dirty="0">
                          <a:solidFill>
                            <a:srgbClr val="000000"/>
                          </a:solidFill>
                          <a:effectLst/>
                          <a:latin typeface="Arial" panose="020B0604020202020204" pitchFamily="34" charset="0"/>
                          <a:cs typeface="Arial" panose="020B0604020202020204" pitchFamily="34" charset="0"/>
                        </a:rPr>
                        <a:t>Neighborhood Name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latin typeface="Arial" panose="020B0604020202020204" pitchFamily="34" charset="0"/>
                          <a:cs typeface="Arial" panose="020B0604020202020204" pitchFamily="34" charset="0"/>
                        </a:rPr>
                        <a:t>2017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1" i="0" u="none" strike="noStrike" dirty="0">
                          <a:solidFill>
                            <a:srgbClr val="000000"/>
                          </a:solidFill>
                          <a:effectLst/>
                          <a:latin typeface="Arial" panose="020B0604020202020204" pitchFamily="34" charset="0"/>
                          <a:cs typeface="Arial" panose="020B0604020202020204" pitchFamily="34" charset="0"/>
                        </a:rPr>
                        <a:t>Growth Rate 2013-2017</a:t>
                      </a:r>
                    </a:p>
                  </a:txBody>
                  <a:tcPr marL="7620" marR="7620" marT="7620" marB="0" anchor="b">
                    <a:lnL>
                      <a:noFill/>
                    </a:lnL>
                    <a:lnR>
                      <a:noFill/>
                    </a:lnR>
                    <a:lnT>
                      <a:noFill/>
                    </a:lnT>
                    <a:lnB>
                      <a:noFill/>
                    </a:lnB>
                    <a:solidFill>
                      <a:schemeClr val="accent5">
                        <a:lumMod val="20000"/>
                        <a:lumOff val="80000"/>
                      </a:schemeClr>
                    </a:solidFill>
                  </a:tcPr>
                </a:tc>
                <a:extLst>
                  <a:ext uri="{0D108BD9-81ED-4DB2-BD59-A6C34878D82A}">
                    <a16:rowId xmlns:a16="http://schemas.microsoft.com/office/drawing/2014/main" val="2209410998"/>
                  </a:ext>
                </a:extLst>
              </a:tr>
              <a:tr h="232525">
                <a:tc>
                  <a:txBody>
                    <a:bodyPr/>
                    <a:lstStyle/>
                    <a:p>
                      <a:pPr algn="l" fontAlgn="b"/>
                      <a:r>
                        <a:rPr lang="en-US" sz="1100" b="0" i="0" u="none" strike="noStrike">
                          <a:solidFill>
                            <a:srgbClr val="C00000"/>
                          </a:solidFill>
                          <a:effectLst/>
                          <a:latin typeface="Arial" panose="020B0604020202020204" pitchFamily="34" charset="0"/>
                          <a:cs typeface="Arial" panose="020B0604020202020204" pitchFamily="34" charset="0"/>
                        </a:rPr>
                        <a:t>Five Points</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C00000"/>
                          </a:solidFill>
                          <a:effectLst/>
                          <a:latin typeface="Arial" panose="020B0604020202020204" pitchFamily="34" charset="0"/>
                          <a:cs typeface="Arial" panose="020B0604020202020204" pitchFamily="34" charset="0"/>
                        </a:rPr>
                        <a:t>5,052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b"/>
                      <a:r>
                        <a:rPr lang="en-US" sz="1100" b="1" i="0" u="none" strike="noStrike" dirty="0">
                          <a:solidFill>
                            <a:srgbClr val="C00000"/>
                          </a:solidFill>
                          <a:effectLst/>
                          <a:latin typeface="Arial" panose="020B0604020202020204" pitchFamily="34" charset="0"/>
                          <a:cs typeface="Arial" panose="020B0604020202020204" pitchFamily="34" charset="0"/>
                        </a:rPr>
                        <a:t>63%</a:t>
                      </a:r>
                    </a:p>
                  </a:txBody>
                  <a:tcPr marL="7620" marR="7620" marT="7620" marB="0" anchor="b">
                    <a:lnL>
                      <a:noFill/>
                    </a:lnL>
                    <a:lnR>
                      <a:noFill/>
                    </a:lnR>
                    <a:lnT>
                      <a:noFill/>
                    </a:lnT>
                    <a:lnB>
                      <a:noFill/>
                    </a:lnB>
                  </a:tcPr>
                </a:tc>
                <a:extLst>
                  <a:ext uri="{0D108BD9-81ED-4DB2-BD59-A6C34878D82A}">
                    <a16:rowId xmlns:a16="http://schemas.microsoft.com/office/drawing/2014/main" val="1296876299"/>
                  </a:ext>
                </a:extLst>
              </a:tr>
              <a:tr h="232525">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Stapleton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3,659</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42%</a:t>
                      </a:r>
                    </a:p>
                  </a:txBody>
                  <a:tcPr marL="7620" marR="7620" marT="7620" marB="0" anchor="b">
                    <a:lnL>
                      <a:noFill/>
                    </a:lnL>
                    <a:lnR>
                      <a:noFill/>
                    </a:lnR>
                    <a:lnT>
                      <a:noFill/>
                    </a:lnT>
                    <a:lnB>
                      <a:noFill/>
                    </a:lnB>
                  </a:tcPr>
                </a:tc>
                <a:extLst>
                  <a:ext uri="{0D108BD9-81ED-4DB2-BD59-A6C34878D82A}">
                    <a16:rowId xmlns:a16="http://schemas.microsoft.com/office/drawing/2014/main" val="3991336992"/>
                  </a:ext>
                </a:extLst>
              </a:tr>
              <a:tr h="232525">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Capitol Hill</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3,253</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41%</a:t>
                      </a:r>
                    </a:p>
                  </a:txBody>
                  <a:tcPr marL="7620" marR="7620" marT="7620" marB="0" anchor="b">
                    <a:lnL>
                      <a:noFill/>
                    </a:lnL>
                    <a:lnR>
                      <a:noFill/>
                    </a:lnR>
                    <a:lnT>
                      <a:noFill/>
                    </a:lnT>
                    <a:lnB>
                      <a:noFill/>
                    </a:lnB>
                  </a:tcPr>
                </a:tc>
                <a:extLst>
                  <a:ext uri="{0D108BD9-81ED-4DB2-BD59-A6C34878D82A}">
                    <a16:rowId xmlns:a16="http://schemas.microsoft.com/office/drawing/2014/main" val="1451005807"/>
                  </a:ext>
                </a:extLst>
              </a:tr>
              <a:tr h="232525">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CBD</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3,037</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15%</a:t>
                      </a:r>
                    </a:p>
                  </a:txBody>
                  <a:tcPr marL="7620" marR="7620" marT="7620" marB="0" anchor="b">
                    <a:lnL>
                      <a:noFill/>
                    </a:lnL>
                    <a:lnR>
                      <a:noFill/>
                    </a:lnR>
                    <a:lnT>
                      <a:noFill/>
                    </a:lnT>
                    <a:lnB>
                      <a:noFill/>
                    </a:lnB>
                  </a:tcPr>
                </a:tc>
                <a:extLst>
                  <a:ext uri="{0D108BD9-81ED-4DB2-BD59-A6C34878D82A}">
                    <a16:rowId xmlns:a16="http://schemas.microsoft.com/office/drawing/2014/main" val="1002630591"/>
                  </a:ext>
                </a:extLst>
              </a:tr>
              <a:tr h="232525">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Montbello</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2,956</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46%</a:t>
                      </a:r>
                    </a:p>
                  </a:txBody>
                  <a:tcPr marL="7620" marR="7620" marT="7620" marB="0" anchor="b">
                    <a:lnL>
                      <a:noFill/>
                    </a:lnL>
                    <a:lnR>
                      <a:noFill/>
                    </a:lnR>
                    <a:lnT>
                      <a:noFill/>
                    </a:lnT>
                    <a:lnB>
                      <a:noFill/>
                    </a:lnB>
                  </a:tcPr>
                </a:tc>
                <a:extLst>
                  <a:ext uri="{0D108BD9-81ED-4DB2-BD59-A6C34878D82A}">
                    <a16:rowId xmlns:a16="http://schemas.microsoft.com/office/drawing/2014/main" val="3635767604"/>
                  </a:ext>
                </a:extLst>
              </a:tr>
              <a:tr h="232525">
                <a:tc>
                  <a:txBody>
                    <a:bodyPr/>
                    <a:lstStyle/>
                    <a:p>
                      <a:pPr algn="l" fontAlgn="b"/>
                      <a:r>
                        <a:rPr lang="en-US" sz="1100" b="0" i="0" u="none" strike="noStrike">
                          <a:solidFill>
                            <a:srgbClr val="C00000"/>
                          </a:solidFill>
                          <a:effectLst/>
                          <a:latin typeface="Arial" panose="020B0604020202020204" pitchFamily="34" charset="0"/>
                          <a:cs typeface="Arial" panose="020B0604020202020204" pitchFamily="34" charset="0"/>
                        </a:rPr>
                        <a:t>East Colfax</a:t>
                      </a:r>
                    </a:p>
                  </a:txBody>
                  <a:tcPr marL="7620" marR="7620" marT="7620" marB="0" anchor="b">
                    <a:lnL>
                      <a:noFill/>
                    </a:lnL>
                    <a:lnR>
                      <a:noFill/>
                    </a:lnR>
                    <a:lnT>
                      <a:noFill/>
                    </a:lnT>
                    <a:lnB>
                      <a:noFill/>
                    </a:lnB>
                  </a:tcPr>
                </a:tc>
                <a:tc>
                  <a:txBody>
                    <a:bodyPr/>
                    <a:lstStyle/>
                    <a:p>
                      <a:pPr algn="r" fontAlgn="b"/>
                      <a:r>
                        <a:rPr lang="en-US" sz="1100" b="0" i="0" u="none" strike="noStrike">
                          <a:solidFill>
                            <a:srgbClr val="C00000"/>
                          </a:solidFill>
                          <a:effectLst/>
                          <a:latin typeface="Arial" panose="020B0604020202020204" pitchFamily="34" charset="0"/>
                          <a:cs typeface="Arial" panose="020B0604020202020204" pitchFamily="34" charset="0"/>
                        </a:rPr>
                        <a:t>2,541</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C00000"/>
                          </a:solidFill>
                          <a:effectLst/>
                          <a:latin typeface="Arial" panose="020B0604020202020204" pitchFamily="34" charset="0"/>
                          <a:cs typeface="Arial" panose="020B0604020202020204" pitchFamily="34" charset="0"/>
                        </a:rPr>
                        <a:t>52%</a:t>
                      </a:r>
                    </a:p>
                  </a:txBody>
                  <a:tcPr marL="7620" marR="7620" marT="7620" marB="0" anchor="b">
                    <a:lnL>
                      <a:noFill/>
                    </a:lnL>
                    <a:lnR>
                      <a:noFill/>
                    </a:lnR>
                    <a:lnT>
                      <a:noFill/>
                    </a:lnT>
                    <a:lnB>
                      <a:noFill/>
                    </a:lnB>
                  </a:tcPr>
                </a:tc>
                <a:extLst>
                  <a:ext uri="{0D108BD9-81ED-4DB2-BD59-A6C34878D82A}">
                    <a16:rowId xmlns:a16="http://schemas.microsoft.com/office/drawing/2014/main" val="2847683575"/>
                  </a:ext>
                </a:extLst>
              </a:tr>
              <a:tr h="232525">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Baker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2,480</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31%</a:t>
                      </a:r>
                    </a:p>
                  </a:txBody>
                  <a:tcPr marL="7620" marR="7620" marT="7620" marB="0" anchor="b">
                    <a:lnL>
                      <a:noFill/>
                    </a:lnL>
                    <a:lnR>
                      <a:noFill/>
                    </a:lnR>
                    <a:lnT>
                      <a:noFill/>
                    </a:lnT>
                    <a:lnB>
                      <a:noFill/>
                    </a:lnB>
                  </a:tcPr>
                </a:tc>
                <a:extLst>
                  <a:ext uri="{0D108BD9-81ED-4DB2-BD59-A6C34878D82A}">
                    <a16:rowId xmlns:a16="http://schemas.microsoft.com/office/drawing/2014/main" val="3420432586"/>
                  </a:ext>
                </a:extLst>
              </a:tr>
              <a:tr h="232525">
                <a:tc>
                  <a:txBody>
                    <a:bodyPr/>
                    <a:lstStyle/>
                    <a:p>
                      <a:pPr algn="l" fontAlgn="b"/>
                      <a:r>
                        <a:rPr lang="en-US" sz="1100" b="0" i="0" u="none" strike="noStrike">
                          <a:solidFill>
                            <a:srgbClr val="C00000"/>
                          </a:solidFill>
                          <a:effectLst/>
                          <a:latin typeface="Arial" panose="020B0604020202020204" pitchFamily="34" charset="0"/>
                          <a:cs typeface="Arial" panose="020B0604020202020204" pitchFamily="34" charset="0"/>
                        </a:rPr>
                        <a:t>Civic Center</a:t>
                      </a:r>
                    </a:p>
                  </a:txBody>
                  <a:tcPr marL="7620" marR="7620" marT="7620" marB="0" anchor="b">
                    <a:lnL>
                      <a:noFill/>
                    </a:lnL>
                    <a:lnR>
                      <a:noFill/>
                    </a:lnR>
                    <a:lnT>
                      <a:noFill/>
                    </a:lnT>
                    <a:lnB>
                      <a:noFill/>
                    </a:lnB>
                  </a:tcPr>
                </a:tc>
                <a:tc>
                  <a:txBody>
                    <a:bodyPr/>
                    <a:lstStyle/>
                    <a:p>
                      <a:pPr algn="r" fontAlgn="b"/>
                      <a:r>
                        <a:rPr lang="en-US" sz="1100" b="0" i="0" u="none" strike="noStrike">
                          <a:solidFill>
                            <a:srgbClr val="C00000"/>
                          </a:solidFill>
                          <a:effectLst/>
                          <a:latin typeface="Arial" panose="020B0604020202020204" pitchFamily="34" charset="0"/>
                          <a:cs typeface="Arial" panose="020B0604020202020204" pitchFamily="34" charset="0"/>
                        </a:rPr>
                        <a:t>2,308</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C00000"/>
                          </a:solidFill>
                          <a:effectLst/>
                          <a:latin typeface="Arial" panose="020B0604020202020204" pitchFamily="34" charset="0"/>
                          <a:cs typeface="Arial" panose="020B0604020202020204" pitchFamily="34" charset="0"/>
                        </a:rPr>
                        <a:t>53%</a:t>
                      </a:r>
                    </a:p>
                  </a:txBody>
                  <a:tcPr marL="7620" marR="7620" marT="7620" marB="0" anchor="b">
                    <a:lnL>
                      <a:noFill/>
                    </a:lnL>
                    <a:lnR>
                      <a:noFill/>
                    </a:lnR>
                    <a:lnT>
                      <a:noFill/>
                    </a:lnT>
                    <a:lnB>
                      <a:noFill/>
                    </a:lnB>
                  </a:tcPr>
                </a:tc>
                <a:extLst>
                  <a:ext uri="{0D108BD9-81ED-4DB2-BD59-A6C34878D82A}">
                    <a16:rowId xmlns:a16="http://schemas.microsoft.com/office/drawing/2014/main" val="2018891297"/>
                  </a:ext>
                </a:extLst>
              </a:tr>
              <a:tr h="232525">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Lincoln Park</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Arial" panose="020B0604020202020204" pitchFamily="34" charset="0"/>
                          <a:cs typeface="Arial" panose="020B0604020202020204" pitchFamily="34" charset="0"/>
                        </a:rPr>
                        <a:t>2,253</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26%</a:t>
                      </a:r>
                    </a:p>
                  </a:txBody>
                  <a:tcPr marL="7620" marR="7620" marT="7620" marB="0" anchor="b">
                    <a:lnL>
                      <a:noFill/>
                    </a:lnL>
                    <a:lnR>
                      <a:noFill/>
                    </a:lnR>
                    <a:lnT>
                      <a:noFill/>
                    </a:lnT>
                    <a:lnB>
                      <a:noFill/>
                    </a:lnB>
                  </a:tcPr>
                </a:tc>
                <a:extLst>
                  <a:ext uri="{0D108BD9-81ED-4DB2-BD59-A6C34878D82A}">
                    <a16:rowId xmlns:a16="http://schemas.microsoft.com/office/drawing/2014/main" val="2200464176"/>
                  </a:ext>
                </a:extLst>
              </a:tr>
              <a:tr h="232525">
                <a:tc>
                  <a:txBody>
                    <a:bodyPr/>
                    <a:lstStyle/>
                    <a:p>
                      <a:pPr algn="l" fontAlgn="b"/>
                      <a:r>
                        <a:rPr lang="en-US" sz="1100" b="0" i="0" u="none" strike="noStrike" dirty="0">
                          <a:solidFill>
                            <a:srgbClr val="C00000"/>
                          </a:solidFill>
                          <a:effectLst/>
                          <a:latin typeface="Arial" panose="020B0604020202020204" pitchFamily="34" charset="0"/>
                          <a:cs typeface="Arial" panose="020B0604020202020204" pitchFamily="34" charset="0"/>
                        </a:rPr>
                        <a:t>Union Station</a:t>
                      </a:r>
                    </a:p>
                  </a:txBody>
                  <a:tcPr marL="7620" marR="7620" marT="7620" marB="0" anchor="b">
                    <a:lnL>
                      <a:noFill/>
                    </a:lnL>
                    <a:lnR>
                      <a:noFill/>
                    </a:lnR>
                    <a:lnT>
                      <a:noFill/>
                    </a:lnT>
                    <a:lnB>
                      <a:noFill/>
                    </a:lnB>
                  </a:tcPr>
                </a:tc>
                <a:tc>
                  <a:txBody>
                    <a:bodyPr/>
                    <a:lstStyle/>
                    <a:p>
                      <a:pPr algn="r" fontAlgn="b"/>
                      <a:r>
                        <a:rPr lang="en-US" sz="1100" b="0" i="0" u="none" strike="noStrike">
                          <a:solidFill>
                            <a:srgbClr val="C00000"/>
                          </a:solidFill>
                          <a:effectLst/>
                          <a:latin typeface="Arial" panose="020B0604020202020204" pitchFamily="34" charset="0"/>
                          <a:cs typeface="Arial" panose="020B0604020202020204" pitchFamily="34" charset="0"/>
                        </a:rPr>
                        <a:t>2,196</a:t>
                      </a:r>
                    </a:p>
                  </a:txBody>
                  <a:tcPr marL="7620" marR="7620" marT="7620" marB="0" anchor="b">
                    <a:lnL>
                      <a:noFill/>
                    </a:lnL>
                    <a:lnR>
                      <a:noFill/>
                    </a:lnR>
                    <a:lnT>
                      <a:noFill/>
                    </a:lnT>
                    <a:lnB>
                      <a:noFill/>
                    </a:lnB>
                  </a:tcPr>
                </a:tc>
                <a:tc>
                  <a:txBody>
                    <a:bodyPr/>
                    <a:lstStyle/>
                    <a:p>
                      <a:pPr algn="ctr" fontAlgn="b"/>
                      <a:r>
                        <a:rPr lang="en-US" sz="1100" b="1" i="0" u="none" strike="noStrike" dirty="0">
                          <a:solidFill>
                            <a:srgbClr val="C00000"/>
                          </a:solidFill>
                          <a:effectLst/>
                          <a:latin typeface="Arial" panose="020B0604020202020204" pitchFamily="34" charset="0"/>
                          <a:cs typeface="Arial" panose="020B0604020202020204" pitchFamily="34" charset="0"/>
                        </a:rPr>
                        <a:t>70%</a:t>
                      </a:r>
                    </a:p>
                  </a:txBody>
                  <a:tcPr marL="7620" marR="7620" marT="7620" marB="0" anchor="b">
                    <a:lnL>
                      <a:noFill/>
                    </a:lnL>
                    <a:lnR>
                      <a:noFill/>
                    </a:lnR>
                    <a:lnT>
                      <a:noFill/>
                    </a:lnT>
                    <a:lnB>
                      <a:noFill/>
                    </a:lnB>
                  </a:tcPr>
                </a:tc>
                <a:extLst>
                  <a:ext uri="{0D108BD9-81ED-4DB2-BD59-A6C34878D82A}">
                    <a16:rowId xmlns:a16="http://schemas.microsoft.com/office/drawing/2014/main" val="1734453065"/>
                  </a:ext>
                </a:extLst>
              </a:tr>
            </a:tbl>
          </a:graphicData>
        </a:graphic>
      </p:graphicFrame>
    </p:spTree>
    <p:extLst>
      <p:ext uri="{BB962C8B-B14F-4D97-AF65-F5344CB8AC3E}">
        <p14:creationId xmlns:p14="http://schemas.microsoft.com/office/powerpoint/2010/main" val="427369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37" y="66308"/>
            <a:ext cx="11865725" cy="974636"/>
          </a:xfrm>
        </p:spPr>
        <p:txBody>
          <a:bodyPr>
            <a:noAutofit/>
          </a:bodyPr>
          <a:lstStyle/>
          <a:p>
            <a:r>
              <a:rPr lang="en-US" sz="3200" dirty="0"/>
              <a:t>Top 10 neighborhoods of Non-traffic Incidents (2017)</a:t>
            </a:r>
          </a:p>
        </p:txBody>
      </p:sp>
      <p:pic>
        <p:nvPicPr>
          <p:cNvPr id="12" name="Content Placeholder 11">
            <a:extLst>
              <a:ext uri="{FF2B5EF4-FFF2-40B4-BE49-F238E27FC236}">
                <a16:creationId xmlns:a16="http://schemas.microsoft.com/office/drawing/2014/main" id="{75B180D0-781B-4A9C-92B5-D0FFF869B2C4}"/>
              </a:ext>
            </a:extLst>
          </p:cNvPr>
          <p:cNvPicPr>
            <a:picLocks noGrp="1" noChangeAspect="1"/>
          </p:cNvPicPr>
          <p:nvPr>
            <p:ph sz="half" idx="1"/>
          </p:nvPr>
        </p:nvPicPr>
        <p:blipFill>
          <a:blip r:embed="rId2"/>
          <a:stretch>
            <a:fillRect/>
          </a:stretch>
        </p:blipFill>
        <p:spPr>
          <a:xfrm>
            <a:off x="71062" y="897976"/>
            <a:ext cx="8305799" cy="5960024"/>
          </a:xfrm>
        </p:spPr>
      </p:pic>
      <p:sp>
        <p:nvSpPr>
          <p:cNvPr id="16" name="Oval 15">
            <a:extLst>
              <a:ext uri="{FF2B5EF4-FFF2-40B4-BE49-F238E27FC236}">
                <a16:creationId xmlns:a16="http://schemas.microsoft.com/office/drawing/2014/main" id="{88539087-1499-4F5F-9A01-6619BBD7E64D}"/>
              </a:ext>
            </a:extLst>
          </p:cNvPr>
          <p:cNvSpPr/>
          <p:nvPr/>
        </p:nvSpPr>
        <p:spPr>
          <a:xfrm>
            <a:off x="2810932" y="2675467"/>
            <a:ext cx="643467" cy="245533"/>
          </a:xfrm>
          <a:prstGeom prst="ellipse">
            <a:avLst/>
          </a:prstGeom>
          <a:solidFill>
            <a:schemeClr val="accent5">
              <a:lumMod val="50000"/>
              <a:alpha val="1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800" dirty="0"/>
          </a:p>
        </p:txBody>
      </p:sp>
      <p:sp>
        <p:nvSpPr>
          <p:cNvPr id="17" name="Oval 16">
            <a:extLst>
              <a:ext uri="{FF2B5EF4-FFF2-40B4-BE49-F238E27FC236}">
                <a16:creationId xmlns:a16="http://schemas.microsoft.com/office/drawing/2014/main" id="{9B8E08BF-952B-4203-9928-D5B43CDCFDD5}"/>
              </a:ext>
            </a:extLst>
          </p:cNvPr>
          <p:cNvSpPr/>
          <p:nvPr/>
        </p:nvSpPr>
        <p:spPr>
          <a:xfrm>
            <a:off x="5293782" y="2084917"/>
            <a:ext cx="643467" cy="245533"/>
          </a:xfrm>
          <a:prstGeom prst="ellipse">
            <a:avLst/>
          </a:prstGeom>
          <a:solidFill>
            <a:schemeClr val="accent5">
              <a:lumMod val="50000"/>
              <a:alpha val="1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800" dirty="0"/>
          </a:p>
        </p:txBody>
      </p:sp>
      <p:sp>
        <p:nvSpPr>
          <p:cNvPr id="18" name="Oval 17">
            <a:extLst>
              <a:ext uri="{FF2B5EF4-FFF2-40B4-BE49-F238E27FC236}">
                <a16:creationId xmlns:a16="http://schemas.microsoft.com/office/drawing/2014/main" id="{C8E63BAD-8973-4903-A1B0-5037E0C15017}"/>
              </a:ext>
            </a:extLst>
          </p:cNvPr>
          <p:cNvSpPr/>
          <p:nvPr/>
        </p:nvSpPr>
        <p:spPr>
          <a:xfrm>
            <a:off x="3098800" y="3373967"/>
            <a:ext cx="355599" cy="245533"/>
          </a:xfrm>
          <a:prstGeom prst="ellipse">
            <a:avLst/>
          </a:prstGeom>
          <a:solidFill>
            <a:schemeClr val="accent5">
              <a:lumMod val="50000"/>
              <a:alpha val="1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800" dirty="0"/>
          </a:p>
        </p:txBody>
      </p:sp>
      <p:sp>
        <p:nvSpPr>
          <p:cNvPr id="19" name="Oval 18">
            <a:extLst>
              <a:ext uri="{FF2B5EF4-FFF2-40B4-BE49-F238E27FC236}">
                <a16:creationId xmlns:a16="http://schemas.microsoft.com/office/drawing/2014/main" id="{9CA4C0C0-ED8B-4C4F-965C-0D9089681BF1}"/>
              </a:ext>
            </a:extLst>
          </p:cNvPr>
          <p:cNvSpPr/>
          <p:nvPr/>
        </p:nvSpPr>
        <p:spPr>
          <a:xfrm>
            <a:off x="2777066" y="3081867"/>
            <a:ext cx="355599" cy="245533"/>
          </a:xfrm>
          <a:prstGeom prst="ellipse">
            <a:avLst/>
          </a:prstGeom>
          <a:solidFill>
            <a:schemeClr val="accent5">
              <a:lumMod val="50000"/>
              <a:alpha val="1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800" dirty="0"/>
          </a:p>
        </p:txBody>
      </p:sp>
      <p:sp>
        <p:nvSpPr>
          <p:cNvPr id="20" name="Oval 19">
            <a:extLst>
              <a:ext uri="{FF2B5EF4-FFF2-40B4-BE49-F238E27FC236}">
                <a16:creationId xmlns:a16="http://schemas.microsoft.com/office/drawing/2014/main" id="{32107487-7FD8-4446-83D3-2BD476E4542F}"/>
              </a:ext>
            </a:extLst>
          </p:cNvPr>
          <p:cNvSpPr/>
          <p:nvPr/>
        </p:nvSpPr>
        <p:spPr>
          <a:xfrm>
            <a:off x="6474882" y="1894417"/>
            <a:ext cx="643467" cy="245533"/>
          </a:xfrm>
          <a:prstGeom prst="ellipse">
            <a:avLst/>
          </a:prstGeom>
          <a:solidFill>
            <a:schemeClr val="accent5">
              <a:lumMod val="50000"/>
              <a:alpha val="1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800" dirty="0"/>
          </a:p>
        </p:txBody>
      </p:sp>
      <p:sp>
        <p:nvSpPr>
          <p:cNvPr id="23" name="Oval 22">
            <a:extLst>
              <a:ext uri="{FF2B5EF4-FFF2-40B4-BE49-F238E27FC236}">
                <a16:creationId xmlns:a16="http://schemas.microsoft.com/office/drawing/2014/main" id="{EAD6598B-E302-4A82-A52F-B47550B6E23E}"/>
              </a:ext>
            </a:extLst>
          </p:cNvPr>
          <p:cNvSpPr/>
          <p:nvPr/>
        </p:nvSpPr>
        <p:spPr>
          <a:xfrm>
            <a:off x="2810932" y="3306233"/>
            <a:ext cx="355599" cy="245533"/>
          </a:xfrm>
          <a:prstGeom prst="ellipse">
            <a:avLst/>
          </a:prstGeom>
          <a:solidFill>
            <a:schemeClr val="accent5">
              <a:lumMod val="50000"/>
              <a:alpha val="1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800" dirty="0"/>
          </a:p>
        </p:txBody>
      </p:sp>
      <p:pic>
        <p:nvPicPr>
          <p:cNvPr id="3" name="Picture 2">
            <a:extLst>
              <a:ext uri="{FF2B5EF4-FFF2-40B4-BE49-F238E27FC236}">
                <a16:creationId xmlns:a16="http://schemas.microsoft.com/office/drawing/2014/main" id="{CB0BC71E-6E47-488B-B29B-3F02B8C6315E}"/>
              </a:ext>
            </a:extLst>
          </p:cNvPr>
          <p:cNvPicPr>
            <a:picLocks noChangeAspect="1"/>
          </p:cNvPicPr>
          <p:nvPr/>
        </p:nvPicPr>
        <p:blipFill>
          <a:blip r:embed="rId3"/>
          <a:stretch>
            <a:fillRect/>
          </a:stretch>
        </p:blipFill>
        <p:spPr>
          <a:xfrm>
            <a:off x="4882113" y="3030643"/>
            <a:ext cx="722322" cy="469900"/>
          </a:xfrm>
          <a:prstGeom prst="rect">
            <a:avLst/>
          </a:prstGeom>
        </p:spPr>
      </p:pic>
      <p:pic>
        <p:nvPicPr>
          <p:cNvPr id="4" name="Picture 3">
            <a:extLst>
              <a:ext uri="{FF2B5EF4-FFF2-40B4-BE49-F238E27FC236}">
                <a16:creationId xmlns:a16="http://schemas.microsoft.com/office/drawing/2014/main" id="{AB2595CA-9A61-4EE7-962C-716E3D931687}"/>
              </a:ext>
            </a:extLst>
          </p:cNvPr>
          <p:cNvPicPr>
            <a:picLocks noChangeAspect="1"/>
          </p:cNvPicPr>
          <p:nvPr/>
        </p:nvPicPr>
        <p:blipFill>
          <a:blip r:embed="rId3"/>
          <a:stretch>
            <a:fillRect/>
          </a:stretch>
        </p:blipFill>
        <p:spPr>
          <a:xfrm>
            <a:off x="2427843" y="2721432"/>
            <a:ext cx="780356" cy="377985"/>
          </a:xfrm>
          <a:prstGeom prst="rect">
            <a:avLst/>
          </a:prstGeom>
        </p:spPr>
      </p:pic>
      <p:pic>
        <p:nvPicPr>
          <p:cNvPr id="5" name="Picture 4">
            <a:extLst>
              <a:ext uri="{FF2B5EF4-FFF2-40B4-BE49-F238E27FC236}">
                <a16:creationId xmlns:a16="http://schemas.microsoft.com/office/drawing/2014/main" id="{5FA7E637-448F-41D6-BC83-A5E1E8E2F3D4}"/>
              </a:ext>
            </a:extLst>
          </p:cNvPr>
          <p:cNvPicPr>
            <a:picLocks noChangeAspect="1"/>
          </p:cNvPicPr>
          <p:nvPr/>
        </p:nvPicPr>
        <p:blipFill>
          <a:blip r:embed="rId3"/>
          <a:stretch>
            <a:fillRect/>
          </a:stretch>
        </p:blipFill>
        <p:spPr>
          <a:xfrm>
            <a:off x="1484646" y="3121711"/>
            <a:ext cx="780356" cy="377985"/>
          </a:xfrm>
          <a:prstGeom prst="rect">
            <a:avLst/>
          </a:prstGeom>
        </p:spPr>
      </p:pic>
      <p:pic>
        <p:nvPicPr>
          <p:cNvPr id="6" name="Picture 5">
            <a:extLst>
              <a:ext uri="{FF2B5EF4-FFF2-40B4-BE49-F238E27FC236}">
                <a16:creationId xmlns:a16="http://schemas.microsoft.com/office/drawing/2014/main" id="{04FA98FB-F54C-4B5C-8312-E02B76906B4C}"/>
              </a:ext>
            </a:extLst>
          </p:cNvPr>
          <p:cNvPicPr>
            <a:picLocks noChangeAspect="1"/>
          </p:cNvPicPr>
          <p:nvPr/>
        </p:nvPicPr>
        <p:blipFill>
          <a:blip r:embed="rId3"/>
          <a:stretch>
            <a:fillRect/>
          </a:stretch>
        </p:blipFill>
        <p:spPr>
          <a:xfrm>
            <a:off x="1461785" y="4142371"/>
            <a:ext cx="780356" cy="377985"/>
          </a:xfrm>
          <a:prstGeom prst="rect">
            <a:avLst/>
          </a:prstGeom>
        </p:spPr>
      </p:pic>
      <p:sp>
        <p:nvSpPr>
          <p:cNvPr id="26" name="Content Placeholder 9">
            <a:extLst>
              <a:ext uri="{FF2B5EF4-FFF2-40B4-BE49-F238E27FC236}">
                <a16:creationId xmlns:a16="http://schemas.microsoft.com/office/drawing/2014/main" id="{70A9DE54-A572-4D4E-95DD-55BC0A8E96EB}"/>
              </a:ext>
            </a:extLst>
          </p:cNvPr>
          <p:cNvSpPr txBox="1">
            <a:spLocks/>
          </p:cNvSpPr>
          <p:nvPr/>
        </p:nvSpPr>
        <p:spPr>
          <a:xfrm>
            <a:off x="8669027" y="4142371"/>
            <a:ext cx="3359835" cy="2145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From 2013 to 2017 the total number of non-traffic crime of Denver neighborhoods grew </a:t>
            </a:r>
            <a:r>
              <a:rPr lang="en-US" sz="1800" b="1" dirty="0"/>
              <a:t>39% - </a:t>
            </a:r>
            <a:r>
              <a:rPr lang="en-US" sz="1800" dirty="0"/>
              <a:t>West Colfax, Union Station, Five Points and Civic Center among the highest.</a:t>
            </a:r>
          </a:p>
        </p:txBody>
      </p:sp>
      <p:graphicFrame>
        <p:nvGraphicFramePr>
          <p:cNvPr id="7" name="Table 6">
            <a:extLst>
              <a:ext uri="{FF2B5EF4-FFF2-40B4-BE49-F238E27FC236}">
                <a16:creationId xmlns:a16="http://schemas.microsoft.com/office/drawing/2014/main" id="{522BAED5-FBC5-4891-9783-BE4A04DF6061}"/>
              </a:ext>
            </a:extLst>
          </p:cNvPr>
          <p:cNvGraphicFramePr>
            <a:graphicFrameLocks noGrp="1"/>
          </p:cNvGraphicFramePr>
          <p:nvPr>
            <p:extLst/>
          </p:nvPr>
        </p:nvGraphicFramePr>
        <p:xfrm>
          <a:off x="8566887" y="925460"/>
          <a:ext cx="3213633" cy="2930255"/>
        </p:xfrm>
        <a:graphic>
          <a:graphicData uri="http://schemas.openxmlformats.org/drawingml/2006/table">
            <a:tbl>
              <a:tblPr/>
              <a:tblGrid>
                <a:gridCol w="1214918">
                  <a:extLst>
                    <a:ext uri="{9D8B030D-6E8A-4147-A177-3AD203B41FA5}">
                      <a16:colId xmlns:a16="http://schemas.microsoft.com/office/drawing/2014/main" val="271607860"/>
                    </a:ext>
                  </a:extLst>
                </a:gridCol>
                <a:gridCol w="1008115">
                  <a:extLst>
                    <a:ext uri="{9D8B030D-6E8A-4147-A177-3AD203B41FA5}">
                      <a16:colId xmlns:a16="http://schemas.microsoft.com/office/drawing/2014/main" val="2523138790"/>
                    </a:ext>
                  </a:extLst>
                </a:gridCol>
                <a:gridCol w="990600">
                  <a:extLst>
                    <a:ext uri="{9D8B030D-6E8A-4147-A177-3AD203B41FA5}">
                      <a16:colId xmlns:a16="http://schemas.microsoft.com/office/drawing/2014/main" val="3977284785"/>
                    </a:ext>
                  </a:extLst>
                </a:gridCol>
              </a:tblGrid>
              <a:tr h="354855">
                <a:tc>
                  <a:txBody>
                    <a:bodyPr/>
                    <a:lstStyle/>
                    <a:p>
                      <a:pPr algn="l" fontAlgn="b"/>
                      <a:r>
                        <a:rPr lang="en-US" sz="1100" b="1" i="0" u="none" strike="noStrike">
                          <a:solidFill>
                            <a:srgbClr val="000000"/>
                          </a:solidFill>
                          <a:effectLst/>
                          <a:latin typeface="Arial" panose="020B0604020202020204" pitchFamily="34" charset="0"/>
                          <a:cs typeface="Arial" panose="020B060402020202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1" i="0" u="none" strike="noStrike" dirty="0">
                          <a:solidFill>
                            <a:srgbClr val="000000"/>
                          </a:solidFill>
                          <a:effectLst/>
                          <a:latin typeface="Arial" panose="020B0604020202020204" pitchFamily="34" charset="0"/>
                          <a:cs typeface="Arial" panose="020B0604020202020204" pitchFamily="34" charset="0"/>
                        </a:rPr>
                        <a:t>2017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Growth Rate 2013 to 2017</a:t>
                      </a:r>
                    </a:p>
                  </a:txBody>
                  <a:tcPr marL="7620" marR="7620" marT="7620" marB="0" anchor="b">
                    <a:lnL>
                      <a:noFill/>
                    </a:lnL>
                    <a:lnR>
                      <a:noFill/>
                    </a:lnR>
                    <a:lnT>
                      <a:noFill/>
                    </a:lnT>
                    <a:lnB>
                      <a:noFill/>
                    </a:lnB>
                    <a:solidFill>
                      <a:schemeClr val="accent5">
                        <a:lumMod val="20000"/>
                        <a:lumOff val="80000"/>
                      </a:schemeClr>
                    </a:solidFill>
                  </a:tcPr>
                </a:tc>
                <a:extLst>
                  <a:ext uri="{0D108BD9-81ED-4DB2-BD59-A6C34878D82A}">
                    <a16:rowId xmlns:a16="http://schemas.microsoft.com/office/drawing/2014/main" val="264714525"/>
                  </a:ext>
                </a:extLst>
              </a:tr>
              <a:tr h="257540">
                <a:tc>
                  <a:txBody>
                    <a:bodyPr/>
                    <a:lstStyle/>
                    <a:p>
                      <a:pPr algn="l" fontAlgn="b"/>
                      <a:r>
                        <a:rPr lang="en-US" sz="1100" b="1" i="0" u="none" strike="noStrike">
                          <a:solidFill>
                            <a:srgbClr val="C00000"/>
                          </a:solidFill>
                          <a:effectLst/>
                          <a:latin typeface="Arial" panose="020B0604020202020204" pitchFamily="34" charset="0"/>
                          <a:cs typeface="Arial" panose="020B0604020202020204" pitchFamily="34" charset="0"/>
                        </a:rPr>
                        <a:t>Five Points</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1" i="0" u="none" strike="noStrike">
                          <a:solidFill>
                            <a:srgbClr val="C00000"/>
                          </a:solidFill>
                          <a:effectLst/>
                          <a:latin typeface="Arial" panose="020B0604020202020204" pitchFamily="34" charset="0"/>
                          <a:cs typeface="Arial" panose="020B0604020202020204" pitchFamily="34" charset="0"/>
                        </a:rPr>
                        <a:t>4,197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1" i="0" u="none" strike="noStrike" dirty="0">
                          <a:solidFill>
                            <a:srgbClr val="C00000"/>
                          </a:solidFill>
                          <a:effectLst/>
                          <a:latin typeface="Arial" panose="020B0604020202020204" pitchFamily="34" charset="0"/>
                          <a:cs typeface="Arial" panose="020B0604020202020204" pitchFamily="34" charset="0"/>
                        </a:rPr>
                        <a:t>68%</a:t>
                      </a:r>
                    </a:p>
                  </a:txBody>
                  <a:tcPr marL="7620" marR="7620" marT="7620" marB="0" anchor="b">
                    <a:lnL>
                      <a:noFill/>
                    </a:lnL>
                    <a:lnR>
                      <a:noFill/>
                    </a:lnR>
                    <a:lnT>
                      <a:noFill/>
                    </a:lnT>
                    <a:lnB>
                      <a:noFill/>
                    </a:lnB>
                  </a:tcPr>
                </a:tc>
                <a:extLst>
                  <a:ext uri="{0D108BD9-81ED-4DB2-BD59-A6C34878D82A}">
                    <a16:rowId xmlns:a16="http://schemas.microsoft.com/office/drawing/2014/main" val="1792938950"/>
                  </a:ext>
                </a:extLst>
              </a:tr>
              <a:tr h="25754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CBD</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2,571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15%</a:t>
                      </a:r>
                    </a:p>
                  </a:txBody>
                  <a:tcPr marL="7620" marR="7620" marT="7620" marB="0" anchor="b">
                    <a:lnL>
                      <a:noFill/>
                    </a:lnL>
                    <a:lnR>
                      <a:noFill/>
                    </a:lnR>
                    <a:lnT>
                      <a:noFill/>
                    </a:lnT>
                    <a:lnB>
                      <a:noFill/>
                    </a:lnB>
                  </a:tcPr>
                </a:tc>
                <a:extLst>
                  <a:ext uri="{0D108BD9-81ED-4DB2-BD59-A6C34878D82A}">
                    <a16:rowId xmlns:a16="http://schemas.microsoft.com/office/drawing/2014/main" val="2640133537"/>
                  </a:ext>
                </a:extLst>
              </a:tr>
              <a:tr h="25754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Capitol Hill</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2,552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49%</a:t>
                      </a:r>
                    </a:p>
                  </a:txBody>
                  <a:tcPr marL="7620" marR="7620" marT="7620" marB="0" anchor="b">
                    <a:lnL>
                      <a:noFill/>
                    </a:lnL>
                    <a:lnR>
                      <a:noFill/>
                    </a:lnR>
                    <a:lnT>
                      <a:noFill/>
                    </a:lnT>
                    <a:lnB>
                      <a:noFill/>
                    </a:lnB>
                  </a:tcPr>
                </a:tc>
                <a:extLst>
                  <a:ext uri="{0D108BD9-81ED-4DB2-BD59-A6C34878D82A}">
                    <a16:rowId xmlns:a16="http://schemas.microsoft.com/office/drawing/2014/main" val="1467631502"/>
                  </a:ext>
                </a:extLst>
              </a:tr>
              <a:tr h="25754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Stapleton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2,485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54%</a:t>
                      </a:r>
                    </a:p>
                  </a:txBody>
                  <a:tcPr marL="7620" marR="7620" marT="7620" marB="0" anchor="b">
                    <a:lnL>
                      <a:noFill/>
                    </a:lnL>
                    <a:lnR>
                      <a:noFill/>
                    </a:lnR>
                    <a:lnT>
                      <a:noFill/>
                    </a:lnT>
                    <a:lnB>
                      <a:noFill/>
                    </a:lnB>
                  </a:tcPr>
                </a:tc>
                <a:extLst>
                  <a:ext uri="{0D108BD9-81ED-4DB2-BD59-A6C34878D82A}">
                    <a16:rowId xmlns:a16="http://schemas.microsoft.com/office/drawing/2014/main" val="1945922931"/>
                  </a:ext>
                </a:extLst>
              </a:tr>
              <a:tr h="25754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Montbello</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2,337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45%</a:t>
                      </a:r>
                    </a:p>
                  </a:txBody>
                  <a:tcPr marL="7620" marR="7620" marT="7620" marB="0" anchor="b">
                    <a:lnL>
                      <a:noFill/>
                    </a:lnL>
                    <a:lnR>
                      <a:noFill/>
                    </a:lnR>
                    <a:lnT>
                      <a:noFill/>
                    </a:lnT>
                    <a:lnB>
                      <a:noFill/>
                    </a:lnB>
                  </a:tcPr>
                </a:tc>
                <a:extLst>
                  <a:ext uri="{0D108BD9-81ED-4DB2-BD59-A6C34878D82A}">
                    <a16:rowId xmlns:a16="http://schemas.microsoft.com/office/drawing/2014/main" val="4110482939"/>
                  </a:ext>
                </a:extLst>
              </a:tr>
              <a:tr h="25754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East Colfax</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2,246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54%</a:t>
                      </a:r>
                    </a:p>
                  </a:txBody>
                  <a:tcPr marL="7620" marR="7620" marT="7620" marB="0" anchor="b">
                    <a:lnL>
                      <a:noFill/>
                    </a:lnL>
                    <a:lnR>
                      <a:noFill/>
                    </a:lnR>
                    <a:lnT>
                      <a:noFill/>
                    </a:lnT>
                    <a:lnB>
                      <a:noFill/>
                    </a:lnB>
                  </a:tcPr>
                </a:tc>
                <a:extLst>
                  <a:ext uri="{0D108BD9-81ED-4DB2-BD59-A6C34878D82A}">
                    <a16:rowId xmlns:a16="http://schemas.microsoft.com/office/drawing/2014/main" val="2691480124"/>
                  </a:ext>
                </a:extLst>
              </a:tr>
              <a:tr h="257540">
                <a:tc>
                  <a:txBody>
                    <a:bodyPr/>
                    <a:lstStyle/>
                    <a:p>
                      <a:pPr algn="l" fontAlgn="b"/>
                      <a:r>
                        <a:rPr lang="en-US" sz="1100" b="1" i="0" u="none" strike="noStrike">
                          <a:solidFill>
                            <a:srgbClr val="C00000"/>
                          </a:solidFill>
                          <a:effectLst/>
                          <a:latin typeface="Arial" panose="020B0604020202020204" pitchFamily="34" charset="0"/>
                          <a:cs typeface="Arial" panose="020B0604020202020204" pitchFamily="34" charset="0"/>
                        </a:rPr>
                        <a:t>Civic Center</a:t>
                      </a:r>
                    </a:p>
                  </a:txBody>
                  <a:tcPr marL="7620" marR="7620" marT="7620" marB="0" anchor="b">
                    <a:lnL>
                      <a:noFill/>
                    </a:lnL>
                    <a:lnR>
                      <a:noFill/>
                    </a:lnR>
                    <a:lnT>
                      <a:noFill/>
                    </a:lnT>
                    <a:lnB>
                      <a:noFill/>
                    </a:lnB>
                  </a:tcPr>
                </a:tc>
                <a:tc>
                  <a:txBody>
                    <a:bodyPr/>
                    <a:lstStyle/>
                    <a:p>
                      <a:pPr algn="r" fontAlgn="b"/>
                      <a:r>
                        <a:rPr lang="en-US" sz="1100" b="1" i="0" u="none" strike="noStrike">
                          <a:solidFill>
                            <a:srgbClr val="C00000"/>
                          </a:solidFill>
                          <a:effectLst/>
                          <a:latin typeface="Arial" panose="020B0604020202020204" pitchFamily="34" charset="0"/>
                          <a:cs typeface="Arial" panose="020B0604020202020204" pitchFamily="34" charset="0"/>
                        </a:rPr>
                        <a:t>1,939</a:t>
                      </a:r>
                    </a:p>
                  </a:txBody>
                  <a:tcPr marL="7620" marR="7620" marT="7620" marB="0" anchor="b">
                    <a:lnL>
                      <a:noFill/>
                    </a:lnL>
                    <a:lnR>
                      <a:noFill/>
                    </a:lnR>
                    <a:lnT>
                      <a:noFill/>
                    </a:lnT>
                    <a:lnB>
                      <a:noFill/>
                    </a:lnB>
                  </a:tcPr>
                </a:tc>
                <a:tc>
                  <a:txBody>
                    <a:bodyPr/>
                    <a:lstStyle/>
                    <a:p>
                      <a:pPr algn="r" fontAlgn="b"/>
                      <a:r>
                        <a:rPr lang="en-US" sz="1100" b="1" i="0" u="none" strike="noStrike" dirty="0">
                          <a:solidFill>
                            <a:srgbClr val="C00000"/>
                          </a:solidFill>
                          <a:effectLst/>
                          <a:latin typeface="Arial" panose="020B0604020202020204" pitchFamily="34" charset="0"/>
                          <a:cs typeface="Arial" panose="020B0604020202020204" pitchFamily="34" charset="0"/>
                        </a:rPr>
                        <a:t>61%</a:t>
                      </a:r>
                    </a:p>
                  </a:txBody>
                  <a:tcPr marL="7620" marR="7620" marT="7620" marB="0" anchor="b">
                    <a:lnL>
                      <a:noFill/>
                    </a:lnL>
                    <a:lnR>
                      <a:noFill/>
                    </a:lnR>
                    <a:lnT>
                      <a:noFill/>
                    </a:lnT>
                    <a:lnB>
                      <a:noFill/>
                    </a:lnB>
                  </a:tcPr>
                </a:tc>
                <a:extLst>
                  <a:ext uri="{0D108BD9-81ED-4DB2-BD59-A6C34878D82A}">
                    <a16:rowId xmlns:a16="http://schemas.microsoft.com/office/drawing/2014/main" val="2504168223"/>
                  </a:ext>
                </a:extLst>
              </a:tr>
              <a:tr h="257540">
                <a:tc>
                  <a:txBody>
                    <a:bodyPr/>
                    <a:lstStyle/>
                    <a:p>
                      <a:pPr algn="l" fontAlgn="b"/>
                      <a:r>
                        <a:rPr lang="en-US" sz="1100" b="1" i="0" u="none" strike="noStrike">
                          <a:solidFill>
                            <a:srgbClr val="C00000"/>
                          </a:solidFill>
                          <a:effectLst/>
                          <a:latin typeface="Arial" panose="020B0604020202020204" pitchFamily="34" charset="0"/>
                          <a:cs typeface="Arial" panose="020B0604020202020204" pitchFamily="34" charset="0"/>
                        </a:rPr>
                        <a:t>Union Station</a:t>
                      </a:r>
                    </a:p>
                  </a:txBody>
                  <a:tcPr marL="7620" marR="7620" marT="7620" marB="0" anchor="b">
                    <a:lnL>
                      <a:noFill/>
                    </a:lnL>
                    <a:lnR>
                      <a:noFill/>
                    </a:lnR>
                    <a:lnT>
                      <a:noFill/>
                    </a:lnT>
                    <a:lnB>
                      <a:noFill/>
                    </a:lnB>
                  </a:tcPr>
                </a:tc>
                <a:tc>
                  <a:txBody>
                    <a:bodyPr/>
                    <a:lstStyle/>
                    <a:p>
                      <a:pPr algn="r" fontAlgn="b"/>
                      <a:r>
                        <a:rPr lang="en-US" sz="1100" b="1" i="0" u="none" strike="noStrike">
                          <a:solidFill>
                            <a:srgbClr val="C00000"/>
                          </a:solidFill>
                          <a:effectLst/>
                          <a:latin typeface="Arial" panose="020B0604020202020204" pitchFamily="34" charset="0"/>
                          <a:cs typeface="Arial" panose="020B0604020202020204" pitchFamily="34" charset="0"/>
                        </a:rPr>
                        <a:t>1,758</a:t>
                      </a:r>
                    </a:p>
                  </a:txBody>
                  <a:tcPr marL="7620" marR="7620" marT="7620" marB="0" anchor="b">
                    <a:lnL>
                      <a:noFill/>
                    </a:lnL>
                    <a:lnR>
                      <a:noFill/>
                    </a:lnR>
                    <a:lnT>
                      <a:noFill/>
                    </a:lnT>
                    <a:lnB>
                      <a:noFill/>
                    </a:lnB>
                  </a:tcPr>
                </a:tc>
                <a:tc>
                  <a:txBody>
                    <a:bodyPr/>
                    <a:lstStyle/>
                    <a:p>
                      <a:pPr algn="r" fontAlgn="b"/>
                      <a:r>
                        <a:rPr lang="en-US" sz="1100" b="1" i="0" u="none" strike="noStrike" dirty="0">
                          <a:solidFill>
                            <a:srgbClr val="C00000"/>
                          </a:solidFill>
                          <a:effectLst/>
                          <a:latin typeface="Arial" panose="020B0604020202020204" pitchFamily="34" charset="0"/>
                          <a:cs typeface="Arial" panose="020B0604020202020204" pitchFamily="34" charset="0"/>
                        </a:rPr>
                        <a:t>75%</a:t>
                      </a:r>
                    </a:p>
                  </a:txBody>
                  <a:tcPr marL="7620" marR="7620" marT="7620" marB="0" anchor="b">
                    <a:lnL>
                      <a:noFill/>
                    </a:lnL>
                    <a:lnR>
                      <a:noFill/>
                    </a:lnR>
                    <a:lnT>
                      <a:noFill/>
                    </a:lnT>
                    <a:lnB>
                      <a:noFill/>
                    </a:lnB>
                  </a:tcPr>
                </a:tc>
                <a:extLst>
                  <a:ext uri="{0D108BD9-81ED-4DB2-BD59-A6C34878D82A}">
                    <a16:rowId xmlns:a16="http://schemas.microsoft.com/office/drawing/2014/main" val="1395094184"/>
                  </a:ext>
                </a:extLst>
              </a:tr>
              <a:tr h="257540">
                <a:tc>
                  <a:txBody>
                    <a:bodyPr/>
                    <a:lstStyle/>
                    <a:p>
                      <a:pPr algn="l" fontAlgn="b"/>
                      <a:r>
                        <a:rPr lang="en-US" sz="1100" b="1" i="0" u="none" strike="noStrike">
                          <a:solidFill>
                            <a:srgbClr val="C00000"/>
                          </a:solidFill>
                          <a:effectLst/>
                          <a:latin typeface="Arial" panose="020B0604020202020204" pitchFamily="34" charset="0"/>
                          <a:cs typeface="Arial" panose="020B0604020202020204" pitchFamily="34" charset="0"/>
                        </a:rPr>
                        <a:t>West Colfax</a:t>
                      </a:r>
                    </a:p>
                  </a:txBody>
                  <a:tcPr marL="7620" marR="7620" marT="7620" marB="0" anchor="b">
                    <a:lnL>
                      <a:noFill/>
                    </a:lnL>
                    <a:lnR>
                      <a:noFill/>
                    </a:lnR>
                    <a:lnT>
                      <a:noFill/>
                    </a:lnT>
                    <a:lnB>
                      <a:noFill/>
                    </a:lnB>
                  </a:tcPr>
                </a:tc>
                <a:tc>
                  <a:txBody>
                    <a:bodyPr/>
                    <a:lstStyle/>
                    <a:p>
                      <a:pPr algn="r" fontAlgn="b"/>
                      <a:r>
                        <a:rPr lang="en-US" sz="1100" b="1" i="0" u="none" strike="noStrike">
                          <a:solidFill>
                            <a:srgbClr val="C00000"/>
                          </a:solidFill>
                          <a:effectLst/>
                          <a:latin typeface="Arial" panose="020B0604020202020204" pitchFamily="34" charset="0"/>
                          <a:cs typeface="Arial" panose="020B0604020202020204" pitchFamily="34" charset="0"/>
                        </a:rPr>
                        <a:t>1,724</a:t>
                      </a:r>
                    </a:p>
                  </a:txBody>
                  <a:tcPr marL="7620" marR="7620" marT="7620" marB="0" anchor="b">
                    <a:lnL>
                      <a:noFill/>
                    </a:lnL>
                    <a:lnR>
                      <a:noFill/>
                    </a:lnR>
                    <a:lnT>
                      <a:noFill/>
                    </a:lnT>
                    <a:lnB>
                      <a:noFill/>
                    </a:lnB>
                  </a:tcPr>
                </a:tc>
                <a:tc>
                  <a:txBody>
                    <a:bodyPr/>
                    <a:lstStyle/>
                    <a:p>
                      <a:pPr algn="r" fontAlgn="b"/>
                      <a:r>
                        <a:rPr lang="en-US" sz="1100" b="1" i="0" u="none" strike="noStrike" dirty="0">
                          <a:solidFill>
                            <a:srgbClr val="C00000"/>
                          </a:solidFill>
                          <a:effectLst/>
                          <a:latin typeface="Arial" panose="020B0604020202020204" pitchFamily="34" charset="0"/>
                          <a:cs typeface="Arial" panose="020B0604020202020204" pitchFamily="34" charset="0"/>
                        </a:rPr>
                        <a:t>91%</a:t>
                      </a:r>
                    </a:p>
                  </a:txBody>
                  <a:tcPr marL="7620" marR="7620" marT="7620" marB="0" anchor="b">
                    <a:lnL>
                      <a:noFill/>
                    </a:lnL>
                    <a:lnR>
                      <a:noFill/>
                    </a:lnR>
                    <a:lnT>
                      <a:noFill/>
                    </a:lnT>
                    <a:lnB>
                      <a:noFill/>
                    </a:lnB>
                  </a:tcPr>
                </a:tc>
                <a:extLst>
                  <a:ext uri="{0D108BD9-81ED-4DB2-BD59-A6C34878D82A}">
                    <a16:rowId xmlns:a16="http://schemas.microsoft.com/office/drawing/2014/main" val="1215905448"/>
                  </a:ext>
                </a:extLst>
              </a:tr>
              <a:tr h="25754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Westwood</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1,606</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Arial" panose="020B0604020202020204" pitchFamily="34" charset="0"/>
                          <a:cs typeface="Arial" panose="020B0604020202020204" pitchFamily="34" charset="0"/>
                        </a:rPr>
                        <a:t>17%</a:t>
                      </a:r>
                    </a:p>
                  </a:txBody>
                  <a:tcPr marL="7620" marR="7620" marT="7620" marB="0" anchor="b">
                    <a:lnL>
                      <a:noFill/>
                    </a:lnL>
                    <a:lnR>
                      <a:noFill/>
                    </a:lnR>
                    <a:lnT>
                      <a:noFill/>
                    </a:lnT>
                    <a:lnB>
                      <a:noFill/>
                    </a:lnB>
                  </a:tcPr>
                </a:tc>
                <a:extLst>
                  <a:ext uri="{0D108BD9-81ED-4DB2-BD59-A6C34878D82A}">
                    <a16:rowId xmlns:a16="http://schemas.microsoft.com/office/drawing/2014/main" val="2741038467"/>
                  </a:ext>
                </a:extLst>
              </a:tr>
            </a:tbl>
          </a:graphicData>
        </a:graphic>
      </p:graphicFrame>
    </p:spTree>
    <p:extLst>
      <p:ext uri="{BB962C8B-B14F-4D97-AF65-F5344CB8AC3E}">
        <p14:creationId xmlns:p14="http://schemas.microsoft.com/office/powerpoint/2010/main" val="302603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005"/>
            <a:ext cx="9997440" cy="724535"/>
          </a:xfrm>
        </p:spPr>
        <p:txBody>
          <a:bodyPr>
            <a:normAutofit/>
          </a:bodyPr>
          <a:lstStyle/>
          <a:p>
            <a:r>
              <a:rPr lang="en-US" sz="3200" dirty="0"/>
              <a:t>Incident Rank</a:t>
            </a:r>
          </a:p>
        </p:txBody>
      </p:sp>
      <p:sp>
        <p:nvSpPr>
          <p:cNvPr id="11" name="Content Placeholder 9">
            <a:extLst>
              <a:ext uri="{FF2B5EF4-FFF2-40B4-BE49-F238E27FC236}">
                <a16:creationId xmlns:a16="http://schemas.microsoft.com/office/drawing/2014/main" id="{06E4A7E3-3D93-492D-90D6-1142173A761F}"/>
              </a:ext>
            </a:extLst>
          </p:cNvPr>
          <p:cNvSpPr txBox="1">
            <a:spLocks/>
          </p:cNvSpPr>
          <p:nvPr/>
        </p:nvSpPr>
        <p:spPr>
          <a:xfrm>
            <a:off x="457784" y="5086189"/>
            <a:ext cx="11109376" cy="2145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From 2013 to 2017 almost all crimes increased except Burglary remained flat.  White-collar-crime, Sexual-assault, All-other-crimes and Auto-theft were among the highest grow categories.  All-other-crimes include Criminal trespassing, traffic other, public-order-crimes-others, vehicular-eluding-no-chase and etc.</a:t>
            </a:r>
            <a:endParaRPr lang="en-US" sz="1800" b="1" dirty="0"/>
          </a:p>
        </p:txBody>
      </p:sp>
      <p:graphicFrame>
        <p:nvGraphicFramePr>
          <p:cNvPr id="12" name="Table 11">
            <a:extLst>
              <a:ext uri="{FF2B5EF4-FFF2-40B4-BE49-F238E27FC236}">
                <a16:creationId xmlns:a16="http://schemas.microsoft.com/office/drawing/2014/main" id="{0E840898-5697-446E-9356-BEFA2A8B15B6}"/>
              </a:ext>
            </a:extLst>
          </p:cNvPr>
          <p:cNvGraphicFramePr>
            <a:graphicFrameLocks noGrp="1"/>
          </p:cNvGraphicFramePr>
          <p:nvPr>
            <p:extLst>
              <p:ext uri="{D42A27DB-BD31-4B8C-83A1-F6EECF244321}">
                <p14:modId xmlns:p14="http://schemas.microsoft.com/office/powerpoint/2010/main" val="449845468"/>
              </p:ext>
            </p:extLst>
          </p:nvPr>
        </p:nvGraphicFramePr>
        <p:xfrm>
          <a:off x="506730" y="994091"/>
          <a:ext cx="4941570" cy="3707233"/>
        </p:xfrm>
        <a:graphic>
          <a:graphicData uri="http://schemas.openxmlformats.org/drawingml/2006/table">
            <a:tbl>
              <a:tblPr/>
              <a:tblGrid>
                <a:gridCol w="2073188">
                  <a:extLst>
                    <a:ext uri="{9D8B030D-6E8A-4147-A177-3AD203B41FA5}">
                      <a16:colId xmlns:a16="http://schemas.microsoft.com/office/drawing/2014/main" val="3043687427"/>
                    </a:ext>
                  </a:extLst>
                </a:gridCol>
                <a:gridCol w="1221192">
                  <a:extLst>
                    <a:ext uri="{9D8B030D-6E8A-4147-A177-3AD203B41FA5}">
                      <a16:colId xmlns:a16="http://schemas.microsoft.com/office/drawing/2014/main" val="1877780938"/>
                    </a:ext>
                  </a:extLst>
                </a:gridCol>
                <a:gridCol w="752596">
                  <a:extLst>
                    <a:ext uri="{9D8B030D-6E8A-4147-A177-3AD203B41FA5}">
                      <a16:colId xmlns:a16="http://schemas.microsoft.com/office/drawing/2014/main" val="2756034844"/>
                    </a:ext>
                  </a:extLst>
                </a:gridCol>
                <a:gridCol w="894594">
                  <a:extLst>
                    <a:ext uri="{9D8B030D-6E8A-4147-A177-3AD203B41FA5}">
                      <a16:colId xmlns:a16="http://schemas.microsoft.com/office/drawing/2014/main" val="3813257123"/>
                    </a:ext>
                  </a:extLst>
                </a:gridCol>
              </a:tblGrid>
              <a:tr h="375264">
                <a:tc>
                  <a:txBody>
                    <a:bodyPr/>
                    <a:lstStyle/>
                    <a:p>
                      <a:pPr algn="l" fontAlgn="b"/>
                      <a:r>
                        <a:rPr lang="en-US" sz="1100" b="1" i="0" u="none" strike="noStrike" dirty="0">
                          <a:solidFill>
                            <a:srgbClr val="000000"/>
                          </a:solidFill>
                          <a:effectLst/>
                          <a:latin typeface="Arial" panose="020B0604020202020204" pitchFamily="34" charset="0"/>
                          <a:cs typeface="Arial" panose="020B0604020202020204" pitchFamily="34" charset="0"/>
                        </a:rPr>
                        <a:t>Crime Category</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latin typeface="Arial" panose="020B0604020202020204" pitchFamily="34" charset="0"/>
                          <a:cs typeface="Arial" panose="020B0604020202020204" pitchFamily="34" charset="0"/>
                        </a:rPr>
                        <a:t>2013</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latin typeface="Arial" panose="020B0604020202020204" pitchFamily="34" charset="0"/>
                          <a:cs typeface="Arial" panose="020B0604020202020204" pitchFamily="34" charset="0"/>
                        </a:rPr>
                        <a:t>2017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dirty="0">
                          <a:solidFill>
                            <a:srgbClr val="000000"/>
                          </a:solidFill>
                          <a:effectLst/>
                          <a:latin typeface="Arial" panose="020B0604020202020204" pitchFamily="34" charset="0"/>
                          <a:cs typeface="Arial" panose="020B0604020202020204" pitchFamily="34" charset="0"/>
                        </a:rPr>
                        <a:t>Growth Rate</a:t>
                      </a:r>
                    </a:p>
                  </a:txBody>
                  <a:tcPr marL="7620" marR="7620" marT="7620" marB="0" anchor="b">
                    <a:lnL>
                      <a:noFill/>
                    </a:lnL>
                    <a:lnR>
                      <a:noFill/>
                    </a:lnR>
                    <a:lnT>
                      <a:noFill/>
                    </a:lnT>
                    <a:lnB>
                      <a:noFill/>
                    </a:lnB>
                    <a:solidFill>
                      <a:srgbClr val="D9E1F2"/>
                    </a:solidFill>
                  </a:tcPr>
                </a:tc>
                <a:extLst>
                  <a:ext uri="{0D108BD9-81ED-4DB2-BD59-A6C34878D82A}">
                    <a16:rowId xmlns:a16="http://schemas.microsoft.com/office/drawing/2014/main" val="499347054"/>
                  </a:ext>
                </a:extLst>
              </a:tr>
              <a:tr h="20848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traffic-accident</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18,600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24,225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30%</a:t>
                      </a:r>
                    </a:p>
                  </a:txBody>
                  <a:tcPr marL="7620" marR="7620" marT="7620" marB="0" anchor="b">
                    <a:lnL>
                      <a:noFill/>
                    </a:lnL>
                    <a:lnR>
                      <a:noFill/>
                    </a:lnR>
                    <a:lnT>
                      <a:noFill/>
                    </a:lnT>
                    <a:lnB>
                      <a:noFill/>
                    </a:lnB>
                  </a:tcPr>
                </a:tc>
                <a:extLst>
                  <a:ext uri="{0D108BD9-81ED-4DB2-BD59-A6C34878D82A}">
                    <a16:rowId xmlns:a16="http://schemas.microsoft.com/office/drawing/2014/main" val="70270022"/>
                  </a:ext>
                </a:extLst>
              </a:tr>
              <a:tr h="20848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all-other-crimes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8,377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15,608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86%</a:t>
                      </a:r>
                    </a:p>
                  </a:txBody>
                  <a:tcPr marL="7620" marR="7620" marT="7620" marB="0" anchor="b">
                    <a:lnL>
                      <a:noFill/>
                    </a:lnL>
                    <a:lnR>
                      <a:noFill/>
                    </a:lnR>
                    <a:lnT>
                      <a:noFill/>
                    </a:lnT>
                    <a:lnB>
                      <a:noFill/>
                    </a:lnB>
                  </a:tcPr>
                </a:tc>
                <a:extLst>
                  <a:ext uri="{0D108BD9-81ED-4DB2-BD59-A6C34878D82A}">
                    <a16:rowId xmlns:a16="http://schemas.microsoft.com/office/drawing/2014/main" val="907601028"/>
                  </a:ext>
                </a:extLst>
              </a:tr>
              <a:tr h="208480">
                <a:tc>
                  <a:txBody>
                    <a:bodyPr/>
                    <a:lstStyle/>
                    <a:p>
                      <a:pPr algn="l" fontAlgn="b"/>
                      <a:r>
                        <a:rPr lang="en-US" sz="1100" b="0" i="0" u="none" strike="noStrike" dirty="0">
                          <a:solidFill>
                            <a:schemeClr val="accent4"/>
                          </a:solidFill>
                          <a:effectLst/>
                          <a:latin typeface="Arial" panose="020B0604020202020204" pitchFamily="34" charset="0"/>
                          <a:cs typeface="Arial" panose="020B0604020202020204" pitchFamily="34" charset="0"/>
                        </a:rPr>
                        <a:t>larceny</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Arial" panose="020B0604020202020204" pitchFamily="34" charset="0"/>
                          <a:cs typeface="Arial" panose="020B0604020202020204" pitchFamily="34" charset="0"/>
                        </a:rPr>
                        <a:t>7,753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8,957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16%</a:t>
                      </a:r>
                    </a:p>
                  </a:txBody>
                  <a:tcPr marL="7620" marR="7620" marT="7620" marB="0" anchor="b">
                    <a:lnL>
                      <a:noFill/>
                    </a:lnL>
                    <a:lnR>
                      <a:noFill/>
                    </a:lnR>
                    <a:lnT>
                      <a:noFill/>
                    </a:lnT>
                    <a:lnB>
                      <a:noFill/>
                    </a:lnB>
                  </a:tcPr>
                </a:tc>
                <a:extLst>
                  <a:ext uri="{0D108BD9-81ED-4DB2-BD59-A6C34878D82A}">
                    <a16:rowId xmlns:a16="http://schemas.microsoft.com/office/drawing/2014/main" val="2535570170"/>
                  </a:ext>
                </a:extLst>
              </a:tr>
              <a:tr h="20848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public-disorder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7,424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8,890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1246470477"/>
                  </a:ext>
                </a:extLst>
              </a:tr>
              <a:tr h="20848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theft-from-motor-vehicle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5,892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7,329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24%</a:t>
                      </a:r>
                    </a:p>
                  </a:txBody>
                  <a:tcPr marL="7620" marR="7620" marT="7620" marB="0" anchor="b">
                    <a:lnL>
                      <a:noFill/>
                    </a:lnL>
                    <a:lnR>
                      <a:noFill/>
                    </a:lnR>
                    <a:lnT>
                      <a:noFill/>
                    </a:lnT>
                    <a:lnB>
                      <a:noFill/>
                    </a:lnB>
                  </a:tcPr>
                </a:tc>
                <a:extLst>
                  <a:ext uri="{0D108BD9-81ED-4DB2-BD59-A6C34878D82A}">
                    <a16:rowId xmlns:a16="http://schemas.microsoft.com/office/drawing/2014/main" val="1283266432"/>
                  </a:ext>
                </a:extLst>
              </a:tr>
              <a:tr h="20848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drug-alcohol</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4,190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5,312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27%</a:t>
                      </a:r>
                    </a:p>
                  </a:txBody>
                  <a:tcPr marL="7620" marR="7620" marT="7620" marB="0" anchor="b">
                    <a:lnL>
                      <a:noFill/>
                    </a:lnL>
                    <a:lnR>
                      <a:noFill/>
                    </a:lnR>
                    <a:lnT>
                      <a:noFill/>
                    </a:lnT>
                    <a:lnB>
                      <a:noFill/>
                    </a:lnB>
                  </a:tcPr>
                </a:tc>
                <a:extLst>
                  <a:ext uri="{0D108BD9-81ED-4DB2-BD59-A6C34878D82A}">
                    <a16:rowId xmlns:a16="http://schemas.microsoft.com/office/drawing/2014/main" val="4016700564"/>
                  </a:ext>
                </a:extLst>
              </a:tr>
              <a:tr h="20848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burglary</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4,460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4,439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4220671248"/>
                  </a:ext>
                </a:extLst>
              </a:tr>
              <a:tr h="208480">
                <a:tc>
                  <a:txBody>
                    <a:bodyPr/>
                    <a:lstStyle/>
                    <a:p>
                      <a:pPr algn="l" fontAlgn="b"/>
                      <a:r>
                        <a:rPr lang="en-US" sz="1100" b="0" i="0" u="none" strike="noStrike" dirty="0">
                          <a:solidFill>
                            <a:schemeClr val="accent4"/>
                          </a:solidFill>
                          <a:effectLst/>
                          <a:latin typeface="Arial" panose="020B0604020202020204" pitchFamily="34" charset="0"/>
                          <a:cs typeface="Arial" panose="020B0604020202020204" pitchFamily="34" charset="0"/>
                        </a:rPr>
                        <a:t>auto-theft</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3,199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5,559</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Arial" panose="020B0604020202020204" pitchFamily="34" charset="0"/>
                          <a:cs typeface="Arial" panose="020B0604020202020204" pitchFamily="34" charset="0"/>
                        </a:rPr>
                        <a:t>74%</a:t>
                      </a:r>
                    </a:p>
                  </a:txBody>
                  <a:tcPr marL="7620" marR="7620" marT="7620" marB="0" anchor="b">
                    <a:lnL>
                      <a:noFill/>
                    </a:lnL>
                    <a:lnR>
                      <a:noFill/>
                    </a:lnR>
                    <a:lnT>
                      <a:noFill/>
                    </a:lnT>
                    <a:lnB>
                      <a:noFill/>
                    </a:lnB>
                  </a:tcPr>
                </a:tc>
                <a:extLst>
                  <a:ext uri="{0D108BD9-81ED-4DB2-BD59-A6C34878D82A}">
                    <a16:rowId xmlns:a16="http://schemas.microsoft.com/office/drawing/2014/main" val="3356694875"/>
                  </a:ext>
                </a:extLst>
              </a:tr>
              <a:tr h="204769">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other-crimes-against-persons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2,789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4,731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70%</a:t>
                      </a:r>
                    </a:p>
                  </a:txBody>
                  <a:tcPr marL="7620" marR="7620" marT="7620" marB="0" anchor="b">
                    <a:lnL>
                      <a:noFill/>
                    </a:lnL>
                    <a:lnR>
                      <a:noFill/>
                    </a:lnR>
                    <a:lnT>
                      <a:noFill/>
                    </a:lnT>
                    <a:lnB>
                      <a:noFill/>
                    </a:lnB>
                  </a:tcPr>
                </a:tc>
                <a:extLst>
                  <a:ext uri="{0D108BD9-81ED-4DB2-BD59-A6C34878D82A}">
                    <a16:rowId xmlns:a16="http://schemas.microsoft.com/office/drawing/2014/main" val="1785377778"/>
                  </a:ext>
                </a:extLst>
              </a:tr>
              <a:tr h="208480">
                <a:tc>
                  <a:txBody>
                    <a:bodyPr/>
                    <a:lstStyle/>
                    <a:p>
                      <a:pPr algn="l" fontAlgn="b"/>
                      <a:r>
                        <a:rPr lang="en-US" sz="1100" b="0" i="0" u="none" strike="noStrike" dirty="0">
                          <a:solidFill>
                            <a:schemeClr val="accent4"/>
                          </a:solidFill>
                          <a:effectLst/>
                          <a:latin typeface="Arial" panose="020B0604020202020204" pitchFamily="34" charset="0"/>
                          <a:cs typeface="Arial" panose="020B0604020202020204" pitchFamily="34" charset="0"/>
                        </a:rPr>
                        <a:t>aggravated-assault</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1,555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2,076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34%</a:t>
                      </a:r>
                    </a:p>
                  </a:txBody>
                  <a:tcPr marL="7620" marR="7620" marT="7620" marB="0" anchor="b">
                    <a:lnL>
                      <a:noFill/>
                    </a:lnL>
                    <a:lnR>
                      <a:noFill/>
                    </a:lnR>
                    <a:lnT>
                      <a:noFill/>
                    </a:lnT>
                    <a:lnB>
                      <a:noFill/>
                    </a:lnB>
                  </a:tcPr>
                </a:tc>
                <a:extLst>
                  <a:ext uri="{0D108BD9-81ED-4DB2-BD59-A6C34878D82A}">
                    <a16:rowId xmlns:a16="http://schemas.microsoft.com/office/drawing/2014/main" val="1065454067"/>
                  </a:ext>
                </a:extLst>
              </a:tr>
              <a:tr h="20848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robbery</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1,009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1,206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3995367904"/>
                  </a:ext>
                </a:extLst>
              </a:tr>
              <a:tr h="20848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white-collar-crime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666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1,295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94%</a:t>
                      </a:r>
                    </a:p>
                  </a:txBody>
                  <a:tcPr marL="7620" marR="7620" marT="7620" marB="0" anchor="b">
                    <a:lnL>
                      <a:noFill/>
                    </a:lnL>
                    <a:lnR>
                      <a:noFill/>
                    </a:lnR>
                    <a:lnT>
                      <a:noFill/>
                    </a:lnT>
                    <a:lnB>
                      <a:noFill/>
                    </a:lnB>
                  </a:tcPr>
                </a:tc>
                <a:extLst>
                  <a:ext uri="{0D108BD9-81ED-4DB2-BD59-A6C34878D82A}">
                    <a16:rowId xmlns:a16="http://schemas.microsoft.com/office/drawing/2014/main" val="37009688"/>
                  </a:ext>
                </a:extLst>
              </a:tr>
              <a:tr h="208480">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sexual-assault</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450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853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90%</a:t>
                      </a:r>
                    </a:p>
                  </a:txBody>
                  <a:tcPr marL="7620" marR="7620" marT="7620" marB="0" anchor="b">
                    <a:lnL>
                      <a:noFill/>
                    </a:lnL>
                    <a:lnR>
                      <a:noFill/>
                    </a:lnR>
                    <a:lnT>
                      <a:noFill/>
                    </a:lnT>
                    <a:lnB>
                      <a:noFill/>
                    </a:lnB>
                  </a:tcPr>
                </a:tc>
                <a:extLst>
                  <a:ext uri="{0D108BD9-81ED-4DB2-BD59-A6C34878D82A}">
                    <a16:rowId xmlns:a16="http://schemas.microsoft.com/office/drawing/2014/main" val="2470313214"/>
                  </a:ext>
                </a:extLst>
              </a:tr>
              <a:tr h="20848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arson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91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123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35%</a:t>
                      </a:r>
                    </a:p>
                  </a:txBody>
                  <a:tcPr marL="7620" marR="7620" marT="7620" marB="0" anchor="b">
                    <a:lnL>
                      <a:noFill/>
                    </a:lnL>
                    <a:lnR>
                      <a:noFill/>
                    </a:lnR>
                    <a:lnT>
                      <a:noFill/>
                    </a:lnT>
                    <a:lnB>
                      <a:noFill/>
                    </a:lnB>
                  </a:tcPr>
                </a:tc>
                <a:extLst>
                  <a:ext uri="{0D108BD9-81ED-4DB2-BD59-A6C34878D82A}">
                    <a16:rowId xmlns:a16="http://schemas.microsoft.com/office/drawing/2014/main" val="2827253953"/>
                  </a:ext>
                </a:extLst>
              </a:tr>
              <a:tr h="208480">
                <a:tc>
                  <a:txBody>
                    <a:bodyPr/>
                    <a:lstStyle/>
                    <a:p>
                      <a:pPr algn="l" fontAlgn="b"/>
                      <a:r>
                        <a:rPr lang="en-US" sz="1100" b="0" i="0" u="none" strike="noStrike">
                          <a:solidFill>
                            <a:srgbClr val="000000"/>
                          </a:solidFill>
                          <a:effectLst/>
                          <a:latin typeface="Arial" panose="020B0604020202020204" pitchFamily="34" charset="0"/>
                          <a:cs typeface="Arial" panose="020B0604020202020204" pitchFamily="34" charset="0"/>
                        </a:rPr>
                        <a:t>murder</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41</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59</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Arial" panose="020B0604020202020204" pitchFamily="34" charset="0"/>
                          <a:cs typeface="Arial" panose="020B0604020202020204" pitchFamily="34" charset="0"/>
                        </a:rPr>
                        <a:t>44%</a:t>
                      </a:r>
                    </a:p>
                  </a:txBody>
                  <a:tcPr marL="7620" marR="7620" marT="7620" marB="0" anchor="b">
                    <a:lnL>
                      <a:noFill/>
                    </a:lnL>
                    <a:lnR>
                      <a:noFill/>
                    </a:lnR>
                    <a:lnT>
                      <a:noFill/>
                    </a:lnT>
                    <a:lnB>
                      <a:noFill/>
                    </a:lnB>
                  </a:tcPr>
                </a:tc>
                <a:extLst>
                  <a:ext uri="{0D108BD9-81ED-4DB2-BD59-A6C34878D82A}">
                    <a16:rowId xmlns:a16="http://schemas.microsoft.com/office/drawing/2014/main" val="1763237742"/>
                  </a:ext>
                </a:extLst>
              </a:tr>
              <a:tr h="208480">
                <a:tc>
                  <a:txBody>
                    <a:bodyPr/>
                    <a:lstStyle/>
                    <a:p>
                      <a:pPr algn="l" fontAlgn="b"/>
                      <a:r>
                        <a:rPr lang="en-US" sz="1100" b="1" i="0" u="none" strike="noStrike">
                          <a:solidFill>
                            <a:srgbClr val="000000"/>
                          </a:solidFill>
                          <a:effectLst/>
                          <a:latin typeface="Arial" panose="020B0604020202020204" pitchFamily="34" charset="0"/>
                          <a:cs typeface="Arial" panose="020B060402020202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latin typeface="Arial" panose="020B0604020202020204" pitchFamily="34" charset="0"/>
                          <a:cs typeface="Arial" panose="020B0604020202020204" pitchFamily="34" charset="0"/>
                        </a:rPr>
                        <a:t>66,496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effectLst/>
                          <a:latin typeface="Arial" panose="020B0604020202020204" pitchFamily="34" charset="0"/>
                          <a:cs typeface="Arial" panose="020B0604020202020204" pitchFamily="34" charset="0"/>
                        </a:rPr>
                        <a:t>90,662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effectLst/>
                          <a:latin typeface="Arial" panose="020B0604020202020204" pitchFamily="34" charset="0"/>
                          <a:cs typeface="Arial" panose="020B0604020202020204" pitchFamily="34" charset="0"/>
                        </a:rPr>
                        <a:t>36%</a:t>
                      </a:r>
                    </a:p>
                  </a:txBody>
                  <a:tcPr marL="7620" marR="7620" marT="7620" marB="0" anchor="b">
                    <a:lnL>
                      <a:noFill/>
                    </a:lnL>
                    <a:lnR>
                      <a:noFill/>
                    </a:lnR>
                    <a:lnT>
                      <a:noFill/>
                    </a:lnT>
                    <a:lnB>
                      <a:noFill/>
                    </a:lnB>
                    <a:solidFill>
                      <a:srgbClr val="D9E1F2"/>
                    </a:solidFill>
                  </a:tcPr>
                </a:tc>
                <a:extLst>
                  <a:ext uri="{0D108BD9-81ED-4DB2-BD59-A6C34878D82A}">
                    <a16:rowId xmlns:a16="http://schemas.microsoft.com/office/drawing/2014/main" val="1544616825"/>
                  </a:ext>
                </a:extLst>
              </a:tr>
            </a:tbl>
          </a:graphicData>
        </a:graphic>
      </p:graphicFrame>
      <p:pic>
        <p:nvPicPr>
          <p:cNvPr id="13" name="Picture 12">
            <a:extLst>
              <a:ext uri="{FF2B5EF4-FFF2-40B4-BE49-F238E27FC236}">
                <a16:creationId xmlns:a16="http://schemas.microsoft.com/office/drawing/2014/main" id="{02F1AE8A-6022-4ECA-A856-3E7B1342432D}"/>
              </a:ext>
            </a:extLst>
          </p:cNvPr>
          <p:cNvPicPr>
            <a:picLocks noChangeAspect="1"/>
          </p:cNvPicPr>
          <p:nvPr/>
        </p:nvPicPr>
        <p:blipFill>
          <a:blip r:embed="rId2"/>
          <a:stretch>
            <a:fillRect/>
          </a:stretch>
        </p:blipFill>
        <p:spPr>
          <a:xfrm>
            <a:off x="5705019" y="1026111"/>
            <a:ext cx="6250761" cy="3741687"/>
          </a:xfrm>
          <a:prstGeom prst="rect">
            <a:avLst/>
          </a:prstGeom>
        </p:spPr>
      </p:pic>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005"/>
            <a:ext cx="9997440" cy="724535"/>
          </a:xfrm>
        </p:spPr>
        <p:txBody>
          <a:bodyPr>
            <a:normAutofit/>
          </a:bodyPr>
          <a:lstStyle/>
          <a:p>
            <a:r>
              <a:rPr lang="en-US" sz="3200" dirty="0"/>
              <a:t>Year over Year Trends</a:t>
            </a:r>
          </a:p>
        </p:txBody>
      </p:sp>
      <p:sp>
        <p:nvSpPr>
          <p:cNvPr id="11" name="Content Placeholder 9">
            <a:extLst>
              <a:ext uri="{FF2B5EF4-FFF2-40B4-BE49-F238E27FC236}">
                <a16:creationId xmlns:a16="http://schemas.microsoft.com/office/drawing/2014/main" id="{06E4A7E3-3D93-492D-90D6-1142173A761F}"/>
              </a:ext>
            </a:extLst>
          </p:cNvPr>
          <p:cNvSpPr txBox="1">
            <a:spLocks/>
          </p:cNvSpPr>
          <p:nvPr/>
        </p:nvSpPr>
        <p:spPr>
          <a:xfrm>
            <a:off x="7215445" y="3100649"/>
            <a:ext cx="4729077" cy="1221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From 2013 to 2017, although over the five-year period total incidents increased 39%, the increasing pace is definitely slowed down over the last 2 years.</a:t>
            </a:r>
            <a:endParaRPr lang="en-US" sz="1800" b="1" dirty="0"/>
          </a:p>
        </p:txBody>
      </p:sp>
      <p:graphicFrame>
        <p:nvGraphicFramePr>
          <p:cNvPr id="4" name="Table 3">
            <a:extLst>
              <a:ext uri="{FF2B5EF4-FFF2-40B4-BE49-F238E27FC236}">
                <a16:creationId xmlns:a16="http://schemas.microsoft.com/office/drawing/2014/main" id="{E7F6E4B4-6852-469E-AE9C-45EBE6492AD9}"/>
              </a:ext>
            </a:extLst>
          </p:cNvPr>
          <p:cNvGraphicFramePr>
            <a:graphicFrameLocks noGrp="1"/>
          </p:cNvGraphicFramePr>
          <p:nvPr>
            <p:extLst/>
          </p:nvPr>
        </p:nvGraphicFramePr>
        <p:xfrm>
          <a:off x="7298862" y="1487232"/>
          <a:ext cx="4598555" cy="879819"/>
        </p:xfrm>
        <a:graphic>
          <a:graphicData uri="http://schemas.openxmlformats.org/drawingml/2006/table">
            <a:tbl>
              <a:tblPr/>
              <a:tblGrid>
                <a:gridCol w="1471007">
                  <a:extLst>
                    <a:ext uri="{9D8B030D-6E8A-4147-A177-3AD203B41FA5}">
                      <a16:colId xmlns:a16="http://schemas.microsoft.com/office/drawing/2014/main" val="2281116644"/>
                    </a:ext>
                  </a:extLst>
                </a:gridCol>
                <a:gridCol w="662616">
                  <a:extLst>
                    <a:ext uri="{9D8B030D-6E8A-4147-A177-3AD203B41FA5}">
                      <a16:colId xmlns:a16="http://schemas.microsoft.com/office/drawing/2014/main" val="4081311052"/>
                    </a:ext>
                  </a:extLst>
                </a:gridCol>
                <a:gridCol w="689121">
                  <a:extLst>
                    <a:ext uri="{9D8B030D-6E8A-4147-A177-3AD203B41FA5}">
                      <a16:colId xmlns:a16="http://schemas.microsoft.com/office/drawing/2014/main" val="920129944"/>
                    </a:ext>
                  </a:extLst>
                </a:gridCol>
                <a:gridCol w="503588">
                  <a:extLst>
                    <a:ext uri="{9D8B030D-6E8A-4147-A177-3AD203B41FA5}">
                      <a16:colId xmlns:a16="http://schemas.microsoft.com/office/drawing/2014/main" val="3920541565"/>
                    </a:ext>
                  </a:extLst>
                </a:gridCol>
                <a:gridCol w="662616">
                  <a:extLst>
                    <a:ext uri="{9D8B030D-6E8A-4147-A177-3AD203B41FA5}">
                      <a16:colId xmlns:a16="http://schemas.microsoft.com/office/drawing/2014/main" val="1329331956"/>
                    </a:ext>
                  </a:extLst>
                </a:gridCol>
                <a:gridCol w="609607">
                  <a:extLst>
                    <a:ext uri="{9D8B030D-6E8A-4147-A177-3AD203B41FA5}">
                      <a16:colId xmlns:a16="http://schemas.microsoft.com/office/drawing/2014/main" val="2547150983"/>
                    </a:ext>
                  </a:extLst>
                </a:gridCol>
              </a:tblGrid>
              <a:tr h="220500">
                <a:tc>
                  <a:txBody>
                    <a:bodyPr/>
                    <a:lstStyle/>
                    <a:p>
                      <a:pPr algn="ctr" fontAlgn="b"/>
                      <a:r>
                        <a:rPr lang="en-US" sz="1100" b="1" i="0" u="none" strike="noStrike" dirty="0">
                          <a:solidFill>
                            <a:srgbClr val="000000"/>
                          </a:solidFill>
                          <a:effectLst/>
                          <a:latin typeface="Calibri" panose="020F0502020204030204" pitchFamily="34" charset="0"/>
                        </a:rPr>
                        <a:t>Year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2013</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ACB9CA"/>
                    </a:solidFill>
                  </a:tcPr>
                </a:tc>
                <a:tc>
                  <a:txBody>
                    <a:bodyPr/>
                    <a:lstStyle/>
                    <a:p>
                      <a:pPr algn="ctr" fontAlgn="b"/>
                      <a:r>
                        <a:rPr lang="en-US" sz="1100" b="1" i="0" u="none" strike="noStrike">
                          <a:solidFill>
                            <a:srgbClr val="000000"/>
                          </a:solidFill>
                          <a:effectLst/>
                          <a:latin typeface="Calibri" panose="020F0502020204030204" pitchFamily="34" charset="0"/>
                        </a:rPr>
                        <a:t>2014</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ACB9CA"/>
                    </a:solidFill>
                  </a:tcPr>
                </a:tc>
                <a:tc>
                  <a:txBody>
                    <a:bodyPr/>
                    <a:lstStyle/>
                    <a:p>
                      <a:pPr algn="ctr" fontAlgn="b"/>
                      <a:r>
                        <a:rPr lang="en-US" sz="1100" b="1" i="0" u="none" strike="noStrike" dirty="0">
                          <a:solidFill>
                            <a:srgbClr val="000000"/>
                          </a:solidFill>
                          <a:effectLst/>
                          <a:latin typeface="Calibri" panose="020F0502020204030204" pitchFamily="34" charset="0"/>
                        </a:rPr>
                        <a:t>2015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ACB9CA"/>
                    </a:solidFill>
                  </a:tcPr>
                </a:tc>
                <a:tc>
                  <a:txBody>
                    <a:bodyPr/>
                    <a:lstStyle/>
                    <a:p>
                      <a:pPr algn="ctr" fontAlgn="b"/>
                      <a:r>
                        <a:rPr lang="en-US" sz="1100" b="1" i="0" u="none" strike="noStrike">
                          <a:solidFill>
                            <a:srgbClr val="000000"/>
                          </a:solidFill>
                          <a:effectLst/>
                          <a:latin typeface="Calibri" panose="020F0502020204030204" pitchFamily="34" charset="0"/>
                        </a:rPr>
                        <a:t>2016</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ACB9CA"/>
                    </a:solidFill>
                  </a:tcPr>
                </a:tc>
                <a:tc>
                  <a:txBody>
                    <a:bodyPr/>
                    <a:lstStyle/>
                    <a:p>
                      <a:pPr algn="ctr" fontAlgn="b"/>
                      <a:r>
                        <a:rPr lang="en-US" sz="1100" b="1" i="0" u="none" strike="noStrike">
                          <a:solidFill>
                            <a:srgbClr val="000000"/>
                          </a:solidFill>
                          <a:effectLst/>
                          <a:latin typeface="Calibri" panose="020F0502020204030204" pitchFamily="34" charset="0"/>
                        </a:rPr>
                        <a:t>2017</a:t>
                      </a:r>
                    </a:p>
                  </a:txBody>
                  <a:tcPr marL="7620" marR="7620" marT="7620"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ACB9CA"/>
                    </a:solidFill>
                  </a:tcPr>
                </a:tc>
                <a:extLst>
                  <a:ext uri="{0D108BD9-81ED-4DB2-BD59-A6C34878D82A}">
                    <a16:rowId xmlns:a16="http://schemas.microsoft.com/office/drawing/2014/main" val="4069225922"/>
                  </a:ext>
                </a:extLst>
              </a:tr>
              <a:tr h="220500">
                <a:tc>
                  <a:txBody>
                    <a:bodyPr/>
                    <a:lstStyle/>
                    <a:p>
                      <a:pPr algn="l" fontAlgn="b"/>
                      <a:r>
                        <a:rPr lang="en-US" sz="1100" b="1" i="0" u="none" strike="noStrike">
                          <a:solidFill>
                            <a:srgbClr val="000000"/>
                          </a:solidFill>
                          <a:effectLst/>
                          <a:latin typeface="Calibri" panose="020F0502020204030204" pitchFamily="34" charset="0"/>
                        </a:rPr>
                        <a:t>Total Incidents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47,896</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59,417</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63,157</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64,958</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66,437</a:t>
                      </a:r>
                    </a:p>
                  </a:txBody>
                  <a:tcPr marL="7620" marR="7620" marT="7620"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788874649"/>
                  </a:ext>
                </a:extLst>
              </a:tr>
              <a:tr h="220500">
                <a:tc>
                  <a:txBody>
                    <a:bodyPr/>
                    <a:lstStyle/>
                    <a:p>
                      <a:pPr algn="l" fontAlgn="b"/>
                      <a:r>
                        <a:rPr lang="en-US" sz="1100" b="1" i="0" u="none" strike="noStrike">
                          <a:solidFill>
                            <a:srgbClr val="000000"/>
                          </a:solidFill>
                          <a:effectLst/>
                          <a:latin typeface="Calibri" panose="020F0502020204030204" pitchFamily="34" charset="0"/>
                        </a:rPr>
                        <a:t>YoY Increase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959884169"/>
                  </a:ext>
                </a:extLst>
              </a:tr>
              <a:tr h="218319">
                <a:tc>
                  <a:txBody>
                    <a:bodyPr/>
                    <a:lstStyle/>
                    <a:p>
                      <a:pPr algn="l" fontAlgn="b"/>
                      <a:r>
                        <a:rPr lang="en-US" sz="1100" b="1" i="0" u="none" strike="noStrike">
                          <a:solidFill>
                            <a:srgbClr val="000000"/>
                          </a:solidFill>
                          <a:effectLst/>
                          <a:latin typeface="Calibri" panose="020F0502020204030204" pitchFamily="34" charset="0"/>
                        </a:rPr>
                        <a:t>Cumulative Increase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36%</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39%</a:t>
                      </a:r>
                    </a:p>
                  </a:txBody>
                  <a:tcPr marL="7620" marR="7620" marT="7620"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8215870"/>
                  </a:ext>
                </a:extLst>
              </a:tr>
            </a:tbl>
          </a:graphicData>
        </a:graphic>
      </p:graphicFrame>
      <p:pic>
        <p:nvPicPr>
          <p:cNvPr id="5" name="Picture 4">
            <a:extLst>
              <a:ext uri="{FF2B5EF4-FFF2-40B4-BE49-F238E27FC236}">
                <a16:creationId xmlns:a16="http://schemas.microsoft.com/office/drawing/2014/main" id="{A2BA9507-14EF-4F1D-B438-3FE0D25A32CD}"/>
              </a:ext>
            </a:extLst>
          </p:cNvPr>
          <p:cNvPicPr>
            <a:picLocks noChangeAspect="1"/>
          </p:cNvPicPr>
          <p:nvPr/>
        </p:nvPicPr>
        <p:blipFill>
          <a:blip r:embed="rId2"/>
          <a:stretch>
            <a:fillRect/>
          </a:stretch>
        </p:blipFill>
        <p:spPr>
          <a:xfrm>
            <a:off x="247478" y="1032857"/>
            <a:ext cx="6648450" cy="4467225"/>
          </a:xfrm>
          <a:prstGeom prst="rect">
            <a:avLst/>
          </a:prstGeom>
        </p:spPr>
      </p:pic>
    </p:spTree>
    <p:extLst>
      <p:ext uri="{BB962C8B-B14F-4D97-AF65-F5344CB8AC3E}">
        <p14:creationId xmlns:p14="http://schemas.microsoft.com/office/powerpoint/2010/main" val="63515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005"/>
            <a:ext cx="9997440" cy="724535"/>
          </a:xfrm>
        </p:spPr>
        <p:txBody>
          <a:bodyPr>
            <a:normAutofit/>
          </a:bodyPr>
          <a:lstStyle/>
          <a:p>
            <a:r>
              <a:rPr lang="en-US" sz="3200" dirty="0"/>
              <a:t>Monthly trends by Year</a:t>
            </a:r>
          </a:p>
        </p:txBody>
      </p:sp>
      <p:sp>
        <p:nvSpPr>
          <p:cNvPr id="11" name="Content Placeholder 9">
            <a:extLst>
              <a:ext uri="{FF2B5EF4-FFF2-40B4-BE49-F238E27FC236}">
                <a16:creationId xmlns:a16="http://schemas.microsoft.com/office/drawing/2014/main" id="{06E4A7E3-3D93-492D-90D6-1142173A761F}"/>
              </a:ext>
            </a:extLst>
          </p:cNvPr>
          <p:cNvSpPr txBox="1">
            <a:spLocks/>
          </p:cNvSpPr>
          <p:nvPr/>
        </p:nvSpPr>
        <p:spPr>
          <a:xfrm>
            <a:off x="8822267" y="3429000"/>
            <a:ext cx="3122255" cy="182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February, November and December were the months with lower incidents.  The middle of the year seems to have higher incidents</a:t>
            </a:r>
            <a:endParaRPr lang="en-US" sz="1800" b="1" dirty="0"/>
          </a:p>
        </p:txBody>
      </p:sp>
      <p:pic>
        <p:nvPicPr>
          <p:cNvPr id="3" name="Picture 2">
            <a:extLst>
              <a:ext uri="{FF2B5EF4-FFF2-40B4-BE49-F238E27FC236}">
                <a16:creationId xmlns:a16="http://schemas.microsoft.com/office/drawing/2014/main" id="{0DF5BCEB-D75A-48C4-A88B-6CEDE8FDC945}"/>
              </a:ext>
            </a:extLst>
          </p:cNvPr>
          <p:cNvPicPr>
            <a:picLocks noChangeAspect="1"/>
          </p:cNvPicPr>
          <p:nvPr/>
        </p:nvPicPr>
        <p:blipFill>
          <a:blip r:embed="rId2"/>
          <a:stretch>
            <a:fillRect/>
          </a:stretch>
        </p:blipFill>
        <p:spPr>
          <a:xfrm>
            <a:off x="381000" y="1162877"/>
            <a:ext cx="8129933" cy="5097512"/>
          </a:xfrm>
          <a:prstGeom prst="rect">
            <a:avLst/>
          </a:prstGeom>
        </p:spPr>
      </p:pic>
    </p:spTree>
    <p:extLst>
      <p:ext uri="{BB962C8B-B14F-4D97-AF65-F5344CB8AC3E}">
        <p14:creationId xmlns:p14="http://schemas.microsoft.com/office/powerpoint/2010/main" val="276313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005"/>
            <a:ext cx="9997440" cy="724535"/>
          </a:xfrm>
        </p:spPr>
        <p:txBody>
          <a:bodyPr>
            <a:normAutofit/>
          </a:bodyPr>
          <a:lstStyle/>
          <a:p>
            <a:r>
              <a:rPr lang="en-US" sz="3200" dirty="0"/>
              <a:t>Correlation analysis with Census Data </a:t>
            </a:r>
          </a:p>
        </p:txBody>
      </p:sp>
      <p:sp>
        <p:nvSpPr>
          <p:cNvPr id="11" name="Content Placeholder 9">
            <a:extLst>
              <a:ext uri="{FF2B5EF4-FFF2-40B4-BE49-F238E27FC236}">
                <a16:creationId xmlns:a16="http://schemas.microsoft.com/office/drawing/2014/main" id="{06E4A7E3-3D93-492D-90D6-1142173A761F}"/>
              </a:ext>
            </a:extLst>
          </p:cNvPr>
          <p:cNvSpPr txBox="1">
            <a:spLocks/>
          </p:cNvSpPr>
          <p:nvPr/>
        </p:nvSpPr>
        <p:spPr>
          <a:xfrm>
            <a:off x="814645" y="1072343"/>
            <a:ext cx="11147369" cy="123059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Larceny:</a:t>
            </a:r>
          </a:p>
          <a:p>
            <a:pPr marL="0" indent="0">
              <a:buNone/>
            </a:pPr>
            <a:r>
              <a:rPr lang="en-US" sz="1800" b="1" dirty="0"/>
              <a:t>	- </a:t>
            </a:r>
            <a:r>
              <a:rPr lang="en-US" sz="1800" dirty="0"/>
              <a:t>P</a:t>
            </a:r>
            <a:r>
              <a:rPr lang="en-US" sz="1600" dirty="0"/>
              <a:t>ositive correlated with HOUSEHOLDER_ALONE, BUILD_2010_OR_LATER, FRENCH_LNG</a:t>
            </a:r>
          </a:p>
          <a:p>
            <a:pPr marL="0" indent="0">
              <a:buNone/>
            </a:pPr>
            <a:r>
              <a:rPr lang="en-US" sz="1600" dirty="0"/>
              <a:t>	- Negative correlated with BUILD_2000_2009</a:t>
            </a:r>
          </a:p>
          <a:p>
            <a:pPr marL="0" indent="0">
              <a:buNone/>
            </a:pPr>
            <a:r>
              <a:rPr lang="en-US" sz="1600" dirty="0"/>
              <a:t>	- Multiple linear regression model can explain 52% (Adjusted R Squared 0.52) of the incidents at 90% confident level</a:t>
            </a:r>
          </a:p>
          <a:p>
            <a:pPr marL="0" indent="0">
              <a:buNone/>
            </a:pPr>
            <a:r>
              <a:rPr lang="en-US" sz="1200" dirty="0"/>
              <a:t>  </a:t>
            </a:r>
            <a:endParaRPr lang="en-US" sz="1400" dirty="0"/>
          </a:p>
        </p:txBody>
      </p:sp>
      <p:sp>
        <p:nvSpPr>
          <p:cNvPr id="5" name="Rectangle 4">
            <a:extLst>
              <a:ext uri="{FF2B5EF4-FFF2-40B4-BE49-F238E27FC236}">
                <a16:creationId xmlns:a16="http://schemas.microsoft.com/office/drawing/2014/main" id="{C18EA930-A890-4A5E-9135-2B899853A2B3}"/>
              </a:ext>
            </a:extLst>
          </p:cNvPr>
          <p:cNvSpPr/>
          <p:nvPr/>
        </p:nvSpPr>
        <p:spPr>
          <a:xfrm>
            <a:off x="581121" y="2812937"/>
            <a:ext cx="5979623" cy="3816429"/>
          </a:xfrm>
          <a:prstGeom prst="rect">
            <a:avLst/>
          </a:prstGeom>
        </p:spPr>
        <p:txBody>
          <a:bodyPr wrap="square">
            <a:spAutoFit/>
          </a:bodyPr>
          <a:lstStyle/>
          <a:p>
            <a:endParaRPr lang="en-US" sz="1100" dirty="0"/>
          </a:p>
          <a:p>
            <a:r>
              <a:rPr lang="en-US" sz="1100" dirty="0"/>
              <a:t>Call:</a:t>
            </a:r>
          </a:p>
          <a:p>
            <a:r>
              <a:rPr lang="en-US" sz="1100" dirty="0" err="1"/>
              <a:t>lm</a:t>
            </a:r>
            <a:r>
              <a:rPr lang="en-US" sz="1100" dirty="0"/>
              <a:t>(formula = </a:t>
            </a:r>
            <a:r>
              <a:rPr lang="en-US" sz="1100" dirty="0" err="1"/>
              <a:t>incid_rate</a:t>
            </a:r>
            <a:r>
              <a:rPr lang="en-US" sz="1100" dirty="0"/>
              <a:t> ~ HOUSEHOLDER_ALONE + BUILT_2010_OR_LATER + </a:t>
            </a:r>
          </a:p>
          <a:p>
            <a:r>
              <a:rPr lang="en-US" sz="1100" dirty="0"/>
              <a:t>    BUILT_2000_2009 + FRENCH_LNG, data = </a:t>
            </a:r>
            <a:r>
              <a:rPr lang="en-US" sz="1100" dirty="0" err="1"/>
              <a:t>crime_hh</a:t>
            </a:r>
            <a:r>
              <a:rPr lang="en-US" sz="1100" dirty="0"/>
              <a:t>)</a:t>
            </a:r>
          </a:p>
          <a:p>
            <a:endParaRPr lang="en-US" sz="1100" dirty="0"/>
          </a:p>
          <a:p>
            <a:r>
              <a:rPr lang="en-US" sz="1100" dirty="0"/>
              <a:t>Residuals:</a:t>
            </a:r>
          </a:p>
          <a:p>
            <a:r>
              <a:rPr lang="en-US" sz="1100" dirty="0"/>
              <a:t>      Min        1Q    Median        3Q       Max </a:t>
            </a:r>
          </a:p>
          <a:p>
            <a:r>
              <a:rPr lang="en-US" sz="1100" dirty="0"/>
              <a:t>-0.047303 -0.009881 -0.002599  0.008259  0.056450 </a:t>
            </a:r>
          </a:p>
          <a:p>
            <a:endParaRPr lang="en-US" sz="1100" dirty="0"/>
          </a:p>
          <a:p>
            <a:r>
              <a:rPr lang="en-US" sz="1100" dirty="0"/>
              <a:t>Coefficients:</a:t>
            </a:r>
          </a:p>
          <a:p>
            <a:r>
              <a:rPr lang="en-US" sz="1100" dirty="0"/>
              <a:t>                      Estimate Std. Error t value </a:t>
            </a:r>
            <a:r>
              <a:rPr lang="en-US" sz="1100" dirty="0" err="1"/>
              <a:t>Pr</a:t>
            </a:r>
            <a:r>
              <a:rPr lang="en-US" sz="1100" dirty="0"/>
              <a:t>(&gt;|t|)    </a:t>
            </a:r>
          </a:p>
          <a:p>
            <a:r>
              <a:rPr lang="en-US" sz="1100" dirty="0"/>
              <a:t>(Intercept)          3.570e-03  3.459e-03   1.032 0.305345    </a:t>
            </a:r>
          </a:p>
          <a:p>
            <a:r>
              <a:rPr lang="en-US" sz="1100" dirty="0"/>
              <a:t>HOUSEHOLDER_ALONE    4.862e-06  2.081e-06   2.337 0.022206 *  </a:t>
            </a:r>
          </a:p>
          <a:p>
            <a:r>
              <a:rPr lang="en-US" sz="1100" dirty="0"/>
              <a:t>BUILT_2010_OR_LATER  1.389e-04  2.022e-05   6.867 1.83e-09 ***</a:t>
            </a:r>
          </a:p>
          <a:p>
            <a:r>
              <a:rPr lang="en-US" sz="1100" dirty="0"/>
              <a:t>BUILT_2000_2009     -1.483e-05  4.078e-06  -3.638 0.000509 ***</a:t>
            </a:r>
          </a:p>
          <a:p>
            <a:r>
              <a:rPr lang="en-US" sz="1100" dirty="0"/>
              <a:t>FRENCH_LNG           1.132e-04  5.696e-05   1.987 0.050673 .  </a:t>
            </a:r>
          </a:p>
          <a:p>
            <a:r>
              <a:rPr lang="en-US" sz="1100" dirty="0"/>
              <a:t>---</a:t>
            </a:r>
          </a:p>
          <a:p>
            <a:r>
              <a:rPr lang="en-US" sz="1100" dirty="0" err="1"/>
              <a:t>Signif</a:t>
            </a:r>
            <a:r>
              <a:rPr lang="en-US" sz="1100" dirty="0"/>
              <a:t>. codes:  0 ‘***’ 0.001 ‘**’ 0.01 ‘*’ 0.05 ‘.’ 0.1 ‘ ’ 1</a:t>
            </a:r>
          </a:p>
          <a:p>
            <a:endParaRPr lang="en-US" sz="1100" dirty="0"/>
          </a:p>
          <a:p>
            <a:r>
              <a:rPr lang="en-US" sz="1100" dirty="0"/>
              <a:t>Residual standard error: 0.01906 on 73 degrees of freedom</a:t>
            </a:r>
          </a:p>
          <a:p>
            <a:r>
              <a:rPr lang="en-US" sz="1100" dirty="0"/>
              <a:t>Multiple R-squared:  0.5432,	Adjusted R-squared:  0.5182 </a:t>
            </a:r>
          </a:p>
          <a:p>
            <a:r>
              <a:rPr lang="en-US" sz="1100" dirty="0"/>
              <a:t>F-statistic:  21.7 on 4 and 73 DF,  p-value: 7.91e-121</a:t>
            </a:r>
          </a:p>
        </p:txBody>
      </p:sp>
      <p:sp>
        <p:nvSpPr>
          <p:cNvPr id="7" name="Rectangle 6">
            <a:extLst>
              <a:ext uri="{FF2B5EF4-FFF2-40B4-BE49-F238E27FC236}">
                <a16:creationId xmlns:a16="http://schemas.microsoft.com/office/drawing/2014/main" id="{94DF9264-5861-4D11-AD60-5660F3270D37}"/>
              </a:ext>
            </a:extLst>
          </p:cNvPr>
          <p:cNvSpPr/>
          <p:nvPr/>
        </p:nvSpPr>
        <p:spPr>
          <a:xfrm>
            <a:off x="5919046" y="5921554"/>
            <a:ext cx="6064443" cy="738664"/>
          </a:xfrm>
          <a:prstGeom prst="rect">
            <a:avLst/>
          </a:prstGeom>
        </p:spPr>
        <p:txBody>
          <a:bodyPr wrap="square">
            <a:spAutoFit/>
          </a:bodyPr>
          <a:lstStyle/>
          <a:p>
            <a:r>
              <a:rPr lang="en-US" sz="1050" dirty="0"/>
              <a:t> (Intercept)   HOUSEHOLDER_ALONE BUILT_2010_OR_LATER     BUILT_2000_2009 </a:t>
            </a:r>
          </a:p>
          <a:p>
            <a:r>
              <a:rPr lang="en-US" sz="1050" dirty="0"/>
              <a:t>  3.570201e-03        4.862299e-06        1.388578e-04                        -1.483418e-05 </a:t>
            </a:r>
          </a:p>
          <a:p>
            <a:r>
              <a:rPr lang="en-US" sz="1050" dirty="0"/>
              <a:t>         FRENCH_LNG </a:t>
            </a:r>
          </a:p>
          <a:p>
            <a:r>
              <a:rPr lang="en-US" sz="1050" dirty="0"/>
              <a:t>       1.131878e-04 </a:t>
            </a:r>
          </a:p>
        </p:txBody>
      </p:sp>
      <p:sp>
        <p:nvSpPr>
          <p:cNvPr id="3" name="TextBox 2">
            <a:extLst>
              <a:ext uri="{FF2B5EF4-FFF2-40B4-BE49-F238E27FC236}">
                <a16:creationId xmlns:a16="http://schemas.microsoft.com/office/drawing/2014/main" id="{0CFA27A5-859B-446B-A09D-A3A0985A7590}"/>
              </a:ext>
            </a:extLst>
          </p:cNvPr>
          <p:cNvSpPr txBox="1"/>
          <p:nvPr/>
        </p:nvSpPr>
        <p:spPr>
          <a:xfrm>
            <a:off x="745067" y="2483736"/>
            <a:ext cx="928459" cy="307777"/>
          </a:xfrm>
          <a:prstGeom prst="rect">
            <a:avLst/>
          </a:prstGeom>
          <a:noFill/>
          <a:ln>
            <a:solidFill>
              <a:schemeClr val="bg2"/>
            </a:solidFill>
          </a:ln>
        </p:spPr>
        <p:txBody>
          <a:bodyPr wrap="none" rtlCol="0" anchor="ctr" anchorCtr="1">
            <a:spAutoFit/>
          </a:bodyPr>
          <a:lstStyle/>
          <a:p>
            <a:r>
              <a:rPr lang="en-US" b="1" dirty="0"/>
              <a:t>Outputs:</a:t>
            </a:r>
          </a:p>
        </p:txBody>
      </p:sp>
      <p:pic>
        <p:nvPicPr>
          <p:cNvPr id="6" name="Picture 5">
            <a:extLst>
              <a:ext uri="{FF2B5EF4-FFF2-40B4-BE49-F238E27FC236}">
                <a16:creationId xmlns:a16="http://schemas.microsoft.com/office/drawing/2014/main" id="{44C0E9D9-5D17-4F9B-9ACA-75A27F01B7A7}"/>
              </a:ext>
            </a:extLst>
          </p:cNvPr>
          <p:cNvPicPr>
            <a:picLocks noChangeAspect="1"/>
          </p:cNvPicPr>
          <p:nvPr/>
        </p:nvPicPr>
        <p:blipFill>
          <a:blip r:embed="rId2"/>
          <a:stretch>
            <a:fillRect/>
          </a:stretch>
        </p:blipFill>
        <p:spPr>
          <a:xfrm>
            <a:off x="6388329" y="2302933"/>
            <a:ext cx="5319221" cy="3574090"/>
          </a:xfrm>
          <a:prstGeom prst="rect">
            <a:avLst/>
          </a:prstGeom>
        </p:spPr>
      </p:pic>
    </p:spTree>
    <p:extLst>
      <p:ext uri="{BB962C8B-B14F-4D97-AF65-F5344CB8AC3E}">
        <p14:creationId xmlns:p14="http://schemas.microsoft.com/office/powerpoint/2010/main" val="49481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Image result for colorado oit logo"/>
          <p:cNvPicPr preferRelativeResize="0"/>
          <p:nvPr/>
        </p:nvPicPr>
        <p:blipFill rotWithShape="1">
          <a:blip r:embed="rId3">
            <a:alphaModFix/>
          </a:blip>
          <a:srcRect/>
          <a:stretch/>
        </p:blipFill>
        <p:spPr>
          <a:xfrm>
            <a:off x="9359208" y="212417"/>
            <a:ext cx="2560650" cy="809165"/>
          </a:xfrm>
          <a:prstGeom prst="rect">
            <a:avLst/>
          </a:prstGeom>
          <a:noFill/>
          <a:ln>
            <a:noFill/>
          </a:ln>
        </p:spPr>
      </p:pic>
      <p:sp>
        <p:nvSpPr>
          <p:cNvPr id="99" name="Google Shape;99;p15"/>
          <p:cNvSpPr txBox="1"/>
          <p:nvPr/>
        </p:nvSpPr>
        <p:spPr>
          <a:xfrm>
            <a:off x="928007" y="667639"/>
            <a:ext cx="6713764" cy="708000"/>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chemeClr val="lt1"/>
              </a:buClr>
              <a:buSzPts val="4000"/>
            </a:pPr>
            <a:r>
              <a:rPr lang="en-US" sz="4000" b="1" dirty="0">
                <a:solidFill>
                  <a:schemeClr val="lt1"/>
                </a:solidFill>
              </a:rPr>
              <a:t>Data Tiger Team Members</a:t>
            </a:r>
            <a:endParaRPr dirty="0"/>
          </a:p>
        </p:txBody>
      </p:sp>
      <p:sp>
        <p:nvSpPr>
          <p:cNvPr id="101" name="Google Shape;101;p15"/>
          <p:cNvSpPr txBox="1"/>
          <p:nvPr/>
        </p:nvSpPr>
        <p:spPr>
          <a:xfrm>
            <a:off x="684727" y="1734423"/>
            <a:ext cx="10335900" cy="4100319"/>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lvl="0"/>
            <a:endParaRPr lang="en-US" sz="24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dk1"/>
                </a:solidFill>
                <a:latin typeface="Times New Roman" panose="02020603050405020304" pitchFamily="18" charset="0"/>
                <a:cs typeface="Times New Roman" panose="02020603050405020304" pitchFamily="18" charset="0"/>
              </a:rPr>
              <a:t>Kevin </a:t>
            </a:r>
            <a:r>
              <a:rPr lang="en-US" sz="2400" dirty="0" err="1">
                <a:solidFill>
                  <a:schemeClr val="dk1"/>
                </a:solidFill>
                <a:latin typeface="Times New Roman" panose="02020603050405020304" pitchFamily="18" charset="0"/>
                <a:cs typeface="Times New Roman" panose="02020603050405020304" pitchFamily="18" charset="0"/>
              </a:rPr>
              <a:t>Smerdell</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a:solidFill>
                  <a:schemeClr val="dk1"/>
                </a:solidFill>
                <a:latin typeface="Times New Roman" panose="02020603050405020304" pitchFamily="18" charset="0"/>
                <a:cs typeface="Times New Roman" panose="02020603050405020304" pitchFamily="18" charset="0"/>
                <a:hlinkClick r:id="rId4"/>
              </a:rPr>
              <a:t>Kevin.Smerdell@Aerovine.com</a:t>
            </a:r>
            <a:r>
              <a:rPr lang="en-US" sz="2400" dirty="0">
                <a:solidFill>
                  <a:schemeClr val="dk1"/>
                </a:solidFill>
                <a:latin typeface="Times New Roman" panose="02020603050405020304" pitchFamily="18" charset="0"/>
                <a:cs typeface="Times New Roman" panose="02020603050405020304" pitchFamily="18" charset="0"/>
              </a:rPr>
              <a:t>	303-522-4520</a:t>
            </a:r>
          </a:p>
          <a:p>
            <a:pPr marL="285750" lvl="0" indent="-285750">
              <a:buFont typeface="Arial" panose="020B0604020202020204" pitchFamily="34" charset="0"/>
              <a:buChar char="•"/>
            </a:pPr>
            <a:r>
              <a:rPr lang="en-US" sz="2400" dirty="0">
                <a:solidFill>
                  <a:schemeClr val="dk1"/>
                </a:solidFill>
                <a:latin typeface="Times New Roman" panose="02020603050405020304" pitchFamily="18" charset="0"/>
                <a:cs typeface="Times New Roman" panose="02020603050405020304" pitchFamily="18" charset="0"/>
              </a:rPr>
              <a:t>Ed Vigil          	</a:t>
            </a:r>
            <a:r>
              <a:rPr lang="en-US" sz="2400" dirty="0">
                <a:solidFill>
                  <a:schemeClr val="dk1"/>
                </a:solidFill>
                <a:latin typeface="Times New Roman" panose="02020603050405020304" pitchFamily="18" charset="0"/>
                <a:cs typeface="Times New Roman" panose="02020603050405020304" pitchFamily="18" charset="0"/>
                <a:hlinkClick r:id="rId5"/>
              </a:rPr>
              <a:t>EdVigil@gmail.com</a:t>
            </a:r>
            <a:r>
              <a:rPr lang="en-US" sz="2400" dirty="0">
                <a:solidFill>
                  <a:schemeClr val="dk1"/>
                </a:solidFill>
                <a:latin typeface="Times New Roman" panose="02020603050405020304" pitchFamily="18" charset="0"/>
                <a:cs typeface="Times New Roman" panose="02020603050405020304" pitchFamily="18" charset="0"/>
              </a:rPr>
              <a:t>			303-619-8500</a:t>
            </a:r>
          </a:p>
          <a:p>
            <a:pPr marL="285750" indent="-285750">
              <a:buFont typeface="Arial" panose="020B0604020202020204" pitchFamily="34" charset="0"/>
              <a:buChar char="•"/>
            </a:pPr>
            <a:r>
              <a:rPr lang="en-US" sz="2400" dirty="0">
                <a:solidFill>
                  <a:schemeClr val="dk1"/>
                </a:solidFill>
                <a:latin typeface="Times New Roman" panose="02020603050405020304" pitchFamily="18" charset="0"/>
                <a:cs typeface="Times New Roman" panose="02020603050405020304" pitchFamily="18" charset="0"/>
              </a:rPr>
              <a:t>Helen Wang        	</a:t>
            </a:r>
            <a:r>
              <a:rPr lang="en-US" sz="2400" dirty="0">
                <a:solidFill>
                  <a:schemeClr val="dk1"/>
                </a:solidFill>
                <a:latin typeface="Times New Roman" panose="02020603050405020304" pitchFamily="18" charset="0"/>
                <a:cs typeface="Times New Roman" panose="02020603050405020304" pitchFamily="18" charset="0"/>
                <a:hlinkClick r:id="rId6"/>
              </a:rPr>
              <a:t>Helen.Wang@Aerovine.com</a:t>
            </a:r>
            <a:r>
              <a:rPr lang="en-US" sz="2400" dirty="0">
                <a:solidFill>
                  <a:schemeClr val="dk1"/>
                </a:solidFill>
                <a:latin typeface="Times New Roman" panose="02020603050405020304" pitchFamily="18" charset="0"/>
                <a:cs typeface="Times New Roman" panose="02020603050405020304" pitchFamily="18" charset="0"/>
              </a:rPr>
              <a:t>		312-898-1949</a:t>
            </a:r>
          </a:p>
          <a:p>
            <a:pPr marL="285750" indent="-285750">
              <a:buFont typeface="Arial" panose="020B0604020202020204" pitchFamily="34" charset="0"/>
              <a:buChar char="•"/>
            </a:pPr>
            <a:r>
              <a:rPr lang="en-US" sz="2400" dirty="0">
                <a:solidFill>
                  <a:schemeClr val="dk1"/>
                </a:solidFill>
                <a:latin typeface="Times New Roman" panose="02020603050405020304" pitchFamily="18" charset="0"/>
                <a:cs typeface="Times New Roman" panose="02020603050405020304" pitchFamily="18" charset="0"/>
              </a:rPr>
              <a:t>Apoorva Bapat	</a:t>
            </a:r>
            <a:r>
              <a:rPr lang="en-US" sz="2400" dirty="0">
                <a:solidFill>
                  <a:schemeClr val="dk1"/>
                </a:solidFill>
                <a:latin typeface="Times New Roman" panose="02020603050405020304" pitchFamily="18" charset="0"/>
                <a:cs typeface="Times New Roman" panose="02020603050405020304" pitchFamily="18" charset="0"/>
                <a:hlinkClick r:id="rId7"/>
              </a:rPr>
              <a:t>AndBapat@gmail.com</a:t>
            </a:r>
            <a:r>
              <a:rPr lang="en-US" sz="2400" dirty="0">
                <a:solidFill>
                  <a:schemeClr val="dk1"/>
                </a:solidFill>
                <a:latin typeface="Times New Roman" panose="02020603050405020304" pitchFamily="18" charset="0"/>
                <a:cs typeface="Times New Roman" panose="02020603050405020304" pitchFamily="18" charset="0"/>
              </a:rPr>
              <a:t>		720-421-8579</a:t>
            </a:r>
          </a:p>
          <a:p>
            <a:pPr marL="285750" indent="-285750">
              <a:buFont typeface="Arial" panose="020B0604020202020204" pitchFamily="34" charset="0"/>
              <a:buChar char="•"/>
            </a:pPr>
            <a:r>
              <a:rPr lang="en-US" sz="2400" dirty="0">
                <a:solidFill>
                  <a:schemeClr val="dk1"/>
                </a:solidFill>
                <a:latin typeface="Times New Roman" panose="02020603050405020304" pitchFamily="18" charset="0"/>
                <a:cs typeface="Times New Roman" panose="02020603050405020304" pitchFamily="18" charset="0"/>
              </a:rPr>
              <a:t>George </a:t>
            </a:r>
            <a:r>
              <a:rPr lang="en-US" sz="2400" dirty="0" err="1">
                <a:solidFill>
                  <a:schemeClr val="dk1"/>
                </a:solidFill>
                <a:latin typeface="Times New Roman" panose="02020603050405020304" pitchFamily="18" charset="0"/>
                <a:cs typeface="Times New Roman" panose="02020603050405020304" pitchFamily="18" charset="0"/>
              </a:rPr>
              <a:t>Dinakar</a:t>
            </a:r>
            <a:r>
              <a:rPr lang="en-US" sz="2400" dirty="0">
                <a:solidFill>
                  <a:schemeClr val="dk1"/>
                </a:solidFill>
                <a:latin typeface="Times New Roman" panose="02020603050405020304" pitchFamily="18" charset="0"/>
                <a:cs typeface="Times New Roman" panose="02020603050405020304" pitchFamily="18" charset="0"/>
              </a:rPr>
              <a:t>	</a:t>
            </a:r>
            <a:r>
              <a:rPr lang="en-US" sz="2400" dirty="0">
                <a:solidFill>
                  <a:schemeClr val="dk1"/>
                </a:solidFill>
                <a:latin typeface="Times New Roman" panose="02020603050405020304" pitchFamily="18" charset="0"/>
                <a:cs typeface="Times New Roman" panose="02020603050405020304" pitchFamily="18" charset="0"/>
                <a:hlinkClick r:id="rId8"/>
              </a:rPr>
              <a:t>George.Dinakar@state.co.us</a:t>
            </a:r>
            <a:r>
              <a:rPr lang="en-US" sz="2400" dirty="0">
                <a:solidFill>
                  <a:schemeClr val="dk1"/>
                </a:solidFill>
                <a:latin typeface="Times New Roman" panose="02020603050405020304" pitchFamily="18" charset="0"/>
                <a:cs typeface="Times New Roman" panose="02020603050405020304" pitchFamily="18" charset="0"/>
              </a:rPr>
              <a:t>		720-560-7676</a:t>
            </a:r>
          </a:p>
          <a:p>
            <a:pPr marL="0" marR="0" lvl="0" indent="0" algn="l" rtl="0">
              <a:spcBef>
                <a:spcPts val="0"/>
              </a:spcBef>
              <a:spcAft>
                <a:spcPts val="0"/>
              </a:spcAft>
              <a:buNone/>
            </a:pPr>
            <a:endParaRPr lang="en-US" sz="1800" dirty="0">
              <a:solidFill>
                <a:schemeClr val="dk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US" sz="1800" dirty="0">
              <a:solidFill>
                <a:schemeClr val="dk1"/>
              </a:solidFill>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400" dirty="0" err="1">
                <a:solidFill>
                  <a:schemeClr val="dk1"/>
                </a:solidFill>
                <a:latin typeface="Times New Roman" panose="02020603050405020304" pitchFamily="18" charset="0"/>
                <a:cs typeface="Times New Roman" panose="02020603050405020304" pitchFamily="18" charset="0"/>
              </a:rPr>
              <a:t>Aerovine’s</a:t>
            </a:r>
            <a:r>
              <a:rPr lang="en-US" sz="2400" dirty="0">
                <a:solidFill>
                  <a:schemeClr val="dk1"/>
                </a:solidFill>
                <a:latin typeface="Times New Roman" panose="02020603050405020304" pitchFamily="18" charset="0"/>
                <a:cs typeface="Times New Roman" panose="02020603050405020304" pitchFamily="18" charset="0"/>
              </a:rPr>
              <a:t> Capabilities Statement has been included in the repository.</a:t>
            </a:r>
          </a:p>
          <a:p>
            <a:pPr lvl="0" algn="ctr"/>
            <a:r>
              <a:rPr lang="en-US" sz="2400" dirty="0">
                <a:solidFill>
                  <a:schemeClr val="dk1"/>
                </a:solidFill>
                <a:latin typeface="Times New Roman" panose="02020603050405020304" pitchFamily="18" charset="0"/>
                <a:cs typeface="Times New Roman" panose="02020603050405020304" pitchFamily="18" charset="0"/>
              </a:rPr>
              <a:t>See https://github.com/Colorado-Data-Analytics-Challenge/Data-Tigers</a:t>
            </a:r>
          </a:p>
          <a:p>
            <a:pPr marL="0" marR="0" lvl="0" indent="0" algn="l" rtl="0">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1" name="Google Shape;101;p15"/>
          <p:cNvSpPr txBox="1"/>
          <p:nvPr/>
        </p:nvSpPr>
        <p:spPr>
          <a:xfrm>
            <a:off x="928050" y="743300"/>
            <a:ext cx="10335900" cy="5371400"/>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SzPts val="1100"/>
              <a:buNone/>
            </a:pPr>
            <a:r>
              <a:rPr lang="en-US" sz="2400" b="1" dirty="0">
                <a:solidFill>
                  <a:schemeClr val="dk1"/>
                </a:solidFill>
                <a:latin typeface="Times New Roman" panose="02020603050405020304" pitchFamily="18" charset="0"/>
                <a:cs typeface="Times New Roman" panose="02020603050405020304" pitchFamily="18" charset="0"/>
              </a:rPr>
              <a:t>Problem Solved</a:t>
            </a:r>
          </a:p>
          <a:p>
            <a:pPr marL="0" marR="0" lvl="0" indent="0" algn="l" rtl="0">
              <a:spcBef>
                <a:spcPts val="0"/>
              </a:spcBef>
              <a:spcAft>
                <a:spcPts val="0"/>
              </a:spcAft>
              <a:buSzPts val="1100"/>
              <a:buNone/>
            </a:pPr>
            <a:endParaRPr lang="en-US" sz="2400" b="1" dirty="0">
              <a:solidFill>
                <a:schemeClr val="dk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SzPts val="1100"/>
              <a:buNone/>
            </a:pPr>
            <a:r>
              <a:rPr lang="en-US" sz="2400" dirty="0">
                <a:solidFill>
                  <a:schemeClr val="dk1"/>
                </a:solidFill>
                <a:latin typeface="Times New Roman" panose="02020603050405020304" pitchFamily="18" charset="0"/>
                <a:cs typeface="Times New Roman" panose="02020603050405020304" pitchFamily="18" charset="0"/>
              </a:rPr>
              <a:t>Our team analyzed the past 5 years of crime data to understand the trends from the different aspects of crimes, such as year-over-year growth trends and crime rate by neighborhood. In addition, to further understand the underlying drivers of the different categories of crime, we conducted detailed statistical analyses to identify the association between the crime rates and the Census demographic data. </a:t>
            </a:r>
          </a:p>
          <a:p>
            <a:pPr marL="0" marR="0" lvl="0" indent="0" algn="l" rtl="0">
              <a:spcBef>
                <a:spcPts val="0"/>
              </a:spcBef>
              <a:spcAft>
                <a:spcPts val="0"/>
              </a:spcAft>
              <a:buSzPts val="1100"/>
              <a:buNone/>
            </a:pPr>
            <a:endParaRPr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then developed an easy to use mapping interface to provide instant visual data, analytical comparisons between target neighborhoods, and an online citizen-centric crime reporting crowdsourcing interface.  We have the ability to view crime counts in the last five years or any user-selectable date range, and to visually pan/zoom in on specific geographic areas.   The system is also extensible and can incorporate real-time data feeds by city, state or IoT devices.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54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ctrTitle"/>
          </p:nvPr>
        </p:nvSpPr>
        <p:spPr>
          <a:xfrm>
            <a:off x="1687285" y="847898"/>
            <a:ext cx="9144000" cy="5327465"/>
          </a:xfrm>
          <a:prstGeom prst="rect">
            <a:avLst/>
          </a:prstGeom>
          <a:blipFill rotWithShape="1">
            <a:blip r:embed="rId3">
              <a:alphaModFix amt="64000"/>
            </a:blip>
            <a:stretch>
              <a:fillRect/>
            </a:stretch>
          </a:blip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6000"/>
              <a:buFont typeface="Arial"/>
              <a:buNone/>
            </a:pPr>
            <a:r>
              <a:rPr lang="en-US" sz="9600" b="1" dirty="0">
                <a:solidFill>
                  <a:srgbClr val="FFFFFF"/>
                </a:solidFill>
                <a:latin typeface="Arial"/>
                <a:ea typeface="Arial"/>
                <a:cs typeface="Arial"/>
                <a:sym typeface="Arial"/>
              </a:rPr>
              <a:t>Q &amp; A</a:t>
            </a:r>
            <a:endParaRPr sz="9600" dirty="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ctrTitle"/>
          </p:nvPr>
        </p:nvSpPr>
        <p:spPr>
          <a:xfrm>
            <a:off x="1687285" y="2759042"/>
            <a:ext cx="9144000" cy="2760913"/>
          </a:xfrm>
          <a:prstGeom prst="rect">
            <a:avLst/>
          </a:prstGeom>
          <a:blipFill rotWithShape="1">
            <a:blip r:embed="rId3">
              <a:alphaModFix amt="64000"/>
            </a:blip>
            <a:stretch>
              <a:fillRect/>
            </a:stretch>
          </a:blip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6000"/>
              <a:buFont typeface="Arial"/>
              <a:buNone/>
            </a:pPr>
            <a:br>
              <a:rPr lang="en-US" b="1" dirty="0">
                <a:solidFill>
                  <a:srgbClr val="FFFFFF"/>
                </a:solidFill>
                <a:latin typeface="Arial"/>
                <a:ea typeface="Arial"/>
                <a:cs typeface="Arial"/>
                <a:sym typeface="Arial"/>
              </a:rPr>
            </a:br>
            <a:br>
              <a:rPr lang="en-US" b="1" dirty="0">
                <a:solidFill>
                  <a:srgbClr val="FFFFFF"/>
                </a:solidFill>
                <a:latin typeface="Arial"/>
                <a:ea typeface="Arial"/>
                <a:cs typeface="Arial"/>
                <a:sym typeface="Arial"/>
              </a:rPr>
            </a:br>
            <a:r>
              <a:rPr lang="en-US" b="1" dirty="0">
                <a:solidFill>
                  <a:srgbClr val="FFFFFF"/>
                </a:solidFill>
                <a:latin typeface="Arial"/>
                <a:ea typeface="Arial"/>
                <a:cs typeface="Arial"/>
                <a:sym typeface="Arial"/>
              </a:rPr>
              <a:t>Thank you!</a:t>
            </a:r>
            <a:br>
              <a:rPr lang="en-US" b="1" dirty="0">
                <a:solidFill>
                  <a:srgbClr val="FFFFFF"/>
                </a:solidFill>
                <a:latin typeface="Arial"/>
                <a:ea typeface="Arial"/>
                <a:cs typeface="Arial"/>
                <a:sym typeface="Arial"/>
              </a:rPr>
            </a:br>
            <a:br>
              <a:rPr lang="en-US" b="1" dirty="0">
                <a:solidFill>
                  <a:srgbClr val="FFFFFF"/>
                </a:solidFill>
                <a:latin typeface="Arial"/>
                <a:ea typeface="Arial"/>
                <a:cs typeface="Arial"/>
                <a:sym typeface="Arial"/>
              </a:rPr>
            </a:br>
            <a:endParaRPr dirty="0">
              <a:latin typeface="Arial"/>
              <a:ea typeface="Arial"/>
              <a:cs typeface="Arial"/>
              <a:sym typeface="Arial"/>
            </a:endParaRPr>
          </a:p>
        </p:txBody>
      </p:sp>
      <p:pic>
        <p:nvPicPr>
          <p:cNvPr id="147" name="Google Shape;147;p21" descr="Image result for colorado oit logo"/>
          <p:cNvPicPr preferRelativeResize="0"/>
          <p:nvPr/>
        </p:nvPicPr>
        <p:blipFill rotWithShape="1">
          <a:blip r:embed="rId4">
            <a:alphaModFix/>
          </a:blip>
          <a:srcRect/>
          <a:stretch/>
        </p:blipFill>
        <p:spPr>
          <a:xfrm>
            <a:off x="2258786" y="447440"/>
            <a:ext cx="7315200" cy="2311603"/>
          </a:xfrm>
          <a:prstGeom prst="rect">
            <a:avLst/>
          </a:prstGeom>
          <a:noFill/>
          <a:ln>
            <a:noFill/>
          </a:ln>
        </p:spPr>
      </p:pic>
    </p:spTree>
    <p:extLst>
      <p:ext uri="{BB962C8B-B14F-4D97-AF65-F5344CB8AC3E}">
        <p14:creationId xmlns:p14="http://schemas.microsoft.com/office/powerpoint/2010/main" val="187875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6"/>
          <p:cNvSpPr txBox="1"/>
          <p:nvPr/>
        </p:nvSpPr>
        <p:spPr>
          <a:xfrm>
            <a:off x="860895" y="374025"/>
            <a:ext cx="6289963"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lt1"/>
                </a:solidFill>
              </a:rPr>
              <a:t>2. </a:t>
            </a:r>
            <a:r>
              <a:rPr lang="en-US" sz="4000" b="1" dirty="0">
                <a:solidFill>
                  <a:schemeClr val="lt1"/>
                </a:solidFill>
                <a:latin typeface="Arial"/>
                <a:ea typeface="Arial"/>
                <a:cs typeface="Arial"/>
                <a:sym typeface="Arial"/>
              </a:rPr>
              <a:t>Impact</a:t>
            </a:r>
          </a:p>
          <a:p>
            <a:pPr marL="0" marR="0" lvl="0" indent="0" algn="l" rtl="0">
              <a:spcBef>
                <a:spcPts val="0"/>
              </a:spcBef>
              <a:spcAft>
                <a:spcPts val="0"/>
              </a:spcAft>
              <a:buNone/>
            </a:pPr>
            <a:endParaRPr dirty="0"/>
          </a:p>
        </p:txBody>
      </p:sp>
      <p:sp>
        <p:nvSpPr>
          <p:cNvPr id="109" name="Google Shape;109;p16"/>
          <p:cNvSpPr txBox="1"/>
          <p:nvPr/>
        </p:nvSpPr>
        <p:spPr>
          <a:xfrm>
            <a:off x="928007" y="1375525"/>
            <a:ext cx="10335986" cy="3875983"/>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lang="en-US" sz="2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2400" dirty="0">
                <a:solidFill>
                  <a:schemeClr val="dk1"/>
                </a:solidFill>
                <a:latin typeface="Times New Roman" panose="02020603050405020304" pitchFamily="18" charset="0"/>
                <a:cs typeface="Times New Roman" panose="02020603050405020304" pitchFamily="18" charset="0"/>
              </a:rPr>
              <a:t>By observing the crime trends of the last 5 years (2013 to 2017) we ranked the top 10 neighborhoods by Total Crimes and Non-traffic Crimes. We also looked at the growth trends of crime by category. This tracking could assist the law enforcement agencies to place more focus on the neighborhoods with the higher crime occurrences and provide preventive actions, such as planning educational programs in specific neighborhoods as appropriate. Furthermore, the correlation analyses with the Census data can help local judiciaries anticipate certain neighborhood inclinations to have higher crimes.</a:t>
            </a:r>
            <a:endParaRPr sz="24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21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9" name="Google Shape;109;p16"/>
          <p:cNvSpPr txBox="1"/>
          <p:nvPr/>
        </p:nvSpPr>
        <p:spPr>
          <a:xfrm>
            <a:off x="416923" y="562711"/>
            <a:ext cx="11358154" cy="5544175"/>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One compelling area of research that we addressed was investigating how adjacent Denver neighborhoods relate in terms of household income, population and crime.   We used past demographic and crime statistics data, and applied statistical methods to analyze the relationships between these variables.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Geographic Information Systems (GIS) is a platform by which data can be analyzed quickly and viewed graphically thus providing a user understanding of data in a more robust and intelligent way. We used the “Operation Dashboard” - an extension to the ArcGIS platform – to allow users to see all Denver Neighborhoods, zoom automatically and interactively to selected neighborhoods, and provide related neighborhood data such as crime statistics, demographic data (e.g., population and household income) and other data. Through the lens of an interactive dashboard a user can visualize geographically all data components as they relate to one another. </a:t>
            </a:r>
          </a:p>
        </p:txBody>
      </p:sp>
    </p:spTree>
    <p:extLst>
      <p:ext uri="{BB962C8B-B14F-4D97-AF65-F5344CB8AC3E}">
        <p14:creationId xmlns:p14="http://schemas.microsoft.com/office/powerpoint/2010/main" val="422794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9" name="Google Shape;109;p16"/>
          <p:cNvSpPr txBox="1"/>
          <p:nvPr/>
        </p:nvSpPr>
        <p:spPr>
          <a:xfrm>
            <a:off x="468085" y="458655"/>
            <a:ext cx="11255829" cy="5940690"/>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an added bonus, real-time data such as a real-time crime data feed from the City of Denver, or live citizen crowdsourcing of reported crime incidents, can enhance the experience of a user by providing a mechanism to analyze data real-time. It allows for faster and more efficient decision making for a first responder for example. As an aspect of IoT (Internet of Things) and how it relates to a Smart City, crowdsourcing is becoming a hot topic. By adding a crowdsourcing element to the crime/demographic GIS interface we can create a valuable real-time IoT component. The ingestion of the  crowdsourcing data adds to the Smart City element and provides real-time analytics in the dashboard.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Along with crime data, real-time crowdsourcing data can be used to monitor crime and traffic incidents instantly and answer such queries as “Is there a noticeable uptick in crime incidents in the </a:t>
            </a:r>
            <a:r>
              <a:rPr lang="en-US" sz="2400" dirty="0" err="1">
                <a:latin typeface="Times New Roman" panose="02020603050405020304" pitchFamily="18" charset="0"/>
                <a:cs typeface="Times New Roman" panose="02020603050405020304" pitchFamily="18" charset="0"/>
              </a:rPr>
              <a:t>Montbello</a:t>
            </a:r>
            <a:r>
              <a:rPr lang="en-US" sz="2400" dirty="0">
                <a:latin typeface="Times New Roman" panose="02020603050405020304" pitchFamily="18" charset="0"/>
                <a:cs typeface="Times New Roman" panose="02020603050405020304" pitchFamily="18" charset="0"/>
              </a:rPr>
              <a:t> neighborhood today?”. The GIS dashboard with its real-time component provokes many questions of “Why?” Some answers can be found in the real-time correlation analysis tool within the dashboard.</a:t>
            </a:r>
          </a:p>
        </p:txBody>
      </p:sp>
    </p:spTree>
    <p:extLst>
      <p:ext uri="{BB962C8B-B14F-4D97-AF65-F5344CB8AC3E}">
        <p14:creationId xmlns:p14="http://schemas.microsoft.com/office/powerpoint/2010/main" val="124986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9" name="Google Shape;109;p16"/>
          <p:cNvSpPr txBox="1"/>
          <p:nvPr/>
        </p:nvSpPr>
        <p:spPr>
          <a:xfrm>
            <a:off x="928007" y="1143000"/>
            <a:ext cx="10335986" cy="4278086"/>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Using our real-time GIS, real-time IoT crowdsourcing, and interactive spatial correlation analysis, we provide a better way to explore, analyze, decide and react to real-time information in real-world scenarios. Studying the use case of crime and how it relates to geographic neighborhoods - both spatially and temporally - gives us a sense of how real world relationships correlate, and provides an opportunity to make better decisions at the state, city and neighborhood levels.  By taking into account real-time spatial data and real-time analytics, Smart City crime analysis becomes a reality!</a:t>
            </a:r>
          </a:p>
        </p:txBody>
      </p:sp>
    </p:spTree>
    <p:extLst>
      <p:ext uri="{BB962C8B-B14F-4D97-AF65-F5344CB8AC3E}">
        <p14:creationId xmlns:p14="http://schemas.microsoft.com/office/powerpoint/2010/main" val="71490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7"/>
          <p:cNvSpPr txBox="1"/>
          <p:nvPr/>
        </p:nvSpPr>
        <p:spPr>
          <a:xfrm>
            <a:off x="928007" y="474595"/>
            <a:ext cx="85809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lt1"/>
                </a:solidFill>
              </a:rPr>
              <a:t>3. Methodology</a:t>
            </a:r>
            <a:endParaRPr dirty="0"/>
          </a:p>
        </p:txBody>
      </p:sp>
      <p:sp>
        <p:nvSpPr>
          <p:cNvPr id="117" name="Google Shape;117;p17"/>
          <p:cNvSpPr txBox="1"/>
          <p:nvPr/>
        </p:nvSpPr>
        <p:spPr>
          <a:xfrm>
            <a:off x="928007" y="1317171"/>
            <a:ext cx="10335900" cy="4474029"/>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lang="en-US" sz="2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2400" dirty="0">
                <a:solidFill>
                  <a:schemeClr val="dk1"/>
                </a:solidFill>
                <a:latin typeface="Times New Roman" panose="02020603050405020304" pitchFamily="18" charset="0"/>
                <a:cs typeface="Times New Roman" panose="02020603050405020304" pitchFamily="18" charset="0"/>
              </a:rPr>
              <a:t>All analyses, calculations and data manipulations are conducted using R version 3.5.1 which is an open source Statistical Computing package.  Data is sourced from the reliable public data websites, reviewed and cleaned to ensure it is ready for analyses.  Before conducting statistical analyses, we fully surveyed all variables and the structure of the data sets in order to prevent misinterpretation of the relationship of the data.  We conduct multiple regression analysis on the 2017 crime data and 2011-2015 census data on the Denver neighborhoods, which are the latest data we could find from a reliable data source. The results were carefully reviewed to ensure the integrity of the analyses and the accurate interpretation of the summary statistics.</a:t>
            </a:r>
          </a:p>
          <a:p>
            <a:pPr marL="0" lvl="0" indent="0" algn="l" rtl="0">
              <a:spcBef>
                <a:spcPts val="0"/>
              </a:spcBef>
              <a:spcAft>
                <a:spcPts val="0"/>
              </a:spcAft>
              <a:buClr>
                <a:schemeClr val="dk1"/>
              </a:buClr>
              <a:buSzPts val="1100"/>
              <a:buFont typeface="Arial"/>
              <a:buNone/>
            </a:pPr>
            <a:endParaRPr lang="en-US" sz="2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7"/>
          <p:cNvSpPr txBox="1"/>
          <p:nvPr/>
        </p:nvSpPr>
        <p:spPr>
          <a:xfrm>
            <a:off x="8736758" y="6276251"/>
            <a:ext cx="3129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7" name="Google Shape;117;p17"/>
          <p:cNvSpPr txBox="1"/>
          <p:nvPr/>
        </p:nvSpPr>
        <p:spPr>
          <a:xfrm>
            <a:off x="9599397" y="616999"/>
            <a:ext cx="2345992" cy="5659252"/>
          </a:xfrm>
          <a:prstGeom prst="rect">
            <a:avLst/>
          </a:prstGeom>
          <a:solidFill>
            <a:schemeClr val="lt1"/>
          </a:solidFill>
          <a:ln w="9525" cap="flat" cmpd="sng">
            <a:solidFill>
              <a:srgbClr val="1F1D1D"/>
            </a:solidFill>
            <a:prstDash val="solid"/>
            <a:round/>
            <a:headEnd type="none" w="sm" len="sm"/>
            <a:tailEnd type="none" w="sm" len="sm"/>
          </a:ln>
        </p:spPr>
        <p:txBody>
          <a:bodyPr spcFirstLastPara="1" wrap="square" lIns="91425" tIns="45700" rIns="91425" bIns="45700" anchor="t" anchorCtr="0">
            <a:noAutofit/>
          </a:bodyPr>
          <a:lstStyle/>
          <a:p>
            <a:pPr algn="ctr"/>
            <a:r>
              <a:rPr lang="en-US" sz="1800" b="1" dirty="0">
                <a:solidFill>
                  <a:schemeClr val="dk1"/>
                </a:solidFill>
                <a:latin typeface="Times New Roman" panose="02020603050405020304" pitchFamily="18" charset="0"/>
                <a:cs typeface="Times New Roman" panose="02020603050405020304" pitchFamily="18" charset="0"/>
              </a:rPr>
              <a:t>Web-based Dashboard</a:t>
            </a:r>
          </a:p>
          <a:p>
            <a:pPr algn="ctr"/>
            <a:endParaRPr lang="en-US" sz="1800" dirty="0">
              <a:solidFill>
                <a:schemeClr val="dk1"/>
              </a:solidFill>
              <a:latin typeface="Times New Roman" panose="02020603050405020304" pitchFamily="18" charset="0"/>
              <a:cs typeface="Times New Roman" panose="02020603050405020304" pitchFamily="18" charset="0"/>
            </a:endParaRPr>
          </a:p>
          <a:p>
            <a:r>
              <a:rPr lang="en-US" sz="1800" dirty="0">
                <a:solidFill>
                  <a:schemeClr val="dk1"/>
                </a:solidFill>
                <a:latin typeface="Times New Roman" panose="02020603050405020304" pitchFamily="18" charset="0"/>
                <a:cs typeface="Times New Roman" panose="02020603050405020304" pitchFamily="18" charset="0"/>
              </a:rPr>
              <a:t>To better visualize target data, we then used Web GIS, an intuitive, vibrant, interactive real-time tool. We used a web extension called the Operations Dashboard. Its interface provides an interactive and dynamic user experience unparalleled by any web experience we’ve seen for the City of Denver or the State of Colorado.  </a:t>
            </a:r>
          </a:p>
          <a:p>
            <a:pPr lvl="0" algn="ctr"/>
            <a:endParaRPr lang="en-US" sz="1800" dirty="0">
              <a:latin typeface="Times New Roman" panose="02020603050405020304" pitchFamily="18" charset="0"/>
              <a:cs typeface="Times New Roman" panose="02020603050405020304" pitchFamily="18" charset="0"/>
            </a:endParaRPr>
          </a:p>
        </p:txBody>
      </p:sp>
      <p:pic>
        <p:nvPicPr>
          <p:cNvPr id="9" name="Picture 8" descr="C:\Ed\Contest_Colorado_SmartCity\PICS\1-ODB2.JPG">
            <a:extLst>
              <a:ext uri="{FF2B5EF4-FFF2-40B4-BE49-F238E27FC236}">
                <a16:creationId xmlns:a16="http://schemas.microsoft.com/office/drawing/2014/main" id="{FD1D3261-7894-4D4F-AD91-C329EC091D8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418" y="616999"/>
            <a:ext cx="8988790" cy="5301842"/>
          </a:xfrm>
          <a:prstGeom prst="rect">
            <a:avLst/>
          </a:prstGeom>
          <a:noFill/>
          <a:ln>
            <a:noFill/>
          </a:ln>
        </p:spPr>
      </p:pic>
    </p:spTree>
    <p:extLst>
      <p:ext uri="{BB962C8B-B14F-4D97-AF65-F5344CB8AC3E}">
        <p14:creationId xmlns:p14="http://schemas.microsoft.com/office/powerpoint/2010/main" val="10685770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12604</TotalTime>
  <Words>2581</Words>
  <Application>Microsoft Office PowerPoint</Application>
  <PresentationFormat>Widescreen</PresentationFormat>
  <Paragraphs>318</Paragraphs>
  <Slides>31</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Cambria</vt:lpstr>
      <vt:lpstr>Times New Roman</vt:lpstr>
      <vt:lpstr>Office Theme</vt:lpstr>
      <vt:lpstr>Cloud skipper design template</vt:lpstr>
      <vt:lpstr>Data Tigers Crime Analytics and Mapping  Smart Data Analytics Challenge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Adjacent Neighborhood Comparison – Montbello vs Stapleton</vt:lpstr>
      <vt:lpstr>PowerPoint Presentation</vt:lpstr>
      <vt:lpstr>PowerPoint Presentation</vt:lpstr>
      <vt:lpstr>PowerPoint Presentation</vt:lpstr>
      <vt:lpstr>PowerPoint Presentation</vt:lpstr>
      <vt:lpstr>PowerPoint Presentation</vt:lpstr>
      <vt:lpstr>Top 10 neighborhoods of Total Incidents (2017 All Incidents)</vt:lpstr>
      <vt:lpstr>Top 10 neighborhoods of Non-traffic Incidents (2017)</vt:lpstr>
      <vt:lpstr>Incident Rank</vt:lpstr>
      <vt:lpstr>Year over Year Trends</vt:lpstr>
      <vt:lpstr>Monthly trends by Year</vt:lpstr>
      <vt:lpstr>Correlation analysis with Census Data </vt:lpstr>
      <vt:lpstr>PowerPoint Presentation</vt:lpstr>
      <vt:lpstr>Q &amp; A</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Data Analytics Challenge 2018</dc:title>
  <dc:creator>Helen</dc:creator>
  <cp:lastModifiedBy>HP</cp:lastModifiedBy>
  <cp:revision>74</cp:revision>
  <dcterms:modified xsi:type="dcterms:W3CDTF">2018-12-06T19:43:26Z</dcterms:modified>
</cp:coreProperties>
</file>