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1pPr>
    <a:lvl2pPr indent="2286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2pPr>
    <a:lvl3pPr indent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3pPr>
    <a:lvl4pPr indent="6858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4pPr>
    <a:lvl5pPr indent="9144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5pPr>
    <a:lvl6pPr indent="11430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6pPr>
    <a:lvl7pPr indent="13716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7pPr>
    <a:lvl8pPr indent="1600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8pPr>
    <a:lvl9pPr indent="18288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xfrm>
            <a:off x="685800" y="536247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/>
            <a:r>
              <a:t>The Last Mile</a:t>
            </a:r>
          </a:p>
        </p:txBody>
      </p:sp>
      <p:sp>
        <p:nvSpPr>
          <p:cNvPr id="113" name="TextBox 6"/>
          <p:cNvSpPr txBox="1"/>
          <p:nvPr/>
        </p:nvSpPr>
        <p:spPr>
          <a:xfrm>
            <a:off x="0" y="6174449"/>
            <a:ext cx="9144000" cy="62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pPr>
            <a:r>
              <a:t>Conducted by Shane McGuckian, Chris Johnson, Paul Cyr, Charley Dixon, and Molly Emmett</a:t>
            </a:r>
          </a:p>
          <a:p>
            <a:pPr>
              <a:defRPr sz="1400">
                <a:solidFill>
                  <a:srgbClr val="FFFFFF"/>
                </a:solidFill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pPr>
            <a:r>
              <a:t>with the support of the smart data analytics project</a:t>
            </a:r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9187" y="2006273"/>
            <a:ext cx="5131421" cy="3559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/>
            <a:r>
              <a:t>The potential</a:t>
            </a:r>
          </a:p>
        </p:txBody>
      </p:sp>
      <p:sp>
        <p:nvSpPr>
          <p:cNvPr id="148" name="Rectangle 5"/>
          <p:cNvSpPr txBox="1"/>
          <p:nvPr/>
        </p:nvSpPr>
        <p:spPr>
          <a:xfrm>
            <a:off x="998954" y="2085151"/>
            <a:ext cx="7149660" cy="4629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At this point in the year, Denver has only housed both bike and scooter shares for two seasons: summer and fall of 2018.</a:t>
            </a:r>
            <a:endParaRPr>
              <a:solidFill>
                <a:srgbClr val="FFFFFF"/>
              </a:solidFill>
            </a:endParaRPr>
          </a:p>
          <a:p>
            <a:pPr>
              <a:defRPr b="1" sz="20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b="1" sz="20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Our time ran short, and the existing data in December 2018 is not a reflection of multimodal transportation’s impact on a calendar year of Denver transit.</a:t>
            </a:r>
            <a:endParaRPr>
              <a:solidFill>
                <a:srgbClr val="FFFFFF"/>
              </a:solidFill>
            </a:endParaRPr>
          </a:p>
          <a:p>
            <a:pPr>
              <a:defRPr b="1" sz="20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b="1" sz="20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We propose continuing this project at the end of spring 2019. We could predict scooter and bike share use through geospatial relation to stations proximal geographically and/or demographically.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266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The Problem</a:t>
            </a: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266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266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The Focus</a:t>
            </a: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266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266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The Context</a:t>
            </a: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266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266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The Process</a:t>
            </a: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266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 marL="315468" indent="-315468" defTabSz="841247">
              <a:lnSpc>
                <a:spcPct val="80000"/>
              </a:lnSpc>
              <a:spcBef>
                <a:spcPts val="600"/>
              </a:spcBef>
              <a:defRPr sz="266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The Potential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4070" y="1641504"/>
            <a:ext cx="5864052" cy="329852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 4"/>
          <p:cNvSpPr txBox="1"/>
          <p:nvPr/>
        </p:nvSpPr>
        <p:spPr>
          <a:xfrm>
            <a:off x="1824070" y="686091"/>
            <a:ext cx="5634354" cy="612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Denver has a traffic problem</a:t>
            </a:r>
            <a:r>
              <a:rPr sz="1800"/>
              <a:t>.</a:t>
            </a:r>
          </a:p>
        </p:txBody>
      </p:sp>
      <p:sp>
        <p:nvSpPr>
          <p:cNvPr id="121" name="Rectangle 6"/>
          <p:cNvSpPr txBox="1"/>
          <p:nvPr/>
        </p:nvSpPr>
        <p:spPr>
          <a:xfrm>
            <a:off x="891767" y="5580491"/>
            <a:ext cx="7877286" cy="612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/>
            <a:r>
              <a:t>How can we use data to mitigate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/>
            <a:r>
              <a:t>The focus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30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/>
            <a:r>
              <a:t>To what extent are ‘last mile’ vehicles actually utilized for last mile transportation?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/>
            <a:r>
              <a:t>The Context</a:t>
            </a:r>
          </a:p>
        </p:txBody>
      </p:sp>
      <p:sp>
        <p:nvSpPr>
          <p:cNvPr id="127" name="Content Placeholder 2"/>
          <p:cNvSpPr txBox="1"/>
          <p:nvPr>
            <p:ph type="body" sz="quarter" idx="1"/>
          </p:nvPr>
        </p:nvSpPr>
        <p:spPr>
          <a:xfrm>
            <a:off x="457200" y="1600200"/>
            <a:ext cx="8229600" cy="1290935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500"/>
              </a:spcBef>
              <a:buSzTx/>
              <a:buNone/>
              <a:defRPr b="1" sz="2208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Last mile transportation </a:t>
            </a:r>
            <a:r>
              <a:rPr b="0"/>
              <a:t>is defined as the movement of goods or people from a transportation hub to the final delivery destination. </a:t>
            </a:r>
          </a:p>
        </p:txBody>
      </p:sp>
      <p:pic>
        <p:nvPicPr>
          <p:cNvPr id="12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083" y="3499080"/>
            <a:ext cx="3000314" cy="2202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5651" y="2891134"/>
            <a:ext cx="1838587" cy="344174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ight Arrow 5"/>
          <p:cNvSpPr/>
          <p:nvPr/>
        </p:nvSpPr>
        <p:spPr>
          <a:xfrm>
            <a:off x="4452708" y="4060321"/>
            <a:ext cx="822961" cy="82296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457200" y="30700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/>
            <a:r>
              <a:t>The Context</a:t>
            </a:r>
          </a:p>
        </p:txBody>
      </p:sp>
      <p:pic>
        <p:nvPicPr>
          <p:cNvPr id="1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8" y="3135153"/>
            <a:ext cx="3215770" cy="3594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2965" y="3135153"/>
            <a:ext cx="3325742" cy="355936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10"/>
          <p:cNvSpPr txBox="1"/>
          <p:nvPr/>
        </p:nvSpPr>
        <p:spPr>
          <a:xfrm>
            <a:off x="635048" y="1267789"/>
            <a:ext cx="8051753" cy="211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Denver’s Dockless Mobility Pilot Permit Program is a one year trial for the use and analysis of scooter and bike sharing programs.</a:t>
            </a:r>
            <a:endParaRPr>
              <a:solidFill>
                <a:srgbClr val="FFFFFF"/>
              </a:solidFill>
            </a:endParaRPr>
          </a:p>
          <a:p>
            <a:pPr>
              <a:defRPr b="1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b="1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The program is an attempt to measure whether these vehicles can contribute to the mobility goal of reducing single-occupant vehicle commute trips from 73% to 50% by 2030.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/>
            <a:r>
              <a:t>The process</a:t>
            </a:r>
          </a:p>
        </p:txBody>
      </p:sp>
      <p:sp>
        <p:nvSpPr>
          <p:cNvPr id="138" name="Rectangle 7"/>
          <p:cNvSpPr txBox="1"/>
          <p:nvPr/>
        </p:nvSpPr>
        <p:spPr>
          <a:xfrm>
            <a:off x="756653" y="1896647"/>
            <a:ext cx="7607049" cy="385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b="1" sz="24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Examination of the existing data on bike and scooter shares in Denver</a:t>
            </a:r>
            <a:r>
              <a:rPr b="0"/>
              <a:t>. </a:t>
            </a:r>
            <a:endParaRPr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sz="2400">
                <a:solidFill>
                  <a:srgbClr val="FFFFFF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We found that although robust transportation data     exists, we needed to look further for geospatial and temporal bike and scooter sharing data.</a:t>
            </a:r>
          </a:p>
          <a:p>
            <a:pPr>
              <a:defRPr sz="24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 marL="342900" indent="-342900">
              <a:buSzPct val="100000"/>
              <a:buAutoNum type="arabicPeriod" startAt="1"/>
              <a:defRPr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/>
            <a:r>
              <a:t>The process</a:t>
            </a:r>
          </a:p>
        </p:txBody>
      </p:sp>
      <p:sp>
        <p:nvSpPr>
          <p:cNvPr id="141" name="Rectangle 3"/>
          <p:cNvSpPr txBox="1"/>
          <p:nvPr/>
        </p:nvSpPr>
        <p:spPr>
          <a:xfrm>
            <a:off x="1324138" y="1779262"/>
            <a:ext cx="6445053" cy="360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2. Retrieval of geospatial and temporal data from the Bird and B-Cycle APIs. </a:t>
            </a:r>
            <a:endParaRPr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sz="2400">
                <a:solidFill>
                  <a:srgbClr val="FFFFFF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We wrote Python code to pull the following data from the Bird and B-Cycle APIs.</a:t>
            </a:r>
          </a:p>
          <a:p>
            <a:pPr>
              <a:defRPr sz="2400">
                <a:solidFill>
                  <a:srgbClr val="FFFFFF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sz="2400">
                <a:solidFill>
                  <a:srgbClr val="FFFFFF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sz="2400">
                <a:solidFill>
                  <a:srgbClr val="FFFFFF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 </a:t>
            </a:r>
          </a:p>
        </p:txBody>
      </p:sp>
      <p:graphicFrame>
        <p:nvGraphicFramePr>
          <p:cNvPr id="142" name="Table 4"/>
          <p:cNvGraphicFramePr/>
          <p:nvPr/>
        </p:nvGraphicFramePr>
        <p:xfrm>
          <a:off x="1626867" y="3957961"/>
          <a:ext cx="5265919" cy="2188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97176"/>
                <a:gridCol w="2568741"/>
              </a:tblGrid>
              <a:tr h="34243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rPr>
                        <a:t>Bird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rPr>
                        <a:t>B-Cycle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845802"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Vehicle ID #</a:t>
                      </a: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Position</a:t>
                      </a: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Captive</a:t>
                      </a: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Battery Level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Station ID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# Docks Available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# Installed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# Renting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# Returning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Last Reported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800">
                          <a:latin typeface="Shree Devanagari 714"/>
                          <a:ea typeface="Shree Devanagari 714"/>
                          <a:cs typeface="Shree Devanagari 714"/>
                          <a:sym typeface="Shree Devanagari 714"/>
                        </a:defRPr>
                      </a:pPr>
                      <a:r>
                        <a:t>Types of Bikes Available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3"/>
          <p:cNvSpPr txBox="1"/>
          <p:nvPr/>
        </p:nvSpPr>
        <p:spPr>
          <a:xfrm>
            <a:off x="1324138" y="1779262"/>
            <a:ext cx="6445053" cy="4051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3. Conversion of geospatial and temporal data. </a:t>
            </a:r>
            <a:endParaRPr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00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sz="2400">
                <a:solidFill>
                  <a:srgbClr val="FFFFFF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In order to overlay the data with mapped transit hubs and sequence it temporally, we uniformly converted the existing formats.</a:t>
            </a:r>
          </a:p>
          <a:p>
            <a:pPr>
              <a:defRPr sz="2400">
                <a:solidFill>
                  <a:srgbClr val="FFFFFF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sz="2400">
                <a:solidFill>
                  <a:srgbClr val="FFFFFF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</a:p>
          <a:p>
            <a:pPr>
              <a:defRPr sz="2400">
                <a:solidFill>
                  <a:srgbClr val="FFFFFF"/>
                </a:solidFill>
                <a:latin typeface="Shree Devanagari 714"/>
                <a:ea typeface="Shree Devanagari 714"/>
                <a:cs typeface="Shree Devanagari 714"/>
                <a:sym typeface="Shree Devanagari 714"/>
              </a:defRPr>
            </a:pPr>
            <a:r>
              <a:t> </a:t>
            </a:r>
          </a:p>
        </p:txBody>
      </p:sp>
      <p:sp>
        <p:nvSpPr>
          <p:cNvPr id="1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/>
            <a:r>
              <a:t>The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 Black ">
  <a:themeElements>
    <a:clrScheme name=" Black 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 Black 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 Black 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 Black ">
  <a:themeElements>
    <a:clrScheme name=" Black 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 Black 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 Black 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