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6248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Copperplate Gothic Light"/>
                <a:cs typeface="Copperplate Gothic Light"/>
              </a:rPr>
              <a:t>The Last Mile</a:t>
            </a:r>
            <a:endParaRPr lang="en-US" b="1" dirty="0">
              <a:latin typeface="Copperplate Gothic Light"/>
              <a:cs typeface="Copperplate Gothic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74450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pperplate Gothic Light"/>
                <a:cs typeface="Copperplate Gothic Light"/>
              </a:rPr>
              <a:t>Conducted by Shane </a:t>
            </a:r>
            <a:r>
              <a:rPr lang="en-US" sz="1400" dirty="0" err="1" smtClean="0">
                <a:latin typeface="Copperplate Gothic Light"/>
                <a:cs typeface="Copperplate Gothic Light"/>
              </a:rPr>
              <a:t>McGuckian</a:t>
            </a:r>
            <a:r>
              <a:rPr lang="en-US" sz="1400" dirty="0" smtClean="0">
                <a:latin typeface="Copperplate Gothic Light"/>
                <a:cs typeface="Copperplate Gothic Light"/>
              </a:rPr>
              <a:t>, Chris Johnson, Paul Cyr, Charley Dixon, and Molly Emmett</a:t>
            </a:r>
          </a:p>
          <a:p>
            <a:r>
              <a:rPr lang="en-US" sz="1400" i="1" dirty="0" smtClean="0">
                <a:latin typeface="Copperplate Gothic Light"/>
                <a:cs typeface="Copperplate Gothic Light"/>
              </a:rPr>
              <a:t>with </a:t>
            </a:r>
            <a:r>
              <a:rPr lang="en-US" sz="1400" i="1" dirty="0">
                <a:latin typeface="Copperplate Gothic Light"/>
                <a:cs typeface="Copperplate Gothic Light"/>
              </a:rPr>
              <a:t>the support of the </a:t>
            </a:r>
            <a:r>
              <a:rPr lang="en-US" sz="1400" i="1" dirty="0" smtClean="0">
                <a:latin typeface="Copperplate Gothic Light"/>
                <a:cs typeface="Copperplate Gothic Light"/>
              </a:rPr>
              <a:t>smart data analytics project</a:t>
            </a:r>
            <a:endParaRPr lang="en-US" sz="1400" i="1" dirty="0">
              <a:latin typeface="Copperplate Gothic Light"/>
              <a:cs typeface="Copperplate Gothic Light"/>
            </a:endParaRPr>
          </a:p>
          <a:p>
            <a:endParaRPr lang="en-US" dirty="0"/>
          </a:p>
        </p:txBody>
      </p:sp>
      <p:pic>
        <p:nvPicPr>
          <p:cNvPr id="8" name="Picture 7" descr="7699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187" y="2006273"/>
            <a:ext cx="5131420" cy="355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0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pperplate Gothic Light"/>
                <a:cs typeface="Copperplate Gothic Light"/>
              </a:rPr>
              <a:t>The </a:t>
            </a:r>
            <a:r>
              <a:rPr lang="en-US" b="1" dirty="0" smtClean="0">
                <a:latin typeface="Copperplate Gothic Light"/>
                <a:cs typeface="Copperplate Gothic Light"/>
              </a:rPr>
              <a:t>potential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8955" y="2085152"/>
            <a:ext cx="71496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Shree Devanagari 714"/>
                <a:cs typeface="Shree Devanagari 714"/>
              </a:rPr>
              <a:t>At this point in the year, Denver has only housed both bike and scooter shares for two seasons: summer and fall of 2018.</a:t>
            </a:r>
          </a:p>
          <a:p>
            <a:endParaRPr lang="en-US" sz="2000" b="1" dirty="0">
              <a:solidFill>
                <a:srgbClr val="FFFF00"/>
              </a:solidFill>
              <a:latin typeface="Shree Devanagari 714"/>
              <a:cs typeface="Shree Devanagari 714"/>
            </a:endParaRPr>
          </a:p>
          <a:p>
            <a:r>
              <a:rPr lang="en-US" sz="2000" b="1" dirty="0" smtClean="0">
                <a:solidFill>
                  <a:srgbClr val="FFFF00"/>
                </a:solidFill>
                <a:latin typeface="Shree Devanagari 714"/>
                <a:cs typeface="Shree Devanagari 714"/>
              </a:rPr>
              <a:t>Our time ran short, and the existing data in December 2018 is not a reflection of multimodal transportation’s impact on a calendar year of Denver transit.</a:t>
            </a:r>
          </a:p>
          <a:p>
            <a:endParaRPr lang="en-US" sz="2000" b="1" dirty="0">
              <a:solidFill>
                <a:srgbClr val="FFFF00"/>
              </a:solidFill>
              <a:latin typeface="Shree Devanagari 714"/>
              <a:cs typeface="Shree Devanagari 714"/>
            </a:endParaRPr>
          </a:p>
          <a:p>
            <a:r>
              <a:rPr lang="en-US" sz="2000" b="1" dirty="0" smtClean="0">
                <a:solidFill>
                  <a:srgbClr val="FFFF00"/>
                </a:solidFill>
                <a:latin typeface="Shree Devanagari 714"/>
                <a:cs typeface="Shree Devanagari 714"/>
              </a:rPr>
              <a:t>We propose continuing this project at the end of spring 2019. We could predict scooter and bike share use through geospatial relation to stations proximal geographically and/or demographically.</a:t>
            </a:r>
            <a:endParaRPr lang="en-US" sz="2000" dirty="0">
              <a:solidFill>
                <a:srgbClr val="FFFF00"/>
              </a:solidFill>
              <a:latin typeface="Shree Devanagari 714"/>
              <a:cs typeface="Shree Devanagari 714"/>
            </a:endParaRPr>
          </a:p>
        </p:txBody>
      </p:sp>
    </p:spTree>
    <p:extLst>
      <p:ext uri="{BB962C8B-B14F-4D97-AF65-F5344CB8AC3E}">
        <p14:creationId xmlns:p14="http://schemas.microsoft.com/office/powerpoint/2010/main" val="424197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pperplate Gothic Light"/>
                <a:cs typeface="Copperplate Gothic Light"/>
              </a:rPr>
              <a:t>The </a:t>
            </a:r>
            <a:r>
              <a:rPr lang="en-US" b="1" dirty="0" smtClean="0">
                <a:latin typeface="Copperplate Gothic Light"/>
                <a:cs typeface="Copperplate Gothic Light"/>
              </a:rPr>
              <a:t>Paul</a:t>
            </a:r>
            <a:endParaRPr lang="en-US" dirty="0"/>
          </a:p>
        </p:txBody>
      </p:sp>
      <p:pic>
        <p:nvPicPr>
          <p:cNvPr id="5" name="Picture 4" descr="IMG_118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08" y="1541043"/>
            <a:ext cx="5218497" cy="39138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27077" y="5802931"/>
            <a:ext cx="6635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Shree Devanagari 714"/>
                <a:cs typeface="Shree Devanagari 714"/>
              </a:rPr>
              <a:t>Primary research was conducted in pursuit of this project.</a:t>
            </a:r>
            <a:endParaRPr lang="en-US" dirty="0">
              <a:solidFill>
                <a:srgbClr val="FFFF00"/>
              </a:solidFill>
              <a:latin typeface="Shree Devanagari 714"/>
              <a:cs typeface="Shree Devanagari 714"/>
            </a:endParaRPr>
          </a:p>
        </p:txBody>
      </p:sp>
    </p:spTree>
    <p:extLst>
      <p:ext uri="{BB962C8B-B14F-4D97-AF65-F5344CB8AC3E}">
        <p14:creationId xmlns:p14="http://schemas.microsoft.com/office/powerpoint/2010/main" val="158704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pperplate Gothic Light"/>
                <a:cs typeface="Copperplate Gothic Light"/>
              </a:rPr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hree Devanagari 714"/>
                <a:cs typeface="Shree Devanagari 714"/>
              </a:rPr>
              <a:t>The Problem</a:t>
            </a:r>
          </a:p>
          <a:p>
            <a:endParaRPr lang="en-US" dirty="0" smtClean="0">
              <a:solidFill>
                <a:srgbClr val="FFFF00"/>
              </a:solidFill>
              <a:latin typeface="Shree Devanagari 714"/>
              <a:cs typeface="Shree Devanagari 714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Shree Devanagari 714"/>
                <a:cs typeface="Shree Devanagari 714"/>
              </a:rPr>
              <a:t>The Focus</a:t>
            </a:r>
          </a:p>
          <a:p>
            <a:endParaRPr lang="en-US" dirty="0" smtClean="0">
              <a:solidFill>
                <a:srgbClr val="FFFF00"/>
              </a:solidFill>
              <a:latin typeface="Shree Devanagari 714"/>
              <a:cs typeface="Shree Devanagari 714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Shree Devanagari 714"/>
                <a:cs typeface="Shree Devanagari 714"/>
              </a:rPr>
              <a:t>The Context</a:t>
            </a:r>
          </a:p>
          <a:p>
            <a:endParaRPr lang="en-US" dirty="0" smtClean="0">
              <a:solidFill>
                <a:srgbClr val="FFFF00"/>
              </a:solidFill>
              <a:latin typeface="Shree Devanagari 714"/>
              <a:cs typeface="Shree Devanagari 714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Shree Devanagari 714"/>
                <a:cs typeface="Shree Devanagari 714"/>
              </a:rPr>
              <a:t>The Process</a:t>
            </a:r>
          </a:p>
          <a:p>
            <a:endParaRPr lang="en-US" dirty="0" smtClean="0">
              <a:solidFill>
                <a:srgbClr val="FFFF00"/>
              </a:solidFill>
              <a:latin typeface="Shree Devanagari 714"/>
              <a:cs typeface="Shree Devanagari 714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Shree Devanagari 714"/>
                <a:cs typeface="Shree Devanagari 714"/>
              </a:rPr>
              <a:t>The Potential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2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affic_on_i-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70" y="1641504"/>
            <a:ext cx="5864051" cy="32985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4070" y="686091"/>
            <a:ext cx="56343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>
                <a:solidFill>
                  <a:srgbClr val="FFFF00"/>
                </a:solidFill>
                <a:latin typeface="Shree Devanagari 714"/>
                <a:cs typeface="Shree Devanagari 714"/>
              </a:rPr>
              <a:t>Denver has a traffic problem</a:t>
            </a:r>
            <a:r>
              <a:rPr lang="en-US" dirty="0" smtClean="0">
                <a:solidFill>
                  <a:srgbClr val="FFFF00"/>
                </a:solidFill>
                <a:latin typeface="Shree Devanagari 714"/>
                <a:cs typeface="Shree Devanagari 714"/>
              </a:rPr>
              <a:t>.</a:t>
            </a:r>
            <a:endParaRPr lang="en-US" dirty="0">
              <a:solidFill>
                <a:srgbClr val="FFFF00"/>
              </a:solidFill>
              <a:latin typeface="Shree Devanagari 714"/>
              <a:cs typeface="Shree Devanagari 71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1768" y="5580492"/>
            <a:ext cx="7877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>
                <a:solidFill>
                  <a:srgbClr val="FFFF00"/>
                </a:solidFill>
                <a:latin typeface="Shree Devanagari 714"/>
                <a:cs typeface="Shree Devanagari 714"/>
              </a:rPr>
              <a:t>How can we use data to mitigate it?</a:t>
            </a:r>
            <a:endParaRPr lang="en-US" dirty="0">
              <a:solidFill>
                <a:srgbClr val="FFFF00"/>
              </a:solidFill>
              <a:latin typeface="Shree Devanagari 714"/>
              <a:cs typeface="Shree Devanagari 714"/>
            </a:endParaRPr>
          </a:p>
        </p:txBody>
      </p:sp>
    </p:spTree>
    <p:extLst>
      <p:ext uri="{BB962C8B-B14F-4D97-AF65-F5344CB8AC3E}">
        <p14:creationId xmlns:p14="http://schemas.microsoft.com/office/powerpoint/2010/main" val="50120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pperplate Gothic Light"/>
                <a:cs typeface="Copperplate Gothic Light"/>
              </a:rPr>
              <a:t>The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>
                <a:solidFill>
                  <a:srgbClr val="FFFF00"/>
                </a:solidFill>
                <a:latin typeface="Shree Devanagari 714"/>
                <a:cs typeface="Shree Devanagari 714"/>
              </a:rPr>
              <a:t>To what extent are ‘last mile’ vehicles actually utilized for last mile transportation? </a:t>
            </a:r>
            <a:endParaRPr lang="en-US" sz="3000" dirty="0">
              <a:solidFill>
                <a:srgbClr val="FFFF00"/>
              </a:solidFill>
              <a:latin typeface="Shree Devanagari 714"/>
              <a:cs typeface="Shree Devanagari 714"/>
            </a:endParaRPr>
          </a:p>
        </p:txBody>
      </p:sp>
    </p:spTree>
    <p:extLst>
      <p:ext uri="{BB962C8B-B14F-4D97-AF65-F5344CB8AC3E}">
        <p14:creationId xmlns:p14="http://schemas.microsoft.com/office/powerpoint/2010/main" val="412963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pperplate Gothic Light"/>
                <a:cs typeface="Copperplate Gothic Light"/>
              </a:rPr>
              <a:t>The </a:t>
            </a:r>
            <a:r>
              <a:rPr lang="en-US" b="1" dirty="0" smtClean="0">
                <a:latin typeface="Copperplate Gothic Light"/>
                <a:cs typeface="Copperplate Gothic Light"/>
              </a:rPr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0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FF00"/>
                </a:solidFill>
                <a:latin typeface="Shree Devanagari 714"/>
                <a:cs typeface="Shree Devanagari 714"/>
              </a:rPr>
              <a:t>Last mile transportation </a:t>
            </a:r>
            <a:r>
              <a:rPr lang="en-US" sz="2400" dirty="0" smtClean="0">
                <a:solidFill>
                  <a:srgbClr val="FFFF00"/>
                </a:solidFill>
                <a:latin typeface="Shree Devanagari 714"/>
                <a:cs typeface="Shree Devanagari 714"/>
              </a:rPr>
              <a:t>is defined as the movement of goods or people from a transportation hub to the final delivery destination. </a:t>
            </a:r>
            <a:endParaRPr lang="en-US" sz="2400" b="1" dirty="0">
              <a:solidFill>
                <a:srgbClr val="FFFF00"/>
              </a:solidFill>
              <a:latin typeface="Shree Devanagari 714"/>
              <a:cs typeface="Shree Devanagari 714"/>
            </a:endParaRP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84" y="3499081"/>
            <a:ext cx="3000312" cy="2202128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1" y="2891135"/>
            <a:ext cx="1838586" cy="344174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452709" y="4060321"/>
            <a:ext cx="822960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005"/>
            <a:ext cx="8229600" cy="1143000"/>
          </a:xfrm>
        </p:spPr>
        <p:txBody>
          <a:bodyPr/>
          <a:lstStyle/>
          <a:p>
            <a:r>
              <a:rPr lang="en-US" b="1" dirty="0">
                <a:latin typeface="Copperplate Gothic Light"/>
                <a:cs typeface="Copperplate Gothic Light"/>
              </a:rPr>
              <a:t>The Context</a:t>
            </a:r>
            <a:endParaRPr lang="en-US" dirty="0"/>
          </a:p>
        </p:txBody>
      </p:sp>
      <p:pic>
        <p:nvPicPr>
          <p:cNvPr id="4" name="Picture 3" descr="Screen-Shot-2018-07-19-at-9.23.56-AM-630x7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49" y="3135154"/>
            <a:ext cx="3215768" cy="3594940"/>
          </a:xfrm>
          <a:prstGeom prst="rect">
            <a:avLst/>
          </a:prstGeom>
        </p:spPr>
      </p:pic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65" y="3135154"/>
            <a:ext cx="3325742" cy="35593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5049" y="1267790"/>
            <a:ext cx="805175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Shree Devanagari 714"/>
                <a:cs typeface="Shree Devanagari 714"/>
              </a:rPr>
              <a:t>Denver’s </a:t>
            </a:r>
            <a:r>
              <a:rPr lang="en-US" b="1" dirty="0" err="1" smtClean="0">
                <a:solidFill>
                  <a:srgbClr val="FFFF00"/>
                </a:solidFill>
                <a:latin typeface="Shree Devanagari 714"/>
                <a:cs typeface="Shree Devanagari 714"/>
              </a:rPr>
              <a:t>Dockless</a:t>
            </a:r>
            <a:r>
              <a:rPr lang="en-US" b="1" dirty="0" smtClean="0">
                <a:solidFill>
                  <a:srgbClr val="FFFF00"/>
                </a:solidFill>
                <a:latin typeface="Shree Devanagari 714"/>
                <a:cs typeface="Shree Devanagari 714"/>
              </a:rPr>
              <a:t> Mobility Pilot Permit Program is a one year trial for the use and analysis of scooter and bike sharing programs.</a:t>
            </a:r>
          </a:p>
          <a:p>
            <a:endParaRPr lang="en-US" b="1" dirty="0">
              <a:solidFill>
                <a:srgbClr val="FFFF00"/>
              </a:solidFill>
              <a:latin typeface="Shree Devanagari 714"/>
              <a:cs typeface="Shree Devanagari 714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Shree Devanagari 714"/>
                <a:cs typeface="Shree Devanagari 714"/>
              </a:rPr>
              <a:t>The program is an attempt to measure whether these vehicles can contribute to the mobility goal of reducing single-occupant vehicle commute trips from 73% to 50% by 2030.</a:t>
            </a:r>
            <a:endParaRPr lang="en-US" b="1" dirty="0">
              <a:solidFill>
                <a:srgbClr val="FFFF00"/>
              </a:solidFill>
              <a:latin typeface="Shree Devanagari 714"/>
              <a:cs typeface="Shree Devanagari 714"/>
            </a:endParaRPr>
          </a:p>
        </p:txBody>
      </p:sp>
    </p:spTree>
    <p:extLst>
      <p:ext uri="{BB962C8B-B14F-4D97-AF65-F5344CB8AC3E}">
        <p14:creationId xmlns:p14="http://schemas.microsoft.com/office/powerpoint/2010/main" val="400019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pperplate Gothic Light"/>
                <a:cs typeface="Copperplate Gothic Light"/>
              </a:rPr>
              <a:t>The </a:t>
            </a:r>
            <a:r>
              <a:rPr lang="en-US" b="1" dirty="0" smtClean="0">
                <a:latin typeface="Copperplate Gothic Light"/>
                <a:cs typeface="Copperplate Gothic Light"/>
              </a:rPr>
              <a:t>process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6653" y="1896648"/>
            <a:ext cx="760705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FFFF00"/>
                </a:solidFill>
                <a:latin typeface="Shree Devanagari 714"/>
                <a:cs typeface="Shree Devanagari 714"/>
              </a:rPr>
              <a:t>Examination of the existing data on bike and scooter shares in Denver</a:t>
            </a:r>
            <a:r>
              <a:rPr lang="en-US" sz="2400" dirty="0" smtClean="0">
                <a:solidFill>
                  <a:srgbClr val="FFFF00"/>
                </a:solidFill>
                <a:latin typeface="Shree Devanagari 714"/>
                <a:cs typeface="Shree Devanagari 714"/>
              </a:rPr>
              <a:t>. </a:t>
            </a:r>
          </a:p>
          <a:p>
            <a:endParaRPr lang="en-US" sz="2400" dirty="0" smtClean="0">
              <a:solidFill>
                <a:srgbClr val="FFFF00"/>
              </a:solidFill>
              <a:latin typeface="Shree Devanagari 714"/>
              <a:cs typeface="Shree Devanagari 714"/>
            </a:endParaRPr>
          </a:p>
          <a:p>
            <a:r>
              <a:rPr lang="en-US" sz="2400" dirty="0" smtClean="0">
                <a:latin typeface="Shree Devanagari 714"/>
                <a:cs typeface="Shree Devanagari 714"/>
              </a:rPr>
              <a:t>We found that although robust transportation data     exists, we needed to look further for geospatial and temporal bike and scooter sharing data.</a:t>
            </a:r>
          </a:p>
          <a:p>
            <a:endParaRPr lang="en-US" sz="2400" dirty="0" smtClean="0">
              <a:solidFill>
                <a:srgbClr val="FFFF00"/>
              </a:solidFill>
              <a:latin typeface="Shree Devanagari 714"/>
              <a:cs typeface="Shree Devanagari 714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FFFF00"/>
              </a:solidFill>
              <a:latin typeface="Shree Devanagari 714"/>
              <a:cs typeface="Shree Devanagari 714"/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rgbClr val="FFFF00"/>
              </a:solidFill>
              <a:latin typeface="Shree Devanagari 714"/>
              <a:cs typeface="Shree Devanagari 714"/>
            </a:endParaRPr>
          </a:p>
        </p:txBody>
      </p:sp>
    </p:spTree>
    <p:extLst>
      <p:ext uri="{BB962C8B-B14F-4D97-AF65-F5344CB8AC3E}">
        <p14:creationId xmlns:p14="http://schemas.microsoft.com/office/powerpoint/2010/main" val="183247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pperplate Gothic Light"/>
                <a:cs typeface="Copperplate Gothic Light"/>
              </a:rPr>
              <a:t>The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4139" y="1779263"/>
            <a:ext cx="64450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Shree Devanagari 714"/>
                <a:cs typeface="Shree Devanagari 714"/>
              </a:rPr>
              <a:t>2. Retrieval of geospatial and temporal data from the Bird and B-Cycle APIs. </a:t>
            </a:r>
          </a:p>
          <a:p>
            <a:endParaRPr lang="en-US" sz="2400" dirty="0">
              <a:solidFill>
                <a:srgbClr val="FFFF00"/>
              </a:solidFill>
              <a:latin typeface="Shree Devanagari 714"/>
              <a:cs typeface="Shree Devanagari 714"/>
            </a:endParaRPr>
          </a:p>
          <a:p>
            <a:r>
              <a:rPr lang="en-US" sz="2400" dirty="0" smtClean="0">
                <a:latin typeface="Shree Devanagari 714"/>
                <a:cs typeface="Shree Devanagari 714"/>
              </a:rPr>
              <a:t>We wrote Python code to pull the following data from the Bird and B-Cycle APIs.</a:t>
            </a:r>
          </a:p>
          <a:p>
            <a:endParaRPr lang="en-US" sz="2400" dirty="0">
              <a:latin typeface="Shree Devanagari 714"/>
              <a:cs typeface="Shree Devanagari 714"/>
            </a:endParaRPr>
          </a:p>
          <a:p>
            <a:endParaRPr lang="en-US" sz="2400" dirty="0" smtClean="0">
              <a:latin typeface="Shree Devanagari 714"/>
              <a:cs typeface="Shree Devanagari 714"/>
            </a:endParaRPr>
          </a:p>
          <a:p>
            <a:r>
              <a:rPr lang="en-US" sz="2400" dirty="0" smtClean="0">
                <a:latin typeface="Shree Devanagari 714"/>
                <a:cs typeface="Shree Devanagari 714"/>
              </a:rPr>
              <a:t> </a:t>
            </a:r>
            <a:endParaRPr lang="en-US" sz="2400" dirty="0">
              <a:latin typeface="Shree Devanagari 714"/>
              <a:cs typeface="Shree Devanagari 71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532783"/>
              </p:ext>
            </p:extLst>
          </p:nvPr>
        </p:nvGraphicFramePr>
        <p:xfrm>
          <a:off x="1626868" y="3957961"/>
          <a:ext cx="526591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176"/>
                <a:gridCol w="2568741"/>
              </a:tblGrid>
              <a:tr h="3424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hree Devanagari 714"/>
                          <a:cs typeface="Shree Devanagari 714"/>
                        </a:rPr>
                        <a:t>Bird</a:t>
                      </a:r>
                      <a:endParaRPr lang="en-US" dirty="0">
                        <a:latin typeface="Shree Devanagari 714"/>
                        <a:cs typeface="Shree Devanagari 71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hree Devanagari 714"/>
                          <a:cs typeface="Shree Devanagari 714"/>
                        </a:rPr>
                        <a:t>B-Cycle</a:t>
                      </a:r>
                      <a:endParaRPr lang="en-US" dirty="0">
                        <a:latin typeface="Shree Devanagari 714"/>
                        <a:cs typeface="Shree Devanagari 714"/>
                      </a:endParaRPr>
                    </a:p>
                  </a:txBody>
                  <a:tcPr/>
                </a:tc>
              </a:tr>
              <a:tr h="1845802"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1800" dirty="0" smtClean="0">
                          <a:latin typeface="Shree Devanagari 714"/>
                          <a:cs typeface="Shree Devanagari 714"/>
                        </a:rPr>
                        <a:t>Vehicle ID #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1800" dirty="0" smtClean="0">
                          <a:latin typeface="Shree Devanagari 714"/>
                          <a:cs typeface="Shree Devanagari 714"/>
                        </a:rPr>
                        <a:t>Position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1800" dirty="0" smtClean="0">
                          <a:latin typeface="Shree Devanagari 714"/>
                          <a:cs typeface="Shree Devanagari 714"/>
                        </a:rPr>
                        <a:t>Captive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1800" dirty="0" smtClean="0">
                          <a:latin typeface="Shree Devanagari 714"/>
                          <a:cs typeface="Shree Devanagari 714"/>
                        </a:rPr>
                        <a:t>Battery Level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>
                          <a:latin typeface="Shree Devanagari 714"/>
                          <a:cs typeface="Shree Devanagari 714"/>
                        </a:rPr>
                        <a:t>Station ID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>
                          <a:latin typeface="Shree Devanagari 714"/>
                          <a:cs typeface="Shree Devanagari 714"/>
                        </a:rPr>
                        <a:t># Docks Available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>
                          <a:latin typeface="Shree Devanagari 714"/>
                          <a:cs typeface="Shree Devanagari 714"/>
                        </a:rPr>
                        <a:t># Installed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>
                          <a:latin typeface="Shree Devanagari 714"/>
                          <a:cs typeface="Shree Devanagari 714"/>
                        </a:rPr>
                        <a:t># Renting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>
                          <a:latin typeface="Shree Devanagari 714"/>
                          <a:cs typeface="Shree Devanagari 714"/>
                        </a:rPr>
                        <a:t># Returning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>
                          <a:latin typeface="Shree Devanagari 714"/>
                          <a:cs typeface="Shree Devanagari 714"/>
                        </a:rPr>
                        <a:t>Last Reported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>
                          <a:latin typeface="Shree Devanagari 714"/>
                          <a:cs typeface="Shree Devanagari 714"/>
                        </a:rPr>
                        <a:t>Types of Bikes Available</a:t>
                      </a:r>
                      <a:endParaRPr lang="en-US" dirty="0">
                        <a:latin typeface="Shree Devanagari 714"/>
                        <a:cs typeface="Shree Devanagari 71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1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4139" y="1779263"/>
            <a:ext cx="64450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Shree Devanagari 714"/>
                <a:cs typeface="Shree Devanagari 714"/>
              </a:rPr>
              <a:t>3</a:t>
            </a:r>
            <a:r>
              <a:rPr lang="en-US" sz="2400" b="1" dirty="0" smtClean="0">
                <a:solidFill>
                  <a:srgbClr val="FFFF00"/>
                </a:solidFill>
                <a:latin typeface="Shree Devanagari 714"/>
                <a:cs typeface="Shree Devanagari 714"/>
              </a:rPr>
              <a:t>. Conversion of geospatial and temporal data. </a:t>
            </a:r>
          </a:p>
          <a:p>
            <a:endParaRPr lang="en-US" sz="2400" dirty="0">
              <a:solidFill>
                <a:srgbClr val="FFFF00"/>
              </a:solidFill>
              <a:latin typeface="Shree Devanagari 714"/>
              <a:cs typeface="Shree Devanagari 714"/>
            </a:endParaRPr>
          </a:p>
          <a:p>
            <a:r>
              <a:rPr lang="en-US" sz="2400" dirty="0" smtClean="0">
                <a:latin typeface="Shree Devanagari 714"/>
                <a:cs typeface="Shree Devanagari 714"/>
              </a:rPr>
              <a:t>In order to overlay the data with mapped transit hubs and sequence it temporally, we uniformly converted the existing formats.</a:t>
            </a:r>
          </a:p>
          <a:p>
            <a:endParaRPr lang="en-US" sz="2400" dirty="0">
              <a:latin typeface="Shree Devanagari 714"/>
              <a:cs typeface="Shree Devanagari 714"/>
            </a:endParaRPr>
          </a:p>
          <a:p>
            <a:endParaRPr lang="en-US" sz="2400" dirty="0" smtClean="0">
              <a:latin typeface="Shree Devanagari 714"/>
              <a:cs typeface="Shree Devanagari 714"/>
            </a:endParaRPr>
          </a:p>
          <a:p>
            <a:r>
              <a:rPr lang="en-US" sz="2400" dirty="0" smtClean="0">
                <a:latin typeface="Shree Devanagari 714"/>
                <a:cs typeface="Shree Devanagari 714"/>
              </a:rPr>
              <a:t> </a:t>
            </a:r>
            <a:endParaRPr lang="en-US" sz="2400" dirty="0">
              <a:latin typeface="Shree Devanagari 714"/>
              <a:cs typeface="Shree Devanagari 714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pperplate Gothic Light"/>
                <a:cs typeface="Copperplate Gothic Light"/>
              </a:rPr>
              <a:t>The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88322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123</TotalTime>
  <Words>394</Words>
  <Application>Microsoft Macintosh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The Last Mile</vt:lpstr>
      <vt:lpstr>Contents</vt:lpstr>
      <vt:lpstr>PowerPoint Presentation</vt:lpstr>
      <vt:lpstr>The focus</vt:lpstr>
      <vt:lpstr>The Context</vt:lpstr>
      <vt:lpstr>The Context</vt:lpstr>
      <vt:lpstr>The process</vt:lpstr>
      <vt:lpstr>The process</vt:lpstr>
      <vt:lpstr>The process</vt:lpstr>
      <vt:lpstr>The potential</vt:lpstr>
      <vt:lpstr>The Paul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Mile Transportation</dc:title>
  <dc:creator>Molly Emmett</dc:creator>
  <cp:lastModifiedBy>Molly Emmett</cp:lastModifiedBy>
  <cp:revision>12</cp:revision>
  <dcterms:created xsi:type="dcterms:W3CDTF">2018-12-06T16:23:36Z</dcterms:created>
  <dcterms:modified xsi:type="dcterms:W3CDTF">2018-12-06T18:27:09Z</dcterms:modified>
</cp:coreProperties>
</file>